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0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0523B-6E34-4F7F-8006-DA976867A17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69E9-49C3-4889-8EF1-78CA8A0A4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779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D69E9-49C3-4889-8EF1-78CA8A0A4F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6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框 69">
            <a:extLst>
              <a:ext uri="{FF2B5EF4-FFF2-40B4-BE49-F238E27FC236}">
                <a16:creationId xmlns:a16="http://schemas.microsoft.com/office/drawing/2014/main" id="{CF17779B-B69B-5F23-D925-488AC37D5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569" y="545747"/>
            <a:ext cx="873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  <a:endParaRPr lang="zh-CN" altLang="en-US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 Box 13">
            <a:extLst>
              <a:ext uri="{FF2B5EF4-FFF2-40B4-BE49-F238E27FC236}">
                <a16:creationId xmlns:a16="http://schemas.microsoft.com/office/drawing/2014/main" id="{66532A04-5822-8755-CFC0-729801B02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3128963"/>
            <a:ext cx="7500937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上圖中，</a:t>
            </a:r>
            <a:r>
              <a:rPr lang="en-US" altLang="zh-TW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E</a:t>
            </a: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、</a:t>
            </a:r>
            <a:r>
              <a:rPr lang="en-US" altLang="zh-TW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F</a:t>
            </a: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和</a:t>
            </a:r>
            <a:r>
              <a:rPr lang="en-US" altLang="zh-TW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G</a:t>
            </a: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是正方形，它們的面積分別</a:t>
            </a:r>
            <a:endParaRPr lang="en-US" altLang="zh-TW" sz="28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是</a:t>
            </a:r>
            <a:r>
              <a:rPr lang="en-US" altLang="zh-TW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9cm</a:t>
            </a:r>
            <a:r>
              <a:rPr lang="en-US" altLang="zh-TW" sz="2800" baseline="30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、</a:t>
            </a:r>
            <a:r>
              <a:rPr lang="en-US" altLang="zh-TW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16cm</a:t>
            </a:r>
            <a:r>
              <a:rPr lang="en-US" altLang="zh-TW" sz="2800" baseline="30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和</a:t>
            </a:r>
            <a:r>
              <a:rPr lang="en-US" altLang="zh-TW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9cm</a:t>
            </a:r>
            <a:r>
              <a:rPr lang="en-US" altLang="zh-TW" sz="2800" baseline="30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。陰影部分的總面積是</a:t>
            </a:r>
            <a:endParaRPr lang="en-US" altLang="zh-TW" sz="28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多少？</a:t>
            </a:r>
            <a:endParaRPr lang="en-US" altLang="zh-TW" sz="280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3" name="Text Box 5">
            <a:extLst>
              <a:ext uri="{FF2B5EF4-FFF2-40B4-BE49-F238E27FC236}">
                <a16:creationId xmlns:a16="http://schemas.microsoft.com/office/drawing/2014/main" id="{738DD171-3D36-64AF-9B70-2281B6884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974725"/>
            <a:ext cx="638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28.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4" name="Text Box 218">
            <a:extLst>
              <a:ext uri="{FF2B5EF4-FFF2-40B4-BE49-F238E27FC236}">
                <a16:creationId xmlns:a16="http://schemas.microsoft.com/office/drawing/2014/main" id="{65585129-7624-84AD-8261-55B63AEAD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模擬試卷二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5" name="Oval 12">
            <a:extLst>
              <a:ext uri="{FF2B5EF4-FFF2-40B4-BE49-F238E27FC236}">
                <a16:creationId xmlns:a16="http://schemas.microsoft.com/office/drawing/2014/main" id="{80C7122D-DAA5-E21B-DD98-B843F3004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5327650"/>
            <a:ext cx="539750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6" name="Text Box 17">
            <a:extLst>
              <a:ext uri="{FF2B5EF4-FFF2-40B4-BE49-F238E27FC236}">
                <a16:creationId xmlns:a16="http://schemas.microsoft.com/office/drawing/2014/main" id="{28BE9123-622D-0B37-7E94-FBF917B70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75" y="5357813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Arial" panose="020B0604020202020204" pitchFamily="34" charset="0"/>
              </a:rPr>
              <a:t>C</a:t>
            </a:r>
          </a:p>
        </p:txBody>
      </p:sp>
      <p:cxnSp>
        <p:nvCxnSpPr>
          <p:cNvPr id="37" name="直接连接符 16406">
            <a:extLst>
              <a:ext uri="{FF2B5EF4-FFF2-40B4-BE49-F238E27FC236}">
                <a16:creationId xmlns:a16="http://schemas.microsoft.com/office/drawing/2014/main" id="{F9BF04C6-8CBA-02CB-789F-E212D30135C7}"/>
              </a:ext>
            </a:extLst>
          </p:cNvPr>
          <p:cNvCxnSpPr>
            <a:cxnSpLocks/>
          </p:cNvCxnSpPr>
          <p:nvPr/>
        </p:nvCxnSpPr>
        <p:spPr>
          <a:xfrm>
            <a:off x="5867400" y="3638550"/>
            <a:ext cx="2378075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102">
            <a:extLst>
              <a:ext uri="{FF2B5EF4-FFF2-40B4-BE49-F238E27FC236}">
                <a16:creationId xmlns:a16="http://schemas.microsoft.com/office/drawing/2014/main" id="{176EB09D-42DA-39AF-863E-A045382EB6E9}"/>
              </a:ext>
            </a:extLst>
          </p:cNvPr>
          <p:cNvCxnSpPr>
            <a:cxnSpLocks/>
          </p:cNvCxnSpPr>
          <p:nvPr/>
        </p:nvCxnSpPr>
        <p:spPr>
          <a:xfrm>
            <a:off x="2528888" y="3657600"/>
            <a:ext cx="2881312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图片 2">
            <a:extLst>
              <a:ext uri="{FF2B5EF4-FFF2-40B4-BE49-F238E27FC236}">
                <a16:creationId xmlns:a16="http://schemas.microsoft.com/office/drawing/2014/main" id="{9ED9479A-EF9E-94B8-4FCC-92A1DE593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027113"/>
            <a:ext cx="2667000" cy="189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文本框 3">
            <a:extLst>
              <a:ext uri="{FF2B5EF4-FFF2-40B4-BE49-F238E27FC236}">
                <a16:creationId xmlns:a16="http://schemas.microsoft.com/office/drawing/2014/main" id="{6CA33FD3-0B6B-DEE0-E6ED-E7A6249FD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9988" y="122872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文本框 56">
            <a:extLst>
              <a:ext uri="{FF2B5EF4-FFF2-40B4-BE49-F238E27FC236}">
                <a16:creationId xmlns:a16="http://schemas.microsoft.com/office/drawing/2014/main" id="{DB50679E-E2AD-FD59-A394-5A7780B5C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0574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文本框 57">
            <a:extLst>
              <a:ext uri="{FF2B5EF4-FFF2-40B4-BE49-F238E27FC236}">
                <a16:creationId xmlns:a16="http://schemas.microsoft.com/office/drawing/2014/main" id="{3B458402-044E-0F86-014A-72BEF3601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22872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直接连接符 60">
            <a:extLst>
              <a:ext uri="{FF2B5EF4-FFF2-40B4-BE49-F238E27FC236}">
                <a16:creationId xmlns:a16="http://schemas.microsoft.com/office/drawing/2014/main" id="{CCBDBF10-C206-BF65-B85A-533F72C6C6AD}"/>
              </a:ext>
            </a:extLst>
          </p:cNvPr>
          <p:cNvCxnSpPr>
            <a:cxnSpLocks/>
          </p:cNvCxnSpPr>
          <p:nvPr/>
        </p:nvCxnSpPr>
        <p:spPr>
          <a:xfrm>
            <a:off x="1157288" y="4097338"/>
            <a:ext cx="36576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11">
            <a:extLst>
              <a:ext uri="{FF2B5EF4-FFF2-40B4-BE49-F238E27FC236}">
                <a16:creationId xmlns:a16="http://schemas.microsoft.com/office/drawing/2014/main" id="{CE1E6468-3C2B-FAC7-C1EC-744F43720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496" y="2816225"/>
            <a:ext cx="873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4cm</a:t>
            </a:r>
            <a:endParaRPr lang="zh-CN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直接箭头连接符 67">
            <a:extLst>
              <a:ext uri="{FF2B5EF4-FFF2-40B4-BE49-F238E27FC236}">
                <a16:creationId xmlns:a16="http://schemas.microsoft.com/office/drawing/2014/main" id="{BE55690D-5A2E-AC8A-DC54-96281B545BF3}"/>
              </a:ext>
            </a:extLst>
          </p:cNvPr>
          <p:cNvCxnSpPr>
            <a:cxnSpLocks/>
          </p:cNvCxnSpPr>
          <p:nvPr/>
        </p:nvCxnSpPr>
        <p:spPr>
          <a:xfrm flipH="1">
            <a:off x="5260975" y="1009650"/>
            <a:ext cx="758825" cy="0"/>
          </a:xfrm>
          <a:prstGeom prst="straightConnector1">
            <a:avLst/>
          </a:prstGeom>
          <a:ln w="19050">
            <a:solidFill>
              <a:srgbClr val="0066FF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1">
            <a:extLst>
              <a:ext uri="{FF2B5EF4-FFF2-40B4-BE49-F238E27FC236}">
                <a16:creationId xmlns:a16="http://schemas.microsoft.com/office/drawing/2014/main" id="{0F332D81-94A2-4AF0-1065-3D18BFDBB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1331913"/>
            <a:ext cx="17573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= 3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zh-CN" altLang="en-US" sz="28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文本框 18">
            <a:extLst>
              <a:ext uri="{FF2B5EF4-FFF2-40B4-BE49-F238E27FC236}">
                <a16:creationId xmlns:a16="http://schemas.microsoft.com/office/drawing/2014/main" id="{A623D0C2-76F5-2628-8A20-842E21A6D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025" y="1938338"/>
            <a:ext cx="1628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= 4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zh-CN" altLang="en-US" sz="28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2">
            <a:extLst>
              <a:ext uri="{FF2B5EF4-FFF2-40B4-BE49-F238E27FC236}">
                <a16:creationId xmlns:a16="http://schemas.microsoft.com/office/drawing/2014/main" id="{3FF0FB96-4E99-80AA-50E3-B3139EF00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4638675"/>
            <a:ext cx="67484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A. 12cm</a:t>
            </a:r>
            <a:r>
              <a:rPr lang="en-US" altLang="zh-TW" sz="2800" baseline="30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 </a:t>
            </a:r>
            <a:r>
              <a:rPr lang="zh-TW" altLang="en-US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　　　　　　</a:t>
            </a:r>
            <a:r>
              <a:rPr lang="pt-BR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B. </a:t>
            </a: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24cm</a:t>
            </a:r>
            <a:r>
              <a:rPr lang="en-US" altLang="zh-TW" sz="2800" baseline="30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endParaRPr lang="pt-BR" altLang="zh-TW" sz="28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pt-BR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</a:t>
            </a: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36cm</a:t>
            </a:r>
            <a:r>
              <a:rPr lang="en-US" altLang="zh-TW" sz="2800" baseline="30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 </a:t>
            </a:r>
            <a:r>
              <a:rPr lang="zh-TW" altLang="en-US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　　　　　　</a:t>
            </a:r>
            <a:r>
              <a:rPr lang="pt-BR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D. </a:t>
            </a: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48cm</a:t>
            </a:r>
            <a:r>
              <a:rPr lang="en-US" altLang="zh-TW" sz="2800" baseline="30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endParaRPr lang="pt-BR" altLang="zh-TW" sz="28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9" name="文本框 22">
            <a:extLst>
              <a:ext uri="{FF2B5EF4-FFF2-40B4-BE49-F238E27FC236}">
                <a16:creationId xmlns:a16="http://schemas.microsoft.com/office/drawing/2014/main" id="{0F5C624D-3BB9-85A5-7C05-5DE07722F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5654675"/>
            <a:ext cx="6996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陰影部分的總面積是：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36(cm</a:t>
            </a:r>
            <a:r>
              <a:rPr lang="en-US" altLang="zh-TW" sz="2800" baseline="30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0" name="文本框 25">
            <a:extLst>
              <a:ext uri="{FF2B5EF4-FFF2-40B4-BE49-F238E27FC236}">
                <a16:creationId xmlns:a16="http://schemas.microsoft.com/office/drawing/2014/main" id="{98F8A5D0-CED6-3586-7DE0-BBBA54D73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290" y="4150726"/>
            <a:ext cx="5919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陰影部分是三個大小相同的長方形。</a:t>
            </a:r>
            <a:endParaRPr lang="en-US" altLang="zh-TW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51" name="直接箭头连接符 27">
            <a:extLst>
              <a:ext uri="{FF2B5EF4-FFF2-40B4-BE49-F238E27FC236}">
                <a16:creationId xmlns:a16="http://schemas.microsoft.com/office/drawing/2014/main" id="{E7469BE7-D020-23BA-2CF5-9D3D3AE1A1AE}"/>
              </a:ext>
            </a:extLst>
          </p:cNvPr>
          <p:cNvCxnSpPr>
            <a:cxnSpLocks/>
          </p:cNvCxnSpPr>
          <p:nvPr/>
        </p:nvCxnSpPr>
        <p:spPr>
          <a:xfrm flipH="1" flipV="1">
            <a:off x="3527425" y="1008063"/>
            <a:ext cx="758825" cy="0"/>
          </a:xfrm>
          <a:prstGeom prst="straightConnector1">
            <a:avLst/>
          </a:prstGeom>
          <a:ln w="19050">
            <a:solidFill>
              <a:srgbClr val="0066FF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本框 69">
            <a:extLst>
              <a:ext uri="{FF2B5EF4-FFF2-40B4-BE49-F238E27FC236}">
                <a16:creationId xmlns:a16="http://schemas.microsoft.com/office/drawing/2014/main" id="{272F75AA-F7D2-8973-51F1-284CCAE9C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8194" y="560034"/>
            <a:ext cx="873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  <a:endParaRPr lang="zh-CN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直接箭头连接符 29">
            <a:extLst>
              <a:ext uri="{FF2B5EF4-FFF2-40B4-BE49-F238E27FC236}">
                <a16:creationId xmlns:a16="http://schemas.microsoft.com/office/drawing/2014/main" id="{489FCD99-0D21-E07B-D4B8-A16C985BFA3A}"/>
              </a:ext>
            </a:extLst>
          </p:cNvPr>
          <p:cNvCxnSpPr>
            <a:cxnSpLocks/>
          </p:cNvCxnSpPr>
          <p:nvPr/>
        </p:nvCxnSpPr>
        <p:spPr>
          <a:xfrm>
            <a:off x="4257675" y="2895600"/>
            <a:ext cx="1006475" cy="0"/>
          </a:xfrm>
          <a:prstGeom prst="straightConnector1">
            <a:avLst/>
          </a:prstGeom>
          <a:ln w="19050">
            <a:solidFill>
              <a:srgbClr val="0066FF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37">
            <a:extLst>
              <a:ext uri="{FF2B5EF4-FFF2-40B4-BE49-F238E27FC236}">
                <a16:creationId xmlns:a16="http://schemas.microsoft.com/office/drawing/2014/main" id="{54E452B6-1AA5-0A6E-EC10-60264F4FD27A}"/>
              </a:ext>
            </a:extLst>
          </p:cNvPr>
          <p:cNvCxnSpPr>
            <a:cxnSpLocks/>
          </p:cNvCxnSpPr>
          <p:nvPr/>
        </p:nvCxnSpPr>
        <p:spPr>
          <a:xfrm flipV="1">
            <a:off x="6086475" y="1076325"/>
            <a:ext cx="0" cy="758825"/>
          </a:xfrm>
          <a:prstGeom prst="straightConnector1">
            <a:avLst/>
          </a:prstGeom>
          <a:ln w="19050">
            <a:solidFill>
              <a:srgbClr val="0066FF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69">
            <a:extLst>
              <a:ext uri="{FF2B5EF4-FFF2-40B4-BE49-F238E27FC236}">
                <a16:creationId xmlns:a16="http://schemas.microsoft.com/office/drawing/2014/main" id="{87EDE7BC-8895-A981-CFAB-B1610E363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8426" y="1209322"/>
            <a:ext cx="873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  <a:endParaRPr lang="zh-CN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文本框 11">
            <a:extLst>
              <a:ext uri="{FF2B5EF4-FFF2-40B4-BE49-F238E27FC236}">
                <a16:creationId xmlns:a16="http://schemas.microsoft.com/office/drawing/2014/main" id="{CE92A034-88A4-EE59-1701-548A60A0E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2106" y="566384"/>
            <a:ext cx="873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4cm</a:t>
            </a:r>
            <a:endParaRPr lang="zh-CN" altLang="en-US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直接箭头连接符 46">
            <a:extLst>
              <a:ext uri="{FF2B5EF4-FFF2-40B4-BE49-F238E27FC236}">
                <a16:creationId xmlns:a16="http://schemas.microsoft.com/office/drawing/2014/main" id="{7043E5B3-26FE-FC52-9C28-E57330F91CBC}"/>
              </a:ext>
            </a:extLst>
          </p:cNvPr>
          <p:cNvCxnSpPr>
            <a:cxnSpLocks/>
          </p:cNvCxnSpPr>
          <p:nvPr/>
        </p:nvCxnSpPr>
        <p:spPr>
          <a:xfrm>
            <a:off x="4281488" y="1012825"/>
            <a:ext cx="1004887" cy="0"/>
          </a:xfrm>
          <a:prstGeom prst="straightConnector1">
            <a:avLst/>
          </a:prstGeom>
          <a:ln w="19050">
            <a:solidFill>
              <a:srgbClr val="0066FF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47">
            <a:extLst>
              <a:ext uri="{FF2B5EF4-FFF2-40B4-BE49-F238E27FC236}">
                <a16:creationId xmlns:a16="http://schemas.microsoft.com/office/drawing/2014/main" id="{04FDD0E1-79FD-6A01-F77F-24450C7DFAD9}"/>
              </a:ext>
            </a:extLst>
          </p:cNvPr>
          <p:cNvCxnSpPr>
            <a:cxnSpLocks/>
          </p:cNvCxnSpPr>
          <p:nvPr/>
        </p:nvCxnSpPr>
        <p:spPr>
          <a:xfrm flipV="1">
            <a:off x="3429000" y="1835150"/>
            <a:ext cx="0" cy="1006475"/>
          </a:xfrm>
          <a:prstGeom prst="straightConnector1">
            <a:avLst/>
          </a:prstGeom>
          <a:ln w="19050">
            <a:solidFill>
              <a:srgbClr val="0066FF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本框 11">
            <a:extLst>
              <a:ext uri="{FF2B5EF4-FFF2-40B4-BE49-F238E27FC236}">
                <a16:creationId xmlns:a16="http://schemas.microsoft.com/office/drawing/2014/main" id="{4FFA276A-717E-1B7C-9581-02054A648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1056" y="2077037"/>
            <a:ext cx="873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4cm</a:t>
            </a:r>
            <a:endParaRPr lang="zh-CN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25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75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  <p:bldP spid="36" grpId="0"/>
      <p:bldP spid="44" grpId="0"/>
      <p:bldP spid="44" grpId="1"/>
      <p:bldP spid="46" grpId="0"/>
      <p:bldP spid="46" grpId="1"/>
      <p:bldP spid="47" grpId="0"/>
      <p:bldP spid="47" grpId="1"/>
      <p:bldP spid="49" grpId="0" build="allAtOnce"/>
      <p:bldP spid="50" grpId="0" build="allAtOnce"/>
      <p:bldP spid="52" grpId="0"/>
      <p:bldP spid="52" grpId="1"/>
      <p:bldP spid="55" grpId="0"/>
      <p:bldP spid="55" grpId="1"/>
      <p:bldP spid="56" grpId="0"/>
      <p:bldP spid="56" grpId="1"/>
      <p:bldP spid="59" grpId="0"/>
      <p:bldP spid="59" grpId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99</Words>
  <Application>Microsoft Office PowerPoint</Application>
  <PresentationFormat>全屏显示(4:3)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標楷體</vt:lpstr>
      <vt:lpstr>Arial</vt:lpstr>
      <vt:lpstr>Calibri</vt:lpstr>
      <vt:lpstr>Calibri Light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2022-08-08T07:02:21Z</dcterms:created>
  <dcterms:modified xsi:type="dcterms:W3CDTF">2022-08-08T07:02:23Z</dcterms:modified>
</cp:coreProperties>
</file>