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m.ho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BEDEB"/>
    <a:srgbClr val="EBE6FE"/>
    <a:srgbClr val="008A00"/>
    <a:srgbClr val="009600"/>
    <a:srgbClr val="336600"/>
    <a:srgbClr val="339966"/>
    <a:srgbClr val="FFE8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70" autoAdjust="0"/>
    <p:restoredTop sz="92537" autoAdjust="0"/>
  </p:normalViewPr>
  <p:slideViewPr>
    <p:cSldViewPr>
      <p:cViewPr varScale="1">
        <p:scale>
          <a:sx n="73" d="100"/>
          <a:sy n="73" d="100"/>
        </p:scale>
        <p:origin x="168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D3E50ECE-B421-484A-9175-FBE20235C1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45278DCC-C232-4B06-9420-D58A55D8563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7D60CD81-A028-4D90-8040-D8344BBA310C}" type="datetimeFigureOut">
              <a:rPr lang="zh-TW" altLang="en-US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9E8743F2-59EA-4A95-9AF1-5D5BFF020AD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B655D085-7A76-47CD-A982-CE6A78C867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028C4C7-4F29-487E-A612-778BDF79539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B6FEBDF-BF9B-4E75-B52C-397DFC8379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55D4351-28D3-479E-BC12-BC7BE81D30A7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D7C92C1-1BD5-46C9-AF37-6EC9393AE1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EFF6AC0-E5B6-4B48-9EFD-F48231B069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7883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4286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8450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9912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48427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3540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932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6793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4578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5347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25892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7EC6FB48-A4AA-4DAA-BCED-9790034B1ED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8C5D9AF6-B468-411D-89A6-F11ADB8DD80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5">
            <a:extLst>
              <a:ext uri="{FF2B5EF4-FFF2-40B4-BE49-F238E27FC236}">
                <a16:creationId xmlns:a16="http://schemas.microsoft.com/office/drawing/2014/main" id="{9BEE89EE-D9A0-48DD-B4C6-A5E76920D3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463" y="3135313"/>
            <a:ext cx="7658100" cy="272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2300" indent="-6223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  29. </a:t>
            </a:r>
            <a:r>
              <a:rPr lang="zh-CN" altLang="en-US" sz="2800">
                <a:ea typeface="標楷體" panose="03000509000000000000" pitchFamily="65" charset="-120"/>
              </a:rPr>
              <a:t>觀察以上</a:t>
            </a:r>
            <a:r>
              <a:rPr lang="zh-TW" altLang="en-US" sz="2800">
                <a:ea typeface="標楷體" panose="03000509000000000000" pitchFamily="65" charset="-120"/>
              </a:rPr>
              <a:t>的</a:t>
            </a:r>
            <a:r>
              <a:rPr lang="zh-CN" altLang="en-US" sz="2800">
                <a:ea typeface="標楷體" panose="03000509000000000000" pitchFamily="65" charset="-120"/>
              </a:rPr>
              <a:t>算式，找出</a:t>
            </a:r>
            <a:r>
              <a:rPr lang="en-US" altLang="zh-CN" sz="2800" i="1">
                <a:ea typeface="標楷體" panose="03000509000000000000" pitchFamily="65" charset="-120"/>
              </a:rPr>
              <a:t>R </a:t>
            </a:r>
            <a:r>
              <a:rPr lang="en-US" altLang="zh-CN" sz="280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× </a:t>
            </a:r>
            <a:r>
              <a:rPr lang="en-US" altLang="zh-CN" sz="2800" i="1">
                <a:ea typeface="標楷體" panose="03000509000000000000" pitchFamily="65" charset="-120"/>
              </a:rPr>
              <a:t>S</a:t>
            </a:r>
            <a:r>
              <a:rPr lang="zh-CN" altLang="en-US" sz="2800">
                <a:ea typeface="標楷體" panose="03000509000000000000" pitchFamily="65" charset="-120"/>
              </a:rPr>
              <a:t>的結果。</a:t>
            </a:r>
            <a:endParaRPr lang="en-US" altLang="zh-CN" sz="2800">
              <a:ea typeface="標楷體" panose="03000509000000000000" pitchFamily="65" charset="-12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        A. 6       		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        B. 10</a:t>
            </a:r>
            <a:endParaRPr lang="zh-TW" altLang="en-US" sz="2800">
              <a:ea typeface="標楷體" panose="03000509000000000000" pitchFamily="65" charset="-12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       </a:t>
            </a:r>
            <a:r>
              <a:rPr lang="zh-TW" altLang="en-US" sz="2800">
                <a:ea typeface="標楷體" panose="03000509000000000000" pitchFamily="65" charset="-120"/>
              </a:rPr>
              <a:t> </a:t>
            </a:r>
            <a:r>
              <a:rPr lang="en-US" altLang="zh-TW" sz="2800">
                <a:ea typeface="標楷體" panose="03000509000000000000" pitchFamily="65" charset="-120"/>
              </a:rPr>
              <a:t>C. 20    </a:t>
            </a:r>
            <a:r>
              <a:rPr lang="zh-TW" altLang="en-US" sz="2800">
                <a:ea typeface="標楷體" panose="03000509000000000000" pitchFamily="65" charset="-120"/>
              </a:rPr>
              <a:t>		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      </a:t>
            </a:r>
            <a:r>
              <a:rPr lang="zh-TW" altLang="en-US" sz="2800">
                <a:ea typeface="標楷體" panose="03000509000000000000" pitchFamily="65" charset="-120"/>
              </a:rPr>
              <a:t>  </a:t>
            </a:r>
            <a:r>
              <a:rPr lang="en-US" altLang="zh-TW" sz="2800">
                <a:ea typeface="標楷體" panose="03000509000000000000" pitchFamily="65" charset="-120"/>
              </a:rPr>
              <a:t>D. 24</a:t>
            </a:r>
          </a:p>
        </p:txBody>
      </p:sp>
      <p:sp>
        <p:nvSpPr>
          <p:cNvPr id="3075" name="Rectangle 34">
            <a:extLst>
              <a:ext uri="{FF2B5EF4-FFF2-40B4-BE49-F238E27FC236}">
                <a16:creationId xmlns:a16="http://schemas.microsoft.com/office/drawing/2014/main" id="{8AF36091-6F30-4C0F-B2B6-1142EA8AF3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7438" y="5056188"/>
            <a:ext cx="503237" cy="5032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TW" altLang="en-US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A8CA4749-66A4-4437-BB1F-AA4A9DE8D5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7438" y="5084763"/>
            <a:ext cx="419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D</a:t>
            </a:r>
          </a:p>
        </p:txBody>
      </p:sp>
      <p:sp>
        <p:nvSpPr>
          <p:cNvPr id="3077" name="Text Box 49">
            <a:extLst>
              <a:ext uri="{FF2B5EF4-FFF2-40B4-BE49-F238E27FC236}">
                <a16:creationId xmlns:a16="http://schemas.microsoft.com/office/drawing/2014/main" id="{5BD33484-539F-49AD-8967-B5F5FE1FC8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二</a:t>
            </a:r>
            <a:r>
              <a:rPr lang="en-US" altLang="zh-TW" sz="3400" b="1"/>
              <a:t>)</a:t>
            </a:r>
          </a:p>
        </p:txBody>
      </p:sp>
      <p:grpSp>
        <p:nvGrpSpPr>
          <p:cNvPr id="3078" name="组合 9">
            <a:extLst>
              <a:ext uri="{FF2B5EF4-FFF2-40B4-BE49-F238E27FC236}">
                <a16:creationId xmlns:a16="http://schemas.microsoft.com/office/drawing/2014/main" id="{26B92252-0438-4423-902A-93A4EABD52F1}"/>
              </a:ext>
            </a:extLst>
          </p:cNvPr>
          <p:cNvGrpSpPr>
            <a:grpSpLocks/>
          </p:cNvGrpSpPr>
          <p:nvPr/>
        </p:nvGrpSpPr>
        <p:grpSpPr bwMode="auto">
          <a:xfrm>
            <a:off x="2689225" y="962025"/>
            <a:ext cx="2879725" cy="1981200"/>
            <a:chOff x="2629396" y="1063951"/>
            <a:chExt cx="2878708" cy="1981432"/>
          </a:xfrm>
        </p:grpSpPr>
        <p:sp>
          <p:nvSpPr>
            <p:cNvPr id="3084" name="文本框 2">
              <a:extLst>
                <a:ext uri="{FF2B5EF4-FFF2-40B4-BE49-F238E27FC236}">
                  <a16:creationId xmlns:a16="http://schemas.microsoft.com/office/drawing/2014/main" id="{FF7E28F3-7E76-4C9B-9317-C2821D88B9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8256" y="1083448"/>
              <a:ext cx="539254" cy="52322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CN" sz="2800"/>
                <a:t>5</a:t>
              </a:r>
              <a:endParaRPr lang="zh-CN" altLang="en-US" sz="2800"/>
            </a:p>
          </p:txBody>
        </p:sp>
        <p:sp>
          <p:nvSpPr>
            <p:cNvPr id="3085" name="文本框 18">
              <a:extLst>
                <a:ext uri="{FF2B5EF4-FFF2-40B4-BE49-F238E27FC236}">
                  <a16:creationId xmlns:a16="http://schemas.microsoft.com/office/drawing/2014/main" id="{BA37720F-A463-40BD-92DA-D940B0F64C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6491" y="1063951"/>
              <a:ext cx="539254" cy="52322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CN" sz="2800"/>
                <a:t>8</a:t>
              </a:r>
              <a:endParaRPr lang="zh-CN" altLang="en-US" sz="2800"/>
            </a:p>
          </p:txBody>
        </p:sp>
        <p:sp>
          <p:nvSpPr>
            <p:cNvPr id="3086" name="文本框 19">
              <a:extLst>
                <a:ext uri="{FF2B5EF4-FFF2-40B4-BE49-F238E27FC236}">
                  <a16:creationId xmlns:a16="http://schemas.microsoft.com/office/drawing/2014/main" id="{49D1B376-2B61-47A2-AED7-B84757A9C1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8256" y="1785601"/>
              <a:ext cx="539254" cy="52322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CN" sz="2800" i="1"/>
                <a:t>S</a:t>
              </a:r>
              <a:endParaRPr lang="zh-CN" altLang="en-US" sz="2800" i="1"/>
            </a:p>
          </p:txBody>
        </p:sp>
        <p:sp>
          <p:nvSpPr>
            <p:cNvPr id="3087" name="文本框 20">
              <a:extLst>
                <a:ext uri="{FF2B5EF4-FFF2-40B4-BE49-F238E27FC236}">
                  <a16:creationId xmlns:a16="http://schemas.microsoft.com/office/drawing/2014/main" id="{140711AA-17CA-4DE5-8A29-545BA81E2E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6491" y="1775920"/>
              <a:ext cx="539254" cy="52322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CN" sz="2800" i="1"/>
                <a:t>R</a:t>
              </a:r>
              <a:endParaRPr lang="zh-CN" altLang="en-US" sz="2800" i="1"/>
            </a:p>
          </p:txBody>
        </p:sp>
        <p:sp>
          <p:nvSpPr>
            <p:cNvPr id="3088" name="文本框 21">
              <a:extLst>
                <a:ext uri="{FF2B5EF4-FFF2-40B4-BE49-F238E27FC236}">
                  <a16:creationId xmlns:a16="http://schemas.microsoft.com/office/drawing/2014/main" id="{DE6DADFC-0666-4941-B4D0-F8C6F885BD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29396" y="1909341"/>
              <a:ext cx="53925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CN" altLang="en-US" sz="2800"/>
                <a:t>＋</a:t>
              </a:r>
            </a:p>
          </p:txBody>
        </p:sp>
        <p:cxnSp>
          <p:nvCxnSpPr>
            <p:cNvPr id="3089" name="直接连接符 4">
              <a:extLst>
                <a:ext uri="{FF2B5EF4-FFF2-40B4-BE49-F238E27FC236}">
                  <a16:creationId xmlns:a16="http://schemas.microsoft.com/office/drawing/2014/main" id="{7E36EE96-9C2F-463B-896C-2351969B673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629396" y="2442698"/>
              <a:ext cx="2878708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090" name="文本框 24">
              <a:extLst>
                <a:ext uri="{FF2B5EF4-FFF2-40B4-BE49-F238E27FC236}">
                  <a16:creationId xmlns:a16="http://schemas.microsoft.com/office/drawing/2014/main" id="{3843DF1A-7657-469C-AC77-020CAD2F54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9928" y="2522163"/>
              <a:ext cx="539254" cy="52322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CN" sz="2800"/>
                <a:t>1</a:t>
              </a:r>
              <a:endParaRPr lang="zh-CN" altLang="en-US" sz="2800"/>
            </a:p>
          </p:txBody>
        </p:sp>
        <p:sp>
          <p:nvSpPr>
            <p:cNvPr id="3091" name="文本框 25">
              <a:extLst>
                <a:ext uri="{FF2B5EF4-FFF2-40B4-BE49-F238E27FC236}">
                  <a16:creationId xmlns:a16="http://schemas.microsoft.com/office/drawing/2014/main" id="{68BADDDC-BA9D-40A5-B093-D0FF0DA792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8256" y="2513527"/>
              <a:ext cx="539254" cy="52322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CN" sz="2800"/>
                <a:t>0</a:t>
              </a:r>
              <a:endParaRPr lang="zh-CN" altLang="en-US" sz="2800"/>
            </a:p>
          </p:txBody>
        </p:sp>
        <p:sp>
          <p:nvSpPr>
            <p:cNvPr id="3092" name="文本框 27">
              <a:extLst>
                <a:ext uri="{FF2B5EF4-FFF2-40B4-BE49-F238E27FC236}">
                  <a16:creationId xmlns:a16="http://schemas.microsoft.com/office/drawing/2014/main" id="{29F858FB-D9A9-45FF-A937-B97DF74B28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16016" y="2521187"/>
              <a:ext cx="539254" cy="52322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CN" sz="2800"/>
                <a:t>4</a:t>
              </a:r>
              <a:endParaRPr lang="zh-CN" altLang="en-US" sz="2800"/>
            </a:p>
          </p:txBody>
        </p:sp>
      </p:grpSp>
      <p:sp>
        <p:nvSpPr>
          <p:cNvPr id="11" name="文本框 10">
            <a:extLst>
              <a:ext uri="{FF2B5EF4-FFF2-40B4-BE49-F238E27FC236}">
                <a16:creationId xmlns:a16="http://schemas.microsoft.com/office/drawing/2014/main" id="{0F34ABC6-7094-4E25-AFC8-2DF4CEB425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8325" y="1514475"/>
            <a:ext cx="3395663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>
                <a:solidFill>
                  <a:srgbClr val="0066FF"/>
                </a:solidFill>
                <a:cs typeface="Arial" panose="020B0604020202020204" pitchFamily="34" charset="0"/>
              </a:rPr>
              <a:t>      8</a:t>
            </a:r>
            <a:r>
              <a:rPr lang="zh-CN" altLang="en-US" sz="2800">
                <a:solidFill>
                  <a:srgbClr val="0066FF"/>
                </a:solidFill>
                <a:cs typeface="Arial" panose="020B0604020202020204" pitchFamily="34" charset="0"/>
              </a:rPr>
              <a:t>＋</a:t>
            </a:r>
            <a:r>
              <a:rPr lang="en-US" altLang="zh-CN" sz="2800" i="1">
                <a:solidFill>
                  <a:srgbClr val="0066FF"/>
                </a:solidFill>
                <a:cs typeface="Arial" panose="020B0604020202020204" pitchFamily="34" charset="0"/>
              </a:rPr>
              <a:t>R </a:t>
            </a:r>
            <a:r>
              <a:rPr lang="en-US" altLang="zh-CN" sz="2800">
                <a:solidFill>
                  <a:srgbClr val="0066FF"/>
                </a:solidFill>
                <a:cs typeface="Arial" panose="020B0604020202020204" pitchFamily="34" charset="0"/>
              </a:rPr>
              <a:t>=</a:t>
            </a:r>
            <a:r>
              <a:rPr lang="en-US" altLang="zh-CN" sz="2800" i="1">
                <a:solidFill>
                  <a:srgbClr val="0066FF"/>
                </a:solidFill>
                <a:cs typeface="Arial" panose="020B0604020202020204" pitchFamily="34" charset="0"/>
              </a:rPr>
              <a:t> </a:t>
            </a:r>
            <a:r>
              <a:rPr lang="en-US" altLang="zh-CN" sz="2800">
                <a:solidFill>
                  <a:srgbClr val="0066FF"/>
                </a:solidFill>
                <a:cs typeface="Arial" panose="020B0604020202020204" pitchFamily="34" charset="0"/>
              </a:rPr>
              <a:t>14</a:t>
            </a:r>
          </a:p>
          <a:p>
            <a:pPr eaLnBrk="1" hangingPunct="1"/>
            <a:r>
              <a:rPr lang="en-US" altLang="zh-CN" sz="2800" i="1">
                <a:solidFill>
                  <a:srgbClr val="0066FF"/>
                </a:solidFill>
                <a:cs typeface="Arial" panose="020B0604020202020204" pitchFamily="34" charset="0"/>
              </a:rPr>
              <a:t> </a:t>
            </a:r>
            <a:r>
              <a:rPr lang="en-US" altLang="zh-CN" sz="2800">
                <a:solidFill>
                  <a:srgbClr val="0066FF"/>
                </a:solidFill>
                <a:cs typeface="Arial" panose="020B0604020202020204" pitchFamily="34" charset="0"/>
              </a:rPr>
              <a:t>8</a:t>
            </a:r>
            <a:r>
              <a:rPr lang="zh-CN" altLang="en-US" sz="2800">
                <a:solidFill>
                  <a:srgbClr val="0066FF"/>
                </a:solidFill>
                <a:cs typeface="Arial" panose="020B0604020202020204" pitchFamily="34" charset="0"/>
              </a:rPr>
              <a:t>＋</a:t>
            </a:r>
            <a:r>
              <a:rPr lang="en-US" altLang="zh-CN" sz="2800" i="1">
                <a:solidFill>
                  <a:srgbClr val="0066FF"/>
                </a:solidFill>
                <a:cs typeface="Arial" panose="020B0604020202020204" pitchFamily="34" charset="0"/>
              </a:rPr>
              <a:t>R</a:t>
            </a:r>
            <a:r>
              <a:rPr lang="zh-CN" altLang="en-US" sz="2800" i="1">
                <a:solidFill>
                  <a:srgbClr val="0066FF"/>
                </a:solidFill>
                <a:cs typeface="Arial" panose="020B0604020202020204" pitchFamily="34" charset="0"/>
              </a:rPr>
              <a:t>－</a:t>
            </a:r>
            <a:r>
              <a:rPr lang="en-US" altLang="zh-CN" sz="2800">
                <a:solidFill>
                  <a:srgbClr val="0066FF"/>
                </a:solidFill>
                <a:cs typeface="Arial" panose="020B0604020202020204" pitchFamily="34" charset="0"/>
              </a:rPr>
              <a:t>8</a:t>
            </a:r>
            <a:r>
              <a:rPr lang="en-US" altLang="zh-CN" sz="2800" i="1">
                <a:solidFill>
                  <a:srgbClr val="0066FF"/>
                </a:solidFill>
                <a:cs typeface="Arial" panose="020B0604020202020204" pitchFamily="34" charset="0"/>
              </a:rPr>
              <a:t> </a:t>
            </a:r>
            <a:r>
              <a:rPr lang="en-US" altLang="zh-CN" sz="2800">
                <a:solidFill>
                  <a:srgbClr val="0066FF"/>
                </a:solidFill>
                <a:cs typeface="Arial" panose="020B0604020202020204" pitchFamily="34" charset="0"/>
              </a:rPr>
              <a:t>=</a:t>
            </a:r>
            <a:r>
              <a:rPr lang="en-US" altLang="zh-CN" sz="2800" i="1">
                <a:solidFill>
                  <a:srgbClr val="0066FF"/>
                </a:solidFill>
                <a:cs typeface="Arial" panose="020B0604020202020204" pitchFamily="34" charset="0"/>
              </a:rPr>
              <a:t> </a:t>
            </a:r>
            <a:r>
              <a:rPr lang="en-US" altLang="zh-CN" sz="2800">
                <a:solidFill>
                  <a:srgbClr val="0066FF"/>
                </a:solidFill>
                <a:cs typeface="Arial" panose="020B0604020202020204" pitchFamily="34" charset="0"/>
              </a:rPr>
              <a:t>14</a:t>
            </a:r>
            <a:r>
              <a:rPr lang="zh-CN" altLang="en-US" sz="2800" i="1">
                <a:solidFill>
                  <a:srgbClr val="0066FF"/>
                </a:solidFill>
                <a:cs typeface="Arial" panose="020B0604020202020204" pitchFamily="34" charset="0"/>
              </a:rPr>
              <a:t>－</a:t>
            </a:r>
            <a:r>
              <a:rPr lang="en-US" altLang="zh-CN" sz="2800">
                <a:solidFill>
                  <a:srgbClr val="0066FF"/>
                </a:solidFill>
                <a:cs typeface="Arial" panose="020B0604020202020204" pitchFamily="34" charset="0"/>
              </a:rPr>
              <a:t>8</a:t>
            </a:r>
            <a:r>
              <a:rPr lang="en-US" altLang="zh-CN" sz="2800" i="1">
                <a:solidFill>
                  <a:srgbClr val="0066FF"/>
                </a:solidFill>
                <a:cs typeface="Arial" panose="020B0604020202020204" pitchFamily="34" charset="0"/>
              </a:rPr>
              <a:t> </a:t>
            </a:r>
            <a:endParaRPr lang="en-US" altLang="zh-CN" sz="2800">
              <a:solidFill>
                <a:srgbClr val="0066FF"/>
              </a:solidFill>
              <a:cs typeface="Arial" panose="020B0604020202020204" pitchFamily="34" charset="0"/>
            </a:endParaRPr>
          </a:p>
          <a:p>
            <a:pPr eaLnBrk="1" hangingPunct="1"/>
            <a:r>
              <a:rPr lang="en-US" altLang="zh-CN" sz="2800" i="1">
                <a:solidFill>
                  <a:srgbClr val="0066FF"/>
                </a:solidFill>
                <a:cs typeface="Arial" panose="020B0604020202020204" pitchFamily="34" charset="0"/>
              </a:rPr>
              <a:t>             R </a:t>
            </a:r>
            <a:r>
              <a:rPr lang="en-US" altLang="zh-CN" sz="2800">
                <a:solidFill>
                  <a:srgbClr val="0066FF"/>
                </a:solidFill>
                <a:cs typeface="Arial" panose="020B0604020202020204" pitchFamily="34" charset="0"/>
              </a:rPr>
              <a:t>=</a:t>
            </a:r>
            <a:r>
              <a:rPr lang="en-US" altLang="zh-CN" sz="2800" i="1">
                <a:solidFill>
                  <a:srgbClr val="0066FF"/>
                </a:solidFill>
                <a:cs typeface="Arial" panose="020B0604020202020204" pitchFamily="34" charset="0"/>
              </a:rPr>
              <a:t> </a:t>
            </a:r>
            <a:r>
              <a:rPr lang="en-US" altLang="zh-CN" sz="2800">
                <a:solidFill>
                  <a:srgbClr val="0066FF"/>
                </a:solidFill>
                <a:cs typeface="Arial" panose="020B0604020202020204" pitchFamily="34" charset="0"/>
              </a:rPr>
              <a:t>6</a:t>
            </a:r>
            <a:endParaRPr lang="zh-CN" altLang="en-US" sz="2800">
              <a:solidFill>
                <a:srgbClr val="0066FF"/>
              </a:solidFill>
              <a:cs typeface="Arial" panose="020B0604020202020204" pitchFamily="34" charset="0"/>
            </a:endParaRP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0E3ECC36-C724-4638-9F34-FD52E8EC54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8213" y="3725863"/>
            <a:ext cx="6215062" cy="138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>
                <a:solidFill>
                  <a:srgbClr val="0066FF"/>
                </a:solidFill>
                <a:cs typeface="Arial" panose="020B0604020202020204" pitchFamily="34" charset="0"/>
              </a:rPr>
              <a:t>            5</a:t>
            </a:r>
            <a:r>
              <a:rPr lang="zh-CN" altLang="en-US" sz="2800">
                <a:solidFill>
                  <a:srgbClr val="0066FF"/>
                </a:solidFill>
                <a:cs typeface="Arial" panose="020B0604020202020204" pitchFamily="34" charset="0"/>
              </a:rPr>
              <a:t>＋</a:t>
            </a:r>
            <a:r>
              <a:rPr lang="en-US" altLang="zh-CN" sz="2800" i="1">
                <a:solidFill>
                  <a:srgbClr val="0066FF"/>
                </a:solidFill>
                <a:cs typeface="Arial" panose="020B0604020202020204" pitchFamily="34" charset="0"/>
              </a:rPr>
              <a:t>S</a:t>
            </a:r>
            <a:r>
              <a:rPr lang="zh-CN" altLang="en-US" sz="2800">
                <a:solidFill>
                  <a:srgbClr val="0066FF"/>
                </a:solidFill>
                <a:cs typeface="Arial" panose="020B0604020202020204" pitchFamily="34" charset="0"/>
              </a:rPr>
              <a:t> ＋</a:t>
            </a:r>
            <a:r>
              <a:rPr lang="en-US" altLang="zh-CN" sz="2800">
                <a:solidFill>
                  <a:srgbClr val="0066FF"/>
                </a:solidFill>
                <a:cs typeface="Arial" panose="020B0604020202020204" pitchFamily="34" charset="0"/>
              </a:rPr>
              <a:t>1</a:t>
            </a:r>
            <a:r>
              <a:rPr lang="en-US" altLang="zh-CN" sz="2800" i="1">
                <a:solidFill>
                  <a:srgbClr val="0066FF"/>
                </a:solidFill>
                <a:cs typeface="Arial" panose="020B0604020202020204" pitchFamily="34" charset="0"/>
              </a:rPr>
              <a:t> </a:t>
            </a:r>
            <a:r>
              <a:rPr lang="en-US" altLang="zh-CN" sz="2800">
                <a:solidFill>
                  <a:srgbClr val="0066FF"/>
                </a:solidFill>
                <a:cs typeface="Arial" panose="020B0604020202020204" pitchFamily="34" charset="0"/>
              </a:rPr>
              <a:t>=</a:t>
            </a:r>
            <a:r>
              <a:rPr lang="en-US" altLang="zh-CN" sz="2800" i="1">
                <a:solidFill>
                  <a:srgbClr val="0066FF"/>
                </a:solidFill>
                <a:cs typeface="Arial" panose="020B0604020202020204" pitchFamily="34" charset="0"/>
              </a:rPr>
              <a:t> </a:t>
            </a:r>
            <a:r>
              <a:rPr lang="en-US" altLang="zh-CN" sz="2800">
                <a:solidFill>
                  <a:srgbClr val="0066FF"/>
                </a:solidFill>
                <a:cs typeface="Arial" panose="020B0604020202020204" pitchFamily="34" charset="0"/>
              </a:rPr>
              <a:t>10</a:t>
            </a:r>
          </a:p>
          <a:p>
            <a:pPr eaLnBrk="1" hangingPunct="1"/>
            <a:r>
              <a:rPr lang="en-US" altLang="zh-CN" sz="2800" i="1">
                <a:solidFill>
                  <a:srgbClr val="0066FF"/>
                </a:solidFill>
                <a:cs typeface="Arial" panose="020B0604020202020204" pitchFamily="34" charset="0"/>
              </a:rPr>
              <a:t> </a:t>
            </a:r>
            <a:r>
              <a:rPr lang="en-US" altLang="zh-CN" sz="2800">
                <a:solidFill>
                  <a:srgbClr val="0066FF"/>
                </a:solidFill>
                <a:cs typeface="Arial" panose="020B0604020202020204" pitchFamily="34" charset="0"/>
              </a:rPr>
              <a:t>5</a:t>
            </a:r>
            <a:r>
              <a:rPr lang="zh-CN" altLang="en-US" sz="2800">
                <a:solidFill>
                  <a:srgbClr val="0066FF"/>
                </a:solidFill>
                <a:cs typeface="Arial" panose="020B0604020202020204" pitchFamily="34" charset="0"/>
              </a:rPr>
              <a:t>＋</a:t>
            </a:r>
            <a:r>
              <a:rPr lang="en-US" altLang="zh-CN" sz="2800" i="1">
                <a:solidFill>
                  <a:srgbClr val="0066FF"/>
                </a:solidFill>
                <a:cs typeface="Arial" panose="020B0604020202020204" pitchFamily="34" charset="0"/>
              </a:rPr>
              <a:t>S</a:t>
            </a:r>
            <a:r>
              <a:rPr lang="zh-CN" altLang="en-US" sz="2800">
                <a:solidFill>
                  <a:srgbClr val="0066FF"/>
                </a:solidFill>
                <a:cs typeface="Arial" panose="020B0604020202020204" pitchFamily="34" charset="0"/>
              </a:rPr>
              <a:t> ＋</a:t>
            </a:r>
            <a:r>
              <a:rPr lang="en-US" altLang="zh-CN" sz="2800">
                <a:solidFill>
                  <a:srgbClr val="0066FF"/>
                </a:solidFill>
                <a:cs typeface="Arial" panose="020B0604020202020204" pitchFamily="34" charset="0"/>
              </a:rPr>
              <a:t>1</a:t>
            </a:r>
            <a:r>
              <a:rPr lang="zh-CN" altLang="en-US" sz="2800" i="1">
                <a:solidFill>
                  <a:srgbClr val="0066FF"/>
                </a:solidFill>
                <a:cs typeface="Arial" panose="020B0604020202020204" pitchFamily="34" charset="0"/>
              </a:rPr>
              <a:t>－</a:t>
            </a:r>
            <a:r>
              <a:rPr lang="en-US" altLang="zh-CN" sz="2800">
                <a:solidFill>
                  <a:srgbClr val="0066FF"/>
                </a:solidFill>
                <a:cs typeface="Arial" panose="020B0604020202020204" pitchFamily="34" charset="0"/>
              </a:rPr>
              <a:t>5</a:t>
            </a:r>
            <a:r>
              <a:rPr lang="zh-CN" altLang="en-US" sz="2800" i="1">
                <a:solidFill>
                  <a:srgbClr val="0066FF"/>
                </a:solidFill>
                <a:cs typeface="Arial" panose="020B0604020202020204" pitchFamily="34" charset="0"/>
              </a:rPr>
              <a:t>－</a:t>
            </a:r>
            <a:r>
              <a:rPr lang="en-US" altLang="zh-CN" sz="2800">
                <a:solidFill>
                  <a:srgbClr val="0066FF"/>
                </a:solidFill>
                <a:cs typeface="Arial" panose="020B0604020202020204" pitchFamily="34" charset="0"/>
              </a:rPr>
              <a:t>1</a:t>
            </a:r>
            <a:r>
              <a:rPr lang="en-US" altLang="zh-CN" sz="2800" i="1">
                <a:solidFill>
                  <a:srgbClr val="0066FF"/>
                </a:solidFill>
                <a:cs typeface="Arial" panose="020B0604020202020204" pitchFamily="34" charset="0"/>
              </a:rPr>
              <a:t> </a:t>
            </a:r>
            <a:r>
              <a:rPr lang="en-US" altLang="zh-CN" sz="2800">
                <a:solidFill>
                  <a:srgbClr val="0066FF"/>
                </a:solidFill>
                <a:cs typeface="Arial" panose="020B0604020202020204" pitchFamily="34" charset="0"/>
              </a:rPr>
              <a:t>=</a:t>
            </a:r>
            <a:r>
              <a:rPr lang="en-US" altLang="zh-CN" sz="2800" i="1">
                <a:solidFill>
                  <a:srgbClr val="0066FF"/>
                </a:solidFill>
                <a:cs typeface="Arial" panose="020B0604020202020204" pitchFamily="34" charset="0"/>
              </a:rPr>
              <a:t> </a:t>
            </a:r>
            <a:r>
              <a:rPr lang="en-US" altLang="zh-CN" sz="2800">
                <a:solidFill>
                  <a:srgbClr val="0066FF"/>
                </a:solidFill>
                <a:cs typeface="Arial" panose="020B0604020202020204" pitchFamily="34" charset="0"/>
              </a:rPr>
              <a:t>10</a:t>
            </a:r>
            <a:r>
              <a:rPr lang="zh-CN" altLang="en-US" sz="2800" i="1">
                <a:solidFill>
                  <a:srgbClr val="0066FF"/>
                </a:solidFill>
                <a:cs typeface="Arial" panose="020B0604020202020204" pitchFamily="34" charset="0"/>
              </a:rPr>
              <a:t>－</a:t>
            </a:r>
            <a:r>
              <a:rPr lang="en-US" altLang="zh-CN" sz="2800">
                <a:solidFill>
                  <a:srgbClr val="0066FF"/>
                </a:solidFill>
                <a:cs typeface="Arial" panose="020B0604020202020204" pitchFamily="34" charset="0"/>
              </a:rPr>
              <a:t>5</a:t>
            </a:r>
            <a:r>
              <a:rPr lang="zh-CN" altLang="en-US" sz="2800" i="1">
                <a:solidFill>
                  <a:srgbClr val="0066FF"/>
                </a:solidFill>
                <a:cs typeface="Arial" panose="020B0604020202020204" pitchFamily="34" charset="0"/>
              </a:rPr>
              <a:t>－</a:t>
            </a:r>
            <a:r>
              <a:rPr lang="en-US" altLang="zh-CN" sz="2800">
                <a:solidFill>
                  <a:srgbClr val="0066FF"/>
                </a:solidFill>
                <a:cs typeface="Arial" panose="020B0604020202020204" pitchFamily="34" charset="0"/>
              </a:rPr>
              <a:t>1</a:t>
            </a:r>
            <a:r>
              <a:rPr lang="en-US" altLang="zh-CN" sz="2800" i="1">
                <a:solidFill>
                  <a:srgbClr val="0066FF"/>
                </a:solidFill>
                <a:cs typeface="Arial" panose="020B0604020202020204" pitchFamily="34" charset="0"/>
              </a:rPr>
              <a:t>                               </a:t>
            </a:r>
          </a:p>
          <a:p>
            <a:pPr eaLnBrk="1" hangingPunct="1"/>
            <a:r>
              <a:rPr lang="en-US" altLang="zh-CN" sz="2800" i="1">
                <a:solidFill>
                  <a:srgbClr val="0066FF"/>
                </a:solidFill>
                <a:cs typeface="Arial" panose="020B0604020202020204" pitchFamily="34" charset="0"/>
              </a:rPr>
              <a:t>                         S </a:t>
            </a:r>
            <a:r>
              <a:rPr lang="en-US" altLang="zh-CN" sz="2800">
                <a:solidFill>
                  <a:srgbClr val="0066FF"/>
                </a:solidFill>
                <a:cs typeface="Arial" panose="020B0604020202020204" pitchFamily="34" charset="0"/>
              </a:rPr>
              <a:t>=</a:t>
            </a:r>
            <a:r>
              <a:rPr lang="en-US" altLang="zh-CN" sz="2800" i="1">
                <a:solidFill>
                  <a:srgbClr val="0066FF"/>
                </a:solidFill>
                <a:cs typeface="Arial" panose="020B0604020202020204" pitchFamily="34" charset="0"/>
              </a:rPr>
              <a:t> </a:t>
            </a:r>
            <a:r>
              <a:rPr lang="en-US" altLang="zh-CN" sz="2800">
                <a:solidFill>
                  <a:srgbClr val="0066FF"/>
                </a:solidFill>
                <a:cs typeface="Arial" panose="020B0604020202020204" pitchFamily="34" charset="0"/>
              </a:rPr>
              <a:t>4</a:t>
            </a:r>
            <a:endParaRPr lang="zh-CN" altLang="en-US" sz="2800">
              <a:solidFill>
                <a:srgbClr val="0066FF"/>
              </a:solidFill>
              <a:cs typeface="Arial" panose="020B0604020202020204" pitchFamily="34" charset="0"/>
            </a:endParaRP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50D87C2B-FF4C-49ED-B439-DC661A4E01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2563" y="5111750"/>
            <a:ext cx="31877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 i="1">
                <a:solidFill>
                  <a:srgbClr val="0066FF"/>
                </a:solidFill>
                <a:cs typeface="Arial" panose="020B0604020202020204" pitchFamily="34" charset="0"/>
              </a:rPr>
              <a:t>R </a:t>
            </a:r>
            <a:r>
              <a:rPr lang="en-US" altLang="zh-CN" sz="2800">
                <a:solidFill>
                  <a:srgbClr val="0066FF"/>
                </a:solidFill>
                <a:cs typeface="Arial" panose="020B0604020202020204" pitchFamily="34" charset="0"/>
              </a:rPr>
              <a:t>× </a:t>
            </a:r>
            <a:r>
              <a:rPr lang="en-US" altLang="zh-CN" sz="2800" i="1">
                <a:solidFill>
                  <a:srgbClr val="0066FF"/>
                </a:solidFill>
                <a:cs typeface="Arial" panose="020B0604020202020204" pitchFamily="34" charset="0"/>
              </a:rPr>
              <a:t>S </a:t>
            </a:r>
            <a:r>
              <a:rPr lang="en-US" altLang="zh-CN" sz="2800">
                <a:solidFill>
                  <a:srgbClr val="0066FF"/>
                </a:solidFill>
                <a:cs typeface="Arial" panose="020B0604020202020204" pitchFamily="34" charset="0"/>
              </a:rPr>
              <a:t>=</a:t>
            </a:r>
            <a:r>
              <a:rPr lang="en-US" altLang="zh-CN" sz="2800" i="1">
                <a:solidFill>
                  <a:srgbClr val="0066FF"/>
                </a:solidFill>
                <a:cs typeface="Arial" panose="020B0604020202020204" pitchFamily="34" charset="0"/>
              </a:rPr>
              <a:t> </a:t>
            </a:r>
            <a:r>
              <a:rPr lang="en-US" altLang="zh-CN" sz="2800">
                <a:solidFill>
                  <a:srgbClr val="0066FF"/>
                </a:solidFill>
                <a:cs typeface="Arial" panose="020B0604020202020204" pitchFamily="34" charset="0"/>
              </a:rPr>
              <a:t>6 × 4 = 24</a:t>
            </a:r>
            <a:endParaRPr lang="zh-CN" altLang="en-US" sz="2800">
              <a:solidFill>
                <a:srgbClr val="0066FF"/>
              </a:solidFill>
              <a:cs typeface="Arial" panose="020B0604020202020204" pitchFamily="34" charset="0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EAAE5856-E905-4E19-AF9B-2479DA8DFB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836613"/>
            <a:ext cx="996950" cy="2295525"/>
          </a:xfrm>
          <a:prstGeom prst="rect">
            <a:avLst/>
          </a:prstGeom>
          <a:noFill/>
          <a:ln w="952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3BB7B176-8137-4C62-B01D-BCEFF8FA8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113" y="836613"/>
            <a:ext cx="1466850" cy="2295525"/>
          </a:xfrm>
          <a:prstGeom prst="rect">
            <a:avLst/>
          </a:prstGeom>
          <a:noFill/>
          <a:ln w="952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1" grpId="0" build="allAtOnce"/>
      <p:bldP spid="34" grpId="0" build="allAtOnce"/>
      <p:bldP spid="35" grpId="0"/>
      <p:bldP spid="35" grpId="1"/>
      <p:bldP spid="12" grpId="0" animBg="1"/>
      <p:bldP spid="12" grpId="1" animBg="1"/>
      <p:bldP spid="37" grpId="0" animBg="1"/>
      <p:bldP spid="37" grpId="1" animBg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3747</TotalTime>
  <Words>111</Words>
  <Application>Microsoft Office PowerPoint</Application>
  <PresentationFormat>全屏显示(4:3)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新細明體</vt:lpstr>
      <vt:lpstr>幼圆</vt:lpstr>
      <vt:lpstr>Arial</vt:lpstr>
      <vt:lpstr>Calibri</vt:lpstr>
      <vt:lpstr>Times New Roman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486</cp:revision>
  <dcterms:modified xsi:type="dcterms:W3CDTF">2023-07-07T03:56:37Z</dcterms:modified>
</cp:coreProperties>
</file>