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74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C7E82C-48DF-4872-8B86-17985AC1236F}" type="datetimeFigureOut">
              <a:rPr lang="en-US" smtClean="0"/>
              <a:t>8/8/2022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F486CE-4B3E-4062-BB71-924C4BCA6C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875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F486CE-4B3E-4062-BB71-924C4BCA6C5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056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775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947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0582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2380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2918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1657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5872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3867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4652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6288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494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7752C-6289-41EA-97DD-4D0C2201CDAA}" type="datetimeFigureOut">
              <a:rPr lang="zh-CN" altLang="en-US" smtClean="0"/>
              <a:t>2022/8/8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BE80A-483C-4DEF-9583-0C2C8ADB64C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7774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>
            <a:extLst>
              <a:ext uri="{FF2B5EF4-FFF2-40B4-BE49-F238E27FC236}">
                <a16:creationId xmlns:a16="http://schemas.microsoft.com/office/drawing/2014/main" id="{7FD3B0EE-A5FB-F74D-E04B-6363384FF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811" y="4829175"/>
            <a:ext cx="728215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6588" indent="-636588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(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a) </a:t>
            </a:r>
            <a:r>
              <a:rPr lang="zh-CN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圖二中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每個小正方形的邊長為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1cm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，這</a:t>
            </a:r>
            <a:r>
              <a:rPr lang="zh-CN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個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長方形的面積是多少？                      </a:t>
            </a:r>
            <a:r>
              <a:rPr lang="en-US" altLang="zh-TW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[</a:t>
            </a:r>
            <a:r>
              <a:rPr lang="en-US" altLang="zh-TW" dirty="0">
                <a:solidFill>
                  <a:schemeClr val="tx1"/>
                </a:solidFill>
                <a:ea typeface="標楷體" panose="03000509000000000000" pitchFamily="65" charset="-120"/>
              </a:rPr>
              <a:t>4</a:t>
            </a:r>
            <a:r>
              <a:rPr lang="zh-TW" altLang="en-US" dirty="0">
                <a:solidFill>
                  <a:schemeClr val="tx1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dirty="0">
                <a:solidFill>
                  <a:schemeClr val="tx1"/>
                </a:solidFill>
                <a:ea typeface="標楷體" panose="03000509000000000000" pitchFamily="65" charset="-120"/>
              </a:rPr>
              <a:t>]</a:t>
            </a:r>
            <a:endParaRPr lang="zh-TW" altLang="zh-TW" dirty="0">
              <a:solidFill>
                <a:schemeClr val="tx1"/>
              </a:solidFill>
            </a:endParaRPr>
          </a:p>
        </p:txBody>
      </p:sp>
      <p:sp>
        <p:nvSpPr>
          <p:cNvPr id="3" name="Text Box 218">
            <a:extLst>
              <a:ext uri="{FF2B5EF4-FFF2-40B4-BE49-F238E27FC236}">
                <a16:creationId xmlns:a16="http://schemas.microsoft.com/office/drawing/2014/main" id="{FD93F636-F1E8-6B85-F62A-79DB2AD77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15888"/>
            <a:ext cx="3714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 dirty="0">
                <a:solidFill>
                  <a:schemeClr val="tx1"/>
                </a:solidFill>
                <a:latin typeface="Arial" panose="020B0604020202020204" pitchFamily="34" charset="0"/>
              </a:rPr>
              <a:t>模擬試卷二</a:t>
            </a:r>
            <a:endParaRPr lang="en-US" altLang="zh-TW" sz="34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 Box 296">
            <a:extLst>
              <a:ext uri="{FF2B5EF4-FFF2-40B4-BE49-F238E27FC236}">
                <a16:creationId xmlns:a16="http://schemas.microsoft.com/office/drawing/2014/main" id="{9E16090E-A20C-661C-5726-BD02BE854B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6838" y="38385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5" name="Text Box 8">
            <a:extLst>
              <a:ext uri="{FF2B5EF4-FFF2-40B4-BE49-F238E27FC236}">
                <a16:creationId xmlns:a16="http://schemas.microsoft.com/office/drawing/2014/main" id="{CF88E861-BAA0-D1B9-3C82-21B2233CAE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2623" y="5775325"/>
            <a:ext cx="43656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b="1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長方形的面積 </a:t>
            </a:r>
            <a:r>
              <a:rPr lang="en-US" altLang="zh-TW" sz="2800" b="1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=</a:t>
            </a:r>
            <a:r>
              <a:rPr lang="zh-TW" altLang="en-US" sz="2800" b="1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長</a:t>
            </a:r>
            <a:r>
              <a:rPr lang="en-US" altLang="zh-TW" sz="2800" b="1" dirty="0">
                <a:solidFill>
                  <a:srgbClr val="0066FF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×</a:t>
            </a:r>
            <a:r>
              <a:rPr lang="zh-TW" altLang="en-US" sz="2800" b="1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闊</a:t>
            </a: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7BAA5C02-9BBF-8E06-D018-9F5304F0A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364" y="1021823"/>
            <a:ext cx="8535877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712788" indent="-712788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576000" eaLnBrk="1" hangingPunct="1">
              <a:spcAft>
                <a:spcPts val="1200"/>
              </a:spcAft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36.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圖一是一張梯形卡紙，把它沿虛線剪下，分割出兩個圖形。利用這兩個分割出來的圖形，可拼合</a:t>
            </a:r>
            <a:b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</a:b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成一個長方形，如圖二所示。</a:t>
            </a:r>
            <a:endParaRPr lang="zh-TW" altLang="zh-TW" dirty="0">
              <a:solidFill>
                <a:schemeClr val="tx1"/>
              </a:solidFill>
            </a:endParaRPr>
          </a:p>
        </p:txBody>
      </p:sp>
      <p:sp>
        <p:nvSpPr>
          <p:cNvPr id="7" name="右箭头 16">
            <a:extLst>
              <a:ext uri="{FF2B5EF4-FFF2-40B4-BE49-F238E27FC236}">
                <a16:creationId xmlns:a16="http://schemas.microsoft.com/office/drawing/2014/main" id="{74DE36BE-F6DE-9D0A-589E-2AEB250EAC9C}"/>
              </a:ext>
            </a:extLst>
          </p:cNvPr>
          <p:cNvSpPr/>
          <p:nvPr/>
        </p:nvSpPr>
        <p:spPr>
          <a:xfrm>
            <a:off x="3575050" y="3702050"/>
            <a:ext cx="428625" cy="211138"/>
          </a:xfrm>
          <a:prstGeom prst="rightArrow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HK" altLang="en-US"/>
          </a:p>
        </p:txBody>
      </p:sp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DD1CF9C3-6441-5EFE-6DF2-C89E8983ED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7240884"/>
              </p:ext>
            </p:extLst>
          </p:nvPr>
        </p:nvGraphicFramePr>
        <p:xfrm>
          <a:off x="4468813" y="2921000"/>
          <a:ext cx="2159000" cy="172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15900">
                <a:tc>
                  <a:txBody>
                    <a:bodyPr/>
                    <a:lstStyle/>
                    <a:p>
                      <a:endParaRPr lang="zh-HK" altLang="en-US" sz="800" dirty="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 dirty="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 dirty="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endParaRPr lang="zh-HK" altLang="en-US" sz="800" dirty="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 dirty="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 dirty="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 dirty="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HK" altLang="en-US" sz="800" dirty="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矩形 8">
            <a:extLst>
              <a:ext uri="{FF2B5EF4-FFF2-40B4-BE49-F238E27FC236}">
                <a16:creationId xmlns:a16="http://schemas.microsoft.com/office/drawing/2014/main" id="{F8149BFA-BE6A-D529-26A5-8504FE3BA028}"/>
              </a:ext>
            </a:extLst>
          </p:cNvPr>
          <p:cNvSpPr/>
          <p:nvPr/>
        </p:nvSpPr>
        <p:spPr>
          <a:xfrm>
            <a:off x="4897438" y="3352800"/>
            <a:ext cx="1295400" cy="8636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HK" altLang="en-US"/>
          </a:p>
        </p:txBody>
      </p:sp>
      <p:sp>
        <p:nvSpPr>
          <p:cNvPr id="10" name="文本框 27">
            <a:extLst>
              <a:ext uri="{FF2B5EF4-FFF2-40B4-BE49-F238E27FC236}">
                <a16:creationId xmlns:a16="http://schemas.microsoft.com/office/drawing/2014/main" id="{3DFBCB00-F53D-6C08-23C0-4160A7B757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9113" y="4235450"/>
            <a:ext cx="800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圖一</a:t>
            </a:r>
            <a:endParaRPr lang="zh-HK" altLang="en-US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1" name="矩形 28">
            <a:extLst>
              <a:ext uri="{FF2B5EF4-FFF2-40B4-BE49-F238E27FC236}">
                <a16:creationId xmlns:a16="http://schemas.microsoft.com/office/drawing/2014/main" id="{7E3BDF07-C2EC-F569-942B-5301D8B32E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2288" y="4235450"/>
            <a:ext cx="800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圖二</a:t>
            </a:r>
            <a:endParaRPr lang="zh-HK" altLang="en-US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12" name="直接连接符 1151">
            <a:extLst>
              <a:ext uri="{FF2B5EF4-FFF2-40B4-BE49-F238E27FC236}">
                <a16:creationId xmlns:a16="http://schemas.microsoft.com/office/drawing/2014/main" id="{79CE24E8-A81A-A8B5-701D-EE38102EAFAC}"/>
              </a:ext>
            </a:extLst>
          </p:cNvPr>
          <p:cNvCxnSpPr/>
          <p:nvPr/>
        </p:nvCxnSpPr>
        <p:spPr>
          <a:xfrm>
            <a:off x="6410325" y="2862263"/>
            <a:ext cx="215900" cy="0"/>
          </a:xfrm>
          <a:prstGeom prst="line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58">
            <a:extLst>
              <a:ext uri="{FF2B5EF4-FFF2-40B4-BE49-F238E27FC236}">
                <a16:creationId xmlns:a16="http://schemas.microsoft.com/office/drawing/2014/main" id="{04E839DE-044A-09C4-92AA-C4DEDA52FD89}"/>
              </a:ext>
            </a:extLst>
          </p:cNvPr>
          <p:cNvCxnSpPr/>
          <p:nvPr/>
        </p:nvCxnSpPr>
        <p:spPr>
          <a:xfrm rot="16200000">
            <a:off x="6573838" y="3021013"/>
            <a:ext cx="215900" cy="0"/>
          </a:xfrm>
          <a:prstGeom prst="line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59">
            <a:extLst>
              <a:ext uri="{FF2B5EF4-FFF2-40B4-BE49-F238E27FC236}">
                <a16:creationId xmlns:a16="http://schemas.microsoft.com/office/drawing/2014/main" id="{DA461226-6EA8-5E98-E9DB-B501BAA54B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3095" y="2476900"/>
            <a:ext cx="66877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1cm</a:t>
            </a:r>
            <a:endParaRPr lang="zh-HK" altLang="en-US" sz="20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5" name="文本框 60">
            <a:extLst>
              <a:ext uri="{FF2B5EF4-FFF2-40B4-BE49-F238E27FC236}">
                <a16:creationId xmlns:a16="http://schemas.microsoft.com/office/drawing/2014/main" id="{328F2B8F-FE7E-8A7D-E52B-CB505DC88C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8095" y="2800450"/>
            <a:ext cx="66877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1cm</a:t>
            </a:r>
            <a:endParaRPr lang="zh-HK" altLang="en-US" sz="20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6" name="梯形 15">
            <a:extLst>
              <a:ext uri="{FF2B5EF4-FFF2-40B4-BE49-F238E27FC236}">
                <a16:creationId xmlns:a16="http://schemas.microsoft.com/office/drawing/2014/main" id="{DEE115DD-0FA2-33B7-FFBE-63AEBE4AD648}"/>
              </a:ext>
            </a:extLst>
          </p:cNvPr>
          <p:cNvSpPr/>
          <p:nvPr/>
        </p:nvSpPr>
        <p:spPr>
          <a:xfrm flipV="1">
            <a:off x="1063625" y="3349625"/>
            <a:ext cx="2159000" cy="863600"/>
          </a:xfrm>
          <a:prstGeom prst="trapezoid">
            <a:avLst>
              <a:gd name="adj" fmla="val 98763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HK" altLang="en-US"/>
          </a:p>
        </p:txBody>
      </p:sp>
      <p:sp>
        <p:nvSpPr>
          <p:cNvPr id="17" name="Text Box 7">
            <a:extLst>
              <a:ext uri="{FF2B5EF4-FFF2-40B4-BE49-F238E27FC236}">
                <a16:creationId xmlns:a16="http://schemas.microsoft.com/office/drawing/2014/main" id="{78FB551E-AA9F-02B0-7134-A4ABD79C56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772" y="5775325"/>
            <a:ext cx="157839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=</a:t>
            </a:r>
            <a:r>
              <a:rPr lang="zh-TW" altLang="en-US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6</a:t>
            </a:r>
            <a:r>
              <a:rPr lang="en-US" altLang="zh-TW" sz="2800" dirty="0">
                <a:solidFill>
                  <a:srgbClr val="0066FF"/>
                </a:solidFill>
                <a:latin typeface="等线" panose="02010600030101010101" pitchFamily="2" charset="-122"/>
                <a:ea typeface="等线" panose="02010600030101010101" pitchFamily="2" charset="-122"/>
              </a:rPr>
              <a:t>×</a:t>
            </a:r>
            <a:r>
              <a:rPr lang="en-US" altLang="zh-TW" sz="2800" dirty="0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4</a:t>
            </a:r>
          </a:p>
        </p:txBody>
      </p:sp>
      <p:sp>
        <p:nvSpPr>
          <p:cNvPr id="19" name="Line 19">
            <a:extLst>
              <a:ext uri="{FF2B5EF4-FFF2-40B4-BE49-F238E27FC236}">
                <a16:creationId xmlns:a16="http://schemas.microsoft.com/office/drawing/2014/main" id="{CB2D1D76-B4E0-FD5F-39FE-EF7968C8218C}"/>
              </a:ext>
            </a:extLst>
          </p:cNvPr>
          <p:cNvSpPr>
            <a:spLocks noChangeShapeType="1"/>
          </p:cNvSpPr>
          <p:nvPr/>
        </p:nvSpPr>
        <p:spPr bwMode="auto">
          <a:xfrm>
            <a:off x="1578474" y="5748153"/>
            <a:ext cx="205200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cxnSp>
        <p:nvCxnSpPr>
          <p:cNvPr id="21" name="直接连接符 1154">
            <a:extLst>
              <a:ext uri="{FF2B5EF4-FFF2-40B4-BE49-F238E27FC236}">
                <a16:creationId xmlns:a16="http://schemas.microsoft.com/office/drawing/2014/main" id="{B3674630-AC24-57DD-9915-7BB0C37193DB}"/>
              </a:ext>
            </a:extLst>
          </p:cNvPr>
          <p:cNvCxnSpPr/>
          <p:nvPr/>
        </p:nvCxnSpPr>
        <p:spPr>
          <a:xfrm>
            <a:off x="4899025" y="3352800"/>
            <a:ext cx="1296988" cy="0"/>
          </a:xfrm>
          <a:prstGeom prst="line">
            <a:avLst/>
          </a:prstGeom>
          <a:ln w="1905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1156">
            <a:extLst>
              <a:ext uri="{FF2B5EF4-FFF2-40B4-BE49-F238E27FC236}">
                <a16:creationId xmlns:a16="http://schemas.microsoft.com/office/drawing/2014/main" id="{41BDA857-20A8-3586-E165-6AB216AC255D}"/>
              </a:ext>
            </a:extLst>
          </p:cNvPr>
          <p:cNvCxnSpPr/>
          <p:nvPr/>
        </p:nvCxnSpPr>
        <p:spPr>
          <a:xfrm>
            <a:off x="4895850" y="3352800"/>
            <a:ext cx="0" cy="863600"/>
          </a:xfrm>
          <a:prstGeom prst="line">
            <a:avLst/>
          </a:prstGeom>
          <a:ln w="19050">
            <a:solidFill>
              <a:srgbClr val="00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70">
            <a:extLst>
              <a:ext uri="{FF2B5EF4-FFF2-40B4-BE49-F238E27FC236}">
                <a16:creationId xmlns:a16="http://schemas.microsoft.com/office/drawing/2014/main" id="{00E5469D-094F-CFC3-B0A3-014EB6F46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2075" y="2965450"/>
            <a:ext cx="765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6cm</a:t>
            </a:r>
            <a:endParaRPr lang="zh-HK" altLang="en-US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4" name="文本框 71">
            <a:extLst>
              <a:ext uri="{FF2B5EF4-FFF2-40B4-BE49-F238E27FC236}">
                <a16:creationId xmlns:a16="http://schemas.microsoft.com/office/drawing/2014/main" id="{DB32070E-08E8-20E9-A17B-B462AC27B8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1950" y="3544888"/>
            <a:ext cx="7667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>
                <a:solidFill>
                  <a:srgbClr val="0066FF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4cm</a:t>
            </a:r>
            <a:endParaRPr lang="zh-HK" altLang="en-US">
              <a:solidFill>
                <a:srgbClr val="0066FF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cxnSp>
        <p:nvCxnSpPr>
          <p:cNvPr id="25" name="直接连接符 1158">
            <a:extLst>
              <a:ext uri="{FF2B5EF4-FFF2-40B4-BE49-F238E27FC236}">
                <a16:creationId xmlns:a16="http://schemas.microsoft.com/office/drawing/2014/main" id="{002F56D9-9633-4DC7-2F14-C5FE8E8FAEE1}"/>
              </a:ext>
            </a:extLst>
          </p:cNvPr>
          <p:cNvCxnSpPr/>
          <p:nvPr/>
        </p:nvCxnSpPr>
        <p:spPr>
          <a:xfrm>
            <a:off x="2362200" y="3349625"/>
            <a:ext cx="0" cy="8636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8237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7" grpId="0"/>
      <p:bldP spid="23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1">
            <a:extLst>
              <a:ext uri="{FF2B5EF4-FFF2-40B4-BE49-F238E27FC236}">
                <a16:creationId xmlns:a16="http://schemas.microsoft.com/office/drawing/2014/main" id="{7D3A60EF-3BEA-D990-B44D-EB010063EA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7103" y="3626738"/>
            <a:ext cx="6369636" cy="1800000"/>
          </a:xfrm>
          <a:prstGeom prst="rect">
            <a:avLst/>
          </a:prstGeom>
          <a:solidFill>
            <a:srgbClr val="FFFFD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indent="166688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 sz="2800"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3" name="Text Box 5">
            <a:extLst>
              <a:ext uri="{FF2B5EF4-FFF2-40B4-BE49-F238E27FC236}">
                <a16:creationId xmlns:a16="http://schemas.microsoft.com/office/drawing/2014/main" id="{510824BF-5323-DB25-3DB3-0386E0574B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0913" y="2584450"/>
            <a:ext cx="736215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636588" indent="-636588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(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a) </a:t>
            </a:r>
            <a:r>
              <a:rPr lang="zh-CN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圖二中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每個小正方形的邊長為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1cm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，這</a:t>
            </a:r>
            <a:r>
              <a:rPr lang="zh-CN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個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長方形的面積是多少？                     </a:t>
            </a:r>
            <a:r>
              <a:rPr lang="en-US" altLang="zh-TW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[</a:t>
            </a:r>
            <a:r>
              <a:rPr lang="en-US" altLang="zh-TW" dirty="0">
                <a:solidFill>
                  <a:schemeClr val="tx1"/>
                </a:solidFill>
                <a:ea typeface="標楷體" panose="03000509000000000000" pitchFamily="65" charset="-120"/>
              </a:rPr>
              <a:t>4</a:t>
            </a:r>
            <a:r>
              <a:rPr lang="zh-TW" altLang="en-US" dirty="0">
                <a:solidFill>
                  <a:schemeClr val="tx1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sz="24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]</a:t>
            </a:r>
            <a:endParaRPr lang="zh-TW" altLang="zh-TW" dirty="0">
              <a:solidFill>
                <a:schemeClr val="tx1"/>
              </a:solidFill>
            </a:endParaRPr>
          </a:p>
        </p:txBody>
      </p:sp>
      <p:sp>
        <p:nvSpPr>
          <p:cNvPr id="4" name="Text Box 218">
            <a:extLst>
              <a:ext uri="{FF2B5EF4-FFF2-40B4-BE49-F238E27FC236}">
                <a16:creationId xmlns:a16="http://schemas.microsoft.com/office/drawing/2014/main" id="{A7EB3375-C842-C233-573F-DA4C38E5C8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15888"/>
            <a:ext cx="3714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 dirty="0">
                <a:solidFill>
                  <a:schemeClr val="tx1"/>
                </a:solidFill>
                <a:latin typeface="Arial" panose="020B0604020202020204" pitchFamily="34" charset="0"/>
              </a:rPr>
              <a:t>模擬試卷</a:t>
            </a:r>
            <a:r>
              <a:rPr lang="zh-CN" altLang="en-US" sz="3400" b="1" dirty="0">
                <a:solidFill>
                  <a:schemeClr val="tx1"/>
                </a:solidFill>
                <a:latin typeface="Arial" panose="020B0604020202020204" pitchFamily="34" charset="0"/>
              </a:rPr>
              <a:t>二</a:t>
            </a:r>
            <a:endParaRPr lang="en-US" altLang="zh-TW" sz="34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" name="Text Box 7">
            <a:extLst>
              <a:ext uri="{FF2B5EF4-FFF2-40B4-BE49-F238E27FC236}">
                <a16:creationId xmlns:a16="http://schemas.microsoft.com/office/drawing/2014/main" id="{7662EEBF-AD3F-2F41-030F-BABDB57B84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3327" y="4755257"/>
            <a:ext cx="526060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zh-TW" altLang="en-US" sz="2800" dirty="0">
                <a:latin typeface="Arial" panose="020B0604020202020204" pitchFamily="34" charset="0"/>
                <a:ea typeface="標楷體" panose="03000509000000000000" pitchFamily="65" charset="-120"/>
              </a:rPr>
              <a:t>這長方形的面積是</a:t>
            </a:r>
            <a:r>
              <a:rPr lang="en-US" altLang="zh-TW" sz="2800" dirty="0">
                <a:latin typeface="Arial" panose="020B0604020202020204" pitchFamily="34" charset="0"/>
                <a:ea typeface="標楷體" panose="03000509000000000000" pitchFamily="65" charset="-120"/>
              </a:rPr>
              <a:t>24cm</a:t>
            </a:r>
            <a:r>
              <a:rPr lang="en-US" altLang="zh-TW" sz="2800" baseline="30000" dirty="0">
                <a:latin typeface="Arial" panose="020B0604020202020204" pitchFamily="34" charset="0"/>
                <a:ea typeface="標楷體" panose="03000509000000000000" pitchFamily="65" charset="-120"/>
              </a:rPr>
              <a:t>2</a:t>
            </a:r>
            <a:r>
              <a:rPr lang="zh-CN" altLang="en-US" sz="2800" dirty="0">
                <a:latin typeface="Arial" panose="020B0604020202020204" pitchFamily="34" charset="0"/>
                <a:ea typeface="標楷體" panose="03000509000000000000" pitchFamily="65" charset="-120"/>
              </a:rPr>
              <a:t>。</a:t>
            </a:r>
            <a:endParaRPr lang="zh-TW" altLang="en-US" sz="2800" dirty="0"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3CF87736-3C03-8EF3-DC33-78D06745AB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4641" y="3743832"/>
            <a:ext cx="19383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TW" sz="2800" dirty="0">
                <a:latin typeface="Arial" panose="020B0604020202020204" pitchFamily="34" charset="0"/>
                <a:ea typeface="標楷體" panose="03000509000000000000" pitchFamily="65" charset="-120"/>
              </a:rPr>
              <a:t>6</a:t>
            </a:r>
            <a:r>
              <a:rPr lang="en-US" altLang="zh-TW" sz="2800" dirty="0">
                <a:latin typeface="等线" panose="02010600030101010101" pitchFamily="2" charset="-122"/>
                <a:ea typeface="等线" panose="02010600030101010101" pitchFamily="2" charset="-122"/>
              </a:rPr>
              <a:t>×</a:t>
            </a:r>
            <a:r>
              <a:rPr lang="en-US" altLang="zh-TW" sz="2800" dirty="0">
                <a:latin typeface="Arial" panose="020B0604020202020204" pitchFamily="34" charset="0"/>
                <a:ea typeface="標楷體" panose="03000509000000000000" pitchFamily="65" charset="-120"/>
              </a:rPr>
              <a:t>4</a:t>
            </a:r>
          </a:p>
        </p:txBody>
      </p:sp>
      <p:sp>
        <p:nvSpPr>
          <p:cNvPr id="8" name="Text Box 7">
            <a:extLst>
              <a:ext uri="{FF2B5EF4-FFF2-40B4-BE49-F238E27FC236}">
                <a16:creationId xmlns:a16="http://schemas.microsoft.com/office/drawing/2014/main" id="{82D1FE4C-6C34-8CD2-32E0-06AE73DC3C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9980" y="4251598"/>
            <a:ext cx="126572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dirty="0">
                <a:latin typeface="Arial" panose="020B0604020202020204" pitchFamily="34" charset="0"/>
                <a:ea typeface="標楷體" panose="03000509000000000000" pitchFamily="65" charset="-120"/>
              </a:rPr>
              <a:t>= 24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064958B5-26AE-5A92-5DE7-A97FBBE99E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364" y="1021823"/>
            <a:ext cx="8535877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712788" indent="-712788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576000" eaLnBrk="1" hangingPunct="1">
              <a:spcAft>
                <a:spcPts val="1200"/>
              </a:spcAft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36.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圖一是一張梯形卡紙，把它沿虛線剪下，分割出兩個圖形。利用這兩個分割出來的圖形，可拼合</a:t>
            </a:r>
            <a:b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</a:b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成一個長方形，如圖二所示。</a:t>
            </a:r>
            <a:endParaRPr lang="zh-TW" altLang="zh-TW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404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50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1">
            <a:extLst>
              <a:ext uri="{FF2B5EF4-FFF2-40B4-BE49-F238E27FC236}">
                <a16:creationId xmlns:a16="http://schemas.microsoft.com/office/drawing/2014/main" id="{A107CBFA-872F-E547-EC4B-2629E21326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3850" y="2427288"/>
            <a:ext cx="3473450" cy="2525712"/>
          </a:xfrm>
          <a:prstGeom prst="rect">
            <a:avLst/>
          </a:prstGeom>
          <a:solidFill>
            <a:srgbClr val="FFFFD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indent="166688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 sz="2800"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  <p:sp>
        <p:nvSpPr>
          <p:cNvPr id="3" name="Text Box 5">
            <a:extLst>
              <a:ext uri="{FF2B5EF4-FFF2-40B4-BE49-F238E27FC236}">
                <a16:creationId xmlns:a16="http://schemas.microsoft.com/office/drawing/2014/main" id="{306D8446-BD60-D0AF-4402-EF5EE4030F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788" y="4829175"/>
            <a:ext cx="7650162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(</a:t>
            </a: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b) 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在答題紙上加上線段，以表示如何把這兩個</a:t>
            </a:r>
            <a:endParaRPr lang="en-US" altLang="zh-TW" sz="28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indent="17463" eaLnBrk="1" hangingPunct="1">
              <a:defRPr/>
            </a:pP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分割出來的圖形拼合成圖二所示的長方形。</a:t>
            </a:r>
            <a:r>
              <a:rPr lang="en-US" altLang="zh-TW" dirty="0">
                <a:solidFill>
                  <a:schemeClr val="tx1"/>
                </a:solidFill>
              </a:rPr>
              <a:t> </a:t>
            </a:r>
          </a:p>
          <a:p>
            <a:pPr algn="r" eaLnBrk="1" hangingPunct="1">
              <a:defRPr/>
            </a:pPr>
            <a:r>
              <a:rPr lang="en-US" altLang="zh-TW" dirty="0">
                <a:solidFill>
                  <a:schemeClr val="tx1"/>
                </a:solidFill>
                <a:ea typeface="標楷體" panose="03000509000000000000" pitchFamily="65" charset="-120"/>
              </a:rPr>
              <a:t>[2</a:t>
            </a:r>
            <a:r>
              <a:rPr lang="zh-TW" altLang="en-US" dirty="0">
                <a:solidFill>
                  <a:schemeClr val="tx1"/>
                </a:solidFill>
                <a:ea typeface="標楷體" panose="03000509000000000000" pitchFamily="65" charset="-120"/>
              </a:rPr>
              <a:t>分</a:t>
            </a:r>
            <a:r>
              <a:rPr lang="en-US" altLang="zh-TW" dirty="0">
                <a:solidFill>
                  <a:schemeClr val="tx1"/>
                </a:solidFill>
                <a:ea typeface="標楷體" panose="03000509000000000000" pitchFamily="65" charset="-120"/>
              </a:rPr>
              <a:t>]</a:t>
            </a:r>
            <a:endParaRPr lang="zh-TW" altLang="zh-TW" dirty="0">
              <a:solidFill>
                <a:schemeClr val="tx1"/>
              </a:solidFill>
            </a:endParaRPr>
          </a:p>
        </p:txBody>
      </p:sp>
      <p:sp>
        <p:nvSpPr>
          <p:cNvPr id="4" name="Text Box 218">
            <a:extLst>
              <a:ext uri="{FF2B5EF4-FFF2-40B4-BE49-F238E27FC236}">
                <a16:creationId xmlns:a16="http://schemas.microsoft.com/office/drawing/2014/main" id="{B17E59A1-C9AA-546A-B324-4F9662E279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15888"/>
            <a:ext cx="3714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 dirty="0">
                <a:solidFill>
                  <a:schemeClr val="tx1"/>
                </a:solidFill>
                <a:latin typeface="Arial" panose="020B0604020202020204" pitchFamily="34" charset="0"/>
              </a:rPr>
              <a:t>模擬試卷</a:t>
            </a:r>
            <a:r>
              <a:rPr lang="zh-CN" altLang="en-US" sz="3400" b="1" dirty="0">
                <a:solidFill>
                  <a:schemeClr val="tx1"/>
                </a:solidFill>
                <a:latin typeface="Arial" panose="020B0604020202020204" pitchFamily="34" charset="0"/>
              </a:rPr>
              <a:t>二</a:t>
            </a:r>
            <a:endParaRPr lang="en-US" altLang="zh-TW" sz="3400" b="1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5" name="Text Box 296">
            <a:extLst>
              <a:ext uri="{FF2B5EF4-FFF2-40B4-BE49-F238E27FC236}">
                <a16:creationId xmlns:a16="http://schemas.microsoft.com/office/drawing/2014/main" id="{84AC50C2-BE80-2614-70B4-51D1726ABA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6838" y="38385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/>
          </a:p>
        </p:txBody>
      </p:sp>
      <p:sp>
        <p:nvSpPr>
          <p:cNvPr id="7" name="右箭头 16">
            <a:extLst>
              <a:ext uri="{FF2B5EF4-FFF2-40B4-BE49-F238E27FC236}">
                <a16:creationId xmlns:a16="http://schemas.microsoft.com/office/drawing/2014/main" id="{BAB264D6-274C-2D6B-D163-1C6991783B65}"/>
              </a:ext>
            </a:extLst>
          </p:cNvPr>
          <p:cNvSpPr/>
          <p:nvPr/>
        </p:nvSpPr>
        <p:spPr>
          <a:xfrm>
            <a:off x="3575050" y="3702050"/>
            <a:ext cx="428625" cy="211138"/>
          </a:xfrm>
          <a:prstGeom prst="rightArrow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HK" altLang="en-US"/>
          </a:p>
        </p:txBody>
      </p:sp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E8774D1F-31FD-B322-9A3D-23F751E4C1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4834337"/>
              </p:ext>
            </p:extLst>
          </p:nvPr>
        </p:nvGraphicFramePr>
        <p:xfrm>
          <a:off x="4468813" y="2921000"/>
          <a:ext cx="2159000" cy="172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159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15900">
                <a:tc>
                  <a:txBody>
                    <a:bodyPr/>
                    <a:lstStyle/>
                    <a:p>
                      <a:endParaRPr lang="zh-HK" altLang="en-US" sz="800" dirty="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 dirty="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 dirty="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HK" altLang="en-US" sz="800" dirty="0"/>
                    </a:p>
                  </a:txBody>
                  <a:tcPr marL="91398" marR="91398" marT="45699" marB="45699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矩形 8">
            <a:extLst>
              <a:ext uri="{FF2B5EF4-FFF2-40B4-BE49-F238E27FC236}">
                <a16:creationId xmlns:a16="http://schemas.microsoft.com/office/drawing/2014/main" id="{969A3D64-CD04-07E1-1D38-C6E90DBA116A}"/>
              </a:ext>
            </a:extLst>
          </p:cNvPr>
          <p:cNvSpPr/>
          <p:nvPr/>
        </p:nvSpPr>
        <p:spPr>
          <a:xfrm>
            <a:off x="4897438" y="3352800"/>
            <a:ext cx="1295400" cy="8636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HK" altLang="en-US"/>
          </a:p>
        </p:txBody>
      </p:sp>
      <p:sp>
        <p:nvSpPr>
          <p:cNvPr id="10" name="任意多边形 49">
            <a:extLst>
              <a:ext uri="{FF2B5EF4-FFF2-40B4-BE49-F238E27FC236}">
                <a16:creationId xmlns:a16="http://schemas.microsoft.com/office/drawing/2014/main" id="{4855E640-508B-5FB9-D87E-980A6355A490}"/>
              </a:ext>
            </a:extLst>
          </p:cNvPr>
          <p:cNvSpPr/>
          <p:nvPr/>
        </p:nvSpPr>
        <p:spPr>
          <a:xfrm rot="5400000">
            <a:off x="2362200" y="3349625"/>
            <a:ext cx="865188" cy="865188"/>
          </a:xfrm>
          <a:custGeom>
            <a:avLst/>
            <a:gdLst>
              <a:gd name="connsiteX0" fmla="*/ 0 w 874643"/>
              <a:gd name="connsiteY0" fmla="*/ 0 h 834887"/>
              <a:gd name="connsiteX1" fmla="*/ 0 w 874643"/>
              <a:gd name="connsiteY1" fmla="*/ 834887 h 834887"/>
              <a:gd name="connsiteX2" fmla="*/ 874643 w 874643"/>
              <a:gd name="connsiteY2" fmla="*/ 834887 h 834887"/>
              <a:gd name="connsiteX3" fmla="*/ 0 w 874643"/>
              <a:gd name="connsiteY3" fmla="*/ 0 h 8348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4643" h="834887">
                <a:moveTo>
                  <a:pt x="0" y="0"/>
                </a:moveTo>
                <a:lnTo>
                  <a:pt x="0" y="834887"/>
                </a:lnTo>
                <a:lnTo>
                  <a:pt x="874643" y="834887"/>
                </a:lnTo>
                <a:lnTo>
                  <a:pt x="0" y="0"/>
                </a:lnTo>
                <a:close/>
              </a:path>
            </a:pathLst>
          </a:custGeom>
          <a:solidFill>
            <a:srgbClr val="CCECFF"/>
          </a:solidFill>
          <a:ln w="9525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HK" altLang="en-US"/>
          </a:p>
        </p:txBody>
      </p:sp>
      <p:sp>
        <p:nvSpPr>
          <p:cNvPr id="11" name="任意多边形 50">
            <a:extLst>
              <a:ext uri="{FF2B5EF4-FFF2-40B4-BE49-F238E27FC236}">
                <a16:creationId xmlns:a16="http://schemas.microsoft.com/office/drawing/2014/main" id="{13599032-8D71-A9E5-012C-F73A498A4798}"/>
              </a:ext>
            </a:extLst>
          </p:cNvPr>
          <p:cNvSpPr/>
          <p:nvPr/>
        </p:nvSpPr>
        <p:spPr>
          <a:xfrm>
            <a:off x="1054418" y="3348038"/>
            <a:ext cx="1301750" cy="869950"/>
          </a:xfrm>
          <a:custGeom>
            <a:avLst/>
            <a:gdLst>
              <a:gd name="connsiteX0" fmla="*/ 0 w 1391478"/>
              <a:gd name="connsiteY0" fmla="*/ 0 h 914400"/>
              <a:gd name="connsiteX1" fmla="*/ 1391478 w 1391478"/>
              <a:gd name="connsiteY1" fmla="*/ 0 h 914400"/>
              <a:gd name="connsiteX2" fmla="*/ 1391478 w 1391478"/>
              <a:gd name="connsiteY2" fmla="*/ 914400 h 914400"/>
              <a:gd name="connsiteX3" fmla="*/ 894521 w 1391478"/>
              <a:gd name="connsiteY3" fmla="*/ 914400 h 914400"/>
              <a:gd name="connsiteX4" fmla="*/ 39756 w 1391478"/>
              <a:gd name="connsiteY4" fmla="*/ 99391 h 914400"/>
              <a:gd name="connsiteX5" fmla="*/ 39756 w 1391478"/>
              <a:gd name="connsiteY5" fmla="*/ 99391 h 914400"/>
              <a:gd name="connsiteX0" fmla="*/ 0 w 1391478"/>
              <a:gd name="connsiteY0" fmla="*/ 0 h 914400"/>
              <a:gd name="connsiteX1" fmla="*/ 1391478 w 1391478"/>
              <a:gd name="connsiteY1" fmla="*/ 0 h 914400"/>
              <a:gd name="connsiteX2" fmla="*/ 1391478 w 1391478"/>
              <a:gd name="connsiteY2" fmla="*/ 914400 h 914400"/>
              <a:gd name="connsiteX3" fmla="*/ 894521 w 1391478"/>
              <a:gd name="connsiteY3" fmla="*/ 914400 h 914400"/>
              <a:gd name="connsiteX4" fmla="*/ 39756 w 1391478"/>
              <a:gd name="connsiteY4" fmla="*/ 99391 h 914400"/>
              <a:gd name="connsiteX5" fmla="*/ 39756 w 1391478"/>
              <a:gd name="connsiteY5" fmla="*/ 99391 h 914400"/>
              <a:gd name="connsiteX6" fmla="*/ 0 w 1391478"/>
              <a:gd name="connsiteY6" fmla="*/ 0 h 914400"/>
              <a:gd name="connsiteX0" fmla="*/ 0 w 1391478"/>
              <a:gd name="connsiteY0" fmla="*/ 0 h 914400"/>
              <a:gd name="connsiteX1" fmla="*/ 1391478 w 1391478"/>
              <a:gd name="connsiteY1" fmla="*/ 0 h 914400"/>
              <a:gd name="connsiteX2" fmla="*/ 1391478 w 1391478"/>
              <a:gd name="connsiteY2" fmla="*/ 914400 h 914400"/>
              <a:gd name="connsiteX3" fmla="*/ 894521 w 1391478"/>
              <a:gd name="connsiteY3" fmla="*/ 914400 h 914400"/>
              <a:gd name="connsiteX4" fmla="*/ 39756 w 1391478"/>
              <a:gd name="connsiteY4" fmla="*/ 99391 h 914400"/>
              <a:gd name="connsiteX5" fmla="*/ 0 w 1391478"/>
              <a:gd name="connsiteY5" fmla="*/ 0 h 914400"/>
              <a:gd name="connsiteX0" fmla="*/ 0 w 1351722"/>
              <a:gd name="connsiteY0" fmla="*/ 99391 h 914400"/>
              <a:gd name="connsiteX1" fmla="*/ 1351722 w 1351722"/>
              <a:gd name="connsiteY1" fmla="*/ 0 h 914400"/>
              <a:gd name="connsiteX2" fmla="*/ 1351722 w 1351722"/>
              <a:gd name="connsiteY2" fmla="*/ 914400 h 914400"/>
              <a:gd name="connsiteX3" fmla="*/ 854765 w 1351722"/>
              <a:gd name="connsiteY3" fmla="*/ 914400 h 914400"/>
              <a:gd name="connsiteX4" fmla="*/ 0 w 1351722"/>
              <a:gd name="connsiteY4" fmla="*/ 99391 h 914400"/>
              <a:gd name="connsiteX0" fmla="*/ 0 w 1431235"/>
              <a:gd name="connsiteY0" fmla="*/ 0 h 914401"/>
              <a:gd name="connsiteX1" fmla="*/ 1431235 w 1431235"/>
              <a:gd name="connsiteY1" fmla="*/ 1 h 914401"/>
              <a:gd name="connsiteX2" fmla="*/ 1431235 w 1431235"/>
              <a:gd name="connsiteY2" fmla="*/ 914401 h 914401"/>
              <a:gd name="connsiteX3" fmla="*/ 934278 w 1431235"/>
              <a:gd name="connsiteY3" fmla="*/ 914401 h 914401"/>
              <a:gd name="connsiteX4" fmla="*/ 0 w 1431235"/>
              <a:gd name="connsiteY4" fmla="*/ 0 h 914401"/>
              <a:gd name="connsiteX0" fmla="*/ 5941 w 1437176"/>
              <a:gd name="connsiteY0" fmla="*/ 68199 h 988903"/>
              <a:gd name="connsiteX1" fmla="*/ 1437176 w 1437176"/>
              <a:gd name="connsiteY1" fmla="*/ 68200 h 988903"/>
              <a:gd name="connsiteX2" fmla="*/ 1437176 w 1437176"/>
              <a:gd name="connsiteY2" fmla="*/ 982600 h 988903"/>
              <a:gd name="connsiteX3" fmla="*/ 966443 w 1437176"/>
              <a:gd name="connsiteY3" fmla="*/ 988902 h 988903"/>
              <a:gd name="connsiteX4" fmla="*/ 5941 w 1437176"/>
              <a:gd name="connsiteY4" fmla="*/ 68199 h 988903"/>
              <a:gd name="connsiteX0" fmla="*/ 5941 w 1437176"/>
              <a:gd name="connsiteY0" fmla="*/ 0 h 920703"/>
              <a:gd name="connsiteX1" fmla="*/ 1437176 w 1437176"/>
              <a:gd name="connsiteY1" fmla="*/ 1 h 920703"/>
              <a:gd name="connsiteX2" fmla="*/ 1437176 w 1437176"/>
              <a:gd name="connsiteY2" fmla="*/ 914401 h 920703"/>
              <a:gd name="connsiteX3" fmla="*/ 966443 w 1437176"/>
              <a:gd name="connsiteY3" fmla="*/ 920703 h 920703"/>
              <a:gd name="connsiteX4" fmla="*/ 5941 w 1437176"/>
              <a:gd name="connsiteY4" fmla="*/ 0 h 920703"/>
              <a:gd name="connsiteX0" fmla="*/ 0 w 1431235"/>
              <a:gd name="connsiteY0" fmla="*/ 0 h 920703"/>
              <a:gd name="connsiteX1" fmla="*/ 1431235 w 1431235"/>
              <a:gd name="connsiteY1" fmla="*/ 1 h 920703"/>
              <a:gd name="connsiteX2" fmla="*/ 1431235 w 1431235"/>
              <a:gd name="connsiteY2" fmla="*/ 914401 h 920703"/>
              <a:gd name="connsiteX3" fmla="*/ 960502 w 1431235"/>
              <a:gd name="connsiteY3" fmla="*/ 920703 h 920703"/>
              <a:gd name="connsiteX4" fmla="*/ 0 w 1431235"/>
              <a:gd name="connsiteY4" fmla="*/ 0 h 920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1235" h="920703">
                <a:moveTo>
                  <a:pt x="0" y="0"/>
                </a:moveTo>
                <a:lnTo>
                  <a:pt x="1431235" y="1"/>
                </a:lnTo>
                <a:lnTo>
                  <a:pt x="1431235" y="914401"/>
                </a:lnTo>
                <a:lnTo>
                  <a:pt x="960502" y="920703"/>
                </a:lnTo>
                <a:lnTo>
                  <a:pt x="0" y="0"/>
                </a:lnTo>
                <a:close/>
              </a:path>
            </a:pathLst>
          </a:custGeom>
          <a:solidFill>
            <a:srgbClr val="CCECFF"/>
          </a:solidFill>
          <a:ln w="9525">
            <a:solidFill>
              <a:srgbClr val="00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HK" altLang="en-US"/>
          </a:p>
        </p:txBody>
      </p:sp>
      <p:cxnSp>
        <p:nvCxnSpPr>
          <p:cNvPr id="12" name="直接连接符 25">
            <a:extLst>
              <a:ext uri="{FF2B5EF4-FFF2-40B4-BE49-F238E27FC236}">
                <a16:creationId xmlns:a16="http://schemas.microsoft.com/office/drawing/2014/main" id="{793D2AD4-FA6A-018C-DC1E-C12CD662024D}"/>
              </a:ext>
            </a:extLst>
          </p:cNvPr>
          <p:cNvCxnSpPr/>
          <p:nvPr/>
        </p:nvCxnSpPr>
        <p:spPr>
          <a:xfrm>
            <a:off x="4900613" y="3352800"/>
            <a:ext cx="866775" cy="86677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27">
            <a:extLst>
              <a:ext uri="{FF2B5EF4-FFF2-40B4-BE49-F238E27FC236}">
                <a16:creationId xmlns:a16="http://schemas.microsoft.com/office/drawing/2014/main" id="{76CD7715-A43E-9503-B8DB-6ABB296DF6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9113" y="4235450"/>
            <a:ext cx="800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圖一</a:t>
            </a:r>
            <a:endParaRPr lang="zh-HK" altLang="en-US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4" name="矩形 28">
            <a:extLst>
              <a:ext uri="{FF2B5EF4-FFF2-40B4-BE49-F238E27FC236}">
                <a16:creationId xmlns:a16="http://schemas.microsoft.com/office/drawing/2014/main" id="{1BCEA0E8-E688-43E4-B00F-2CEC7A6389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2288" y="4235450"/>
            <a:ext cx="800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圖二</a:t>
            </a:r>
            <a:endParaRPr lang="zh-HK" altLang="en-US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5" name="梯形 14">
            <a:extLst>
              <a:ext uri="{FF2B5EF4-FFF2-40B4-BE49-F238E27FC236}">
                <a16:creationId xmlns:a16="http://schemas.microsoft.com/office/drawing/2014/main" id="{E958720D-EB65-47F8-DD61-CD289EC99583}"/>
              </a:ext>
            </a:extLst>
          </p:cNvPr>
          <p:cNvSpPr/>
          <p:nvPr/>
        </p:nvSpPr>
        <p:spPr>
          <a:xfrm flipV="1">
            <a:off x="1063625" y="3349625"/>
            <a:ext cx="2159000" cy="863600"/>
          </a:xfrm>
          <a:prstGeom prst="trapezoid">
            <a:avLst>
              <a:gd name="adj" fmla="val 98763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HK" altLang="en-US"/>
          </a:p>
        </p:txBody>
      </p:sp>
      <p:sp>
        <p:nvSpPr>
          <p:cNvPr id="16" name="Line 19">
            <a:extLst>
              <a:ext uri="{FF2B5EF4-FFF2-40B4-BE49-F238E27FC236}">
                <a16:creationId xmlns:a16="http://schemas.microsoft.com/office/drawing/2014/main" id="{E128711E-2AD8-D0BD-B8D6-A92C2A1CC8E0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8504" y="5296841"/>
            <a:ext cx="1417637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Line 19">
            <a:extLst>
              <a:ext uri="{FF2B5EF4-FFF2-40B4-BE49-F238E27FC236}">
                <a16:creationId xmlns:a16="http://schemas.microsoft.com/office/drawing/2014/main" id="{0E7A0564-9C92-5AB5-B0DD-0E7B7957A00C}"/>
              </a:ext>
            </a:extLst>
          </p:cNvPr>
          <p:cNvSpPr>
            <a:spLocks noChangeShapeType="1"/>
          </p:cNvSpPr>
          <p:nvPr/>
        </p:nvSpPr>
        <p:spPr bwMode="auto">
          <a:xfrm>
            <a:off x="1500541" y="5747691"/>
            <a:ext cx="6372000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cxnSp>
        <p:nvCxnSpPr>
          <p:cNvPr id="18" name="直接连接符 1158">
            <a:extLst>
              <a:ext uri="{FF2B5EF4-FFF2-40B4-BE49-F238E27FC236}">
                <a16:creationId xmlns:a16="http://schemas.microsoft.com/office/drawing/2014/main" id="{506AA168-AE23-BD2E-2A6C-35BD22C82E57}"/>
              </a:ext>
            </a:extLst>
          </p:cNvPr>
          <p:cNvCxnSpPr/>
          <p:nvPr/>
        </p:nvCxnSpPr>
        <p:spPr>
          <a:xfrm>
            <a:off x="2362200" y="3349625"/>
            <a:ext cx="0" cy="8636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39">
            <a:extLst>
              <a:ext uri="{FF2B5EF4-FFF2-40B4-BE49-F238E27FC236}">
                <a16:creationId xmlns:a16="http://schemas.microsoft.com/office/drawing/2014/main" id="{EE868D9F-DA93-5C35-656D-9ADE347CB86E}"/>
              </a:ext>
            </a:extLst>
          </p:cNvPr>
          <p:cNvCxnSpPr/>
          <p:nvPr/>
        </p:nvCxnSpPr>
        <p:spPr>
          <a:xfrm>
            <a:off x="6410325" y="2862263"/>
            <a:ext cx="215900" cy="0"/>
          </a:xfrm>
          <a:prstGeom prst="line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41">
            <a:extLst>
              <a:ext uri="{FF2B5EF4-FFF2-40B4-BE49-F238E27FC236}">
                <a16:creationId xmlns:a16="http://schemas.microsoft.com/office/drawing/2014/main" id="{DF43E621-10CC-EB6F-9F5D-020F1A38B928}"/>
              </a:ext>
            </a:extLst>
          </p:cNvPr>
          <p:cNvCxnSpPr/>
          <p:nvPr/>
        </p:nvCxnSpPr>
        <p:spPr>
          <a:xfrm rot="16200000">
            <a:off x="6573838" y="3021013"/>
            <a:ext cx="215900" cy="0"/>
          </a:xfrm>
          <a:prstGeom prst="line">
            <a:avLst/>
          </a:prstGeom>
          <a:ln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42">
            <a:extLst>
              <a:ext uri="{FF2B5EF4-FFF2-40B4-BE49-F238E27FC236}">
                <a16:creationId xmlns:a16="http://schemas.microsoft.com/office/drawing/2014/main" id="{34EF8E67-F5C2-47BF-54D2-3B95E4F1B1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3095" y="2476900"/>
            <a:ext cx="66877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1cm</a:t>
            </a:r>
            <a:endParaRPr lang="zh-HK" altLang="en-US" sz="20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2" name="文本框 43">
            <a:extLst>
              <a:ext uri="{FF2B5EF4-FFF2-40B4-BE49-F238E27FC236}">
                <a16:creationId xmlns:a16="http://schemas.microsoft.com/office/drawing/2014/main" id="{254CF92D-ED41-1647-EB55-8AA7D9E893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8845" y="2810075"/>
            <a:ext cx="66877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0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  <a:cs typeface="Arial" panose="020B0604020202020204" pitchFamily="34" charset="0"/>
              </a:rPr>
              <a:t>1cm</a:t>
            </a:r>
            <a:endParaRPr lang="zh-HK" altLang="en-US" sz="2000" dirty="0">
              <a:solidFill>
                <a:schemeClr val="tx1"/>
              </a:solidFill>
              <a:latin typeface="Arial" panose="020B0604020202020204" pitchFamily="34" charset="0"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4" name="Text Box 5">
            <a:extLst>
              <a:ext uri="{FF2B5EF4-FFF2-40B4-BE49-F238E27FC236}">
                <a16:creationId xmlns:a16="http://schemas.microsoft.com/office/drawing/2014/main" id="{B752B7D8-759A-8A23-A4DD-92E98162BD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364" y="1021823"/>
            <a:ext cx="8535877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712788" indent="-712788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576000" eaLnBrk="1" hangingPunct="1">
              <a:spcAft>
                <a:spcPts val="1200"/>
              </a:spcAft>
            </a:pPr>
            <a:r>
              <a:rPr lang="en-US" altLang="zh-TW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36.</a:t>
            </a: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 圖一是一張梯形卡紙，把它沿虛線剪下，分割出兩個圖形。利用這兩個分割出來的圖形，可拼合</a:t>
            </a:r>
            <a:b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</a:br>
            <a:r>
              <a:rPr lang="zh-TW" altLang="en-US" sz="2800" dirty="0">
                <a:solidFill>
                  <a:schemeClr val="tx1"/>
                </a:solidFill>
                <a:latin typeface="Arial" panose="020B0604020202020204" pitchFamily="34" charset="0"/>
                <a:ea typeface="標楷體" panose="03000509000000000000" pitchFamily="65" charset="-120"/>
              </a:rPr>
              <a:t>成一個長方形，如圖二所示。</a:t>
            </a:r>
            <a:endParaRPr lang="zh-TW" altLang="zh-TW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591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0023 L 0.41962 0.0002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97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0.00116 L 0.2776 -0.00116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72" y="0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305</Words>
  <Application>Microsoft Office PowerPoint</Application>
  <PresentationFormat>全屏显示(4:3)</PresentationFormat>
  <Paragraphs>27</Paragraphs>
  <Slides>3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等线</vt:lpstr>
      <vt:lpstr>Arial</vt:lpstr>
      <vt:lpstr>Calibri</vt:lpstr>
      <vt:lpstr>Calibri Light</vt:lpstr>
      <vt:lpstr>Times New Roman</vt:lpstr>
      <vt:lpstr>Office 佈景主題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2022-08-08T07:51:30Z</dcterms:created>
  <dcterms:modified xsi:type="dcterms:W3CDTF">2022-08-08T07:51:33Z</dcterms:modified>
</cp:coreProperties>
</file>