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0A0"/>
    <a:srgbClr val="FF00FF"/>
    <a:srgbClr val="99CCFF"/>
    <a:srgbClr val="0066FF"/>
    <a:srgbClr val="FFFFCC"/>
    <a:srgbClr val="FBEDEB"/>
    <a:srgbClr val="EBE6FE"/>
    <a:srgbClr val="008A00"/>
    <a:srgbClr val="009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2537" autoAdjust="0"/>
  </p:normalViewPr>
  <p:slideViewPr>
    <p:cSldViewPr>
      <p:cViewPr varScale="1">
        <p:scale>
          <a:sx n="73" d="100"/>
          <a:sy n="73" d="100"/>
        </p:scale>
        <p:origin x="10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D9B393CF-0466-49A1-97A1-35AF066A9FE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6965185-4B58-4261-A81A-D0924DDB15C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F5EB7F05-15FA-48DD-9A90-C3054568B99B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9972BF71-96F8-4F92-AA5B-B99D766708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0B26EC6E-9F47-4EE3-BEFB-72B4A3CCB4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7CC17EB-DB8A-422A-8B9E-4642D561528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8D2DECF-C928-4687-9B41-D6254EE086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D4BFC9E-4F1B-45DF-B2AD-862AC0F30626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A622B0E-1C41-4F23-8A1A-E46EC6CA21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D5B64B3-C325-4E7B-BFFC-53C1D36E37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D070262-068C-4F85-83B3-5D27515A61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E027D7F-AE3D-4097-8766-28D6799DFE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4195586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EDD53E-AB0D-4723-8D66-BB072DF30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2B44FE8-E5E2-46F7-89E4-91A204B90B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74332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77066F0-A6D6-4514-8D57-7C7B2880BC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7EF49D8-76F8-46A8-BD70-D7AC19DC9B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253281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4F9B7C-A4E4-4070-9216-C5853310A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5A654B8-967C-47C3-8F64-56B974D25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759623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470685-F7AD-4B22-A50C-D8329D452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6BD61B0-FCCF-4D84-81F4-50FB41CE9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022708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F0B4396-D8E9-4D2E-AC52-7E2BF6EB9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BB0C409-944D-419F-8BAD-EC8195C20C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0E083CD-8F70-47A4-9AC9-27231A4A09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04417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89CB99-D2AA-4EBE-BE4C-C5657D5D0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060969C-6D91-4A03-8EC6-149B0812F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61C8E05-0711-417F-A0F0-D2F80F5B53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74001ED-CF6F-446C-93AE-A67FD0F52C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F6D5054-786B-4237-977B-227CD88B5C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41733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136631-CE4A-4F1D-BECA-AD77F4076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135302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093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7C257D-DE4F-4B4A-9DBE-EB51D3679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20B6D8-B18B-419A-8D2B-DB46D2629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3738980-8844-4B33-8502-48E463940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06011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22B84C0-8C30-4675-9CA5-98387878B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1A1DCB5D-1F21-4FE9-B052-2183844D2A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4870EE0-8199-49FA-BE1E-49333695F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479715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16F8E50E-D2DB-467D-9646-B60C1D7ADB6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56078B6A-6BD8-43DA-84CF-89883BC0B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981075"/>
            <a:ext cx="7888288" cy="3062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</a:t>
            </a:r>
            <a:r>
              <a:rPr lang="en-US" altLang="zh-CN" sz="2800" dirty="0">
                <a:ea typeface="標楷體" panose="03000509000000000000" pitchFamily="65" charset="-120"/>
              </a:rPr>
              <a:t>8</a:t>
            </a:r>
            <a:r>
              <a:rPr lang="en-US" altLang="zh-TW" sz="2800" dirty="0">
                <a:ea typeface="標楷體" panose="03000509000000000000" pitchFamily="65" charset="-120"/>
              </a:rPr>
              <a:t>.</a:t>
            </a:r>
            <a:r>
              <a:rPr lang="zh-TW" altLang="en-US" sz="2800" dirty="0">
                <a:ea typeface="標楷體" panose="03000509000000000000" pitchFamily="65" charset="-120"/>
              </a:rPr>
              <a:t>一枝牙刷售</a:t>
            </a:r>
            <a:r>
              <a:rPr lang="en-US" altLang="zh-TW" sz="2800" dirty="0">
                <a:ea typeface="標楷體" panose="03000509000000000000" pitchFamily="65" charset="-120"/>
              </a:rPr>
              <a:t>$12</a:t>
            </a:r>
            <a:r>
              <a:rPr lang="zh-TW" altLang="en-US" sz="2800" dirty="0">
                <a:ea typeface="標楷體" panose="03000509000000000000" pitchFamily="65" charset="-120"/>
              </a:rPr>
              <a:t>，今天有買三送一的優惠。媽媽買了一打牙刷，她節省了</a:t>
            </a:r>
            <a:r>
              <a:rPr lang="zh-CN" altLang="en-US" sz="2800" dirty="0">
                <a:ea typeface="標楷體" panose="03000509000000000000" pitchFamily="65" charset="-120"/>
              </a:rPr>
              <a:t>多少？        </a:t>
            </a:r>
            <a:endParaRPr lang="zh-TW" altLang="en-US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A. </a:t>
            </a:r>
            <a:r>
              <a:rPr lang="en-US" altLang="zh-CN" sz="2800" dirty="0">
                <a:ea typeface="標楷體" panose="03000509000000000000" pitchFamily="65" charset="-120"/>
              </a:rPr>
              <a:t>$12 </a:t>
            </a:r>
            <a:r>
              <a:rPr lang="en-US" altLang="zh-TW" sz="2800" dirty="0">
                <a:ea typeface="標楷體" panose="03000509000000000000" pitchFamily="65" charset="-120"/>
              </a:rPr>
              <a:t>		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B. </a:t>
            </a:r>
            <a:r>
              <a:rPr lang="en-US" altLang="zh-CN" sz="2800" dirty="0">
                <a:ea typeface="標楷體" panose="03000509000000000000" pitchFamily="65" charset="-120"/>
              </a:rPr>
              <a:t>$24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C. </a:t>
            </a:r>
            <a:r>
              <a:rPr lang="en-US" altLang="zh-CN" sz="2800" dirty="0">
                <a:ea typeface="標楷體" panose="03000509000000000000" pitchFamily="65" charset="-120"/>
              </a:rPr>
              <a:t>$36 </a:t>
            </a:r>
            <a:r>
              <a:rPr lang="en-US" altLang="zh-TW" sz="2800" dirty="0">
                <a:ea typeface="標楷體" panose="03000509000000000000" pitchFamily="65" charset="-120"/>
              </a:rPr>
              <a:t>		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D. </a:t>
            </a:r>
            <a:r>
              <a:rPr lang="en-US" altLang="zh-CN" sz="2800" dirty="0">
                <a:ea typeface="標楷體" panose="03000509000000000000" pitchFamily="65" charset="-120"/>
              </a:rPr>
              <a:t>$108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77" name="Rectangle 34">
            <a:extLst>
              <a:ext uri="{FF2B5EF4-FFF2-40B4-BE49-F238E27FC236}">
                <a16:creationId xmlns:a16="http://schemas.microsoft.com/office/drawing/2014/main" id="{565934EE-79D6-4495-BB0F-EEA1326C8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408363"/>
            <a:ext cx="503238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0CCDDA98-45D7-47FE-A7FE-DEFC50D23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6013" y="3440113"/>
            <a:ext cx="490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</a:t>
            </a:r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en-US" altLang="zh-TW" sz="2800">
              <a:solidFill>
                <a:srgbClr val="FF0000"/>
              </a:solidFill>
            </a:endParaRPr>
          </a:p>
        </p:txBody>
      </p:sp>
      <p:sp>
        <p:nvSpPr>
          <p:cNvPr id="3079" name="Text Box 43">
            <a:extLst>
              <a:ext uri="{FF2B5EF4-FFF2-40B4-BE49-F238E27FC236}">
                <a16:creationId xmlns:a16="http://schemas.microsoft.com/office/drawing/2014/main" id="{1B391122-BDC1-4509-A739-72BBC48BE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三</a:t>
            </a:r>
            <a:r>
              <a:rPr lang="en-US" altLang="zh-TW" sz="3400" b="1"/>
              <a:t>)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14985C1F-B8FB-4CD6-AC78-E8B88906B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4525" y="4554039"/>
            <a:ext cx="259228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zh-TW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她節省了：</a:t>
            </a:r>
            <a:endParaRPr lang="en-US" altLang="zh-TW" sz="2800" dirty="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Aft>
                <a:spcPts val="0"/>
              </a:spcAft>
            </a:pPr>
            <a:r>
              <a:rPr lang="en-US" altLang="zh-CN" sz="2800" dirty="0">
                <a:solidFill>
                  <a:srgbClr val="0066FF"/>
                </a:solidFill>
              </a:rPr>
              <a:t>    12×(12</a:t>
            </a:r>
            <a:r>
              <a:rPr lang="zh-CN" altLang="en-US" sz="2800" dirty="0">
                <a:solidFill>
                  <a:srgbClr val="0066FF"/>
                </a:solidFill>
              </a:rPr>
              <a:t>－</a:t>
            </a:r>
            <a:r>
              <a:rPr lang="en-US" altLang="zh-CN" sz="2800" dirty="0">
                <a:solidFill>
                  <a:srgbClr val="0066FF"/>
                </a:solidFill>
              </a:rPr>
              <a:t>9)</a:t>
            </a:r>
          </a:p>
          <a:p>
            <a:pPr eaLnBrk="1" hangingPunct="1">
              <a:spcAft>
                <a:spcPts val="0"/>
              </a:spcAft>
            </a:pPr>
            <a:r>
              <a:rPr lang="zh-CN" altLang="en-US" sz="2800" dirty="0">
                <a:solidFill>
                  <a:srgbClr val="0066FF"/>
                </a:solidFill>
              </a:rPr>
              <a:t>＝</a:t>
            </a:r>
            <a:r>
              <a:rPr lang="en-US" altLang="zh-CN" sz="2800" dirty="0">
                <a:solidFill>
                  <a:srgbClr val="0066FF"/>
                </a:solidFill>
              </a:rPr>
              <a:t> $36 </a:t>
            </a:r>
          </a:p>
        </p:txBody>
      </p:sp>
      <p:sp>
        <p:nvSpPr>
          <p:cNvPr id="3090" name="Text Box 41">
            <a:extLst>
              <a:ext uri="{FF2B5EF4-FFF2-40B4-BE49-F238E27FC236}">
                <a16:creationId xmlns:a16="http://schemas.microsoft.com/office/drawing/2014/main" id="{330511DB-4CDC-48AC-93DF-D16D6BD27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671" y="4465282"/>
            <a:ext cx="3799706" cy="1486096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rgbClr val="7030A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5C3D99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zh-TW" altLang="en-US" sz="2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常犯錯誤</a:t>
            </a:r>
            <a:endParaRPr lang="en-US" altLang="zh-TW" sz="28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spcAft>
                <a:spcPts val="0"/>
              </a:spcAft>
            </a:pPr>
            <a:r>
              <a:rPr lang="zh-TW" altLang="en-US" sz="2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誤以為</a:t>
            </a:r>
            <a:r>
              <a:rPr lang="zh-CN" altLang="en-US" sz="2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是求媽媽所付的款項</a:t>
            </a:r>
            <a:r>
              <a:rPr lang="zh-TW" altLang="en-US" sz="2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00227A59-5053-4E0B-B6C9-26D204B9C29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39752" y="1916832"/>
            <a:ext cx="1584176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28" name="直接连接符 27">
            <a:extLst>
              <a:ext uri="{FF2B5EF4-FFF2-40B4-BE49-F238E27FC236}">
                <a16:creationId xmlns:a16="http://schemas.microsoft.com/office/drawing/2014/main" id="{308E0C96-95A6-4DCD-9457-E2E74D5B5D6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908551" y="1484784"/>
            <a:ext cx="277200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30" name="文本框 29">
            <a:extLst>
              <a:ext uri="{FF2B5EF4-FFF2-40B4-BE49-F238E27FC236}">
                <a16:creationId xmlns:a16="http://schemas.microsoft.com/office/drawing/2014/main" id="{C50E0034-9F9F-4B83-9843-53A8D8DE0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2100" y="1944593"/>
            <a:ext cx="1022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</a:rPr>
              <a:t>12</a:t>
            </a:r>
            <a:r>
              <a:rPr lang="zh-CN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枝</a:t>
            </a:r>
            <a:endParaRPr lang="en-US" altLang="zh-CN" sz="2800" dirty="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2" name="表格 3">
            <a:extLst>
              <a:ext uri="{FF2B5EF4-FFF2-40B4-BE49-F238E27FC236}">
                <a16:creationId xmlns:a16="http://schemas.microsoft.com/office/drawing/2014/main" id="{97BC9904-2996-424A-A21B-7CF6E7B7A9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33112"/>
              </p:ext>
            </p:extLst>
          </p:nvPr>
        </p:nvGraphicFramePr>
        <p:xfrm>
          <a:off x="3544888" y="2123685"/>
          <a:ext cx="3763416" cy="1846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495">
                  <a:extLst>
                    <a:ext uri="{9D8B030D-6E8A-4147-A177-3AD203B41FA5}">
                      <a16:colId xmlns:a16="http://schemas.microsoft.com/office/drawing/2014/main" val="1224405272"/>
                    </a:ext>
                  </a:extLst>
                </a:gridCol>
                <a:gridCol w="1101449">
                  <a:extLst>
                    <a:ext uri="{9D8B030D-6E8A-4147-A177-3AD203B41FA5}">
                      <a16:colId xmlns:a16="http://schemas.microsoft.com/office/drawing/2014/main" val="1929276011"/>
                    </a:ext>
                  </a:extLst>
                </a:gridCol>
                <a:gridCol w="1254472">
                  <a:extLst>
                    <a:ext uri="{9D8B030D-6E8A-4147-A177-3AD203B41FA5}">
                      <a16:colId xmlns:a16="http://schemas.microsoft.com/office/drawing/2014/main" val="820937193"/>
                    </a:ext>
                  </a:extLst>
                </a:gridCol>
              </a:tblGrid>
              <a:tr h="461662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211921"/>
                  </a:ext>
                </a:extLst>
              </a:tr>
              <a:tr h="461662">
                <a:tc>
                  <a:txBody>
                    <a:bodyPr/>
                    <a:lstStyle/>
                    <a:p>
                      <a:r>
                        <a:rPr lang="zh-TW" altLang="en-US" dirty="0"/>
                        <a:t> 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33836"/>
                  </a:ext>
                </a:extLst>
              </a:tr>
              <a:tr h="461662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444282"/>
                  </a:ext>
                </a:extLst>
              </a:tr>
              <a:tr h="461662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0874210"/>
                  </a:ext>
                </a:extLst>
              </a:tr>
            </a:tbl>
          </a:graphicData>
        </a:graphic>
      </p:graphicFrame>
      <p:sp>
        <p:nvSpPr>
          <p:cNvPr id="31" name="文本框 30">
            <a:extLst>
              <a:ext uri="{FF2B5EF4-FFF2-40B4-BE49-F238E27FC236}">
                <a16:creationId xmlns:a16="http://schemas.microsoft.com/office/drawing/2014/main" id="{14C0E419-E2C9-4BE1-8249-CBE7FEC3C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1144" y="2105397"/>
            <a:ext cx="404662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zh-TW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付款    </a:t>
            </a:r>
            <a:r>
              <a:rPr lang="zh-TW" altLang="en-US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送</a:t>
            </a:r>
            <a:r>
              <a:rPr lang="zh-TW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2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</a:t>
            </a:r>
            <a:endParaRPr lang="en-US" altLang="zh-CN" sz="28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05533333-512E-4D67-B650-FF2954B07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988" y="2555928"/>
            <a:ext cx="40103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en-US" altLang="zh-TW" sz="2800" dirty="0">
                <a:solidFill>
                  <a:srgbClr val="0066FF"/>
                </a:solidFill>
                <a:latin typeface="+mj-lt"/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solidFill>
                  <a:srgbClr val="0066FF"/>
                </a:solidFill>
                <a:latin typeface="+mj-lt"/>
                <a:ea typeface="標楷體" panose="03000509000000000000" pitchFamily="65" charset="-120"/>
              </a:rPr>
              <a:t>枝</a:t>
            </a:r>
            <a:r>
              <a:rPr lang="zh-TW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800" dirty="0">
                <a:solidFill>
                  <a:srgbClr val="FF00FF"/>
                </a:solidFill>
                <a:ea typeface="標楷體" panose="03000509000000000000" pitchFamily="65" charset="-120"/>
              </a:rPr>
              <a:t>枝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    </a:t>
            </a:r>
            <a:r>
              <a:rPr lang="en-US" altLang="zh-TW" sz="2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2800" dirty="0">
                <a:solidFill>
                  <a:srgbClr val="7030A0"/>
                </a:solidFill>
                <a:ea typeface="標楷體" panose="03000509000000000000" pitchFamily="65" charset="-120"/>
              </a:rPr>
              <a:t>枝</a:t>
            </a:r>
            <a:endParaRPr lang="en-US" altLang="zh-CN" sz="28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185B8E13-5663-4FFF-9D8C-B59E7BC1C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0602" y="3050877"/>
            <a:ext cx="40103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en-US" altLang="zh-TW" sz="2800" dirty="0">
                <a:solidFill>
                  <a:srgbClr val="0066FF"/>
                </a:solidFill>
                <a:latin typeface="+mj-lt"/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solidFill>
                  <a:srgbClr val="0066FF"/>
                </a:solidFill>
                <a:latin typeface="+mj-lt"/>
                <a:ea typeface="標楷體" panose="03000509000000000000" pitchFamily="65" charset="-120"/>
              </a:rPr>
              <a:t>枝</a:t>
            </a:r>
            <a:r>
              <a:rPr lang="zh-TW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800" dirty="0">
                <a:solidFill>
                  <a:srgbClr val="FF00FF"/>
                </a:solidFill>
                <a:ea typeface="標楷體" panose="03000509000000000000" pitchFamily="65" charset="-120"/>
              </a:rPr>
              <a:t>枝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    </a:t>
            </a:r>
            <a:r>
              <a:rPr lang="en-US" altLang="zh-TW" sz="2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2800" dirty="0">
                <a:solidFill>
                  <a:srgbClr val="7030A0"/>
                </a:solidFill>
                <a:ea typeface="標楷體" panose="03000509000000000000" pitchFamily="65" charset="-120"/>
              </a:rPr>
              <a:t>枝</a:t>
            </a:r>
            <a:endParaRPr lang="en-US" altLang="zh-CN" sz="28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D548FCFE-C047-41AF-BC26-462AD1470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0216" y="3455553"/>
            <a:ext cx="35626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en-US" altLang="zh-TW" sz="2800" dirty="0">
                <a:solidFill>
                  <a:srgbClr val="0066FF"/>
                </a:solidFill>
                <a:latin typeface="+mj-lt"/>
                <a:ea typeface="標楷體" panose="03000509000000000000" pitchFamily="65" charset="-120"/>
              </a:rPr>
              <a:t>3</a:t>
            </a:r>
            <a:r>
              <a:rPr lang="zh-TW" altLang="en-US" sz="2800" dirty="0">
                <a:solidFill>
                  <a:srgbClr val="0066FF"/>
                </a:solidFill>
                <a:latin typeface="+mj-lt"/>
                <a:ea typeface="標楷體" panose="03000509000000000000" pitchFamily="65" charset="-120"/>
              </a:rPr>
              <a:t>枝</a:t>
            </a:r>
            <a:r>
              <a:rPr lang="zh-TW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2800" dirty="0">
                <a:solidFill>
                  <a:srgbClr val="FF00FF"/>
                </a:solidFill>
                <a:ea typeface="標楷體" panose="03000509000000000000" pitchFamily="65" charset="-120"/>
              </a:rPr>
              <a:t>枝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    </a:t>
            </a:r>
            <a:r>
              <a:rPr lang="en-US" altLang="zh-TW" sz="2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2800" dirty="0">
                <a:solidFill>
                  <a:srgbClr val="7030A0"/>
                </a:solidFill>
                <a:ea typeface="標楷體" panose="03000509000000000000" pitchFamily="65" charset="-120"/>
              </a:rPr>
              <a:t>枝</a:t>
            </a:r>
            <a:endParaRPr lang="en-US" altLang="zh-CN" sz="28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A09110A7-74FC-4CDC-B4A2-B6F2474E5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8229" y="3981296"/>
            <a:ext cx="16193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付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款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9</a:t>
            </a:r>
            <a:r>
              <a:rPr lang="zh-CN" altLang="en-US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枝</a:t>
            </a:r>
            <a:endParaRPr lang="en-US" altLang="zh-CN" sz="2800" dirty="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4EBF0CD1-FA42-478E-BDC2-734B655A5F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4607" y="4004796"/>
            <a:ext cx="16193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zh-TW" altLang="en-US" sz="2800" dirty="0">
                <a:solidFill>
                  <a:srgbClr val="FF00FF"/>
                </a:solidFill>
                <a:ea typeface="標楷體" panose="03000509000000000000" pitchFamily="65" charset="-120"/>
              </a:rPr>
              <a:t>共送</a:t>
            </a:r>
            <a:r>
              <a:rPr lang="en-US" altLang="zh-TW" sz="2800" dirty="0">
                <a:solidFill>
                  <a:srgbClr val="FF00FF"/>
                </a:solidFill>
                <a:ea typeface="標楷體" panose="03000509000000000000" pitchFamily="65" charset="-120"/>
              </a:rPr>
              <a:t>3</a:t>
            </a:r>
            <a:r>
              <a:rPr lang="zh-CN" altLang="en-US" sz="280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枝</a:t>
            </a:r>
            <a:endParaRPr lang="en-US" altLang="zh-CN" sz="280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C7982967-E210-464D-B9B2-3B8E808EA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3723" y="4030819"/>
            <a:ext cx="19872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zh-TW" altLang="en-US" sz="2800" dirty="0">
                <a:solidFill>
                  <a:srgbClr val="7030A0"/>
                </a:solidFill>
                <a:ea typeface="標楷體" panose="03000509000000000000" pitchFamily="65" charset="-120"/>
              </a:rPr>
              <a:t>共得</a:t>
            </a:r>
            <a:r>
              <a:rPr lang="en-US" altLang="zh-TW" sz="2800" dirty="0">
                <a:solidFill>
                  <a:srgbClr val="7030A0"/>
                </a:solidFill>
                <a:ea typeface="標楷體" panose="03000509000000000000" pitchFamily="65" charset="-120"/>
              </a:rPr>
              <a:t>12</a:t>
            </a:r>
            <a:r>
              <a:rPr lang="zh-CN" altLang="en-US" sz="28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枝</a:t>
            </a:r>
            <a:endParaRPr lang="en-US" altLang="zh-CN" sz="28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7" grpId="0"/>
      <p:bldP spid="37" grpId="1"/>
      <p:bldP spid="3090" grpId="0" animBg="1"/>
      <p:bldP spid="3090" grpId="1" animBg="1"/>
      <p:bldP spid="30" grpId="0"/>
      <p:bldP spid="30" grpId="1"/>
      <p:bldP spid="31" grpId="0"/>
      <p:bldP spid="31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3867</TotalTime>
  <Words>134</Words>
  <Application>Microsoft Office PowerPoint</Application>
  <PresentationFormat>全屏显示(4:3)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標楷體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490</cp:revision>
  <dcterms:modified xsi:type="dcterms:W3CDTF">2023-07-07T04:23:47Z</dcterms:modified>
</cp:coreProperties>
</file>