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>
            <a:extLst>
              <a:ext uri="{FF2B5EF4-FFF2-40B4-BE49-F238E27FC236}">
                <a16:creationId xmlns:a16="http://schemas.microsoft.com/office/drawing/2014/main" id="{BBF4FA2D-491E-8ED5-BCDB-752D90024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979488"/>
            <a:ext cx="692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11.</a:t>
            </a:r>
            <a:r>
              <a:rPr lang="zh-TW" altLang="en-US" sz="280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endParaRPr lang="zh-TW" altLang="zh-TW" sz="280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29" name="Text Box 218">
            <a:extLst>
              <a:ext uri="{FF2B5EF4-FFF2-40B4-BE49-F238E27FC236}">
                <a16:creationId xmlns:a16="http://schemas.microsoft.com/office/drawing/2014/main" id="{6BD8D7B6-E4B1-D242-00BE-A9D8C2190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</a:pPr>
            <a:r>
              <a:rPr lang="zh-TW" altLang="en-US" sz="3400" b="1">
                <a:solidFill>
                  <a:srgbClr val="000000"/>
                </a:solidFill>
                <a:latin typeface="Arial" panose="020B0604020202020204" pitchFamily="34" charset="0"/>
              </a:rPr>
              <a:t>模擬試卷三</a:t>
            </a:r>
            <a:endParaRPr lang="en-US" altLang="zh-TW" sz="3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" name="Oval 12">
            <a:extLst>
              <a:ext uri="{FF2B5EF4-FFF2-40B4-BE49-F238E27FC236}">
                <a16:creationId xmlns:a16="http://schemas.microsoft.com/office/drawing/2014/main" id="{1772B18C-374C-B87C-8B80-FE90D07501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0938" y="4951413"/>
            <a:ext cx="539750" cy="539750"/>
          </a:xfrm>
          <a:prstGeom prst="ellipse">
            <a:avLst/>
          </a:prstGeom>
          <a:solidFill>
            <a:srgbClr val="FFFFFF"/>
          </a:solidFill>
          <a:ln w="1587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1" name="Text Box 17">
            <a:extLst>
              <a:ext uri="{FF2B5EF4-FFF2-40B4-BE49-F238E27FC236}">
                <a16:creationId xmlns:a16="http://schemas.microsoft.com/office/drawing/2014/main" id="{AEDB5524-A303-3532-8B7A-D68CBCB30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7463" y="4981575"/>
            <a:ext cx="346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2" name="文本框 4">
            <a:extLst>
              <a:ext uri="{FF2B5EF4-FFF2-40B4-BE49-F238E27FC236}">
                <a16:creationId xmlns:a16="http://schemas.microsoft.com/office/drawing/2014/main" id="{8274711C-83A5-7CF7-7589-A86E5BCBE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4575" y="4416425"/>
            <a:ext cx="43275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A.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                     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B.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7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C.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10 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                  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D.</a:t>
            </a:r>
            <a:r>
              <a:rPr kumimoji="1" lang="zh-TW" alt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kumimoji="1" lang="en-US" altLang="zh-TW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</a:rPr>
              <a:t>11</a:t>
            </a:r>
            <a:endParaRPr kumimoji="1" lang="en-US" altLang="zh-TW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3" name="Line 27">
            <a:extLst>
              <a:ext uri="{FF2B5EF4-FFF2-40B4-BE49-F238E27FC236}">
                <a16:creationId xmlns:a16="http://schemas.microsoft.com/office/drawing/2014/main" id="{9843734C-D023-DC38-99B4-4B4EA6C14E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4466" y="3324872"/>
            <a:ext cx="4104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" name="Line 27">
            <a:extLst>
              <a:ext uri="{FF2B5EF4-FFF2-40B4-BE49-F238E27FC236}">
                <a16:creationId xmlns:a16="http://schemas.microsoft.com/office/drawing/2014/main" id="{0AF54EF6-0392-906B-6E14-D0FF2FD75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1209" y="3837928"/>
            <a:ext cx="756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" name="Line 27">
            <a:extLst>
              <a:ext uri="{FF2B5EF4-FFF2-40B4-BE49-F238E27FC236}">
                <a16:creationId xmlns:a16="http://schemas.microsoft.com/office/drawing/2014/main" id="{613F38EB-38DB-84A4-A989-E1403F981B3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6693" y="3837928"/>
            <a:ext cx="2268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6" name="文本框 6">
            <a:extLst>
              <a:ext uri="{FF2B5EF4-FFF2-40B4-BE49-F238E27FC236}">
                <a16:creationId xmlns:a16="http://schemas.microsoft.com/office/drawing/2014/main" id="{C2EA5B1D-38B1-CB25-5FC6-7EF86BEF6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025" y="5392091"/>
            <a:ext cx="1123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  <a:cs typeface="Arial" panose="020B0604020202020204" pitchFamily="34" charset="0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7" name="Line 27">
            <a:extLst>
              <a:ext uri="{FF2B5EF4-FFF2-40B4-BE49-F238E27FC236}">
                <a16:creationId xmlns:a16="http://schemas.microsoft.com/office/drawing/2014/main" id="{EADB8E09-0855-544A-D955-9C6A527EDD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2550" y="2143125"/>
            <a:ext cx="3475038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" name="Line 27">
            <a:extLst>
              <a:ext uri="{FF2B5EF4-FFF2-40B4-BE49-F238E27FC236}">
                <a16:creationId xmlns:a16="http://schemas.microsoft.com/office/drawing/2014/main" id="{61DA8C45-4FDD-B9B2-F640-09F25848D2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0163" y="2590800"/>
            <a:ext cx="393065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grpSp>
        <p:nvGrpSpPr>
          <p:cNvPr id="39" name="组合 11">
            <a:extLst>
              <a:ext uri="{FF2B5EF4-FFF2-40B4-BE49-F238E27FC236}">
                <a16:creationId xmlns:a16="http://schemas.microsoft.com/office/drawing/2014/main" id="{8BE48922-57BE-FB7D-0660-24BF356BF795}"/>
              </a:ext>
            </a:extLst>
          </p:cNvPr>
          <p:cNvGrpSpPr>
            <a:grpSpLocks/>
          </p:cNvGrpSpPr>
          <p:nvPr/>
        </p:nvGrpSpPr>
        <p:grpSpPr bwMode="auto">
          <a:xfrm>
            <a:off x="2143125" y="1119188"/>
            <a:ext cx="4911725" cy="1646237"/>
            <a:chOff x="2142565" y="1119095"/>
            <a:chExt cx="4912659" cy="1645920"/>
          </a:xfrm>
        </p:grpSpPr>
        <p:sp>
          <p:nvSpPr>
            <p:cNvPr id="40" name="流程图: 可选过程 3">
              <a:extLst>
                <a:ext uri="{FF2B5EF4-FFF2-40B4-BE49-F238E27FC236}">
                  <a16:creationId xmlns:a16="http://schemas.microsoft.com/office/drawing/2014/main" id="{999E881D-DB22-E319-D1C0-1B4E6552931F}"/>
                </a:ext>
              </a:extLst>
            </p:cNvPr>
            <p:cNvSpPr/>
            <p:nvPr/>
          </p:nvSpPr>
          <p:spPr>
            <a:xfrm>
              <a:off x="2361682" y="1119095"/>
              <a:ext cx="4639557" cy="1645920"/>
            </a:xfrm>
            <a:prstGeom prst="flowChartAlternateProcess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FKai-SB" panose="03000509000000000000" pitchFamily="65" charset="-120"/>
                  <a:ea typeface="DFKai-SB" panose="03000509000000000000" pitchFamily="65" charset="-120"/>
                  <a:cs typeface="+mn-cs"/>
                </a:rPr>
                <a:t>偉奇餅</a:t>
              </a:r>
              <a:r>
                <a:rPr kumimoji="1" lang="zh-TW" alt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FKai-SB" panose="03000509000000000000" pitchFamily="65" charset="-120"/>
                  <a:ea typeface="DFKai-SB" panose="03000509000000000000" pitchFamily="65" charset="-120"/>
                  <a:cs typeface="+mn-cs"/>
                </a:rPr>
                <a:t>家</a:t>
              </a:r>
              <a:endParaRPr kumimoji="1" lang="en-US" altLang="zh-C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endParaRP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CN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FKai-SB" panose="03000509000000000000" pitchFamily="65" charset="-120"/>
                  <a:ea typeface="DFKai-SB" panose="03000509000000000000" pitchFamily="65" charset="-120"/>
                  <a:cs typeface="+mn-cs"/>
                </a:rPr>
                <a:t>杏仁餅              </a:t>
              </a:r>
              <a:r>
                <a:rPr kumimoji="1" lang="en-US" altLang="zh-TW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$56</a:t>
              </a:r>
            </a:p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zh-TW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DFKai-SB" panose="03000509000000000000" pitchFamily="65" charset="-120"/>
                  <a:ea typeface="DFKai-SB" panose="03000509000000000000" pitchFamily="65" charset="-120"/>
                  <a:cs typeface="+mn-cs"/>
                </a:rPr>
                <a:t>每購買一盒，多送一包果汁糖</a:t>
              </a:r>
              <a:endParaRPr kumimoji="1" lang="zh-CN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+mn-cs"/>
              </a:endParaRPr>
            </a:p>
          </p:txBody>
        </p:sp>
        <p:sp>
          <p:nvSpPr>
            <p:cNvPr id="41" name="任意多边形: 形状 7">
              <a:extLst>
                <a:ext uri="{FF2B5EF4-FFF2-40B4-BE49-F238E27FC236}">
                  <a16:creationId xmlns:a16="http://schemas.microsoft.com/office/drawing/2014/main" id="{4B85C80B-7BCD-156F-844A-E377413D98A2}"/>
                </a:ext>
              </a:extLst>
            </p:cNvPr>
            <p:cNvSpPr/>
            <p:nvPr/>
          </p:nvSpPr>
          <p:spPr>
            <a:xfrm>
              <a:off x="2142565" y="1168298"/>
              <a:ext cx="4912659" cy="1553864"/>
            </a:xfrm>
            <a:custGeom>
              <a:avLst/>
              <a:gdLst>
                <a:gd name="connsiteX0" fmla="*/ 4697506 w 4912659"/>
                <a:gd name="connsiteY0" fmla="*/ 8964 h 1712258"/>
                <a:gd name="connsiteX1" fmla="*/ 197223 w 4912659"/>
                <a:gd name="connsiteY1" fmla="*/ 0 h 1712258"/>
                <a:gd name="connsiteX2" fmla="*/ 0 w 4912659"/>
                <a:gd name="connsiteY2" fmla="*/ 161364 h 1712258"/>
                <a:gd name="connsiteX3" fmla="*/ 0 w 4912659"/>
                <a:gd name="connsiteY3" fmla="*/ 1515035 h 1712258"/>
                <a:gd name="connsiteX4" fmla="*/ 197223 w 4912659"/>
                <a:gd name="connsiteY4" fmla="*/ 1712258 h 1712258"/>
                <a:gd name="connsiteX5" fmla="*/ 4724400 w 4912659"/>
                <a:gd name="connsiteY5" fmla="*/ 1694329 h 1712258"/>
                <a:gd name="connsiteX6" fmla="*/ 4912659 w 4912659"/>
                <a:gd name="connsiteY6" fmla="*/ 1506070 h 1712258"/>
                <a:gd name="connsiteX7" fmla="*/ 4912659 w 4912659"/>
                <a:gd name="connsiteY7" fmla="*/ 188258 h 1712258"/>
                <a:gd name="connsiteX8" fmla="*/ 4697506 w 4912659"/>
                <a:gd name="connsiteY8" fmla="*/ 8964 h 1712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912659" h="1712258">
                  <a:moveTo>
                    <a:pt x="4697506" y="8964"/>
                  </a:moveTo>
                  <a:lnTo>
                    <a:pt x="197223" y="0"/>
                  </a:lnTo>
                  <a:lnTo>
                    <a:pt x="0" y="161364"/>
                  </a:lnTo>
                  <a:lnTo>
                    <a:pt x="0" y="1515035"/>
                  </a:lnTo>
                  <a:lnTo>
                    <a:pt x="197223" y="1712258"/>
                  </a:lnTo>
                  <a:lnTo>
                    <a:pt x="4724400" y="1694329"/>
                  </a:lnTo>
                  <a:lnTo>
                    <a:pt x="4912659" y="1506070"/>
                  </a:lnTo>
                  <a:lnTo>
                    <a:pt x="4912659" y="188258"/>
                  </a:lnTo>
                  <a:lnTo>
                    <a:pt x="4697506" y="8964"/>
                  </a:lnTo>
                  <a:close/>
                </a:path>
              </a:pathLst>
            </a:custGeom>
            <a:noFill/>
            <a:ln w="25400" cap="flat" cmpd="sng" algn="ctr">
              <a:solidFill>
                <a:srgbClr val="000000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endParaRPr>
            </a:p>
          </p:txBody>
        </p:sp>
      </p:grpSp>
      <p:sp>
        <p:nvSpPr>
          <p:cNvPr id="42" name="文本框 19">
            <a:extLst>
              <a:ext uri="{FF2B5EF4-FFF2-40B4-BE49-F238E27FC236}">
                <a16:creationId xmlns:a16="http://schemas.microsoft.com/office/drawing/2014/main" id="{962977A0-B021-0469-7733-B22D957FD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38538" y="4043363"/>
            <a:ext cx="199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共得果汁糖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3" name="左大括号 9">
            <a:extLst>
              <a:ext uri="{FF2B5EF4-FFF2-40B4-BE49-F238E27FC236}">
                <a16:creationId xmlns:a16="http://schemas.microsoft.com/office/drawing/2014/main" id="{D0975E50-1B9D-2CD9-9F6B-1EA8090245E5}"/>
              </a:ext>
            </a:extLst>
          </p:cNvPr>
          <p:cNvSpPr/>
          <p:nvPr/>
        </p:nvSpPr>
        <p:spPr>
          <a:xfrm>
            <a:off x="5486400" y="3965575"/>
            <a:ext cx="182563" cy="731838"/>
          </a:xfrm>
          <a:prstGeom prst="leftBrace">
            <a:avLst>
              <a:gd name="adj1" fmla="val 27156"/>
              <a:gd name="adj2" fmla="val 50000"/>
            </a:avLst>
          </a:prstGeom>
          <a:noFill/>
          <a:ln w="19050" cap="flat" cmpd="sng" algn="ctr">
            <a:solidFill>
              <a:srgbClr val="0066FF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  <p:sp>
        <p:nvSpPr>
          <p:cNvPr id="44" name="文本框 22">
            <a:extLst>
              <a:ext uri="{FF2B5EF4-FFF2-40B4-BE49-F238E27FC236}">
                <a16:creationId xmlns:a16="http://schemas.microsoft.com/office/drawing/2014/main" id="{B920B6C5-8E74-C4C2-49FA-1AC24BF36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3775075"/>
            <a:ext cx="1760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消費可得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5" name="文本框 24">
            <a:extLst>
              <a:ext uri="{FF2B5EF4-FFF2-40B4-BE49-F238E27FC236}">
                <a16:creationId xmlns:a16="http://schemas.microsoft.com/office/drawing/2014/main" id="{46E72073-5203-3AD7-71A2-8474C9E7B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9113" y="4331407"/>
            <a:ext cx="960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多送</a:t>
            </a:r>
            <a:endParaRPr lang="en-US" altLang="zh-TW" sz="280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6" name="文本框 25">
            <a:extLst>
              <a:ext uri="{FF2B5EF4-FFF2-40B4-BE49-F238E27FC236}">
                <a16:creationId xmlns:a16="http://schemas.microsoft.com/office/drawing/2014/main" id="{2BCEB026-E994-4DC1-E74F-0095BB4B8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6" y="3771253"/>
            <a:ext cx="936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TW" sz="280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zh-TW" altLang="en-US" sz="280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包</a:t>
            </a:r>
            <a:endParaRPr lang="en-US" altLang="zh-TW" sz="280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7" name="文本框 27">
            <a:extLst>
              <a:ext uri="{FF2B5EF4-FFF2-40B4-BE49-F238E27FC236}">
                <a16:creationId xmlns:a16="http://schemas.microsoft.com/office/drawing/2014/main" id="{B972999B-5DF5-A298-C858-6B270407C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672" y="4331407"/>
            <a:ext cx="9350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FF00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包</a:t>
            </a:r>
            <a:endParaRPr lang="en-US" altLang="zh-TW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44B4771A-896D-6208-0938-6773B5B4505F}"/>
              </a:ext>
            </a:extLst>
          </p:cNvPr>
          <p:cNvSpPr/>
          <p:nvPr/>
        </p:nvSpPr>
        <p:spPr>
          <a:xfrm>
            <a:off x="2928938" y="3436938"/>
            <a:ext cx="2252662" cy="379412"/>
          </a:xfrm>
          <a:prstGeom prst="rect">
            <a:avLst/>
          </a:prstGeom>
          <a:solidFill>
            <a:srgbClr val="FF99FF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2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新細明體"/>
              <a:cs typeface="+mn-cs"/>
            </a:endParaRPr>
          </a:p>
        </p:txBody>
      </p:sp>
      <p:sp>
        <p:nvSpPr>
          <p:cNvPr id="49" name="文本框 28">
            <a:extLst>
              <a:ext uri="{FF2B5EF4-FFF2-40B4-BE49-F238E27FC236}">
                <a16:creationId xmlns:a16="http://schemas.microsoft.com/office/drawing/2014/main" id="{1E23390E-358E-CB0E-6252-E7A4F9354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7513" y="5392091"/>
            <a:ext cx="9350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÷80</a:t>
            </a:r>
            <a:endParaRPr lang="en-US" altLang="zh-TW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50" name="文本框 29">
            <a:extLst>
              <a:ext uri="{FF2B5EF4-FFF2-40B4-BE49-F238E27FC236}">
                <a16:creationId xmlns:a16="http://schemas.microsoft.com/office/drawing/2014/main" id="{D2D3A8C0-47C0-57C3-CCFE-FD030EBFC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819" y="5837178"/>
            <a:ext cx="4781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共得果汁糖：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10(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包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51" name="文本框 30">
            <a:extLst>
              <a:ext uri="{FF2B5EF4-FFF2-40B4-BE49-F238E27FC236}">
                <a16:creationId xmlns:a16="http://schemas.microsoft.com/office/drawing/2014/main" id="{51DF61F4-6B22-6031-3836-54C45A3F9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392091"/>
            <a:ext cx="15954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800" dirty="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…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16</a:t>
            </a:r>
            <a:endParaRPr lang="en-US" altLang="zh-TW" sz="2800" dirty="0">
              <a:solidFill>
                <a:srgbClr val="FF00FF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52" name="文本框 31">
            <a:extLst>
              <a:ext uri="{FF2B5EF4-FFF2-40B4-BE49-F238E27FC236}">
                <a16:creationId xmlns:a16="http://schemas.microsoft.com/office/drawing/2014/main" id="{342959F1-5FBD-7242-8EFC-7A8A972A3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425" y="5392091"/>
            <a:ext cx="5108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，消費的金額可得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包果汁糖。</a:t>
            </a:r>
            <a:endParaRPr lang="en-US" altLang="zh-TW" sz="2800" dirty="0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Text Box 13">
            <a:extLst>
              <a:ext uri="{FF2B5EF4-FFF2-40B4-BE49-F238E27FC236}">
                <a16:creationId xmlns:a16="http://schemas.microsoft.com/office/drawing/2014/main" id="{42584E12-48F0-BFE2-19C5-507F87B1A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3775" y="2830513"/>
            <a:ext cx="7348538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在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偉奇餅家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 顧客每消費滿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$80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可獲得果汁糖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一包。</a:t>
            </a:r>
            <a:r>
              <a:rPr lang="zh-TW" altLang="en-US" sz="2800" u="sng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國輝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買了</a:t>
            </a:r>
            <a:r>
              <a:rPr lang="en-US" altLang="zh-TW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盒杏仁餅，他共得果汁糖多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defTabSz="914400" fontAlgn="base">
              <a:spcBef>
                <a:spcPct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rgbClr val="000000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少包？</a:t>
            </a:r>
            <a:endParaRPr lang="en-US" altLang="zh-TW" sz="2800" dirty="0">
              <a:solidFill>
                <a:srgbClr val="000000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75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5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75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6" grpId="0" build="allAtOnce"/>
      <p:bldP spid="42" grpId="0" uiExpand="1" build="allAtOnce"/>
      <p:bldP spid="43" grpId="0" animBg="1"/>
      <p:bldP spid="43" grpId="1" animBg="1"/>
      <p:bldP spid="44" grpId="0" uiExpand="1" build="allAtOnce"/>
      <p:bldP spid="45" grpId="0" uiExpand="1" build="allAtOnce"/>
      <p:bldP spid="46" grpId="0" uiExpand="1" build="allAtOnce"/>
      <p:bldP spid="47" grpId="0" uiExpand="1" build="allAtOnce"/>
      <p:bldP spid="48" grpId="0" animBg="1"/>
      <p:bldP spid="48" grpId="1" animBg="1"/>
      <p:bldP spid="49" grpId="0" uiExpand="1" build="allAtOnce"/>
      <p:bldP spid="50" grpId="0" build="allAtOnce"/>
      <p:bldP spid="51" grpId="0" uiExpand="1" build="allAtOnce"/>
      <p:bldP spid="51" grpId="1" build="allAtOnce"/>
      <p:bldP spid="52" grpId="0" build="allAtOnce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125</Words>
  <Application>Microsoft Office PowerPoint</Application>
  <PresentationFormat>全屏显示(4:3)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DFKai-SB</vt:lpstr>
      <vt:lpstr>DFKai-SB</vt:lpstr>
      <vt:lpstr>Arial</vt:lpstr>
      <vt:lpstr>Calibri</vt:lpstr>
      <vt:lpstr>Calibri Light</vt:lpstr>
      <vt:lpstr>Times New Roman</vt:lpstr>
      <vt:lpstr>Office 佈景主題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2022-08-08T08:03:44Z</dcterms:created>
  <dcterms:modified xsi:type="dcterms:W3CDTF">2022-08-08T08:03:46Z</dcterms:modified>
</cp:coreProperties>
</file>