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  <a:srgbClr val="FBEDEB"/>
    <a:srgbClr val="EBE6FE"/>
    <a:srgbClr val="008A00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 varScale="1">
        <p:scale>
          <a:sx n="73" d="100"/>
          <a:sy n="73" d="100"/>
        </p:scale>
        <p:origin x="16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9CBAA46D-2881-4696-BDAE-C6CBBE2502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045267D-3B29-427D-93D9-50CA5F56C3A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2B95BA4-F5E4-4505-BAB3-B04840F30CEE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1461440-3B0E-4DFB-9BD5-EB725281D5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3088C7A1-0CB0-495C-AEE8-994F69987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D0A199-C153-46BF-A395-12BBCCFD078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ECFC9A1-5CBB-43F3-A1D6-8038388703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068324F-3455-44F6-BC93-01A7AC766987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8961B1B-D9A6-40CD-AAEA-206BBB6EF2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E57A33C-E550-4778-AEB2-3CF8A5CA2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425371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03066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90941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548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31107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712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495560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67197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11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1778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50610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8FA64FB-A8B7-4AF1-A854-E2803FF342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5CC3BA81-366E-4FE2-8077-B3834F2FE39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6FF3C5C4-7B27-4C55-8CB6-4F9B2DEDA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247775"/>
            <a:ext cx="767238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14. </a:t>
            </a:r>
            <a:r>
              <a:rPr lang="zh-TW" altLang="en-US" sz="2800">
                <a:ea typeface="標楷體" panose="03000509000000000000" pitchFamily="65" charset="-120"/>
              </a:rPr>
              <a:t>現有</a:t>
            </a:r>
            <a:r>
              <a:rPr lang="en-US" altLang="zh-TW" sz="2800">
                <a:ea typeface="標楷體" panose="03000509000000000000" pitchFamily="65" charset="-120"/>
              </a:rPr>
              <a:t>9</a:t>
            </a:r>
            <a:r>
              <a:rPr lang="zh-TW" altLang="en-US" sz="2800">
                <a:ea typeface="標楷體" panose="03000509000000000000" pitchFamily="65" charset="-120"/>
              </a:rPr>
              <a:t>枝膠棒和</a:t>
            </a:r>
            <a:r>
              <a:rPr lang="en-US" altLang="zh-TW" sz="2800">
                <a:ea typeface="標楷體" panose="03000509000000000000" pitchFamily="65" charset="-120"/>
              </a:rPr>
              <a:t>4</a:t>
            </a:r>
            <a:r>
              <a:rPr lang="zh-TW" altLang="en-US" sz="2800">
                <a:ea typeface="標楷體" panose="03000509000000000000" pitchFamily="65" charset="-120"/>
              </a:rPr>
              <a:t>粒膠珠。如要砌出一個正 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8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 方體，要補上膠棒多少枝和膠珠多少粒？</a:t>
            </a:r>
          </a:p>
          <a:p>
            <a:pPr eaLnBrk="1" hangingPunct="1">
              <a:spcAft>
                <a:spcPct val="4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        </a:t>
            </a:r>
            <a:r>
              <a:rPr lang="zh-TW" altLang="en-US" sz="2800" u="sng">
                <a:ea typeface="標楷體" panose="03000509000000000000" pitchFamily="65" charset="-120"/>
              </a:rPr>
              <a:t>膠棒</a:t>
            </a:r>
            <a:r>
              <a:rPr lang="zh-TW" altLang="en-US" sz="2800">
                <a:ea typeface="標楷體" panose="03000509000000000000" pitchFamily="65" charset="-120"/>
              </a:rPr>
              <a:t>            </a:t>
            </a:r>
            <a:r>
              <a:rPr lang="zh-TW" altLang="en-US" sz="2800" u="sng">
                <a:ea typeface="標楷體" panose="03000509000000000000" pitchFamily="65" charset="-120"/>
              </a:rPr>
              <a:t>膠珠</a:t>
            </a:r>
            <a:r>
              <a:rPr lang="en-US" altLang="zh-TW" sz="2800">
                <a:ea typeface="標楷體" panose="03000509000000000000" pitchFamily="65" charset="-120"/>
              </a:rPr>
              <a:t>        </a:t>
            </a:r>
          </a:p>
          <a:p>
            <a:pPr eaLnBrk="1" hangingPunct="1">
              <a:spcAft>
                <a:spcPct val="4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  </a:t>
            </a:r>
            <a:r>
              <a:rPr lang="en-US" altLang="zh-TW" sz="2800">
                <a:ea typeface="標楷體" panose="03000509000000000000" pitchFamily="65" charset="-120"/>
              </a:rPr>
              <a:t>A. </a:t>
            </a:r>
            <a:r>
              <a:rPr lang="zh-TW" altLang="en-US" sz="2800">
                <a:ea typeface="標楷體" panose="03000509000000000000" pitchFamily="65" charset="-120"/>
              </a:rPr>
              <a:t>     </a:t>
            </a:r>
            <a:r>
              <a:rPr lang="en-US" altLang="zh-TW" sz="2800">
                <a:ea typeface="標楷體" panose="03000509000000000000" pitchFamily="65" charset="-120"/>
              </a:rPr>
              <a:t>4</a:t>
            </a:r>
            <a:r>
              <a:rPr lang="zh-TW" altLang="en-US" sz="2800">
                <a:ea typeface="標楷體" panose="03000509000000000000" pitchFamily="65" charset="-120"/>
              </a:rPr>
              <a:t>                 </a:t>
            </a:r>
            <a:r>
              <a:rPr lang="en-US" altLang="zh-TW" sz="2800">
                <a:ea typeface="標楷體" panose="03000509000000000000" pitchFamily="65" charset="-120"/>
              </a:rPr>
              <a:t>0</a:t>
            </a:r>
            <a:r>
              <a:rPr lang="zh-TW" altLang="en-US" sz="2800">
                <a:ea typeface="標楷體" panose="03000509000000000000" pitchFamily="65" charset="-120"/>
              </a:rPr>
              <a:t>	             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  </a:t>
            </a:r>
            <a:r>
              <a:rPr lang="en-US" altLang="zh-TW" sz="2800">
                <a:ea typeface="標楷體" panose="03000509000000000000" pitchFamily="65" charset="-120"/>
              </a:rPr>
              <a:t>B. </a:t>
            </a:r>
            <a:r>
              <a:rPr lang="zh-TW" altLang="en-US" sz="2800">
                <a:ea typeface="標楷體" panose="03000509000000000000" pitchFamily="65" charset="-120"/>
              </a:rPr>
              <a:t>     </a:t>
            </a:r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zh-TW" altLang="en-US" sz="2800">
                <a:ea typeface="標楷體" panose="03000509000000000000" pitchFamily="65" charset="-120"/>
              </a:rPr>
              <a:t>                 </a:t>
            </a:r>
            <a:r>
              <a:rPr lang="en-US" altLang="zh-TW" sz="2800">
                <a:ea typeface="標楷體" panose="03000509000000000000" pitchFamily="65" charset="-120"/>
              </a:rPr>
              <a:t>4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 C. </a:t>
            </a:r>
            <a:r>
              <a:rPr lang="zh-TW" altLang="en-US" sz="2800">
                <a:ea typeface="標楷體" panose="03000509000000000000" pitchFamily="65" charset="-120"/>
              </a:rPr>
              <a:t>     </a:t>
            </a:r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zh-TW" altLang="en-US" sz="3000">
                <a:ea typeface="標楷體" panose="03000509000000000000" pitchFamily="65" charset="-120"/>
              </a:rPr>
              <a:t>	         </a:t>
            </a:r>
            <a:r>
              <a:rPr lang="en-US" altLang="zh-TW" sz="2800">
                <a:ea typeface="標楷體" panose="03000509000000000000" pitchFamily="65" charset="-120"/>
              </a:rPr>
              <a:t>1</a:t>
            </a:r>
            <a:r>
              <a:rPr lang="zh-TW" altLang="en-US" sz="2800">
                <a:ea typeface="標楷體" panose="03000509000000000000" pitchFamily="65" charset="-120"/>
              </a:rPr>
              <a:t>	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  </a:t>
            </a:r>
            <a:r>
              <a:rPr lang="en-US" altLang="zh-TW" sz="2800">
                <a:ea typeface="標楷體" panose="03000509000000000000" pitchFamily="65" charset="-120"/>
              </a:rPr>
              <a:t>D. </a:t>
            </a:r>
            <a:r>
              <a:rPr lang="zh-TW" altLang="en-US" sz="2800">
                <a:ea typeface="標楷體" panose="03000509000000000000" pitchFamily="65" charset="-120"/>
              </a:rPr>
              <a:t>     </a:t>
            </a:r>
            <a:r>
              <a:rPr lang="en-US" altLang="zh-TW" sz="2800">
                <a:ea typeface="標楷體" panose="03000509000000000000" pitchFamily="65" charset="-120"/>
              </a:rPr>
              <a:t>4</a:t>
            </a:r>
            <a:r>
              <a:rPr lang="zh-TW" altLang="en-US" sz="2800">
                <a:ea typeface="標楷體" panose="03000509000000000000" pitchFamily="65" charset="-120"/>
              </a:rPr>
              <a:t>                 </a:t>
            </a:r>
            <a:r>
              <a:rPr lang="en-US" altLang="zh-TW" sz="2800">
                <a:ea typeface="標楷體" panose="03000509000000000000" pitchFamily="65" charset="-120"/>
              </a:rPr>
              <a:t>2</a:t>
            </a:r>
            <a:endParaRPr lang="zh-TW" altLang="en-US" sz="280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940AA29E-FD2A-47FE-8B5D-963ACFC4F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850" y="4800600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B31E06C8-656A-409D-874F-870E30E39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5850" y="4848225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3077" name="Text Box 69">
            <a:extLst>
              <a:ext uri="{FF2B5EF4-FFF2-40B4-BE49-F238E27FC236}">
                <a16:creationId xmlns:a16="http://schemas.microsoft.com/office/drawing/2014/main" id="{07E4BE9D-D718-4E66-A1DC-5A7DA4758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D1835E2F-A970-4DF0-B8B5-252EC956A6E1}"/>
              </a:ext>
            </a:extLst>
          </p:cNvPr>
          <p:cNvGrpSpPr>
            <a:grpSpLocks/>
          </p:cNvGrpSpPr>
          <p:nvPr/>
        </p:nvGrpSpPr>
        <p:grpSpPr bwMode="auto">
          <a:xfrm>
            <a:off x="5364163" y="2765425"/>
            <a:ext cx="985837" cy="1069975"/>
            <a:chOff x="5861124" y="3280098"/>
            <a:chExt cx="985701" cy="1069400"/>
          </a:xfrm>
        </p:grpSpPr>
        <p:sp>
          <p:nvSpPr>
            <p:cNvPr id="3081" name="矩形 31">
              <a:extLst>
                <a:ext uri="{FF2B5EF4-FFF2-40B4-BE49-F238E27FC236}">
                  <a16:creationId xmlns:a16="http://schemas.microsoft.com/office/drawing/2014/main" id="{1ABFF3B7-7786-4279-81FA-51FA337C85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8144" y="4281475"/>
              <a:ext cx="72008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82" name="矩形 32">
              <a:extLst>
                <a:ext uri="{FF2B5EF4-FFF2-40B4-BE49-F238E27FC236}">
                  <a16:creationId xmlns:a16="http://schemas.microsoft.com/office/drawing/2014/main" id="{1861C108-65DA-47A1-BDB2-9A7F2B226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8324" y="3330484"/>
              <a:ext cx="72008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83" name="矩形 33">
              <a:extLst>
                <a:ext uri="{FF2B5EF4-FFF2-40B4-BE49-F238E27FC236}">
                  <a16:creationId xmlns:a16="http://schemas.microsoft.com/office/drawing/2014/main" id="{DFE01B80-54FD-4EF1-8B1E-1B76325EAB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68" y="4057509"/>
              <a:ext cx="72008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84" name="矩形 34">
              <a:extLst>
                <a:ext uri="{FF2B5EF4-FFF2-40B4-BE49-F238E27FC236}">
                  <a16:creationId xmlns:a16="http://schemas.microsoft.com/office/drawing/2014/main" id="{6BCF27AE-D87F-4F26-BE70-B23CD4AF0A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V="1">
              <a:off x="5523454" y="3925416"/>
              <a:ext cx="72008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85" name="矩形 35">
              <a:extLst>
                <a:ext uri="{FF2B5EF4-FFF2-40B4-BE49-F238E27FC236}">
                  <a16:creationId xmlns:a16="http://schemas.microsoft.com/office/drawing/2014/main" id="{BAEAD6B3-BABA-461D-99DB-E7A6F82BF16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V="1">
              <a:off x="6234009" y="3912435"/>
              <a:ext cx="72008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86" name="矩形 36">
              <a:extLst>
                <a:ext uri="{FF2B5EF4-FFF2-40B4-BE49-F238E27FC236}">
                  <a16:creationId xmlns:a16="http://schemas.microsoft.com/office/drawing/2014/main" id="{C6887939-2856-4F1C-8678-EA5F44D0827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V="1">
              <a:off x="6462608" y="3695807"/>
              <a:ext cx="72008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87" name="矩形 37">
              <a:extLst>
                <a:ext uri="{FF2B5EF4-FFF2-40B4-BE49-F238E27FC236}">
                  <a16:creationId xmlns:a16="http://schemas.microsoft.com/office/drawing/2014/main" id="{47A078BD-8926-482F-B488-BD044F45B37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V="1">
              <a:off x="5748878" y="3695807"/>
              <a:ext cx="72008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88" name="矩形 30">
              <a:extLst>
                <a:ext uri="{FF2B5EF4-FFF2-40B4-BE49-F238E27FC236}">
                  <a16:creationId xmlns:a16="http://schemas.microsoft.com/office/drawing/2014/main" id="{7B8DDAD8-785F-446A-9AD1-9FF48B115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8144" y="3560358"/>
              <a:ext cx="72008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89" name="矩形 38">
              <a:extLst>
                <a:ext uri="{FF2B5EF4-FFF2-40B4-BE49-F238E27FC236}">
                  <a16:creationId xmlns:a16="http://schemas.microsoft.com/office/drawing/2014/main" id="{82A7DF40-E289-43A5-BD5E-C92A10E6122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16661">
              <a:off x="5826227" y="3441763"/>
              <a:ext cx="34133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0" name="矩形 39">
              <a:extLst>
                <a:ext uri="{FF2B5EF4-FFF2-40B4-BE49-F238E27FC236}">
                  <a16:creationId xmlns:a16="http://schemas.microsoft.com/office/drawing/2014/main" id="{7C12A860-3A9B-4132-840B-545F38C6E99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16661">
              <a:off x="6541516" y="3448865"/>
              <a:ext cx="34133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1" name="矩形 40">
              <a:extLst>
                <a:ext uri="{FF2B5EF4-FFF2-40B4-BE49-F238E27FC236}">
                  <a16:creationId xmlns:a16="http://schemas.microsoft.com/office/drawing/2014/main" id="{79A18B95-DD1F-4004-AADF-056A50F908E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16661">
              <a:off x="5829412" y="4163013"/>
              <a:ext cx="34133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2" name="矩形 41">
              <a:extLst>
                <a:ext uri="{FF2B5EF4-FFF2-40B4-BE49-F238E27FC236}">
                  <a16:creationId xmlns:a16="http://schemas.microsoft.com/office/drawing/2014/main" id="{71355487-1F0A-4400-8567-C627E00589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16661">
              <a:off x="6534595" y="4169833"/>
              <a:ext cx="341330" cy="180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3" name="椭圆 3">
              <a:extLst>
                <a:ext uri="{FF2B5EF4-FFF2-40B4-BE49-F238E27FC236}">
                  <a16:creationId xmlns:a16="http://schemas.microsoft.com/office/drawing/2014/main" id="{AD0F41F3-734F-4D97-85DA-0BBB0EDB3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1124" y="3538375"/>
              <a:ext cx="54000" cy="54000"/>
            </a:xfrm>
            <a:prstGeom prst="ellipse">
              <a:avLst/>
            </a:prstGeom>
            <a:solidFill>
              <a:srgbClr val="66CCFF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4" name="椭圆 42">
              <a:extLst>
                <a:ext uri="{FF2B5EF4-FFF2-40B4-BE49-F238E27FC236}">
                  <a16:creationId xmlns:a16="http://schemas.microsoft.com/office/drawing/2014/main" id="{C1B4AF40-4DAF-4A49-A5AE-3DD82E785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6873" y="3306967"/>
              <a:ext cx="54000" cy="54000"/>
            </a:xfrm>
            <a:prstGeom prst="ellipse">
              <a:avLst/>
            </a:prstGeom>
            <a:solidFill>
              <a:srgbClr val="66CCFF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5" name="椭圆 43">
              <a:extLst>
                <a:ext uri="{FF2B5EF4-FFF2-40B4-BE49-F238E27FC236}">
                  <a16:creationId xmlns:a16="http://schemas.microsoft.com/office/drawing/2014/main" id="{A086E550-55D2-40F6-9983-208D122F6F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7627" y="3319608"/>
              <a:ext cx="54000" cy="54000"/>
            </a:xfrm>
            <a:prstGeom prst="ellipse">
              <a:avLst/>
            </a:prstGeom>
            <a:solidFill>
              <a:srgbClr val="66CCFF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6" name="椭圆 44">
              <a:extLst>
                <a:ext uri="{FF2B5EF4-FFF2-40B4-BE49-F238E27FC236}">
                  <a16:creationId xmlns:a16="http://schemas.microsoft.com/office/drawing/2014/main" id="{5F444930-0AF6-48D9-B34A-8D29F0380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9971" y="3545071"/>
              <a:ext cx="54000" cy="54000"/>
            </a:xfrm>
            <a:prstGeom prst="ellipse">
              <a:avLst/>
            </a:prstGeom>
            <a:solidFill>
              <a:srgbClr val="66CCFF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7" name="椭圆 45">
              <a:extLst>
                <a:ext uri="{FF2B5EF4-FFF2-40B4-BE49-F238E27FC236}">
                  <a16:creationId xmlns:a16="http://schemas.microsoft.com/office/drawing/2014/main" id="{274CA035-5570-4F94-B7C2-EA18F6420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1124" y="4259710"/>
              <a:ext cx="54000" cy="54000"/>
            </a:xfrm>
            <a:prstGeom prst="ellipse">
              <a:avLst/>
            </a:prstGeom>
            <a:solidFill>
              <a:srgbClr val="66CCFF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8" name="椭圆 46">
              <a:extLst>
                <a:ext uri="{FF2B5EF4-FFF2-40B4-BE49-F238E27FC236}">
                  <a16:creationId xmlns:a16="http://schemas.microsoft.com/office/drawing/2014/main" id="{237C6675-60CC-436A-B133-B9B022316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8177" y="4039129"/>
              <a:ext cx="54000" cy="54000"/>
            </a:xfrm>
            <a:prstGeom prst="ellipse">
              <a:avLst/>
            </a:prstGeom>
            <a:solidFill>
              <a:srgbClr val="66CCFF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9" name="椭圆 47">
              <a:extLst>
                <a:ext uri="{FF2B5EF4-FFF2-40B4-BE49-F238E27FC236}">
                  <a16:creationId xmlns:a16="http://schemas.microsoft.com/office/drawing/2014/main" id="{0C0695D4-DE5D-4EF0-AEC3-CBCFBA397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2825" y="4030828"/>
              <a:ext cx="54000" cy="54000"/>
            </a:xfrm>
            <a:prstGeom prst="ellipse">
              <a:avLst/>
            </a:prstGeom>
            <a:solidFill>
              <a:srgbClr val="66CCFF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00" name="椭圆 48">
              <a:extLst>
                <a:ext uri="{FF2B5EF4-FFF2-40B4-BE49-F238E27FC236}">
                  <a16:creationId xmlns:a16="http://schemas.microsoft.com/office/drawing/2014/main" id="{1DA7D5BD-A9F0-41EC-9A93-DA2AD415D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2550" y="4263565"/>
              <a:ext cx="54000" cy="54000"/>
            </a:xfrm>
            <a:prstGeom prst="ellipse">
              <a:avLst/>
            </a:prstGeom>
            <a:solidFill>
              <a:srgbClr val="66CCFF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sp>
        <p:nvSpPr>
          <p:cNvPr id="6" name="文本框 5">
            <a:extLst>
              <a:ext uri="{FF2B5EF4-FFF2-40B4-BE49-F238E27FC236}">
                <a16:creationId xmlns:a16="http://schemas.microsoft.com/office/drawing/2014/main" id="{80F8584E-CC06-4E77-8047-02A022F8CFFA}"/>
              </a:ext>
            </a:extLst>
          </p:cNvPr>
          <p:cNvSpPr txBox="1"/>
          <p:nvPr/>
        </p:nvSpPr>
        <p:spPr>
          <a:xfrm>
            <a:off x="5123451" y="3953301"/>
            <a:ext cx="29261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需要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12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枝膠棒和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8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粒</a:t>
            </a:r>
            <a:endParaRPr lang="en-US" altLang="zh-TW" sz="2400" dirty="0">
              <a:solidFill>
                <a:srgbClr val="0066FF"/>
              </a:solidFill>
              <a:latin typeface="+mn-lt"/>
              <a:ea typeface="DFKai-SB" panose="03000509000000000000" pitchFamily="65" charset="-120"/>
            </a:endParaRPr>
          </a:p>
          <a:p>
            <a:pPr eaLnBrk="1" hangingPunct="1">
              <a:defRPr/>
            </a:pP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膠珠。</a:t>
            </a:r>
            <a:endParaRPr lang="zh-CN" altLang="en-US" sz="2400" dirty="0">
              <a:solidFill>
                <a:srgbClr val="0066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9776A5E6-2396-4097-BD36-19B5D6E7BD56}"/>
              </a:ext>
            </a:extLst>
          </p:cNvPr>
          <p:cNvSpPr txBox="1"/>
          <p:nvPr/>
        </p:nvSpPr>
        <p:spPr>
          <a:xfrm>
            <a:off x="5168623" y="4784298"/>
            <a:ext cx="19497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12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9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3</a:t>
            </a:r>
          </a:p>
          <a:p>
            <a:pPr eaLnBrk="1" hangingPunct="1">
              <a:defRPr/>
            </a:pP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  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8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4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4</a:t>
            </a:r>
            <a:endParaRPr lang="zh-CN" altLang="en-US" sz="2400" dirty="0">
              <a:solidFill>
                <a:srgbClr val="0066FF"/>
              </a:solidFill>
              <a:latin typeface="+mn-lt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6" grpId="0" build="allAtOnce"/>
      <p:bldP spid="52" grpId="0" build="allAtOnce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3842</TotalTime>
  <Words>100</Words>
  <Application>Microsoft Office PowerPoint</Application>
  <PresentationFormat>全屏显示(4:3)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485</cp:revision>
  <dcterms:modified xsi:type="dcterms:W3CDTF">2023-07-07T04:26:36Z</dcterms:modified>
</cp:coreProperties>
</file>