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00FF"/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B9CA5-C87B-49C6-91B6-816359BA78F8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0B726-64D4-4D21-A4F2-23AFCD4A32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39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0B726-64D4-4D21-A4F2-23AFCD4A32CE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6278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231EC167-0BD1-D9BD-38B0-E23C30F63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082" y="974725"/>
            <a:ext cx="8710913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15. 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一條毛巾的售價是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$26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。購買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條可額外獲贈一條。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defTabSz="914400"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如果顧客只需要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28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條毛巾，他最少須付多少？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3" name="Text Box 218">
            <a:extLst>
              <a:ext uri="{FF2B5EF4-FFF2-40B4-BE49-F238E27FC236}">
                <a16:creationId xmlns:a16="http://schemas.microsoft.com/office/drawing/2014/main" id="{A81C34F8-782F-F496-968D-1F8C61272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zh-TW" altLang="en-US" sz="3400" b="1" dirty="0">
                <a:solidFill>
                  <a:srgbClr val="000000"/>
                </a:solidFill>
                <a:latin typeface="Arial" panose="020B0604020202020204" pitchFamily="34" charset="0"/>
              </a:rPr>
              <a:t>模擬試卷</a:t>
            </a:r>
            <a:r>
              <a:rPr lang="zh-CN" altLang="en-US" sz="3400" b="1" dirty="0">
                <a:solidFill>
                  <a:srgbClr val="000000"/>
                </a:solidFill>
                <a:latin typeface="Arial" panose="020B0604020202020204" pitchFamily="34" charset="0"/>
              </a:rPr>
              <a:t>三</a:t>
            </a:r>
            <a:endParaRPr lang="en-US" altLang="zh-TW" sz="3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120">
            <a:extLst>
              <a:ext uri="{FF2B5EF4-FFF2-40B4-BE49-F238E27FC236}">
                <a16:creationId xmlns:a16="http://schemas.microsoft.com/office/drawing/2014/main" id="{225382B2-9E1B-387F-2F7A-6B532673F8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529" y="2815337"/>
            <a:ext cx="5715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7">
            <a:extLst>
              <a:ext uri="{FF2B5EF4-FFF2-40B4-BE49-F238E27FC236}">
                <a16:creationId xmlns:a16="http://schemas.microsoft.com/office/drawing/2014/main" id="{7CA4BBBD-F592-3212-361C-96B93F517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0382" y="2819452"/>
            <a:ext cx="43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</a:rPr>
              <a:t>B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0BE166E-D907-0A80-48FC-5634D2A9A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1799" y="5022622"/>
            <a:ext cx="3211227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44500" indent="-4445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defTabSz="914400" fontAlgn="base">
              <a:lnSpc>
                <a:spcPct val="90000"/>
              </a:lnSpc>
              <a:spcBef>
                <a:spcPct val="0"/>
              </a:spcBef>
            </a:pPr>
            <a:r>
              <a:rPr lang="zh-TW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他只須付</a:t>
            </a:r>
            <a:r>
              <a:rPr lang="en-US" altLang="zh-TW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23</a:t>
            </a:r>
            <a:r>
              <a:rPr lang="zh-TW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條毛巾的</a:t>
            </a:r>
            <a:endParaRPr lang="en-US" altLang="zh-TW" sz="26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0" indent="0" defTabSz="914400" fontAlgn="base">
              <a:lnSpc>
                <a:spcPct val="90000"/>
              </a:lnSpc>
              <a:spcBef>
                <a:spcPct val="0"/>
              </a:spcBef>
            </a:pPr>
            <a:r>
              <a:rPr lang="zh-TW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價錢。</a:t>
            </a:r>
            <a:endParaRPr lang="en-US" altLang="zh-TW" sz="26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Line 159">
            <a:extLst>
              <a:ext uri="{FF2B5EF4-FFF2-40B4-BE49-F238E27FC236}">
                <a16:creationId xmlns:a16="http://schemas.microsoft.com/office/drawing/2014/main" id="{ECC7AB71-159F-604C-C24F-8D39F35605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7071" y="1962150"/>
            <a:ext cx="2484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" name="Line 159">
            <a:extLst>
              <a:ext uri="{FF2B5EF4-FFF2-40B4-BE49-F238E27FC236}">
                <a16:creationId xmlns:a16="http://schemas.microsoft.com/office/drawing/2014/main" id="{E2FE00CE-77C2-D663-04F8-FF42791E8F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7997" y="1460223"/>
            <a:ext cx="3420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0890E505-BA4E-0DE8-1905-D3D08D96A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1799" y="5869205"/>
            <a:ext cx="288953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44500" indent="-4445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zh-TW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26</a:t>
            </a:r>
            <a:r>
              <a:rPr lang="en-US" altLang="zh-CN" sz="2600" dirty="0">
                <a:solidFill>
                  <a:srgbClr val="0066FF"/>
                </a:solidFill>
                <a:latin typeface="+mn-ea"/>
                <a:ea typeface="+mn-ea"/>
                <a:cs typeface="Arial" panose="020B0604020202020204" pitchFamily="34" charset="0"/>
              </a:rPr>
              <a:t>×</a:t>
            </a:r>
            <a:r>
              <a:rPr lang="en-US" altLang="zh-TW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23 =</a:t>
            </a:r>
            <a:r>
              <a:rPr lang="zh-TW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$598</a:t>
            </a:r>
            <a:r>
              <a:rPr lang="zh-TW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26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Text Box 5">
            <a:extLst>
              <a:ext uri="{FF2B5EF4-FFF2-40B4-BE49-F238E27FC236}">
                <a16:creationId xmlns:a16="http://schemas.microsoft.com/office/drawing/2014/main" id="{D425AD41-F932-5BAE-8E95-42C938031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608" y="2177053"/>
            <a:ext cx="6442259" cy="1184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36000" indent="0" defTabSz="914400" fontAlgn="base">
              <a:spcBef>
                <a:spcPct val="0"/>
              </a:spcBef>
              <a:spcAft>
                <a:spcPts val="1800"/>
              </a:spcAft>
              <a:defRPr/>
            </a:pP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 $560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                   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B. $598</a:t>
            </a:r>
          </a:p>
          <a:p>
            <a:pPr marL="0" indent="0" defTabSz="914400"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C. $702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      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D. $728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4779B8FF-C5C6-73CE-1169-EFBF69C1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4032" y="1469848"/>
            <a:ext cx="3744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graphicFrame>
        <p:nvGraphicFramePr>
          <p:cNvPr id="17" name="表格 17">
            <a:extLst>
              <a:ext uri="{FF2B5EF4-FFF2-40B4-BE49-F238E27FC236}">
                <a16:creationId xmlns:a16="http://schemas.microsoft.com/office/drawing/2014/main" id="{E2F02CF4-CB2D-41EA-F6D2-9E6A37E8F1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532612"/>
              </p:ext>
            </p:extLst>
          </p:nvPr>
        </p:nvGraphicFramePr>
        <p:xfrm>
          <a:off x="503010" y="3366438"/>
          <a:ext cx="47160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1762100880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801239477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39432831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66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購買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66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額外獲贈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66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共得毛巾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079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166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1425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3360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8431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66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6133016"/>
                  </a:ext>
                </a:extLst>
              </a:tr>
            </a:tbl>
          </a:graphicData>
        </a:graphic>
      </p:graphicFrame>
      <p:sp>
        <p:nvSpPr>
          <p:cNvPr id="18" name="矩形 17">
            <a:extLst>
              <a:ext uri="{FF2B5EF4-FFF2-40B4-BE49-F238E27FC236}">
                <a16:creationId xmlns:a16="http://schemas.microsoft.com/office/drawing/2014/main" id="{F741617F-E42C-CC3E-722E-3F69D5D49D12}"/>
              </a:ext>
            </a:extLst>
          </p:cNvPr>
          <p:cNvSpPr/>
          <p:nvPr/>
        </p:nvSpPr>
        <p:spPr>
          <a:xfrm>
            <a:off x="503010" y="5641638"/>
            <a:ext cx="4716000" cy="468000"/>
          </a:xfrm>
          <a:prstGeom prst="rect">
            <a:avLst/>
          </a:prstGeom>
          <a:noFill/>
          <a:ln w="2857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Rectangle 1">
            <a:extLst>
              <a:ext uri="{FF2B5EF4-FFF2-40B4-BE49-F238E27FC236}">
                <a16:creationId xmlns:a16="http://schemas.microsoft.com/office/drawing/2014/main" id="{23F25A22-ADB7-EDD3-08B4-E8F6ADC7A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1799" y="3409357"/>
            <a:ext cx="3648196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44500" indent="-4445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defTabSz="914400" fontAlgn="base">
              <a:lnSpc>
                <a:spcPct val="90000"/>
              </a:lnSpc>
              <a:spcBef>
                <a:spcPct val="0"/>
              </a:spcBef>
            </a:pPr>
            <a:r>
              <a:rPr lang="zh-TW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先</a:t>
            </a:r>
            <a:r>
              <a:rPr lang="zh-CN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購買</a:t>
            </a:r>
            <a:r>
              <a:rPr lang="en-US" altLang="zh-CN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CN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條毛巾，共得</a:t>
            </a:r>
            <a:endParaRPr lang="en-US" altLang="zh-CN" sz="26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0" indent="0" defTabSz="914400" fontAlgn="base">
              <a:lnSpc>
                <a:spcPct val="90000"/>
              </a:lnSpc>
              <a:spcBef>
                <a:spcPct val="0"/>
              </a:spcBef>
            </a:pPr>
            <a:r>
              <a:rPr lang="en-US" altLang="zh-TW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zh-TW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</a:t>
            </a:r>
            <a:r>
              <a:rPr lang="zh-CN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endParaRPr lang="en-US" altLang="zh-CN" sz="26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0" indent="0" defTabSz="914400" fontAlgn="base">
              <a:lnSpc>
                <a:spcPct val="90000"/>
              </a:lnSpc>
              <a:spcBef>
                <a:spcPct val="0"/>
              </a:spcBef>
            </a:pPr>
            <a:r>
              <a:rPr lang="zh-CN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即可得</a:t>
            </a:r>
            <a:r>
              <a:rPr lang="en-US" altLang="zh-CN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28</a:t>
            </a:r>
            <a:r>
              <a:rPr lang="zh-CN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條。</a:t>
            </a:r>
            <a:endParaRPr lang="en-US" altLang="zh-TW" sz="26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Rectangle 1">
            <a:extLst>
              <a:ext uri="{FF2B5EF4-FFF2-40B4-BE49-F238E27FC236}">
                <a16:creationId xmlns:a16="http://schemas.microsoft.com/office/drawing/2014/main" id="{0A80E9A5-81CF-F92F-6BA5-E6A6F560D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1799" y="4589405"/>
            <a:ext cx="2179542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44500" indent="-4445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zh-TW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CN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=</a:t>
            </a:r>
            <a:r>
              <a:rPr lang="zh-TW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23</a:t>
            </a:r>
            <a:r>
              <a:rPr lang="zh-TW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26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Rounded Rectangle 5">
            <a:extLst>
              <a:ext uri="{FF2B5EF4-FFF2-40B4-BE49-F238E27FC236}">
                <a16:creationId xmlns:a16="http://schemas.microsoft.com/office/drawing/2014/main" id="{206CC336-D06D-1F39-F25E-FD12534DD6E0}"/>
              </a:ext>
            </a:extLst>
          </p:cNvPr>
          <p:cNvSpPr/>
          <p:nvPr/>
        </p:nvSpPr>
        <p:spPr>
          <a:xfrm>
            <a:off x="493245" y="4797818"/>
            <a:ext cx="3375959" cy="962025"/>
          </a:xfrm>
          <a:prstGeom prst="roundRect">
            <a:avLst/>
          </a:prstGeom>
          <a:solidFill>
            <a:srgbClr val="FFEFFF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zh-TW" altLang="en-US" sz="2200" b="1" dirty="0">
                <a:solidFill>
                  <a:srgbClr val="7878DE"/>
                </a:solidFill>
              </a:rPr>
              <a:t>常犯錯誤</a:t>
            </a:r>
            <a:endParaRPr lang="en-US" altLang="zh-TW" sz="2200" b="1" dirty="0">
              <a:solidFill>
                <a:srgbClr val="7878DE"/>
              </a:solidFill>
            </a:endParaRPr>
          </a:p>
          <a:p>
            <a:pPr eaLnBrk="1" hangingPunct="1">
              <a:defRPr/>
            </a:pPr>
            <a:r>
              <a:rPr lang="zh-CN" altLang="en-US" sz="2200" dirty="0">
                <a:solidFill>
                  <a:srgbClr val="7878DE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誤以爲</a:t>
            </a:r>
            <a:r>
              <a:rPr lang="zh-TW" altLang="en-US" sz="2200" dirty="0">
                <a:solidFill>
                  <a:srgbClr val="7878DE"/>
                </a:solidFill>
              </a:rPr>
              <a:t>只</a:t>
            </a:r>
            <a:r>
              <a:rPr lang="zh-CN" altLang="en-US" sz="2200" dirty="0">
                <a:solidFill>
                  <a:srgbClr val="7878DE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獲贈一條毛巾。</a:t>
            </a:r>
            <a:endParaRPr lang="zh-TW" altLang="en-US" sz="2200" dirty="0">
              <a:solidFill>
                <a:srgbClr val="7878DE"/>
              </a:solidFill>
            </a:endParaRPr>
          </a:p>
        </p:txBody>
      </p:sp>
      <p:sp>
        <p:nvSpPr>
          <p:cNvPr id="21" name="Rectangle 1">
            <a:extLst>
              <a:ext uri="{FF2B5EF4-FFF2-40B4-BE49-F238E27FC236}">
                <a16:creationId xmlns:a16="http://schemas.microsoft.com/office/drawing/2014/main" id="{DA925C64-9C9D-3775-AF14-0EB9FE470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8302" y="3770323"/>
            <a:ext cx="2460367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44500" indent="-4445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defTabSz="914400" fontAlgn="base">
              <a:lnSpc>
                <a:spcPct val="90000"/>
              </a:lnSpc>
              <a:spcBef>
                <a:spcPct val="0"/>
              </a:spcBef>
            </a:pPr>
            <a:r>
              <a:rPr lang="zh-CN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再購買</a:t>
            </a:r>
            <a:r>
              <a:rPr lang="en-US" altLang="zh-CN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CN" altLang="en-US" sz="26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條，</a:t>
            </a:r>
            <a:endParaRPr lang="en-US" altLang="zh-CN" sz="26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008C7D8-15DA-44FF-B8C4-78C2FB47DC39}"/>
              </a:ext>
            </a:extLst>
          </p:cNvPr>
          <p:cNvSpPr txBox="1"/>
          <p:nvPr/>
        </p:nvSpPr>
        <p:spPr>
          <a:xfrm>
            <a:off x="705976" y="3824936"/>
            <a:ext cx="4205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            </a:t>
            </a:r>
            <a:r>
              <a:rPr 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               </a:t>
            </a:r>
            <a:r>
              <a:rPr lang="zh-TW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</a:t>
            </a:r>
            <a:endParaRPr lang="en-US" dirty="0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87B39856-226A-4CC0-A455-B10458163560}"/>
              </a:ext>
            </a:extLst>
          </p:cNvPr>
          <p:cNvSpPr txBox="1"/>
          <p:nvPr/>
        </p:nvSpPr>
        <p:spPr>
          <a:xfrm>
            <a:off x="705975" y="4311377"/>
            <a:ext cx="4205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altLang="zh-TW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            </a:t>
            </a:r>
            <a:r>
              <a:rPr lang="en-US" altLang="zh-TW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               </a:t>
            </a:r>
            <a:r>
              <a:rPr lang="en-US" altLang="zh-TW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</a:t>
            </a:r>
            <a:endParaRPr lang="en-US" dirty="0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4DB78C24-C403-4C55-9601-D0B0C62A54A9}"/>
              </a:ext>
            </a:extLst>
          </p:cNvPr>
          <p:cNvSpPr txBox="1"/>
          <p:nvPr/>
        </p:nvSpPr>
        <p:spPr>
          <a:xfrm>
            <a:off x="705975" y="4760147"/>
            <a:ext cx="4205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altLang="zh-TW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          </a:t>
            </a:r>
            <a:r>
              <a:rPr lang="en-US" altLang="zh-TW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               </a:t>
            </a:r>
            <a:r>
              <a:rPr lang="en-US" altLang="zh-TW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</a:t>
            </a:r>
            <a:endParaRPr lang="en-US" dirty="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3B9451FE-7EBD-4197-A2A8-02396853BA62}"/>
              </a:ext>
            </a:extLst>
          </p:cNvPr>
          <p:cNvSpPr txBox="1"/>
          <p:nvPr/>
        </p:nvSpPr>
        <p:spPr>
          <a:xfrm>
            <a:off x="705974" y="5181153"/>
            <a:ext cx="4205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altLang="zh-TW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16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          </a:t>
            </a:r>
            <a:r>
              <a:rPr lang="en-US" altLang="zh-TW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               </a:t>
            </a:r>
            <a:r>
              <a:rPr lang="en-US" altLang="zh-TW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</a:t>
            </a:r>
            <a:endParaRPr lang="en-US" dirty="0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1C49AB8C-B6BE-4E0C-8F3B-DFDD9F8A2D45}"/>
              </a:ext>
            </a:extLst>
          </p:cNvPr>
          <p:cNvSpPr txBox="1"/>
          <p:nvPr/>
        </p:nvSpPr>
        <p:spPr>
          <a:xfrm>
            <a:off x="705974" y="5667594"/>
            <a:ext cx="4205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altLang="zh-TW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          </a:t>
            </a:r>
            <a:r>
              <a:rPr lang="en-US" altLang="zh-TW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CN" altLang="en-US" sz="24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               </a:t>
            </a:r>
            <a:r>
              <a:rPr lang="en-US" altLang="zh-TW" sz="24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zh-CN" altLang="en-US" sz="24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2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25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7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75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75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5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75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75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5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p"/>
      <p:bldP spid="6" grpId="1" build="allAtOnce"/>
      <p:bldP spid="8" grpId="0" animBg="1"/>
      <p:bldP spid="8" grpId="1" animBg="1"/>
      <p:bldP spid="10" grpId="0" animBg="1"/>
      <p:bldP spid="10" grpId="1" animBg="1"/>
      <p:bldP spid="12" grpId="0"/>
      <p:bldP spid="12" grpId="1"/>
      <p:bldP spid="15" grpId="0" animBg="1"/>
      <p:bldP spid="15" grpId="1" animBg="1"/>
      <p:bldP spid="18" grpId="0" animBg="1"/>
      <p:bldP spid="18" grpId="1" animBg="1"/>
      <p:bldP spid="19" grpId="0" uiExpand="1" build="p"/>
      <p:bldP spid="19" grpId="1" build="allAtOnce"/>
      <p:bldP spid="20" grpId="0" build="p"/>
      <p:bldP spid="20" grpId="1" build="allAtOnce"/>
      <p:bldP spid="16" grpId="0" animBg="1"/>
      <p:bldP spid="21" grpId="0" uiExpand="1" build="p"/>
      <p:bldP spid="21" grpId="1" build="allAtOnce"/>
      <p:bldP spid="7" grpId="0"/>
      <p:bldP spid="7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160</Words>
  <Application>Microsoft Office PowerPoint</Application>
  <PresentationFormat>全屏显示(4:3)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PMingLiU</vt:lpstr>
      <vt:lpstr>Arial</vt:lpstr>
      <vt:lpstr>Calibri</vt:lpstr>
      <vt:lpstr>Calibri Light</vt:lpstr>
      <vt:lpstr>Times New Roman</vt:lpstr>
      <vt:lpstr>Office 佈景主題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2022-08-08T08:07:09Z</dcterms:created>
  <dcterms:modified xsi:type="dcterms:W3CDTF">2022-08-08T08:16:34Z</dcterms:modified>
</cp:coreProperties>
</file>