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8A00"/>
    <a:srgbClr val="EBE6FE"/>
    <a:srgbClr val="FBEDEB"/>
    <a:srgbClr val="009600"/>
    <a:srgbClr val="336600"/>
    <a:srgbClr val="339966"/>
    <a:srgbClr val="FFE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>
      <p:cViewPr>
        <p:scale>
          <a:sx n="66" d="100"/>
          <a:sy n="66" d="100"/>
        </p:scale>
        <p:origin x="1896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1424E027-A551-46D5-AB72-29A157F446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5FEBEE3-4246-4E90-BAEC-63E3970AC7B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F0AA1BA7-3D3E-426C-BE43-D2CE79B3785C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595BAB1B-1D58-42A2-99DD-24C05CD9FF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EDF4E0F4-0FAB-4398-AFE9-EC8458C26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EC2CD0D-D27A-4871-B0E7-22795D994D4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680269A-4A16-4A65-A1F2-9790AE0BFD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EC4A7AE-C577-4B83-9D68-3BA6FDFB65C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1C05B3D-1E0E-4981-B922-BC894CB13B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74A5213-A47E-4F88-AC72-A8D35F5CC8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162695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901474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684679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253847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288745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336976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449951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084909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9388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383345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355188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2D426DF5-17EA-4F98-BB8B-AD37737B27E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CEEB7637-611F-4B52-8AF3-1AFC0306A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970577"/>
            <a:ext cx="9036495" cy="21746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4000"/>
              </a:lnSpc>
            </a:pPr>
            <a:r>
              <a:rPr lang="en-US" altLang="zh-TW" sz="2800" dirty="0">
                <a:ea typeface="標楷體" panose="03000509000000000000" pitchFamily="65" charset="-120"/>
              </a:rPr>
              <a:t>  16. </a:t>
            </a:r>
            <a:r>
              <a:rPr lang="zh-TW" altLang="en-US" sz="2800" dirty="0">
                <a:ea typeface="標楷體" panose="03000509000000000000" pitchFamily="65" charset="-120"/>
              </a:rPr>
              <a:t>上圖中，</a:t>
            </a:r>
            <a:r>
              <a:rPr lang="en-US" altLang="zh-TW" sz="2800" dirty="0">
                <a:ea typeface="標楷體" panose="03000509000000000000" pitchFamily="65" charset="-120"/>
              </a:rPr>
              <a:t>H</a:t>
            </a:r>
            <a:r>
              <a:rPr lang="zh-TW" altLang="en-US" sz="2800" dirty="0"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ea typeface="標楷體" panose="03000509000000000000" pitchFamily="65" charset="-120"/>
              </a:rPr>
              <a:t>I</a:t>
            </a:r>
            <a:r>
              <a:rPr lang="zh-TW" altLang="en-US" sz="2800" dirty="0"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ea typeface="標楷體" panose="03000509000000000000" pitchFamily="65" charset="-120"/>
              </a:rPr>
              <a:t>J </a:t>
            </a:r>
            <a:r>
              <a:rPr lang="zh-TW" altLang="en-US" sz="2800" dirty="0">
                <a:ea typeface="標楷體" panose="03000509000000000000" pitchFamily="65" charset="-120"/>
              </a:rPr>
              <a:t>和</a:t>
            </a:r>
            <a:r>
              <a:rPr lang="en-US" altLang="zh-TW" sz="2800" dirty="0">
                <a:ea typeface="標楷體" panose="03000509000000000000" pitchFamily="65" charset="-120"/>
              </a:rPr>
              <a:t>K</a:t>
            </a:r>
            <a:r>
              <a:rPr lang="zh-TW" altLang="en-US" sz="2800" dirty="0">
                <a:ea typeface="標楷體" panose="03000509000000000000" pitchFamily="65" charset="-120"/>
              </a:rPr>
              <a:t>是四個大小相同的圓的圓心，  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lnSpc>
                <a:spcPts val="4000"/>
              </a:lnSpc>
              <a:spcAft>
                <a:spcPts val="6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  陰影部分的周界是</a:t>
            </a:r>
            <a:r>
              <a:rPr lang="en-US" altLang="zh-TW" sz="2800" dirty="0">
                <a:ea typeface="標楷體" panose="03000509000000000000" pitchFamily="65" charset="-120"/>
              </a:rPr>
              <a:t>64cm</a:t>
            </a:r>
            <a:r>
              <a:rPr lang="zh-TW" altLang="en-US" sz="2800" dirty="0">
                <a:ea typeface="標楷體" panose="03000509000000000000" pitchFamily="65" charset="-120"/>
              </a:rPr>
              <a:t>，每個圓的直徑是多少？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>
              <a:lnSpc>
                <a:spcPts val="4000"/>
              </a:lnSpc>
            </a:pPr>
            <a:r>
              <a:rPr lang="en-US" altLang="zh-TW" sz="2800" dirty="0">
                <a:ea typeface="標楷體" panose="03000509000000000000" pitchFamily="65" charset="-120"/>
              </a:rPr>
              <a:t>        A.</a:t>
            </a:r>
            <a:r>
              <a:rPr lang="en-US" altLang="zh-CN" dirty="0"/>
              <a:t> </a:t>
            </a:r>
            <a:r>
              <a:rPr lang="en-US" altLang="zh-CN" sz="2800" dirty="0">
                <a:ea typeface="標楷體" panose="03000509000000000000" pitchFamily="65" charset="-120"/>
              </a:rPr>
              <a:t>16cm</a:t>
            </a:r>
            <a:r>
              <a:rPr lang="en-US" altLang="zh-TW" sz="2800" dirty="0">
                <a:ea typeface="標楷體" panose="03000509000000000000" pitchFamily="65" charset="-120"/>
              </a:rPr>
              <a:t> 		           B.</a:t>
            </a:r>
            <a:r>
              <a:rPr lang="en-US" altLang="zh-CN" sz="2800" dirty="0">
                <a:ea typeface="標楷體" panose="03000509000000000000" pitchFamily="65" charset="-120"/>
              </a:rPr>
              <a:t> 12cm</a:t>
            </a:r>
            <a:r>
              <a:rPr lang="en-US" altLang="zh-TW" sz="2800" dirty="0">
                <a:ea typeface="標楷體" panose="03000509000000000000" pitchFamily="65" charset="-120"/>
              </a:rPr>
              <a:t>  </a:t>
            </a:r>
          </a:p>
          <a:p>
            <a:pPr eaLnBrk="1" hangingPunct="1">
              <a:lnSpc>
                <a:spcPts val="4000"/>
              </a:lnSpc>
              <a:spcAft>
                <a:spcPct val="400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C.</a:t>
            </a:r>
            <a:r>
              <a:rPr lang="en-US" altLang="zh-CN" sz="2800" dirty="0">
                <a:ea typeface="標楷體" panose="03000509000000000000" pitchFamily="65" charset="-120"/>
              </a:rPr>
              <a:t> 8cm</a:t>
            </a:r>
            <a:r>
              <a:rPr lang="en-US" altLang="zh-TW" sz="2800" dirty="0">
                <a:ea typeface="標楷體" panose="03000509000000000000" pitchFamily="65" charset="-120"/>
              </a:rPr>
              <a:t> 	                    D.</a:t>
            </a:r>
            <a:r>
              <a:rPr lang="en-US" altLang="zh-CN" sz="2800" dirty="0">
                <a:ea typeface="標楷體" panose="03000509000000000000" pitchFamily="65" charset="-120"/>
              </a:rPr>
              <a:t> 6cm</a:t>
            </a:r>
            <a:r>
              <a:rPr lang="en-US" altLang="zh-TW" sz="2800" dirty="0">
                <a:ea typeface="標楷體" panose="03000509000000000000" pitchFamily="65" charset="-120"/>
              </a:rPr>
              <a:t>  	  </a:t>
            </a: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1A8B0D28-4408-48BF-B387-5CBDDFBF2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4368" y="4541855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8492000F-61B5-4842-BF2B-AF018E37A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4368" y="4556142"/>
            <a:ext cx="490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B</a:t>
            </a:r>
          </a:p>
        </p:txBody>
      </p:sp>
      <p:sp>
        <p:nvSpPr>
          <p:cNvPr id="3077" name="Text Box 67">
            <a:extLst>
              <a:ext uri="{FF2B5EF4-FFF2-40B4-BE49-F238E27FC236}">
                <a16:creationId xmlns:a16="http://schemas.microsoft.com/office/drawing/2014/main" id="{B59531AD-F3D1-4D68-B591-7F34CA69E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CN" altLang="en-US" sz="3400" b="1"/>
              <a:t>三</a:t>
            </a:r>
            <a:r>
              <a:rPr lang="en-US" altLang="zh-TW" sz="3400" b="1"/>
              <a:t>)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A1A9F10A-2323-4A77-95F0-F29F16B75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155" y="5246439"/>
            <a:ext cx="61926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zh-TW" altLang="en-US" sz="24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每個圓的直徑是：</a:t>
            </a:r>
            <a:r>
              <a:rPr lang="en-US" altLang="zh-TW" sz="2400" dirty="0">
                <a:solidFill>
                  <a:srgbClr val="0066FF"/>
                </a:solidFill>
              </a:rPr>
              <a:t>(64</a:t>
            </a:r>
            <a:r>
              <a:rPr lang="zh-CN" altLang="en-US" sz="2400" dirty="0">
                <a:solidFill>
                  <a:srgbClr val="0066FF"/>
                </a:solidFill>
              </a:rPr>
              <a:t>－</a:t>
            </a:r>
            <a:r>
              <a:rPr lang="en-US" altLang="zh-TW" sz="2400" dirty="0">
                <a:solidFill>
                  <a:srgbClr val="0066FF"/>
                </a:solidFill>
              </a:rPr>
              <a:t>16)</a:t>
            </a:r>
            <a:r>
              <a:rPr lang="en-US" altLang="zh-CN" sz="2400" dirty="0">
                <a:solidFill>
                  <a:srgbClr val="0066FF"/>
                </a:solidFill>
              </a:rPr>
              <a:t>÷</a:t>
            </a:r>
            <a:r>
              <a:rPr lang="en-US" altLang="zh-TW" sz="2400" dirty="0">
                <a:solidFill>
                  <a:srgbClr val="0066FF"/>
                </a:solidFill>
              </a:rPr>
              <a:t>8</a:t>
            </a:r>
            <a:r>
              <a:rPr lang="en-US" altLang="zh-CN" sz="2400" dirty="0">
                <a:solidFill>
                  <a:srgbClr val="0066FF"/>
                </a:solidFill>
              </a:rPr>
              <a:t>×</a:t>
            </a:r>
            <a:r>
              <a:rPr lang="en-US" altLang="zh-TW" sz="2400" dirty="0">
                <a:solidFill>
                  <a:srgbClr val="0066FF"/>
                </a:solidFill>
              </a:rPr>
              <a:t>2 = 12(cm)</a:t>
            </a:r>
            <a:endParaRPr lang="en-US" altLang="zh-CN" sz="2400" dirty="0">
              <a:solidFill>
                <a:srgbClr val="0066FF"/>
              </a:solidFill>
            </a:endParaRPr>
          </a:p>
        </p:txBody>
      </p:sp>
      <p:grpSp>
        <p:nvGrpSpPr>
          <p:cNvPr id="3079" name="组合 50">
            <a:extLst>
              <a:ext uri="{FF2B5EF4-FFF2-40B4-BE49-F238E27FC236}">
                <a16:creationId xmlns:a16="http://schemas.microsoft.com/office/drawing/2014/main" id="{8B6ABD55-D882-4DF5-B73D-EA4FBBB92F1E}"/>
              </a:ext>
            </a:extLst>
          </p:cNvPr>
          <p:cNvGrpSpPr>
            <a:grpSpLocks/>
          </p:cNvGrpSpPr>
          <p:nvPr/>
        </p:nvGrpSpPr>
        <p:grpSpPr bwMode="auto">
          <a:xfrm>
            <a:off x="2414587" y="954615"/>
            <a:ext cx="3598863" cy="1887537"/>
            <a:chOff x="3762000" y="173363"/>
            <a:chExt cx="3600000" cy="1887365"/>
          </a:xfrm>
        </p:grpSpPr>
        <p:grpSp>
          <p:nvGrpSpPr>
            <p:cNvPr id="3080" name="组合 31">
              <a:extLst>
                <a:ext uri="{FF2B5EF4-FFF2-40B4-BE49-F238E27FC236}">
                  <a16:creationId xmlns:a16="http://schemas.microsoft.com/office/drawing/2014/main" id="{81BCD342-9CE2-456D-82BF-871444BEB62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62000" y="173363"/>
              <a:ext cx="3600000" cy="1887365"/>
              <a:chOff x="3762000" y="173363"/>
              <a:chExt cx="3600000" cy="1887365"/>
            </a:xfrm>
          </p:grpSpPr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81203086-0AB7-49F9-9990-81E5B6A4C31D}"/>
                  </a:ext>
                </a:extLst>
              </p:cNvPr>
              <p:cNvSpPr/>
              <p:nvPr/>
            </p:nvSpPr>
            <p:spPr bwMode="auto">
              <a:xfrm>
                <a:off x="4278101" y="716239"/>
                <a:ext cx="2520158" cy="806377"/>
              </a:xfrm>
              <a:custGeom>
                <a:avLst/>
                <a:gdLst>
                  <a:gd name="connsiteX0" fmla="*/ 724619 w 2562046"/>
                  <a:gd name="connsiteY0" fmla="*/ 17253 h 836763"/>
                  <a:gd name="connsiteX1" fmla="*/ 1802921 w 2562046"/>
                  <a:gd name="connsiteY1" fmla="*/ 0 h 836763"/>
                  <a:gd name="connsiteX2" fmla="*/ 2562046 w 2562046"/>
                  <a:gd name="connsiteY2" fmla="*/ 836763 h 836763"/>
                  <a:gd name="connsiteX3" fmla="*/ 0 w 2562046"/>
                  <a:gd name="connsiteY3" fmla="*/ 819510 h 836763"/>
                  <a:gd name="connsiteX4" fmla="*/ 724619 w 2562046"/>
                  <a:gd name="connsiteY4" fmla="*/ 17253 h 836763"/>
                  <a:gd name="connsiteX0" fmla="*/ 733245 w 2562046"/>
                  <a:gd name="connsiteY0" fmla="*/ 0 h 836763"/>
                  <a:gd name="connsiteX1" fmla="*/ 1802921 w 2562046"/>
                  <a:gd name="connsiteY1" fmla="*/ 0 h 836763"/>
                  <a:gd name="connsiteX2" fmla="*/ 2562046 w 2562046"/>
                  <a:gd name="connsiteY2" fmla="*/ 836763 h 836763"/>
                  <a:gd name="connsiteX3" fmla="*/ 0 w 2562046"/>
                  <a:gd name="connsiteY3" fmla="*/ 819510 h 836763"/>
                  <a:gd name="connsiteX4" fmla="*/ 733245 w 2562046"/>
                  <a:gd name="connsiteY4" fmla="*/ 0 h 836763"/>
                  <a:gd name="connsiteX0" fmla="*/ 741871 w 2570672"/>
                  <a:gd name="connsiteY0" fmla="*/ 0 h 836763"/>
                  <a:gd name="connsiteX1" fmla="*/ 1811547 w 2570672"/>
                  <a:gd name="connsiteY1" fmla="*/ 0 h 836763"/>
                  <a:gd name="connsiteX2" fmla="*/ 2570672 w 2570672"/>
                  <a:gd name="connsiteY2" fmla="*/ 836763 h 836763"/>
                  <a:gd name="connsiteX3" fmla="*/ 0 w 2570672"/>
                  <a:gd name="connsiteY3" fmla="*/ 819510 h 836763"/>
                  <a:gd name="connsiteX4" fmla="*/ 741871 w 2570672"/>
                  <a:gd name="connsiteY4" fmla="*/ 0 h 836763"/>
                  <a:gd name="connsiteX0" fmla="*/ 741871 w 2570672"/>
                  <a:gd name="connsiteY0" fmla="*/ 0 h 836763"/>
                  <a:gd name="connsiteX1" fmla="*/ 1811547 w 2570672"/>
                  <a:gd name="connsiteY1" fmla="*/ 0 h 836763"/>
                  <a:gd name="connsiteX2" fmla="*/ 2570672 w 2570672"/>
                  <a:gd name="connsiteY2" fmla="*/ 836763 h 836763"/>
                  <a:gd name="connsiteX3" fmla="*/ 0 w 2570672"/>
                  <a:gd name="connsiteY3" fmla="*/ 828136 h 836763"/>
                  <a:gd name="connsiteX4" fmla="*/ 741871 w 2570672"/>
                  <a:gd name="connsiteY4" fmla="*/ 0 h 836763"/>
                  <a:gd name="connsiteX0" fmla="*/ 741871 w 2570672"/>
                  <a:gd name="connsiteY0" fmla="*/ 0 h 836763"/>
                  <a:gd name="connsiteX1" fmla="*/ 1811547 w 2570672"/>
                  <a:gd name="connsiteY1" fmla="*/ 0 h 836763"/>
                  <a:gd name="connsiteX2" fmla="*/ 2570672 w 2570672"/>
                  <a:gd name="connsiteY2" fmla="*/ 836763 h 836763"/>
                  <a:gd name="connsiteX3" fmla="*/ 0 w 2570672"/>
                  <a:gd name="connsiteY3" fmla="*/ 836763 h 836763"/>
                  <a:gd name="connsiteX4" fmla="*/ 741871 w 2570672"/>
                  <a:gd name="connsiteY4" fmla="*/ 0 h 836763"/>
                  <a:gd name="connsiteX0" fmla="*/ 741871 w 2570672"/>
                  <a:gd name="connsiteY0" fmla="*/ 0 h 836763"/>
                  <a:gd name="connsiteX1" fmla="*/ 1829147 w 2570672"/>
                  <a:gd name="connsiteY1" fmla="*/ 0 h 836763"/>
                  <a:gd name="connsiteX2" fmla="*/ 2570672 w 2570672"/>
                  <a:gd name="connsiteY2" fmla="*/ 836763 h 836763"/>
                  <a:gd name="connsiteX3" fmla="*/ 0 w 2570672"/>
                  <a:gd name="connsiteY3" fmla="*/ 836763 h 836763"/>
                  <a:gd name="connsiteX4" fmla="*/ 741871 w 2570672"/>
                  <a:gd name="connsiteY4" fmla="*/ 0 h 836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570672" h="836763">
                    <a:moveTo>
                      <a:pt x="741871" y="0"/>
                    </a:moveTo>
                    <a:lnTo>
                      <a:pt x="1829147" y="0"/>
                    </a:lnTo>
                    <a:lnTo>
                      <a:pt x="2570672" y="836763"/>
                    </a:lnTo>
                    <a:lnTo>
                      <a:pt x="0" y="836763"/>
                    </a:lnTo>
                    <a:lnTo>
                      <a:pt x="741871" y="0"/>
                    </a:lnTo>
                    <a:close/>
                  </a:path>
                </a:pathLst>
              </a:custGeom>
              <a:solidFill>
                <a:srgbClr val="EBE6FE"/>
              </a:solidFill>
              <a:ln w="19050" cap="flat" cmpd="sng" algn="ctr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 dirty="0"/>
              </a:p>
            </p:txBody>
          </p:sp>
          <p:grpSp>
            <p:nvGrpSpPr>
              <p:cNvPr id="3102" name="组合 6">
                <a:extLst>
                  <a:ext uri="{FF2B5EF4-FFF2-40B4-BE49-F238E27FC236}">
                    <a16:creationId xmlns:a16="http://schemas.microsoft.com/office/drawing/2014/main" id="{AB13EE5F-28AD-4CA3-9057-23F922FE002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62000" y="173363"/>
                <a:ext cx="3600000" cy="1887365"/>
                <a:chOff x="3762000" y="173363"/>
                <a:chExt cx="3600000" cy="1887365"/>
              </a:xfrm>
            </p:grpSpPr>
            <p:sp>
              <p:nvSpPr>
                <p:cNvPr id="3109" name="椭圆 2">
                  <a:extLst>
                    <a:ext uri="{FF2B5EF4-FFF2-40B4-BE49-F238E27FC236}">
                      <a16:creationId xmlns:a16="http://schemas.microsoft.com/office/drawing/2014/main" id="{AD3B5A48-6FBD-4EFB-9D02-B57ECED4D2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76738" y="173363"/>
                  <a:ext cx="1080000" cy="1080000"/>
                </a:xfrm>
                <a:prstGeom prst="ellipse">
                  <a:avLst/>
                </a:prstGeom>
                <a:noFill/>
                <a:ln w="1905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r" eaLnBrk="1" hangingPunct="1"/>
                  <a:endParaRPr lang="zh-CN" altLang="en-US"/>
                </a:p>
              </p:txBody>
            </p:sp>
            <p:sp>
              <p:nvSpPr>
                <p:cNvPr id="3110" name="椭圆 18">
                  <a:extLst>
                    <a:ext uri="{FF2B5EF4-FFF2-40B4-BE49-F238E27FC236}">
                      <a16:creationId xmlns:a16="http://schemas.microsoft.com/office/drawing/2014/main" id="{E76B9D54-6C6B-4688-A323-2983909ACB8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56858" y="173363"/>
                  <a:ext cx="1080000" cy="1080000"/>
                </a:xfrm>
                <a:prstGeom prst="ellipse">
                  <a:avLst/>
                </a:prstGeom>
                <a:noFill/>
                <a:ln w="1905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r" eaLnBrk="1" hangingPunct="1"/>
                  <a:endParaRPr lang="zh-CN" altLang="en-US"/>
                </a:p>
              </p:txBody>
            </p:sp>
            <p:sp>
              <p:nvSpPr>
                <p:cNvPr id="3111" name="椭圆 22">
                  <a:extLst>
                    <a:ext uri="{FF2B5EF4-FFF2-40B4-BE49-F238E27FC236}">
                      <a16:creationId xmlns:a16="http://schemas.microsoft.com/office/drawing/2014/main" id="{2D61E83B-9C52-45A4-B7DE-E9C2CB780D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62000" y="980728"/>
                  <a:ext cx="1080000" cy="1080000"/>
                </a:xfrm>
                <a:prstGeom prst="ellipse">
                  <a:avLst/>
                </a:prstGeom>
                <a:noFill/>
                <a:ln w="1905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r" eaLnBrk="1" hangingPunct="1"/>
                  <a:endParaRPr lang="zh-CN" altLang="en-US"/>
                </a:p>
              </p:txBody>
            </p:sp>
            <p:sp>
              <p:nvSpPr>
                <p:cNvPr id="3112" name="椭圆 23">
                  <a:extLst>
                    <a:ext uri="{FF2B5EF4-FFF2-40B4-BE49-F238E27FC236}">
                      <a16:creationId xmlns:a16="http://schemas.microsoft.com/office/drawing/2014/main" id="{8897811E-987A-4417-9006-750B522B41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82000" y="980728"/>
                  <a:ext cx="1080000" cy="1080000"/>
                </a:xfrm>
                <a:prstGeom prst="ellipse">
                  <a:avLst/>
                </a:prstGeom>
                <a:noFill/>
                <a:ln w="1905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algn="r" eaLnBrk="1" hangingPunct="1"/>
                  <a:endParaRPr lang="zh-CN" altLang="en-US"/>
                </a:p>
              </p:txBody>
            </p:sp>
          </p:grpSp>
          <p:grpSp>
            <p:nvGrpSpPr>
              <p:cNvPr id="3103" name="组合 11">
                <a:extLst>
                  <a:ext uri="{FF2B5EF4-FFF2-40B4-BE49-F238E27FC236}">
                    <a16:creationId xmlns:a16="http://schemas.microsoft.com/office/drawing/2014/main" id="{2FFBB060-49DD-480C-AC25-08BE027B49F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842000" y="1590993"/>
                <a:ext cx="1440000" cy="397847"/>
                <a:chOff x="4842000" y="1456269"/>
                <a:chExt cx="1440000" cy="397847"/>
              </a:xfrm>
            </p:grpSpPr>
            <p:grpSp>
              <p:nvGrpSpPr>
                <p:cNvPr id="3104" name="组合 7">
                  <a:extLst>
                    <a:ext uri="{FF2B5EF4-FFF2-40B4-BE49-F238E27FC236}">
                      <a16:creationId xmlns:a16="http://schemas.microsoft.com/office/drawing/2014/main" id="{F1201BB4-18E5-4DF9-BB7D-B3D2ABF8B5A5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842000" y="1484784"/>
                  <a:ext cx="1440000" cy="369332"/>
                  <a:chOff x="4842000" y="1484784"/>
                  <a:chExt cx="1440000" cy="369332"/>
                </a:xfrm>
              </p:grpSpPr>
              <p:cxnSp>
                <p:nvCxnSpPr>
                  <p:cNvPr id="3107" name="直接连接符 4">
                    <a:extLst>
                      <a:ext uri="{FF2B5EF4-FFF2-40B4-BE49-F238E27FC236}">
                        <a16:creationId xmlns:a16="http://schemas.microsoft.com/office/drawing/2014/main" id="{76FF1164-59EF-4A8A-850B-75D99853B03C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842000" y="1556792"/>
                    <a:ext cx="1440000" cy="0"/>
                  </a:xfrm>
                  <a:prstGeom prst="line">
                    <a:avLst/>
                  </a:prstGeom>
                  <a:noFill/>
                  <a:ln w="9525" algn="ctr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</a14:hiddenEffects>
                    </a:ext>
                  </a:extLst>
                </p:spPr>
              </p:cxnSp>
              <p:sp>
                <p:nvSpPr>
                  <p:cNvPr id="3108" name="Text Box 50">
                    <a:extLst>
                      <a:ext uri="{FF2B5EF4-FFF2-40B4-BE49-F238E27FC236}">
                        <a16:creationId xmlns:a16="http://schemas.microsoft.com/office/drawing/2014/main" id="{98B37AF6-9C56-4847-81A1-AB730DBF9D93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10960" y="1484784"/>
                    <a:ext cx="829192" cy="36933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bg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17961" dir="2700000" algn="ctr" rotWithShape="0">
                            <a:srgbClr val="999999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algn="r" eaLnBrk="1" hangingPunct="1">
                      <a:spcBef>
                        <a:spcPct val="50000"/>
                      </a:spcBef>
                    </a:pPr>
                    <a:r>
                      <a:rPr lang="en-US" altLang="zh-TW"/>
                      <a:t>16cm</a:t>
                    </a:r>
                  </a:p>
                </p:txBody>
              </p:sp>
            </p:grpSp>
            <p:cxnSp>
              <p:nvCxnSpPr>
                <p:cNvPr id="3105" name="直接连接符 9">
                  <a:extLst>
                    <a:ext uri="{FF2B5EF4-FFF2-40B4-BE49-F238E27FC236}">
                      <a16:creationId xmlns:a16="http://schemas.microsoft.com/office/drawing/2014/main" id="{F710AC7A-8C86-48BB-9E33-00557DA4F207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4844581" y="1456269"/>
                  <a:ext cx="0" cy="36000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106" name="直接连接符 30">
                  <a:extLst>
                    <a:ext uri="{FF2B5EF4-FFF2-40B4-BE49-F238E27FC236}">
                      <a16:creationId xmlns:a16="http://schemas.microsoft.com/office/drawing/2014/main" id="{CB669ECD-D0C4-401C-A678-7F5D1EB102E4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6275660" y="1456269"/>
                  <a:ext cx="0" cy="36000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</p:grpSp>
        </p:grpSp>
        <p:grpSp>
          <p:nvGrpSpPr>
            <p:cNvPr id="3081" name="组合 38">
              <a:extLst>
                <a:ext uri="{FF2B5EF4-FFF2-40B4-BE49-F238E27FC236}">
                  <a16:creationId xmlns:a16="http://schemas.microsoft.com/office/drawing/2014/main" id="{ECF9671E-2429-4AC0-9AB3-1C28D70D49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8244" y="260648"/>
              <a:ext cx="476988" cy="523220"/>
              <a:chOff x="4778244" y="260648"/>
              <a:chExt cx="476988" cy="523220"/>
            </a:xfrm>
          </p:grpSpPr>
          <p:sp>
            <p:nvSpPr>
              <p:cNvPr id="3097" name="文本框 56">
                <a:extLst>
                  <a:ext uri="{FF2B5EF4-FFF2-40B4-BE49-F238E27FC236}">
                    <a16:creationId xmlns:a16="http://schemas.microsoft.com/office/drawing/2014/main" id="{16531475-B7E6-48BE-BC40-B2C3DAA166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78244" y="260648"/>
                <a:ext cx="47698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Aft>
                    <a:spcPts val="1800"/>
                  </a:spcAft>
                </a:pPr>
                <a:r>
                  <a:rPr lang="en-US" altLang="zh-TW" sz="2800">
                    <a:ea typeface="標楷體" panose="03000509000000000000" pitchFamily="65" charset="-120"/>
                  </a:rPr>
                  <a:t>H</a:t>
                </a:r>
                <a:endParaRPr lang="en-US" altLang="zh-CN" sz="2800">
                  <a:solidFill>
                    <a:srgbClr val="0066FF"/>
                  </a:solidFill>
                </a:endParaRPr>
              </a:p>
            </p:txBody>
          </p:sp>
          <p:grpSp>
            <p:nvGrpSpPr>
              <p:cNvPr id="3098" name="组合 35">
                <a:extLst>
                  <a:ext uri="{FF2B5EF4-FFF2-40B4-BE49-F238E27FC236}">
                    <a16:creationId xmlns:a16="http://schemas.microsoft.com/office/drawing/2014/main" id="{3212773A-07AA-414A-9C54-12F2601A9F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967138" y="676028"/>
                <a:ext cx="76368" cy="76368"/>
                <a:chOff x="1979712" y="1412776"/>
                <a:chExt cx="360000" cy="360000"/>
              </a:xfrm>
            </p:grpSpPr>
            <p:cxnSp>
              <p:nvCxnSpPr>
                <p:cNvPr id="3099" name="直接连接符 33">
                  <a:extLst>
                    <a:ext uri="{FF2B5EF4-FFF2-40B4-BE49-F238E27FC236}">
                      <a16:creationId xmlns:a16="http://schemas.microsoft.com/office/drawing/2014/main" id="{790285A1-F0CF-42E5-8941-42EE9E0733A6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979712" y="1412776"/>
                  <a:ext cx="360000" cy="36000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100" name="直接连接符 62">
                  <a:extLst>
                    <a:ext uri="{FF2B5EF4-FFF2-40B4-BE49-F238E27FC236}">
                      <a16:creationId xmlns:a16="http://schemas.microsoft.com/office/drawing/2014/main" id="{CE5B48A5-C7F1-4E2F-BB3A-5C988F59B1CA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V="1">
                  <a:off x="1979712" y="1412776"/>
                  <a:ext cx="360000" cy="36000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</p:grpSp>
        </p:grpSp>
        <p:grpSp>
          <p:nvGrpSpPr>
            <p:cNvPr id="3082" name="组合 37">
              <a:extLst>
                <a:ext uri="{FF2B5EF4-FFF2-40B4-BE49-F238E27FC236}">
                  <a16:creationId xmlns:a16="http://schemas.microsoft.com/office/drawing/2014/main" id="{9FCE28E9-928E-49C5-9E5E-5AC2DB87516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67220" y="260648"/>
              <a:ext cx="476988" cy="523220"/>
              <a:chOff x="5967220" y="260648"/>
              <a:chExt cx="476988" cy="523220"/>
            </a:xfrm>
          </p:grpSpPr>
          <p:sp>
            <p:nvSpPr>
              <p:cNvPr id="3093" name="文本框 57">
                <a:extLst>
                  <a:ext uri="{FF2B5EF4-FFF2-40B4-BE49-F238E27FC236}">
                    <a16:creationId xmlns:a16="http://schemas.microsoft.com/office/drawing/2014/main" id="{63B035A7-F2DB-4911-9A91-71615E311E7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967220" y="260648"/>
                <a:ext cx="47698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Aft>
                    <a:spcPts val="1800"/>
                  </a:spcAft>
                </a:pPr>
                <a:r>
                  <a:rPr lang="en-US" altLang="zh-TW" sz="2800">
                    <a:ea typeface="標楷體" panose="03000509000000000000" pitchFamily="65" charset="-120"/>
                  </a:rPr>
                  <a:t>I</a:t>
                </a:r>
                <a:endParaRPr lang="en-US" altLang="zh-CN" sz="2800">
                  <a:solidFill>
                    <a:srgbClr val="0066FF"/>
                  </a:solidFill>
                </a:endParaRPr>
              </a:p>
            </p:txBody>
          </p:sp>
          <p:grpSp>
            <p:nvGrpSpPr>
              <p:cNvPr id="3094" name="组合 64">
                <a:extLst>
                  <a:ext uri="{FF2B5EF4-FFF2-40B4-BE49-F238E27FC236}">
                    <a16:creationId xmlns:a16="http://schemas.microsoft.com/office/drawing/2014/main" id="{BF9F9DD5-8476-4974-AF59-0EABBA41F9B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033407" y="669495"/>
                <a:ext cx="76368" cy="76368"/>
                <a:chOff x="1979712" y="1412776"/>
                <a:chExt cx="360000" cy="360000"/>
              </a:xfrm>
            </p:grpSpPr>
            <p:cxnSp>
              <p:nvCxnSpPr>
                <p:cNvPr id="3095" name="直接连接符 65">
                  <a:extLst>
                    <a:ext uri="{FF2B5EF4-FFF2-40B4-BE49-F238E27FC236}">
                      <a16:creationId xmlns:a16="http://schemas.microsoft.com/office/drawing/2014/main" id="{3705EF70-BBE6-4B20-816D-B17F69A7564E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979712" y="1412776"/>
                  <a:ext cx="360000" cy="36000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096" name="直接连接符 66">
                  <a:extLst>
                    <a:ext uri="{FF2B5EF4-FFF2-40B4-BE49-F238E27FC236}">
                      <a16:creationId xmlns:a16="http://schemas.microsoft.com/office/drawing/2014/main" id="{0702C57E-582E-41BB-A5CF-2D3611F415DB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V="1">
                  <a:off x="1979712" y="1412776"/>
                  <a:ext cx="360000" cy="36000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</p:grpSp>
        </p:grpSp>
        <p:grpSp>
          <p:nvGrpSpPr>
            <p:cNvPr id="3083" name="组合 36">
              <a:extLst>
                <a:ext uri="{FF2B5EF4-FFF2-40B4-BE49-F238E27FC236}">
                  <a16:creationId xmlns:a16="http://schemas.microsoft.com/office/drawing/2014/main" id="{C5A51627-36CA-48E3-81F6-D46F678369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42332" y="1253363"/>
              <a:ext cx="503304" cy="523220"/>
              <a:chOff x="6742332" y="1253363"/>
              <a:chExt cx="503304" cy="523220"/>
            </a:xfrm>
          </p:grpSpPr>
          <p:sp>
            <p:nvSpPr>
              <p:cNvPr id="3089" name="文本框 59">
                <a:extLst>
                  <a:ext uri="{FF2B5EF4-FFF2-40B4-BE49-F238E27FC236}">
                    <a16:creationId xmlns:a16="http://schemas.microsoft.com/office/drawing/2014/main" id="{81D1591F-6237-40D0-AD1E-4DA1E7F425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768648" y="1253363"/>
                <a:ext cx="47698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Aft>
                    <a:spcPts val="1800"/>
                  </a:spcAft>
                </a:pPr>
                <a:r>
                  <a:rPr lang="en-US" altLang="zh-TW" sz="2800">
                    <a:ea typeface="標楷體" panose="03000509000000000000" pitchFamily="65" charset="-120"/>
                  </a:rPr>
                  <a:t>J</a:t>
                </a:r>
                <a:endParaRPr lang="en-US" altLang="zh-CN" sz="2800">
                  <a:solidFill>
                    <a:srgbClr val="0066FF"/>
                  </a:solidFill>
                </a:endParaRPr>
              </a:p>
            </p:txBody>
          </p:sp>
          <p:grpSp>
            <p:nvGrpSpPr>
              <p:cNvPr id="3090" name="组合 67">
                <a:extLst>
                  <a:ext uri="{FF2B5EF4-FFF2-40B4-BE49-F238E27FC236}">
                    <a16:creationId xmlns:a16="http://schemas.microsoft.com/office/drawing/2014/main" id="{A7C2B4F8-823F-424B-A6A5-72330D6ADC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742332" y="1471199"/>
                <a:ext cx="76368" cy="76368"/>
                <a:chOff x="1979712" y="1412776"/>
                <a:chExt cx="360000" cy="360000"/>
              </a:xfrm>
            </p:grpSpPr>
            <p:cxnSp>
              <p:nvCxnSpPr>
                <p:cNvPr id="3091" name="直接连接符 68">
                  <a:extLst>
                    <a:ext uri="{FF2B5EF4-FFF2-40B4-BE49-F238E27FC236}">
                      <a16:creationId xmlns:a16="http://schemas.microsoft.com/office/drawing/2014/main" id="{61FA91DD-C296-4535-BF0B-C3CA7E5F528D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979712" y="1412776"/>
                  <a:ext cx="360000" cy="36000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092" name="直接连接符 69">
                  <a:extLst>
                    <a:ext uri="{FF2B5EF4-FFF2-40B4-BE49-F238E27FC236}">
                      <a16:creationId xmlns:a16="http://schemas.microsoft.com/office/drawing/2014/main" id="{30538058-B2A9-4F69-AB32-F0EF926160D6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V="1">
                  <a:off x="1979712" y="1412776"/>
                  <a:ext cx="360000" cy="36000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</p:grpSp>
        </p:grpSp>
        <p:grpSp>
          <p:nvGrpSpPr>
            <p:cNvPr id="3084" name="组合 40">
              <a:extLst>
                <a:ext uri="{FF2B5EF4-FFF2-40B4-BE49-F238E27FC236}">
                  <a16:creationId xmlns:a16="http://schemas.microsoft.com/office/drawing/2014/main" id="{8AC06B12-A8AA-4305-BF99-1E9A62B4DFF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33855" y="1247773"/>
              <a:ext cx="476988" cy="523220"/>
              <a:chOff x="3933855" y="1247773"/>
              <a:chExt cx="476988" cy="523220"/>
            </a:xfrm>
          </p:grpSpPr>
          <p:sp>
            <p:nvSpPr>
              <p:cNvPr id="3085" name="文本框 58">
                <a:extLst>
                  <a:ext uri="{FF2B5EF4-FFF2-40B4-BE49-F238E27FC236}">
                    <a16:creationId xmlns:a16="http://schemas.microsoft.com/office/drawing/2014/main" id="{B9F33D4E-33DA-4C2B-A8FB-0A15D5311D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33855" y="1247773"/>
                <a:ext cx="476988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Aft>
                    <a:spcPts val="1800"/>
                  </a:spcAft>
                </a:pPr>
                <a:r>
                  <a:rPr lang="en-US" altLang="zh-TW" sz="2800">
                    <a:ea typeface="標楷體" panose="03000509000000000000" pitchFamily="65" charset="-120"/>
                  </a:rPr>
                  <a:t>K</a:t>
                </a:r>
                <a:endParaRPr lang="en-US" altLang="zh-CN" sz="2800">
                  <a:solidFill>
                    <a:srgbClr val="0066FF"/>
                  </a:solidFill>
                </a:endParaRPr>
              </a:p>
            </p:txBody>
          </p:sp>
          <p:grpSp>
            <p:nvGrpSpPr>
              <p:cNvPr id="3086" name="组合 70">
                <a:extLst>
                  <a:ext uri="{FF2B5EF4-FFF2-40B4-BE49-F238E27FC236}">
                    <a16:creationId xmlns:a16="http://schemas.microsoft.com/office/drawing/2014/main" id="{3EB874DC-A817-4D1B-8A63-1882940E4D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40518" y="1471199"/>
                <a:ext cx="76368" cy="76368"/>
                <a:chOff x="1979712" y="1412776"/>
                <a:chExt cx="360000" cy="360000"/>
              </a:xfrm>
            </p:grpSpPr>
            <p:cxnSp>
              <p:nvCxnSpPr>
                <p:cNvPr id="3087" name="直接连接符 71">
                  <a:extLst>
                    <a:ext uri="{FF2B5EF4-FFF2-40B4-BE49-F238E27FC236}">
                      <a16:creationId xmlns:a16="http://schemas.microsoft.com/office/drawing/2014/main" id="{2D1DC732-EBA5-44C3-A4EF-B79774D6CE14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>
                  <a:off x="1979712" y="1412776"/>
                  <a:ext cx="360000" cy="36000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088" name="直接连接符 72">
                  <a:extLst>
                    <a:ext uri="{FF2B5EF4-FFF2-40B4-BE49-F238E27FC236}">
                      <a16:creationId xmlns:a16="http://schemas.microsoft.com/office/drawing/2014/main" id="{3DFC4FA2-4941-4CFC-B19D-941E89A1DDBE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flipV="1">
                  <a:off x="1979712" y="1412776"/>
                  <a:ext cx="360000" cy="36000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</p:grpSp>
        </p:grpSp>
      </p:grp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E8AD526F-F18A-48D2-9189-F81D084B80E1}"/>
              </a:ext>
            </a:extLst>
          </p:cNvPr>
          <p:cNvCxnSpPr>
            <a:stCxn id="3111" idx="6"/>
          </p:cNvCxnSpPr>
          <p:nvPr/>
        </p:nvCxnSpPr>
        <p:spPr bwMode="auto">
          <a:xfrm flipH="1">
            <a:off x="2924188" y="2302103"/>
            <a:ext cx="570058" cy="1887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44" name="直接连接符 43">
            <a:extLst>
              <a:ext uri="{FF2B5EF4-FFF2-40B4-BE49-F238E27FC236}">
                <a16:creationId xmlns:a16="http://schemas.microsoft.com/office/drawing/2014/main" id="{E7F74FB9-6444-4954-9390-C0328D2D1947}"/>
              </a:ext>
            </a:extLst>
          </p:cNvPr>
          <p:cNvCxnSpPr/>
          <p:nvPr/>
        </p:nvCxnSpPr>
        <p:spPr bwMode="auto">
          <a:xfrm flipH="1">
            <a:off x="2938039" y="1887148"/>
            <a:ext cx="366700" cy="403225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8A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52" name="直接连接符 51">
            <a:extLst>
              <a:ext uri="{FF2B5EF4-FFF2-40B4-BE49-F238E27FC236}">
                <a16:creationId xmlns:a16="http://schemas.microsoft.com/office/drawing/2014/main" id="{8D3C9647-AC91-4CEF-9EDC-74E24B277D29}"/>
              </a:ext>
            </a:extLst>
          </p:cNvPr>
          <p:cNvCxnSpPr/>
          <p:nvPr/>
        </p:nvCxnSpPr>
        <p:spPr bwMode="auto">
          <a:xfrm flipH="1">
            <a:off x="3305756" y="1487764"/>
            <a:ext cx="366700" cy="403225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53" name="直接连接符 52">
            <a:extLst>
              <a:ext uri="{FF2B5EF4-FFF2-40B4-BE49-F238E27FC236}">
                <a16:creationId xmlns:a16="http://schemas.microsoft.com/office/drawing/2014/main" id="{DA80C22B-4F2B-475A-8071-2E2FFA886669}"/>
              </a:ext>
            </a:extLst>
          </p:cNvPr>
          <p:cNvCxnSpPr>
            <a:stCxn id="3110" idx="2"/>
          </p:cNvCxnSpPr>
          <p:nvPr/>
        </p:nvCxnSpPr>
        <p:spPr bwMode="auto">
          <a:xfrm flipH="1">
            <a:off x="3668928" y="1494664"/>
            <a:ext cx="53995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8A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直接连接符 54">
            <a:extLst>
              <a:ext uri="{FF2B5EF4-FFF2-40B4-BE49-F238E27FC236}">
                <a16:creationId xmlns:a16="http://schemas.microsoft.com/office/drawing/2014/main" id="{0C1BA686-3655-4F8C-8D10-6EAA2E01C8F9}"/>
              </a:ext>
            </a:extLst>
          </p:cNvPr>
          <p:cNvCxnSpPr/>
          <p:nvPr/>
        </p:nvCxnSpPr>
        <p:spPr bwMode="auto">
          <a:xfrm flipH="1">
            <a:off x="4208757" y="1494000"/>
            <a:ext cx="539950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直接连接符 55">
            <a:extLst>
              <a:ext uri="{FF2B5EF4-FFF2-40B4-BE49-F238E27FC236}">
                <a16:creationId xmlns:a16="http://schemas.microsoft.com/office/drawing/2014/main" id="{249F98CC-5AE7-473C-8B0B-D9B37993E23B}"/>
              </a:ext>
            </a:extLst>
          </p:cNvPr>
          <p:cNvCxnSpPr/>
          <p:nvPr/>
        </p:nvCxnSpPr>
        <p:spPr bwMode="auto">
          <a:xfrm flipH="1">
            <a:off x="4938046" y="2290373"/>
            <a:ext cx="540000" cy="1887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8A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直接连接符 56">
            <a:extLst>
              <a:ext uri="{FF2B5EF4-FFF2-40B4-BE49-F238E27FC236}">
                <a16:creationId xmlns:a16="http://schemas.microsoft.com/office/drawing/2014/main" id="{B2570293-11C7-40EC-BEEE-1171C3E53C74}"/>
              </a:ext>
            </a:extLst>
          </p:cNvPr>
          <p:cNvCxnSpPr>
            <a:stCxn id="3112" idx="1"/>
          </p:cNvCxnSpPr>
          <p:nvPr/>
        </p:nvCxnSpPr>
        <p:spPr bwMode="auto">
          <a:xfrm flipH="1" flipV="1">
            <a:off x="4723450" y="1502709"/>
            <a:ext cx="368453" cy="417522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8A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61" name="直接连接符 60">
            <a:extLst>
              <a:ext uri="{FF2B5EF4-FFF2-40B4-BE49-F238E27FC236}">
                <a16:creationId xmlns:a16="http://schemas.microsoft.com/office/drawing/2014/main" id="{562FAE28-5CD1-4AA5-84B5-1C6377C496C2}"/>
              </a:ext>
            </a:extLst>
          </p:cNvPr>
          <p:cNvCxnSpPr/>
          <p:nvPr/>
        </p:nvCxnSpPr>
        <p:spPr bwMode="auto">
          <a:xfrm flipH="1" flipV="1">
            <a:off x="5091651" y="1896244"/>
            <a:ext cx="368453" cy="417522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E2AFBA45-6C68-4CF6-93A5-E851368CEED0}"/>
              </a:ext>
            </a:extLst>
          </p:cNvPr>
          <p:cNvCxnSpPr>
            <a:stCxn id="3111" idx="6"/>
            <a:endCxn id="3112" idx="2"/>
          </p:cNvCxnSpPr>
          <p:nvPr/>
        </p:nvCxnSpPr>
        <p:spPr bwMode="auto">
          <a:xfrm>
            <a:off x="3494246" y="2302103"/>
            <a:ext cx="1439545" cy="0"/>
          </a:xfrm>
          <a:prstGeom prst="line">
            <a:avLst/>
          </a:prstGeom>
          <a:solidFill>
            <a:schemeClr val="bg1"/>
          </a:solidFill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</p:cxnSp>
      <p:cxnSp>
        <p:nvCxnSpPr>
          <p:cNvPr id="65" name="直接连接符 64">
            <a:extLst>
              <a:ext uri="{FF2B5EF4-FFF2-40B4-BE49-F238E27FC236}">
                <a16:creationId xmlns:a16="http://schemas.microsoft.com/office/drawing/2014/main" id="{45EE62DA-12A9-4F9B-84BF-15A6C25EB4D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47344" y="4019422"/>
            <a:ext cx="378000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66" name="文本框 65">
            <a:extLst>
              <a:ext uri="{FF2B5EF4-FFF2-40B4-BE49-F238E27FC236}">
                <a16:creationId xmlns:a16="http://schemas.microsoft.com/office/drawing/2014/main" id="{91932507-E0D1-4E9A-A128-4B5B3E189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00" y="1109005"/>
            <a:ext cx="138031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en-US" altLang="zh-TW" sz="2400" dirty="0">
                <a:solidFill>
                  <a:srgbClr val="0066FF"/>
                </a:solidFill>
              </a:rPr>
              <a:t>8</a:t>
            </a:r>
            <a:r>
              <a:rPr lang="zh-CN" altLang="en-US" sz="24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條半徑</a:t>
            </a:r>
            <a:endParaRPr lang="en-US" altLang="zh-CN" sz="2400" dirty="0">
              <a:solidFill>
                <a:srgbClr val="0066FF"/>
              </a:solidFill>
            </a:endParaRPr>
          </a:p>
        </p:txBody>
      </p:sp>
      <p:sp>
        <p:nvSpPr>
          <p:cNvPr id="67" name="文本框 66">
            <a:extLst>
              <a:ext uri="{FF2B5EF4-FFF2-40B4-BE49-F238E27FC236}">
                <a16:creationId xmlns:a16="http://schemas.microsoft.com/office/drawing/2014/main" id="{D355413E-EACD-44AD-B5D4-10EB213FA7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5198" y="1808840"/>
            <a:ext cx="29988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800"/>
              </a:spcAft>
            </a:pP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周界</a:t>
            </a:r>
            <a:r>
              <a:rPr lang="en-US" altLang="zh-CN" sz="2400" dirty="0">
                <a:solidFill>
                  <a:srgbClr val="0066FF"/>
                </a:solidFill>
              </a:rPr>
              <a:t>= </a:t>
            </a:r>
            <a:r>
              <a:rPr lang="en-US" altLang="zh-TW" sz="2400" dirty="0">
                <a:solidFill>
                  <a:srgbClr val="0066FF"/>
                </a:solidFill>
              </a:rPr>
              <a:t>8</a:t>
            </a:r>
            <a:r>
              <a:rPr lang="zh-CN" altLang="en-US" sz="24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條半徑＋</a:t>
            </a:r>
            <a:r>
              <a:rPr lang="en-US" altLang="zh-CN" sz="2400" dirty="0">
                <a:solidFill>
                  <a:srgbClr val="0066FF"/>
                </a:solidFill>
              </a:rPr>
              <a:t>16</a:t>
            </a:r>
          </a:p>
        </p:txBody>
      </p:sp>
      <p:sp>
        <p:nvSpPr>
          <p:cNvPr id="54" name="Rectangle 46">
            <a:extLst>
              <a:ext uri="{FF2B5EF4-FFF2-40B4-BE49-F238E27FC236}">
                <a16:creationId xmlns:a16="http://schemas.microsoft.com/office/drawing/2014/main" id="{EF17A23A-3ACB-4917-A22A-D849B18F2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7856" y="2223350"/>
            <a:ext cx="3857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1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8" name="Rectangle 46">
            <a:extLst>
              <a:ext uri="{FF2B5EF4-FFF2-40B4-BE49-F238E27FC236}">
                <a16:creationId xmlns:a16="http://schemas.microsoft.com/office/drawing/2014/main" id="{A90555DA-FBE4-499A-81E7-DDB8497AA0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1047" y="1667026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2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9" name="Rectangle 46">
            <a:extLst>
              <a:ext uri="{FF2B5EF4-FFF2-40B4-BE49-F238E27FC236}">
                <a16:creationId xmlns:a16="http://schemas.microsoft.com/office/drawing/2014/main" id="{8787C978-54D0-4812-925E-B67F17F5E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428" y="1328177"/>
            <a:ext cx="384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3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0" name="Rectangle 46">
            <a:extLst>
              <a:ext uri="{FF2B5EF4-FFF2-40B4-BE49-F238E27FC236}">
                <a16:creationId xmlns:a16="http://schemas.microsoft.com/office/drawing/2014/main" id="{99F2E275-0832-488D-85A2-1F59017FC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1499" y="1071755"/>
            <a:ext cx="384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4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2" name="Rectangle 46">
            <a:extLst>
              <a:ext uri="{FF2B5EF4-FFF2-40B4-BE49-F238E27FC236}">
                <a16:creationId xmlns:a16="http://schemas.microsoft.com/office/drawing/2014/main" id="{1B130EE1-594A-40C7-85E1-644096CDF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8188" y="1064833"/>
            <a:ext cx="384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5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3" name="Rectangle 46">
            <a:extLst>
              <a:ext uri="{FF2B5EF4-FFF2-40B4-BE49-F238E27FC236}">
                <a16:creationId xmlns:a16="http://schemas.microsoft.com/office/drawing/2014/main" id="{92ED6314-F474-4E7C-ADE1-876465B9B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6278" y="1254447"/>
            <a:ext cx="385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6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4" name="Rectangle 46">
            <a:extLst>
              <a:ext uri="{FF2B5EF4-FFF2-40B4-BE49-F238E27FC236}">
                <a16:creationId xmlns:a16="http://schemas.microsoft.com/office/drawing/2014/main" id="{711512CA-ED73-4E65-AB6E-174D98EFAE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3651" y="1744712"/>
            <a:ext cx="3841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7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68" name="Rectangle 46">
            <a:extLst>
              <a:ext uri="{FF2B5EF4-FFF2-40B4-BE49-F238E27FC236}">
                <a16:creationId xmlns:a16="http://schemas.microsoft.com/office/drawing/2014/main" id="{91BFF34B-F5CE-45B0-973F-2689DA82D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4964" y="2205381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8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500"/>
                            </p:stCondLst>
                            <p:childTnLst>
                              <p:par>
                                <p:cTn id="6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90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500"/>
                            </p:stCondLst>
                            <p:childTnLst>
                              <p:par>
                                <p:cTn id="8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500"/>
                            </p:stCondLst>
                            <p:childTnLst>
                              <p:par>
                                <p:cTn id="8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15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2000"/>
                            </p:stCondLst>
                            <p:childTnLst>
                              <p:par>
                                <p:cTn id="9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2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6" grpId="0"/>
      <p:bldP spid="16" grpId="1"/>
      <p:bldP spid="66" grpId="0"/>
      <p:bldP spid="66" grpId="1"/>
      <p:bldP spid="67" grpId="0"/>
      <p:bldP spid="67" grpId="1"/>
      <p:bldP spid="54" grpId="0"/>
      <p:bldP spid="54" grpId="1"/>
      <p:bldP spid="58" grpId="0"/>
      <p:bldP spid="58" grpId="1"/>
      <p:bldP spid="59" grpId="0"/>
      <p:bldP spid="59" grpId="1"/>
      <p:bldP spid="60" grpId="0"/>
      <p:bldP spid="60" grpId="1"/>
      <p:bldP spid="62" grpId="0"/>
      <p:bldP spid="62" grpId="1"/>
      <p:bldP spid="63" grpId="0"/>
      <p:bldP spid="63" grpId="1"/>
      <p:bldP spid="64" grpId="0"/>
      <p:bldP spid="64" grpId="1"/>
      <p:bldP spid="68" grpId="0"/>
      <p:bldP spid="68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3918</TotalTime>
  <Words>119</Words>
  <Application>Microsoft Office PowerPoint</Application>
  <PresentationFormat>全屏显示(4:3)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標楷體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488</cp:revision>
  <dcterms:modified xsi:type="dcterms:W3CDTF">2023-07-07T05:43:23Z</dcterms:modified>
</cp:coreProperties>
</file>