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7030A0"/>
    <a:srgbClr val="FBEDEB"/>
    <a:srgbClr val="EBE6FE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3" autoAdjust="0"/>
    <p:restoredTop sz="94614" autoAdjust="0"/>
  </p:normalViewPr>
  <p:slideViewPr>
    <p:cSldViewPr>
      <p:cViewPr varScale="1">
        <p:scale>
          <a:sx n="68" d="100"/>
          <a:sy n="68" d="100"/>
        </p:scale>
        <p:origin x="15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3B3B165-1313-4637-B59B-551FF93BDD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D522F8E-0809-4D9E-8583-7DEC191079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BCD7C074-188D-4513-B4FC-822E1658975E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BD3C84E-6AB3-4D8B-BAB7-C82FB26C94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E27B648E-6A0E-4FBE-8F02-9F1B6D799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43FB16F-F3B0-4091-B83B-D6BC447F51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1FB4547-E653-4B2E-9C56-D815E1D798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B644CB4-2FC2-4CAC-A757-BC3E734A1EE0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5636F04-A010-4B3A-BD54-8428D0DCBA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6F56626-307B-4E60-9246-7B8222C735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D0E55B-0012-4F8A-A2D4-9BF3967C2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32F9632-44E7-4CCC-9DF9-345FC869A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11668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450856-CDC8-4EAA-8DE2-6643F55CA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6F1A468-1B88-4F22-B31C-AB4201E96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43292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E3DC464-BC3B-41CE-8890-386FBB092E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0B8A19C-4B32-4C1D-AC5F-3BD745299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4067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00D797-83C0-4072-BBA7-005FF283F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BCCC46-2104-4BB3-8056-FD53DA839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54645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3F3B13-B085-4EDA-A593-B943952FD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18C40A4-0AD9-416C-8BB0-151608C99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202565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BEE0DA-D430-4D53-8F91-90111E4F8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C10705-D9A7-4FAE-8D7D-FE41C5B4A3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00BA290-1F7E-48C8-B2D0-522701C1D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83710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8802A3-1B94-4CF3-9E3A-0C11DA6E5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273D55A-453A-4CE9-9D48-791B76F10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CF722E6-9819-45BF-BD01-FAE2A1AD6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8276285-EA89-41F7-B803-759B41EB70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CCE12F9-821A-41B3-97D1-FD13BA856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710823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F7E2B9-C97B-48B0-9D69-F7E6B038E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47557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3207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9CABDB-8963-45BE-B808-614360F32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AAB44BE-F585-494C-9113-21981897B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55360B1-76D2-428F-BE33-D17317EE5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82323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8497DA-1111-4149-A0A6-F078AF65A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434A35B-FABA-4FD4-8D54-86DBAECAA7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5957DCD-A39E-4B67-B0B1-5D07AC44DC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565442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4D391C6-D96B-4D53-B1DC-637EA5593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B8BBDCBB-DCDC-432F-82BB-E20DA674BA1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8668498F-878B-488D-86C8-F164A08E1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75" y="2620963"/>
            <a:ext cx="8547100" cy="306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20. </a:t>
            </a:r>
            <a:r>
              <a:rPr lang="zh-CN" altLang="en-US" sz="2800">
                <a:ea typeface="標楷體" panose="03000509000000000000" pitchFamily="65" charset="-120"/>
              </a:rPr>
              <a:t>上圖中</a:t>
            </a:r>
            <a:r>
              <a:rPr lang="zh-TW" altLang="en-US" sz="2800">
                <a:ea typeface="標楷體" panose="03000509000000000000" pitchFamily="65" charset="-120"/>
              </a:rPr>
              <a:t>，</a:t>
            </a:r>
            <a:r>
              <a:rPr lang="en-US" altLang="zh-TW" sz="2800">
                <a:ea typeface="標楷體" panose="03000509000000000000" pitchFamily="65" charset="-120"/>
              </a:rPr>
              <a:t>Q</a:t>
            </a:r>
            <a:r>
              <a:rPr lang="zh-CN" altLang="en-US" sz="2800">
                <a:ea typeface="標楷體" panose="03000509000000000000" pitchFamily="65" charset="-120"/>
              </a:rPr>
              <a:t>和</a:t>
            </a:r>
            <a:r>
              <a:rPr lang="en-US" altLang="zh-TW" sz="2800">
                <a:ea typeface="標楷體" panose="03000509000000000000" pitchFamily="65" charset="-120"/>
              </a:rPr>
              <a:t>R</a:t>
            </a:r>
            <a:r>
              <a:rPr lang="zh-CN" altLang="en-US" sz="2800">
                <a:ea typeface="標楷體" panose="03000509000000000000" pitchFamily="65" charset="-120"/>
              </a:rPr>
              <a:t>是正方形，它們的面積分別是  </a:t>
            </a:r>
            <a:endParaRPr lang="en-US" altLang="zh-CN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CN" sz="2800">
                <a:ea typeface="標楷體" panose="03000509000000000000" pitchFamily="65" charset="-120"/>
              </a:rPr>
              <a:t>        25cm</a:t>
            </a:r>
            <a:r>
              <a:rPr lang="en-US" altLang="zh-CN" sz="2800" baseline="30000">
                <a:ea typeface="標楷體" panose="03000509000000000000" pitchFamily="65" charset="-120"/>
              </a:rPr>
              <a:t>2</a:t>
            </a:r>
            <a:r>
              <a:rPr lang="zh-CN" altLang="en-US" sz="2800">
                <a:ea typeface="標楷體" panose="03000509000000000000" pitchFamily="65" charset="-120"/>
              </a:rPr>
              <a:t>和</a:t>
            </a:r>
            <a:r>
              <a:rPr lang="en-US" altLang="zh-CN" sz="2800">
                <a:ea typeface="標楷體" panose="03000509000000000000" pitchFamily="65" charset="-120"/>
              </a:rPr>
              <a:t>64cm</a:t>
            </a:r>
            <a:r>
              <a:rPr lang="en-US" altLang="zh-CN" sz="2800" baseline="30000">
                <a:ea typeface="標楷體" panose="03000509000000000000" pitchFamily="65" charset="-120"/>
              </a:rPr>
              <a:t>2 </a:t>
            </a:r>
            <a:r>
              <a:rPr lang="zh-TW" altLang="en-US" sz="2800">
                <a:ea typeface="標楷體" panose="03000509000000000000" pitchFamily="65" charset="-120"/>
              </a:rPr>
              <a:t>。</a:t>
            </a:r>
            <a:r>
              <a:rPr lang="zh-CN" altLang="en-US" sz="2800">
                <a:ea typeface="標楷體" panose="03000509000000000000" pitchFamily="65" charset="-120"/>
              </a:rPr>
              <a:t>陰影部分的總面積是多少</a:t>
            </a:r>
            <a:r>
              <a:rPr lang="zh-TW" altLang="en-US" sz="2800">
                <a:ea typeface="標楷體" panose="03000509000000000000" pitchFamily="65" charset="-120"/>
              </a:rPr>
              <a:t>？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  A. 40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en-US" altLang="zh-CN" sz="2800" baseline="30000">
                <a:ea typeface="標楷體" panose="03000509000000000000" pitchFamily="65" charset="-120"/>
              </a:rPr>
              <a:t>2</a:t>
            </a:r>
            <a:r>
              <a:rPr lang="en-US" altLang="zh-TW" sz="2800">
                <a:ea typeface="標楷體" panose="03000509000000000000" pitchFamily="65" charset="-120"/>
              </a:rPr>
              <a:t>	            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 B. 80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en-US" altLang="zh-CN" sz="2800" baseline="30000">
                <a:ea typeface="標楷體" panose="03000509000000000000" pitchFamily="65" charset="-120"/>
              </a:rPr>
              <a:t>2</a:t>
            </a:r>
            <a:endParaRPr lang="zh-TW" altLang="en-US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 C. 89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en-US" altLang="zh-CN" sz="2800" baseline="30000">
                <a:ea typeface="標楷體" panose="03000509000000000000" pitchFamily="65" charset="-120"/>
              </a:rPr>
              <a:t>2</a:t>
            </a:r>
            <a:r>
              <a:rPr lang="en-US" altLang="zh-TW" sz="2800">
                <a:ea typeface="標楷體" panose="03000509000000000000" pitchFamily="65" charset="-120"/>
              </a:rPr>
              <a:t>	            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 D. 160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en-US" altLang="zh-CN" sz="2800" baseline="30000">
                <a:ea typeface="標楷體" panose="03000509000000000000" pitchFamily="65" charset="-120"/>
              </a:rPr>
              <a:t>2</a:t>
            </a:r>
            <a:endParaRPr lang="en-US" altLang="zh-TW" sz="280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7F269FF4-E4F9-470A-A0CF-84653E6F54DC}"/>
              </a:ext>
            </a:extLst>
          </p:cNvPr>
          <p:cNvSpPr txBox="1"/>
          <p:nvPr/>
        </p:nvSpPr>
        <p:spPr>
          <a:xfrm>
            <a:off x="3059113" y="3659188"/>
            <a:ext cx="5402262" cy="2246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dirty="0">
                <a:solidFill>
                  <a:srgbClr val="0066FF"/>
                </a:solidFill>
              </a:rPr>
              <a:t>25 = </a:t>
            </a:r>
            <a:r>
              <a:rPr lang="en-US" altLang="zh-CN" sz="2800" dirty="0">
                <a:solidFill>
                  <a:srgbClr val="0066FF"/>
                </a:solidFill>
                <a:latin typeface="+mj-lt"/>
              </a:rPr>
              <a:t>5</a:t>
            </a:r>
            <a:r>
              <a:rPr lang="en-US" altLang="zh-CN" sz="2800" dirty="0">
                <a:solidFill>
                  <a:srgbClr val="0066FF"/>
                </a:solidFill>
                <a:latin typeface="+mj-lt"/>
                <a:cs typeface="Times New Roman" panose="02020603050405020304" pitchFamily="18" charset="0"/>
              </a:rPr>
              <a:t>×5 </a:t>
            </a:r>
            <a:r>
              <a:rPr lang="zh-TW" altLang="en-US" sz="2800" dirty="0">
                <a:solidFill>
                  <a:srgbClr val="0066FF"/>
                </a:solidFill>
                <a:latin typeface="+mj-lt"/>
                <a:cs typeface="Times New Roman" panose="02020603050405020304" pitchFamily="18" charset="0"/>
              </a:rPr>
              <a:t>，</a:t>
            </a:r>
            <a:r>
              <a:rPr lang="en-US" altLang="zh-CN" sz="2800" dirty="0">
                <a:solidFill>
                  <a:srgbClr val="0066FF"/>
                </a:solidFill>
                <a:latin typeface="+mj-lt"/>
                <a:cs typeface="Times New Roman" panose="02020603050405020304" pitchFamily="18" charset="0"/>
              </a:rPr>
              <a:t>64</a:t>
            </a:r>
            <a:r>
              <a:rPr lang="en-US" altLang="zh-CN" sz="2800" dirty="0">
                <a:solidFill>
                  <a:srgbClr val="0066FF"/>
                </a:solidFill>
              </a:rPr>
              <a:t> = 8</a:t>
            </a:r>
            <a:r>
              <a:rPr lang="en-US" altLang="zh-CN" sz="2800" dirty="0">
                <a:solidFill>
                  <a:srgbClr val="0066FF"/>
                </a:solidFill>
                <a:cs typeface="Times New Roman" panose="02020603050405020304" pitchFamily="18" charset="0"/>
              </a:rPr>
              <a:t>×8</a:t>
            </a:r>
          </a:p>
          <a:p>
            <a:pPr>
              <a:defRPr/>
            </a:pPr>
            <a:r>
              <a:rPr lang="en-US" altLang="zh-CN" sz="2800" dirty="0">
                <a:solidFill>
                  <a:srgbClr val="0066FF"/>
                </a:solidFill>
              </a:rPr>
              <a:t>Q</a:t>
            </a:r>
            <a:r>
              <a:rPr lang="zh-CN" altLang="en-US" sz="2800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CN" sz="2800" dirty="0">
                <a:solidFill>
                  <a:srgbClr val="0066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CN" altLang="en-US" sz="2800" dirty="0">
                <a:solidFill>
                  <a:srgbClr val="0066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的邊長分別是</a:t>
            </a:r>
            <a:r>
              <a:rPr lang="en-US" altLang="zh-CN" sz="2800" dirty="0">
                <a:solidFill>
                  <a:srgbClr val="0066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5cm</a:t>
            </a:r>
            <a:r>
              <a:rPr lang="zh-CN" altLang="en-US" sz="2800" dirty="0">
                <a:solidFill>
                  <a:srgbClr val="0066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800" dirty="0">
                <a:solidFill>
                  <a:srgbClr val="0066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8cm</a:t>
            </a:r>
            <a:r>
              <a:rPr lang="zh-CN" altLang="en-US" sz="2800" dirty="0">
                <a:solidFill>
                  <a:srgbClr val="0066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CN" sz="2800" dirty="0">
              <a:solidFill>
                <a:srgbClr val="0066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defRPr/>
            </a:pPr>
            <a:r>
              <a:rPr lang="zh-CN" altLang="en-US" sz="2800" dirty="0">
                <a:solidFill>
                  <a:srgbClr val="0066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陰影部分的總面積是</a:t>
            </a:r>
            <a:endParaRPr lang="en-US" altLang="zh-CN" sz="2800" dirty="0">
              <a:solidFill>
                <a:srgbClr val="0066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zh-CN" sz="2800">
                <a:solidFill>
                  <a:srgbClr val="0066FF"/>
                </a:solidFill>
              </a:rPr>
              <a:t>   5×8÷2×2 </a:t>
            </a:r>
            <a:endParaRPr lang="en-US" altLang="zh-CN" sz="2800" dirty="0">
              <a:solidFill>
                <a:srgbClr val="0066FF"/>
              </a:solidFill>
            </a:endParaRPr>
          </a:p>
          <a:p>
            <a:pPr>
              <a:defRPr/>
            </a:pPr>
            <a:r>
              <a:rPr lang="en-US" altLang="zh-CN" sz="2800" dirty="0">
                <a:solidFill>
                  <a:srgbClr val="0066FF"/>
                </a:solidFill>
              </a:rPr>
              <a:t>= 40(cm</a:t>
            </a:r>
            <a:r>
              <a:rPr lang="en-US" altLang="zh-CN" sz="2800" baseline="30000" dirty="0">
                <a:solidFill>
                  <a:srgbClr val="0066FF"/>
                </a:solidFill>
              </a:rPr>
              <a:t>2</a:t>
            </a:r>
            <a:r>
              <a:rPr lang="en-US" altLang="zh-CN" sz="2800" dirty="0">
                <a:solidFill>
                  <a:srgbClr val="0066FF"/>
                </a:solidFill>
              </a:rPr>
              <a:t>)</a:t>
            </a:r>
          </a:p>
        </p:txBody>
      </p:sp>
      <p:sp>
        <p:nvSpPr>
          <p:cNvPr id="3076" name="Rectangle 34">
            <a:extLst>
              <a:ext uri="{FF2B5EF4-FFF2-40B4-BE49-F238E27FC236}">
                <a16:creationId xmlns:a16="http://schemas.microsoft.com/office/drawing/2014/main" id="{7E24A3FA-3385-46A7-A121-B9E9675E6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5238" y="5248275"/>
            <a:ext cx="503237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4E882C89-E14D-4D6C-A3E4-75A787C1E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1913" y="5280025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3078" name="Text Box 52">
            <a:extLst>
              <a:ext uri="{FF2B5EF4-FFF2-40B4-BE49-F238E27FC236}">
                <a16:creationId xmlns:a16="http://schemas.microsoft.com/office/drawing/2014/main" id="{E4F0BA52-C101-42FD-953A-8E9021158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grpSp>
        <p:nvGrpSpPr>
          <p:cNvPr id="3079" name="组合 7">
            <a:extLst>
              <a:ext uri="{FF2B5EF4-FFF2-40B4-BE49-F238E27FC236}">
                <a16:creationId xmlns:a16="http://schemas.microsoft.com/office/drawing/2014/main" id="{D4F7F2DD-489A-4771-BCF9-4854A6E5FC69}"/>
              </a:ext>
            </a:extLst>
          </p:cNvPr>
          <p:cNvGrpSpPr>
            <a:grpSpLocks/>
          </p:cNvGrpSpPr>
          <p:nvPr/>
        </p:nvGrpSpPr>
        <p:grpSpPr bwMode="auto">
          <a:xfrm>
            <a:off x="3851275" y="1101725"/>
            <a:ext cx="1441450" cy="1439863"/>
            <a:chOff x="3923894" y="894343"/>
            <a:chExt cx="1152162" cy="1155089"/>
          </a:xfrm>
        </p:grpSpPr>
        <p:sp>
          <p:nvSpPr>
            <p:cNvPr id="3083" name="矩形 3">
              <a:extLst>
                <a:ext uri="{FF2B5EF4-FFF2-40B4-BE49-F238E27FC236}">
                  <a16:creationId xmlns:a16="http://schemas.microsoft.com/office/drawing/2014/main" id="{75E6D303-8BE4-4A6D-A20B-8C5E5B094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3928" y="896738"/>
              <a:ext cx="432048" cy="432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/>
                <a:t>Q</a:t>
              </a:r>
              <a:endParaRPr lang="zh-CN" altLang="en-US"/>
            </a:p>
          </p:txBody>
        </p:sp>
        <p:sp>
          <p:nvSpPr>
            <p:cNvPr id="3084" name="矩形 29">
              <a:extLst>
                <a:ext uri="{FF2B5EF4-FFF2-40B4-BE49-F238E27FC236}">
                  <a16:creationId xmlns:a16="http://schemas.microsoft.com/office/drawing/2014/main" id="{1C924509-5436-499D-AFFD-FD15C3166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5975" y="1323974"/>
              <a:ext cx="720000" cy="720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/>
                <a:t>R</a:t>
              </a:r>
              <a:endParaRPr lang="zh-CN" altLang="en-US"/>
            </a:p>
          </p:txBody>
        </p:sp>
        <p:sp>
          <p:nvSpPr>
            <p:cNvPr id="6" name="直角三角形 5">
              <a:extLst>
                <a:ext uri="{FF2B5EF4-FFF2-40B4-BE49-F238E27FC236}">
                  <a16:creationId xmlns:a16="http://schemas.microsoft.com/office/drawing/2014/main" id="{35CDBE6B-7590-4F26-9438-4E6007E5762F}"/>
                </a:ext>
              </a:extLst>
            </p:cNvPr>
            <p:cNvSpPr/>
            <p:nvPr/>
          </p:nvSpPr>
          <p:spPr bwMode="auto">
            <a:xfrm>
              <a:off x="4356590" y="894343"/>
              <a:ext cx="719466" cy="431726"/>
            </a:xfrm>
            <a:prstGeom prst="rtTriangle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CN" altLang="en-US"/>
            </a:p>
          </p:txBody>
        </p:sp>
        <p:sp>
          <p:nvSpPr>
            <p:cNvPr id="36" name="直角三角形 35">
              <a:extLst>
                <a:ext uri="{FF2B5EF4-FFF2-40B4-BE49-F238E27FC236}">
                  <a16:creationId xmlns:a16="http://schemas.microsoft.com/office/drawing/2014/main" id="{9DA2140A-0D7B-4B40-A01B-D6603716AEFA}"/>
                </a:ext>
              </a:extLst>
            </p:cNvPr>
            <p:cNvSpPr/>
            <p:nvPr/>
          </p:nvSpPr>
          <p:spPr bwMode="auto">
            <a:xfrm rot="16200000" flipH="1">
              <a:off x="3779836" y="1473947"/>
              <a:ext cx="719543" cy="431426"/>
            </a:xfrm>
            <a:prstGeom prst="rtTriangle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CN" altLang="en-US"/>
            </a:p>
          </p:txBody>
        </p: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FC0A8238-1037-4A00-8419-687195A23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8175" y="3795713"/>
            <a:ext cx="4297363" cy="1384300"/>
          </a:xfrm>
          <a:prstGeom prst="rect">
            <a:avLst/>
          </a:prstGeom>
          <a:noFill/>
          <a:ln w="9525">
            <a:solidFill>
              <a:srgbClr val="008A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>
                <a:solidFill>
                  <a:srgbClr val="008A00"/>
                </a:solidFill>
              </a:rPr>
              <a:t>陰影部分是兩個三角形，它們的底和高分別是</a:t>
            </a:r>
            <a:r>
              <a:rPr lang="en-US" altLang="zh-CN" sz="2800">
                <a:solidFill>
                  <a:srgbClr val="008A00"/>
                </a:solidFill>
              </a:rPr>
              <a:t>Q</a:t>
            </a:r>
            <a:r>
              <a:rPr lang="zh-CN" altLang="en-US" sz="2800">
                <a:solidFill>
                  <a:srgbClr val="008A00"/>
                </a:solidFill>
              </a:rPr>
              <a:t>和</a:t>
            </a:r>
            <a:r>
              <a:rPr lang="en-US" altLang="zh-CN" sz="2800">
                <a:solidFill>
                  <a:srgbClr val="008A00"/>
                </a:solidFill>
              </a:rPr>
              <a:t>R</a:t>
            </a:r>
            <a:r>
              <a:rPr lang="zh-CN" altLang="en-US" sz="2800">
                <a:solidFill>
                  <a:srgbClr val="008A00"/>
                </a:solidFill>
              </a:rPr>
              <a:t>的邊長。</a:t>
            </a:r>
            <a:endParaRPr lang="en-US" altLang="zh-CN" sz="2800">
              <a:solidFill>
                <a:srgbClr val="008A00"/>
              </a:solidFill>
            </a:endParaRPr>
          </a:p>
        </p:txBody>
      </p: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C9E16D7E-BA59-4C45-AF6A-A01A2907ECFD}"/>
              </a:ext>
            </a:extLst>
          </p:cNvPr>
          <p:cNvCxnSpPr>
            <a:cxnSpLocks/>
          </p:cNvCxnSpPr>
          <p:nvPr/>
        </p:nvCxnSpPr>
        <p:spPr bwMode="auto">
          <a:xfrm>
            <a:off x="2638425" y="3078163"/>
            <a:ext cx="553402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96902946-29CC-41DE-A58B-C0BE3AD54CEC}"/>
              </a:ext>
            </a:extLst>
          </p:cNvPr>
          <p:cNvCxnSpPr>
            <a:cxnSpLocks/>
          </p:cNvCxnSpPr>
          <p:nvPr/>
        </p:nvCxnSpPr>
        <p:spPr bwMode="auto">
          <a:xfrm>
            <a:off x="1187450" y="3557588"/>
            <a:ext cx="244792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allAtOnce"/>
      <p:bldP spid="27" grpId="0"/>
      <p:bldP spid="10" grpId="0" animBg="1"/>
      <p:bldP spid="10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3862</TotalTime>
  <Words>125</Words>
  <Application>Microsoft Office PowerPoint</Application>
  <PresentationFormat>全屏显示(4:3)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DFKai-SB</vt:lpstr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488</cp:revision>
  <dcterms:modified xsi:type="dcterms:W3CDTF">2023-07-07T05:48:43Z</dcterms:modified>
</cp:coreProperties>
</file>