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>
          <p15:clr>
            <a:srgbClr val="A4A3A4"/>
          </p15:clr>
        </p15:guide>
        <p15:guide id="2" orient="horz" pos="3113">
          <p15:clr>
            <a:srgbClr val="A4A3A4"/>
          </p15:clr>
        </p15:guide>
        <p15:guide id="3" pos="657">
          <p15:clr>
            <a:srgbClr val="A4A3A4"/>
          </p15:clr>
        </p15:guide>
        <p15:guide id="4" pos="793">
          <p15:clr>
            <a:srgbClr val="A4A3A4"/>
          </p15:clr>
        </p15:guide>
        <p15:guide id="5" pos="884">
          <p15:clr>
            <a:srgbClr val="A4A3A4"/>
          </p15:clr>
        </p15:guide>
        <p15:guide id="6" pos="501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939598"/>
    <a:srgbClr val="FBEDEB"/>
    <a:srgbClr val="EBE6FE"/>
    <a:srgbClr val="008A00"/>
    <a:srgbClr val="009600"/>
    <a:srgbClr val="33660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559" autoAdjust="0"/>
    <p:restoredTop sz="92537" autoAdjust="0"/>
  </p:normalViewPr>
  <p:slideViewPr>
    <p:cSldViewPr snapToObjects="1">
      <p:cViewPr varScale="1">
        <p:scale>
          <a:sx n="73" d="100"/>
          <a:sy n="73" d="100"/>
        </p:scale>
        <p:origin x="1194" y="60"/>
      </p:cViewPr>
      <p:guideLst>
        <p:guide orient="horz" pos="845"/>
        <p:guide orient="horz" pos="3113"/>
        <p:guide pos="657"/>
        <p:guide pos="793"/>
        <p:guide pos="884"/>
        <p:guide pos="50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9" d="100"/>
          <a:sy n="59" d="100"/>
        </p:scale>
        <p:origin x="-178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75C88721-057B-4B7E-844D-4648474E06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B8F27CB1-8B2C-4B5E-B649-8690ED5E3A60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DA77A09D-BEB8-4CED-B24D-B5BAB3059AA4}" type="datetimeFigureOut">
              <a:rPr lang="zh-TW" altLang="en-US"/>
              <a:pPr>
                <a:defRPr/>
              </a:pPr>
              <a:t>2023/7/7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30B69FDD-32EA-4E67-B193-7A47140FDDF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45031DD1-2A18-4959-94C7-F430299D18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6FE90CE0-E06B-4737-996A-01316966EED8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3E561E58-26E9-4C13-B956-0516C840E4F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E96253C-AAA3-4A0D-B099-139C798248FA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9A8DBDB3-DA52-459F-8B3C-706D03A2791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FFD2E40B-EBDC-4A59-8929-68E2EFA28B7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946445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89334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87654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53385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1360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70206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77545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9454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05342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09118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37525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21C12FF4-947D-471D-A6C8-5BD5615F7DA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BF3BABB4-B3C8-43B2-940A-DEC80CF55AF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8033" y="6150247"/>
            <a:ext cx="626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图片 1">
            <a:extLst>
              <a:ext uri="{FF2B5EF4-FFF2-40B4-BE49-F238E27FC236}">
                <a16:creationId xmlns:a16="http://schemas.microsoft.com/office/drawing/2014/main" id="{B86FD7E5-FAF3-470B-A660-4A982A2AF2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1238" y="1098550"/>
            <a:ext cx="1541462" cy="174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 Box 53">
            <a:extLst>
              <a:ext uri="{FF2B5EF4-FFF2-40B4-BE49-F238E27FC236}">
                <a16:creationId xmlns:a16="http://schemas.microsoft.com/office/drawing/2014/main" id="{485F7209-2FE9-4299-B630-87B8DAE995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CN" altLang="en-US" sz="3400" b="1"/>
              <a:t>三</a:t>
            </a:r>
            <a:r>
              <a:rPr lang="en-US" altLang="zh-TW" sz="3400" b="1"/>
              <a:t>)</a:t>
            </a:r>
          </a:p>
        </p:txBody>
      </p:sp>
      <p:sp>
        <p:nvSpPr>
          <p:cNvPr id="3076" name="Rectangle 36">
            <a:extLst>
              <a:ext uri="{FF2B5EF4-FFF2-40B4-BE49-F238E27FC236}">
                <a16:creationId xmlns:a16="http://schemas.microsoft.com/office/drawing/2014/main" id="{894329B9-3D0E-4D01-B21A-91A841848E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5063" y="2635666"/>
            <a:ext cx="7489825" cy="23105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ct val="150000"/>
              </a:lnSpc>
              <a:spcAft>
                <a:spcPts val="1400"/>
              </a:spcAft>
            </a:pPr>
            <a:r>
              <a:rPr lang="zh-TW" altLang="en-US" sz="2800" dirty="0">
                <a:ea typeface="標楷體" panose="03000509000000000000" pitchFamily="65" charset="-120"/>
              </a:rPr>
              <a:t>在上圖的正方形中，陰影部分的面積是多少？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lnSpc>
                <a:spcPct val="150000"/>
              </a:lnSpc>
              <a:spcAft>
                <a:spcPts val="1400"/>
              </a:spcAft>
            </a:pPr>
            <a:r>
              <a:rPr lang="en-US" altLang="zh-CN" sz="2800" dirty="0">
                <a:ea typeface="標楷體" panose="03000509000000000000" pitchFamily="65" charset="-120"/>
              </a:rPr>
              <a:t>A.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</a:rPr>
              <a:t>24</a:t>
            </a:r>
            <a:r>
              <a:rPr lang="zh-TW" altLang="en-US" sz="2800" dirty="0">
                <a:ea typeface="標楷體" panose="03000509000000000000" pitchFamily="65" charset="-120"/>
              </a:rPr>
              <a:t> </a:t>
            </a:r>
            <a:r>
              <a:rPr lang="en-US" altLang="zh-TW" sz="2800" dirty="0">
                <a:ea typeface="標楷體" panose="03000509000000000000" pitchFamily="65" charset="-120"/>
              </a:rPr>
              <a:t>    </a:t>
            </a:r>
            <a:r>
              <a:rPr lang="en-US" altLang="zh-CN" sz="2800" dirty="0">
                <a:ea typeface="標楷體" panose="03000509000000000000" pitchFamily="65" charset="-120"/>
              </a:rPr>
              <a:t>cm</a:t>
            </a:r>
            <a:r>
              <a:rPr lang="en-US" altLang="zh-CN" sz="2800" baseline="30000" dirty="0">
                <a:ea typeface="標楷體" panose="03000509000000000000" pitchFamily="65" charset="-120"/>
              </a:rPr>
              <a:t>2</a:t>
            </a:r>
            <a:r>
              <a:rPr lang="en-US" altLang="zh-CN" sz="2800" dirty="0">
                <a:ea typeface="標楷體" panose="03000509000000000000" pitchFamily="65" charset="-120"/>
              </a:rPr>
              <a:t>             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		</a:t>
            </a:r>
            <a:r>
              <a:rPr lang="en-US" altLang="zh-TW" sz="2800" dirty="0">
                <a:ea typeface="標楷體" panose="03000509000000000000" pitchFamily="65" charset="-120"/>
              </a:rPr>
              <a:t>B. 49</a:t>
            </a:r>
            <a:r>
              <a:rPr lang="en-US" altLang="zh-CN" sz="2800" dirty="0">
                <a:ea typeface="標楷體" panose="03000509000000000000" pitchFamily="65" charset="-120"/>
              </a:rPr>
              <a:t>cm</a:t>
            </a:r>
            <a:r>
              <a:rPr lang="en-US" altLang="zh-CN" sz="2800" baseline="30000" dirty="0">
                <a:ea typeface="標楷體" panose="03000509000000000000" pitchFamily="65" charset="-120"/>
              </a:rPr>
              <a:t>2</a:t>
            </a:r>
            <a:endParaRPr lang="en-US" altLang="zh-TW" sz="2800" dirty="0">
              <a:ea typeface="標楷體" panose="03000509000000000000" pitchFamily="65" charset="-120"/>
            </a:endParaRPr>
          </a:p>
          <a:p>
            <a:pPr eaLnBrk="1" hangingPunct="1">
              <a:lnSpc>
                <a:spcPct val="150000"/>
              </a:lnSpc>
              <a:spcAft>
                <a:spcPts val="1200"/>
              </a:spcAft>
            </a:pPr>
            <a:r>
              <a:rPr lang="en-US" altLang="zh-TW" sz="2800" dirty="0">
                <a:ea typeface="標楷體" panose="03000509000000000000" pitchFamily="65" charset="-120"/>
              </a:rPr>
              <a:t>C. 98</a:t>
            </a:r>
            <a:r>
              <a:rPr lang="en-US" altLang="zh-CN" sz="2800" dirty="0">
                <a:ea typeface="標楷體" panose="03000509000000000000" pitchFamily="65" charset="-120"/>
              </a:rPr>
              <a:t>cm</a:t>
            </a:r>
            <a:r>
              <a:rPr lang="en-US" altLang="zh-CN" sz="2800" baseline="30000" dirty="0">
                <a:ea typeface="標楷體" panose="03000509000000000000" pitchFamily="65" charset="-120"/>
              </a:rPr>
              <a:t>2</a:t>
            </a:r>
            <a:r>
              <a:rPr lang="en-US" altLang="zh-CN" sz="2800" dirty="0">
                <a:ea typeface="標楷體" panose="03000509000000000000" pitchFamily="65" charset="-120"/>
              </a:rPr>
              <a:t> </a:t>
            </a:r>
            <a:r>
              <a:rPr lang="en-US" altLang="zh-TW" sz="2800" baseline="30000" dirty="0">
                <a:ea typeface="標楷體" panose="03000509000000000000" pitchFamily="65" charset="-120"/>
              </a:rPr>
              <a:t>		</a:t>
            </a:r>
            <a:r>
              <a:rPr lang="en-US" altLang="zh-TW" sz="2800" dirty="0">
                <a:ea typeface="標楷體" panose="03000509000000000000" pitchFamily="65" charset="-120"/>
              </a:rPr>
              <a:t>D. 196</a:t>
            </a:r>
            <a:r>
              <a:rPr lang="en-US" altLang="zh-CN" sz="2800" dirty="0">
                <a:ea typeface="標楷體" panose="03000509000000000000" pitchFamily="65" charset="-120"/>
              </a:rPr>
              <a:t>cm</a:t>
            </a:r>
            <a:r>
              <a:rPr lang="en-US" altLang="zh-CN" sz="2800" baseline="30000" dirty="0">
                <a:ea typeface="標楷體" panose="03000509000000000000" pitchFamily="65" charset="-120"/>
              </a:rPr>
              <a:t>2</a:t>
            </a:r>
            <a:endParaRPr lang="en-US" altLang="zh-TW" sz="2800" dirty="0">
              <a:ea typeface="標楷體" panose="03000509000000000000" pitchFamily="65" charset="-120"/>
            </a:endParaRPr>
          </a:p>
        </p:txBody>
      </p:sp>
      <p:sp>
        <p:nvSpPr>
          <p:cNvPr id="3077" name="Rectangle 34">
            <a:extLst>
              <a:ext uri="{FF2B5EF4-FFF2-40B4-BE49-F238E27FC236}">
                <a16:creationId xmlns:a16="http://schemas.microsoft.com/office/drawing/2014/main" id="{82C6D216-7A23-4FF2-AD89-EE405A012F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4293914"/>
            <a:ext cx="503238" cy="503238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TW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0C76CFC3-0A96-4BAE-A0AF-F633FE0080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7788" y="4324077"/>
            <a:ext cx="490537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CN" sz="2800">
                <a:solidFill>
                  <a:srgbClr val="FF0000"/>
                </a:solidFill>
              </a:rPr>
              <a:t> B</a:t>
            </a:r>
            <a:endParaRPr lang="en-US" altLang="zh-TW" sz="2800">
              <a:solidFill>
                <a:srgbClr val="FF0000"/>
              </a:solidFill>
            </a:endParaRPr>
          </a:p>
        </p:txBody>
      </p:sp>
      <p:sp>
        <p:nvSpPr>
          <p:cNvPr id="3079" name="Rectangle 50">
            <a:extLst>
              <a:ext uri="{FF2B5EF4-FFF2-40B4-BE49-F238E27FC236}">
                <a16:creationId xmlns:a16="http://schemas.microsoft.com/office/drawing/2014/main" id="{A92EEAA7-1874-4895-978E-8AFC8E9C26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950" y="836613"/>
            <a:ext cx="935038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/>
              <a:t>23.</a:t>
            </a:r>
          </a:p>
        </p:txBody>
      </p:sp>
      <p:sp>
        <p:nvSpPr>
          <p:cNvPr id="37" name="Text Box 117">
            <a:extLst>
              <a:ext uri="{FF2B5EF4-FFF2-40B4-BE49-F238E27FC236}">
                <a16:creationId xmlns:a16="http://schemas.microsoft.com/office/drawing/2014/main" id="{0B5A6EE8-EC43-4E66-A59F-DA86CF9E78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8675" y="5335588"/>
            <a:ext cx="68389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陰影部分的面積是</a:t>
            </a:r>
            <a:r>
              <a:rPr lang="zh-CN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：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(7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7)×7÷2 = 49(cm</a:t>
            </a:r>
            <a:r>
              <a:rPr lang="en-US" altLang="zh-TW" sz="2800" baseline="30000">
                <a:solidFill>
                  <a:srgbClr val="0066FF"/>
                </a:solidFill>
                <a:ea typeface="標楷體" panose="03000509000000000000" pitchFamily="65" charset="-120"/>
              </a:rPr>
              <a:t>2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62" name="Text Box 117">
            <a:extLst>
              <a:ext uri="{FF2B5EF4-FFF2-40B4-BE49-F238E27FC236}">
                <a16:creationId xmlns:a16="http://schemas.microsoft.com/office/drawing/2014/main" id="{E538A365-9BC9-4A69-99B5-62163C4DF2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8675" y="4764088"/>
            <a:ext cx="7697788" cy="493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600">
                <a:solidFill>
                  <a:srgbClr val="0066FF"/>
                </a:solidFill>
                <a:ea typeface="標楷體" panose="03000509000000000000" pitchFamily="65" charset="-120"/>
              </a:rPr>
              <a:t>陰影部分的面積 </a:t>
            </a:r>
            <a:r>
              <a:rPr lang="en-US" altLang="zh-TW" sz="2600">
                <a:solidFill>
                  <a:srgbClr val="0066FF"/>
                </a:solidFill>
                <a:ea typeface="標楷體" panose="03000509000000000000" pitchFamily="65" charset="-120"/>
              </a:rPr>
              <a:t>= </a:t>
            </a:r>
            <a:r>
              <a:rPr lang="zh-TW" altLang="en-US" sz="2600">
                <a:solidFill>
                  <a:srgbClr val="0066FF"/>
                </a:solidFill>
                <a:ea typeface="標楷體" panose="03000509000000000000" pitchFamily="65" charset="-120"/>
              </a:rPr>
              <a:t>三角形</a:t>
            </a:r>
            <a:r>
              <a:rPr lang="en-US" altLang="zh-TW" sz="2600">
                <a:solidFill>
                  <a:srgbClr val="0066FF"/>
                </a:solidFill>
                <a:ea typeface="標楷體" panose="03000509000000000000" pitchFamily="65" charset="-120"/>
              </a:rPr>
              <a:t>A</a:t>
            </a:r>
            <a:r>
              <a:rPr lang="zh-TW" altLang="en-US" sz="2600">
                <a:solidFill>
                  <a:srgbClr val="0066FF"/>
                </a:solidFill>
                <a:ea typeface="標楷體" panose="03000509000000000000" pitchFamily="65" charset="-120"/>
              </a:rPr>
              <a:t>的面積＋三角形</a:t>
            </a:r>
            <a:r>
              <a:rPr lang="en-US" altLang="zh-TW" sz="2600">
                <a:solidFill>
                  <a:srgbClr val="0066FF"/>
                </a:solidFill>
                <a:ea typeface="標楷體" panose="03000509000000000000" pitchFamily="65" charset="-120"/>
              </a:rPr>
              <a:t>C</a:t>
            </a:r>
            <a:r>
              <a:rPr lang="zh-TW" altLang="en-US" sz="2600">
                <a:solidFill>
                  <a:srgbClr val="0066FF"/>
                </a:solidFill>
                <a:ea typeface="標楷體" panose="03000509000000000000" pitchFamily="65" charset="-120"/>
              </a:rPr>
              <a:t>的面積</a:t>
            </a:r>
            <a:endParaRPr lang="en-US" altLang="zh-TW" sz="26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cxnSp>
        <p:nvCxnSpPr>
          <p:cNvPr id="4" name="直接连接符 3">
            <a:extLst>
              <a:ext uri="{FF2B5EF4-FFF2-40B4-BE49-F238E27FC236}">
                <a16:creationId xmlns:a16="http://schemas.microsoft.com/office/drawing/2014/main" id="{4D1614D0-90B5-46E4-867D-775EFFAC02C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636963" y="1647825"/>
            <a:ext cx="676275" cy="1122363"/>
          </a:xfrm>
          <a:prstGeom prst="line">
            <a:avLst/>
          </a:prstGeom>
          <a:noFill/>
          <a:ln w="12700" algn="ctr">
            <a:solidFill>
              <a:srgbClr val="7030A0"/>
            </a:solidFill>
            <a:prstDash val="lg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6" name="组合 5">
            <a:extLst>
              <a:ext uri="{FF2B5EF4-FFF2-40B4-BE49-F238E27FC236}">
                <a16:creationId xmlns:a16="http://schemas.microsoft.com/office/drawing/2014/main" id="{F08B2E07-8053-484E-9B34-46137516CC8E}"/>
              </a:ext>
            </a:extLst>
          </p:cNvPr>
          <p:cNvGrpSpPr>
            <a:grpSpLocks/>
          </p:cNvGrpSpPr>
          <p:nvPr/>
        </p:nvGrpSpPr>
        <p:grpSpPr bwMode="auto">
          <a:xfrm>
            <a:off x="3900488" y="1366838"/>
            <a:ext cx="930275" cy="855662"/>
            <a:chOff x="3900334" y="1366895"/>
            <a:chExt cx="930601" cy="854869"/>
          </a:xfrm>
        </p:grpSpPr>
        <p:sp>
          <p:nvSpPr>
            <p:cNvPr id="3085" name="Text Box 117">
              <a:extLst>
                <a:ext uri="{FF2B5EF4-FFF2-40B4-BE49-F238E27FC236}">
                  <a16:creationId xmlns:a16="http://schemas.microsoft.com/office/drawing/2014/main" id="{6C320BC7-ACC4-4711-AB91-A044C0EA82C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00334" y="1366895"/>
              <a:ext cx="43204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CN" sz="2000" dirty="0">
                  <a:solidFill>
                    <a:srgbClr val="7030A0"/>
                  </a:solidFill>
                  <a:ea typeface="標楷體" panose="03000509000000000000" pitchFamily="65" charset="-120"/>
                </a:rPr>
                <a:t>A</a:t>
              </a:r>
              <a:endParaRPr lang="en-US" altLang="zh-TW" sz="2000" dirty="0">
                <a:solidFill>
                  <a:srgbClr val="7030A0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3086" name="Text Box 117">
              <a:extLst>
                <a:ext uri="{FF2B5EF4-FFF2-40B4-BE49-F238E27FC236}">
                  <a16:creationId xmlns:a16="http://schemas.microsoft.com/office/drawing/2014/main" id="{A82D3549-03C0-49C0-AB32-299E741350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98887" y="1821654"/>
              <a:ext cx="43204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CN" sz="2000">
                  <a:solidFill>
                    <a:srgbClr val="7030A0"/>
                  </a:solidFill>
                  <a:ea typeface="標楷體" panose="03000509000000000000" pitchFamily="65" charset="-120"/>
                </a:rPr>
                <a:t>B</a:t>
              </a:r>
              <a:endParaRPr lang="en-US" altLang="zh-TW" sz="2000">
                <a:solidFill>
                  <a:srgbClr val="7030A0"/>
                </a:solidFill>
                <a:ea typeface="標楷體" panose="03000509000000000000" pitchFamily="65" charset="-120"/>
              </a:endParaRPr>
            </a:p>
          </p:txBody>
        </p:sp>
        <p:sp>
          <p:nvSpPr>
            <p:cNvPr id="3087" name="Text Box 117">
              <a:extLst>
                <a:ext uri="{FF2B5EF4-FFF2-40B4-BE49-F238E27FC236}">
                  <a16:creationId xmlns:a16="http://schemas.microsoft.com/office/drawing/2014/main" id="{A7336844-7CC3-4342-B97E-EB6C9BFB64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17539" y="1821653"/>
              <a:ext cx="432048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/>
              <a:r>
                <a:rPr lang="en-US" altLang="zh-CN" sz="2000">
                  <a:solidFill>
                    <a:srgbClr val="7030A0"/>
                  </a:solidFill>
                  <a:ea typeface="標楷體" panose="03000509000000000000" pitchFamily="65" charset="-120"/>
                </a:rPr>
                <a:t>C</a:t>
              </a:r>
              <a:endParaRPr lang="en-US" altLang="zh-TW" sz="2000">
                <a:solidFill>
                  <a:srgbClr val="7030A0"/>
                </a:solidFill>
                <a:ea typeface="標楷體" panose="03000509000000000000" pitchFamily="65" charset="-120"/>
              </a:endParaRPr>
            </a:p>
          </p:txBody>
        </p:sp>
      </p:grpSp>
      <p:sp>
        <p:nvSpPr>
          <p:cNvPr id="64" name="Text Box 117">
            <a:extLst>
              <a:ext uri="{FF2B5EF4-FFF2-40B4-BE49-F238E27FC236}">
                <a16:creationId xmlns:a16="http://schemas.microsoft.com/office/drawing/2014/main" id="{121092DF-913E-4643-A887-EE09FDD0A4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1013" y="1477963"/>
            <a:ext cx="3413125" cy="8925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600" dirty="0">
                <a:solidFill>
                  <a:srgbClr val="0066FF"/>
                </a:solidFill>
                <a:ea typeface="標楷體" panose="03000509000000000000" pitchFamily="65" charset="-120"/>
              </a:rPr>
              <a:t>三角形</a:t>
            </a:r>
            <a:r>
              <a:rPr lang="en-US" altLang="zh-TW" sz="2600" dirty="0">
                <a:solidFill>
                  <a:srgbClr val="0066FF"/>
                </a:solidFill>
                <a:ea typeface="標楷體" panose="03000509000000000000" pitchFamily="65" charset="-120"/>
              </a:rPr>
              <a:t>B</a:t>
            </a:r>
            <a:r>
              <a:rPr lang="zh-TW" altLang="en-US" sz="2600" dirty="0">
                <a:solidFill>
                  <a:srgbClr val="0066FF"/>
                </a:solidFill>
                <a:ea typeface="標楷體" panose="03000509000000000000" pitchFamily="65" charset="-120"/>
              </a:rPr>
              <a:t>和</a:t>
            </a:r>
            <a:r>
              <a:rPr lang="en-US" altLang="zh-TW" sz="2600" dirty="0">
                <a:solidFill>
                  <a:srgbClr val="0066FF"/>
                </a:solidFill>
                <a:ea typeface="標楷體" panose="03000509000000000000" pitchFamily="65" charset="-120"/>
              </a:rPr>
              <a:t>C</a:t>
            </a:r>
            <a:r>
              <a:rPr lang="zh-TW" altLang="en-US" sz="2600" dirty="0">
                <a:solidFill>
                  <a:srgbClr val="0066FF"/>
                </a:solidFill>
                <a:ea typeface="標楷體" panose="03000509000000000000" pitchFamily="65" charset="-120"/>
              </a:rPr>
              <a:t>同底等高，</a:t>
            </a:r>
            <a:endParaRPr lang="en-US" altLang="zh-TW" sz="2600" dirty="0">
              <a:solidFill>
                <a:srgbClr val="0066FF"/>
              </a:solidFill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600" dirty="0">
                <a:solidFill>
                  <a:srgbClr val="0066FF"/>
                </a:solidFill>
                <a:ea typeface="標楷體" panose="03000509000000000000" pitchFamily="65" charset="-120"/>
              </a:rPr>
              <a:t>所以</a:t>
            </a:r>
            <a:r>
              <a:rPr lang="zh-TW" altLang="en-US" sz="2600">
                <a:solidFill>
                  <a:srgbClr val="0066FF"/>
                </a:solidFill>
                <a:ea typeface="標楷體" panose="03000509000000000000" pitchFamily="65" charset="-120"/>
              </a:rPr>
              <a:t>面積相同</a:t>
            </a:r>
            <a:r>
              <a:rPr lang="zh-TW" altLang="en-US" sz="2600" dirty="0">
                <a:solidFill>
                  <a:srgbClr val="0066FF"/>
                </a:solidFill>
                <a:ea typeface="標楷體" panose="03000509000000000000" pitchFamily="65" charset="-120"/>
              </a:rPr>
              <a:t>。</a:t>
            </a:r>
            <a:endParaRPr lang="en-US" altLang="zh-TW" sz="26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grpSp>
        <p:nvGrpSpPr>
          <p:cNvPr id="16" name="组合 7">
            <a:extLst>
              <a:ext uri="{FF2B5EF4-FFF2-40B4-BE49-F238E27FC236}">
                <a16:creationId xmlns:a16="http://schemas.microsoft.com/office/drawing/2014/main" id="{DE2D4679-857F-454B-955A-764100726A67}"/>
              </a:ext>
            </a:extLst>
          </p:cNvPr>
          <p:cNvGrpSpPr>
            <a:grpSpLocks/>
          </p:cNvGrpSpPr>
          <p:nvPr/>
        </p:nvGrpSpPr>
        <p:grpSpPr bwMode="auto">
          <a:xfrm>
            <a:off x="2051720" y="3384699"/>
            <a:ext cx="466727" cy="954087"/>
            <a:chOff x="6471606" y="2839230"/>
            <a:chExt cx="559490" cy="952861"/>
          </a:xfrm>
        </p:grpSpPr>
        <p:sp>
          <p:nvSpPr>
            <p:cNvPr id="17" name="文本框 3">
              <a:extLst>
                <a:ext uri="{FF2B5EF4-FFF2-40B4-BE49-F238E27FC236}">
                  <a16:creationId xmlns:a16="http://schemas.microsoft.com/office/drawing/2014/main" id="{48EEB3DC-ECA2-45F6-B000-202508E3B1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27040" y="2839230"/>
              <a:ext cx="504056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CN" sz="2800"/>
                <a:t>1</a:t>
              </a:r>
              <a:endParaRPr lang="zh-CN" altLang="en-US" sz="2800"/>
            </a:p>
          </p:txBody>
        </p:sp>
        <p:cxnSp>
          <p:nvCxnSpPr>
            <p:cNvPr id="18" name="直接连接符 17">
              <a:extLst>
                <a:ext uri="{FF2B5EF4-FFF2-40B4-BE49-F238E27FC236}">
                  <a16:creationId xmlns:a16="http://schemas.microsoft.com/office/drawing/2014/main" id="{10919ED2-C606-4183-B84F-E1971E73A620}"/>
                </a:ext>
              </a:extLst>
            </p:cNvPr>
            <p:cNvCxnSpPr/>
            <p:nvPr/>
          </p:nvCxnSpPr>
          <p:spPr bwMode="auto">
            <a:xfrm>
              <a:off x="6471606" y="3308526"/>
              <a:ext cx="559490" cy="0"/>
            </a:xfrm>
            <a:prstGeom prst="line">
              <a:avLst/>
            </a:prstGeom>
            <a:solidFill>
              <a:schemeClr val="bg1"/>
            </a:solidFill>
            <a:ln w="28575" cap="flat" cmpd="sng" algn="ctr">
              <a:solidFill>
                <a:schemeClr val="tx1">
                  <a:lumMod val="95000"/>
                  <a:lumOff val="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17961" dir="2700000" algn="ctr" rotWithShape="0">
                      <a:schemeClr val="tx1">
                        <a:gamma/>
                        <a:shade val="60000"/>
                        <a:invGamma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9" name="文本框 12">
              <a:extLst>
                <a:ext uri="{FF2B5EF4-FFF2-40B4-BE49-F238E27FC236}">
                  <a16:creationId xmlns:a16="http://schemas.microsoft.com/office/drawing/2014/main" id="{C6330AF0-8956-4FA6-8DF6-F25C077D7CA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46884" y="3268871"/>
              <a:ext cx="461259" cy="52322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2800" dirty="0"/>
                <a:t>2</a:t>
              </a:r>
              <a:endParaRPr lang="zh-CN" altLang="en-US" sz="28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37" grpId="0"/>
      <p:bldP spid="37" grpId="1"/>
      <p:bldP spid="62" grpId="0"/>
      <p:bldP spid="62" grpId="1"/>
      <p:bldP spid="64" grpId="0" build="allAtOnce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4268</TotalTime>
  <Words>100</Words>
  <Application>Microsoft Office PowerPoint</Application>
  <PresentationFormat>全屏显示(4:3)</PresentationFormat>
  <Paragraphs>15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新細明體</vt:lpstr>
      <vt:lpstr>幼圆</vt:lpstr>
      <vt:lpstr>Arial</vt:lpstr>
      <vt:lpstr>Calibri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546</cp:revision>
  <dcterms:modified xsi:type="dcterms:W3CDTF">2023-07-07T05:52:41Z</dcterms:modified>
</cp:coreProperties>
</file>