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3"/>
  </p:notesMasterIdLst>
  <p:sldIdLst>
    <p:sldId id="327" r:id="rId2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45">
          <p15:clr>
            <a:srgbClr val="A4A3A4"/>
          </p15:clr>
        </p15:guide>
        <p15:guide id="2" orient="horz" pos="1661">
          <p15:clr>
            <a:srgbClr val="A4A3A4"/>
          </p15:clr>
        </p15:guide>
        <p15:guide id="3" orient="horz" pos="1344">
          <p15:clr>
            <a:srgbClr val="A4A3A4"/>
          </p15:clr>
        </p15:guide>
        <p15:guide id="4" pos="657">
          <p15:clr>
            <a:srgbClr val="A4A3A4"/>
          </p15:clr>
        </p15:guide>
        <p15:guide id="5" pos="1292">
          <p15:clr>
            <a:srgbClr val="A4A3A4"/>
          </p15:clr>
        </p15:guide>
        <p15:guide id="6" pos="1701">
          <p15:clr>
            <a:srgbClr val="A4A3A4"/>
          </p15:clr>
        </p15:guide>
        <p15:guide id="7" pos="5329">
          <p15:clr>
            <a:srgbClr val="A4A3A4"/>
          </p15:clr>
        </p15:guide>
        <p15:guide id="8" pos="93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  <a:srgbClr val="FF00FF"/>
    <a:srgbClr val="0066FF"/>
    <a:srgbClr val="BBE0E3"/>
    <a:srgbClr val="FBEDEB"/>
    <a:srgbClr val="EBE6FE"/>
    <a:srgbClr val="008A00"/>
    <a:srgbClr val="009600"/>
    <a:srgbClr val="3366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2559" autoAdjust="0"/>
    <p:restoredTop sz="80925" autoAdjust="0"/>
  </p:normalViewPr>
  <p:slideViewPr>
    <p:cSldViewPr>
      <p:cViewPr varScale="1">
        <p:scale>
          <a:sx n="73" d="100"/>
          <a:sy n="73" d="100"/>
        </p:scale>
        <p:origin x="1194" y="60"/>
      </p:cViewPr>
      <p:guideLst>
        <p:guide orient="horz" pos="845"/>
        <p:guide orient="horz" pos="1661"/>
        <p:guide orient="horz" pos="1344"/>
        <p:guide pos="657"/>
        <p:guide pos="1292"/>
        <p:guide pos="1701"/>
        <p:guide pos="5329"/>
        <p:guide pos="93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1A8CB134-ADAE-42F2-A31D-5A089EA552E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C1397001-8C36-47FD-BC65-6A021F7BABC1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F7FBE73A-9097-4C04-BE37-BEB4C16D9952}" type="datetimeFigureOut">
              <a:rPr lang="zh-TW" altLang="en-US"/>
              <a:pPr>
                <a:defRPr/>
              </a:pPr>
              <a:t>2023/7/7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D8E961FE-E760-4691-8547-41C99C80C73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7AF2A7D2-24A4-4EA8-A30F-42FCB8C952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  <a:endParaRPr lang="zh-TW" altLang="en-US" noProof="0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C00AFDBE-1EE2-4421-B54C-4D5B6528F02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B243A7F0-553F-4A39-AFA7-54699946820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66ECD560-2710-402F-BBED-E319D858E976}" type="slidenum">
              <a:rPr lang="zh-TW" altLang="en-US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B50C8C45-2033-473D-9536-9D3A5CFCD512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fld id="{AB2CDD61-F5D6-40B3-9BA6-D075130FE870}" type="slidenum">
              <a:rPr lang="en-US" altLang="zh-TW" sz="1200"/>
              <a:pPr algn="r" eaLnBrk="1" hangingPunct="1"/>
              <a:t>1</a:t>
            </a:fld>
            <a:endParaRPr lang="en-US" altLang="zh-TW" sz="120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308F4E66-C04F-4F80-9368-E5B7A05684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A115FA3F-E595-4AA6-B013-5145E4BEE2C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solidFill>
                <a:srgbClr val="0066FF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350345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99473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46140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00797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56144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2152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5776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41463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29221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981548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32365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F0317C61-4800-4313-B531-5C4A6180793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2513577F-690A-41EC-BC24-9616CA64812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18033" y="6150247"/>
            <a:ext cx="62642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9pPr>
          </a:lstStyle>
          <a:p>
            <a:r>
              <a:rPr lang="zh-TW" altLang="en-US" sz="2200" dirty="0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長河中一入學前</a:t>
            </a:r>
            <a:r>
              <a:rPr lang="zh-TW" altLang="en-US" sz="2400" b="1" dirty="0">
                <a:solidFill>
                  <a:srgbClr val="00B0F0"/>
                </a:solidFill>
                <a:latin typeface="新細明體" panose="02020500000000000000" pitchFamily="18" charset="-120"/>
              </a:rPr>
              <a:t>數學科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分類練習</a:t>
            </a:r>
            <a:r>
              <a:rPr lang="en-US" altLang="zh-TW" sz="2200" b="1" dirty="0">
                <a:latin typeface="幼圆" panose="02010509060101010101" pitchFamily="49" charset="-122"/>
                <a:ea typeface="幼圆" panose="02010509060101010101" pitchFamily="49" charset="-122"/>
              </a:rPr>
              <a:t>+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模擬試卷</a:t>
            </a:r>
            <a:endParaRPr lang="zh-CN" altLang="en-US" sz="2200" b="1" dirty="0">
              <a:solidFill>
                <a:srgbClr val="FF3399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>
            <a:extLst>
              <a:ext uri="{FF2B5EF4-FFF2-40B4-BE49-F238E27FC236}">
                <a16:creationId xmlns:a16="http://schemas.microsoft.com/office/drawing/2014/main" id="{31E915D5-3691-4790-9E7D-4604523E2089}"/>
              </a:ext>
            </a:extLst>
          </p:cNvPr>
          <p:cNvGrpSpPr>
            <a:grpSpLocks/>
          </p:cNvGrpSpPr>
          <p:nvPr/>
        </p:nvGrpSpPr>
        <p:grpSpPr bwMode="auto">
          <a:xfrm>
            <a:off x="1079500" y="3882455"/>
            <a:ext cx="2484438" cy="461962"/>
            <a:chOff x="1078855" y="3464662"/>
            <a:chExt cx="2485124" cy="461962"/>
          </a:xfrm>
        </p:grpSpPr>
        <p:sp>
          <p:nvSpPr>
            <p:cNvPr id="3090" name="Text Box 142">
              <a:extLst>
                <a:ext uri="{FF2B5EF4-FFF2-40B4-BE49-F238E27FC236}">
                  <a16:creationId xmlns:a16="http://schemas.microsoft.com/office/drawing/2014/main" id="{1DA79CFF-34DF-458E-9073-A473933AD8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8855" y="3464662"/>
              <a:ext cx="533724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CN" altLang="en-US" sz="2400">
                  <a:solidFill>
                    <a:srgbClr val="0066FF"/>
                  </a:solidFill>
                  <a:ea typeface="標楷體" panose="03000509000000000000" pitchFamily="65" charset="-120"/>
                </a:rPr>
                <a:t>長</a:t>
              </a:r>
              <a:endParaRPr lang="en-US" altLang="zh-TW" sz="2400">
                <a:solidFill>
                  <a:srgbClr val="0066FF"/>
                </a:solidFill>
                <a:ea typeface="標楷體" panose="03000509000000000000" pitchFamily="65" charset="-120"/>
              </a:endParaRPr>
            </a:p>
          </p:txBody>
        </p:sp>
        <p:sp>
          <p:nvSpPr>
            <p:cNvPr id="3091" name="矩形 5">
              <a:extLst>
                <a:ext uri="{FF2B5EF4-FFF2-40B4-BE49-F238E27FC236}">
                  <a16:creationId xmlns:a16="http://schemas.microsoft.com/office/drawing/2014/main" id="{B19EFBE4-B5BE-4B6C-9438-4779F55A93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4697" y="3550792"/>
              <a:ext cx="936228" cy="36004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CN" altLang="en-US"/>
            </a:p>
          </p:txBody>
        </p:sp>
        <p:sp>
          <p:nvSpPr>
            <p:cNvPr id="3092" name="矩形 36">
              <a:extLst>
                <a:ext uri="{FF2B5EF4-FFF2-40B4-BE49-F238E27FC236}">
                  <a16:creationId xmlns:a16="http://schemas.microsoft.com/office/drawing/2014/main" id="{89D70314-1A67-43EF-BCE7-86ABCB191B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7751" y="3550792"/>
              <a:ext cx="936228" cy="36004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CN" altLang="en-US"/>
            </a:p>
          </p:txBody>
        </p:sp>
      </p:grpSp>
      <p:sp>
        <p:nvSpPr>
          <p:cNvPr id="42" name="Rectangle 105">
            <a:extLst>
              <a:ext uri="{FF2B5EF4-FFF2-40B4-BE49-F238E27FC236}">
                <a16:creationId xmlns:a16="http://schemas.microsoft.com/office/drawing/2014/main" id="{34CF0D91-10E2-4981-B369-245EA10EA3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8400" y="1529716"/>
            <a:ext cx="2714625" cy="464183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en-US" altLang="zh-CN"/>
          </a:p>
        </p:txBody>
      </p:sp>
      <p:sp>
        <p:nvSpPr>
          <p:cNvPr id="3076" name="Text Box 890">
            <a:extLst>
              <a:ext uri="{FF2B5EF4-FFF2-40B4-BE49-F238E27FC236}">
                <a16:creationId xmlns:a16="http://schemas.microsoft.com/office/drawing/2014/main" id="{7D31E3CD-DD0B-4AA1-83AD-361246A652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3150" y="1079500"/>
            <a:ext cx="7561263" cy="2278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 dirty="0">
                <a:ea typeface="標楷體" panose="03000509000000000000" pitchFamily="65" charset="-120"/>
              </a:rPr>
              <a:t>用一條長</a:t>
            </a:r>
            <a:r>
              <a:rPr lang="en-US" altLang="zh-TW" sz="2800" dirty="0">
                <a:ea typeface="標楷體" panose="03000509000000000000" pitchFamily="65" charset="-120"/>
              </a:rPr>
              <a:t>54cm</a:t>
            </a:r>
            <a:r>
              <a:rPr lang="zh-TW" altLang="en-US" sz="2800" dirty="0">
                <a:ea typeface="標楷體" panose="03000509000000000000" pitchFamily="65" charset="-120"/>
              </a:rPr>
              <a:t>的繩子圍出一個長方形。如果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eaLnBrk="1" hangingPunct="1">
              <a:spcAft>
                <a:spcPts val="18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長度是闊度的</a:t>
            </a:r>
            <a:r>
              <a:rPr lang="en-US" altLang="zh-TW" sz="2800" dirty="0">
                <a:ea typeface="標楷體" panose="03000509000000000000" pitchFamily="65" charset="-120"/>
              </a:rPr>
              <a:t>2</a:t>
            </a:r>
            <a:r>
              <a:rPr lang="zh-TW" altLang="en-US" sz="2800" dirty="0">
                <a:ea typeface="標楷體" panose="03000509000000000000" pitchFamily="65" charset="-120"/>
              </a:rPr>
              <a:t>倍，這個長方形的面積是多少？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eaLnBrk="1" hangingPunct="1">
              <a:spcAft>
                <a:spcPts val="18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A. 324cm</a:t>
            </a:r>
            <a:r>
              <a:rPr lang="en-US" altLang="zh-TW" sz="2800" baseline="30000" dirty="0">
                <a:ea typeface="標楷體" panose="03000509000000000000" pitchFamily="65" charset="-120"/>
              </a:rPr>
              <a:t>2</a:t>
            </a:r>
            <a:r>
              <a:rPr lang="en-US" altLang="zh-TW" sz="2800" dirty="0">
                <a:ea typeface="標楷體" panose="03000509000000000000" pitchFamily="65" charset="-120"/>
              </a:rPr>
              <a:t>                  B. 162cm</a:t>
            </a:r>
            <a:r>
              <a:rPr lang="en-US" altLang="zh-TW" sz="2800" baseline="30000" dirty="0">
                <a:ea typeface="標楷體" panose="03000509000000000000" pitchFamily="65" charset="-120"/>
              </a:rPr>
              <a:t>2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eaLnBrk="1" hangingPunct="1">
              <a:spcAft>
                <a:spcPts val="5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C. 81cm</a:t>
            </a:r>
            <a:r>
              <a:rPr lang="en-US" altLang="zh-TW" sz="2800" baseline="30000" dirty="0">
                <a:ea typeface="標楷體" panose="03000509000000000000" pitchFamily="65" charset="-120"/>
              </a:rPr>
              <a:t>2</a:t>
            </a:r>
            <a:r>
              <a:rPr lang="en-US" altLang="zh-TW" sz="2800" dirty="0">
                <a:ea typeface="標楷體" panose="03000509000000000000" pitchFamily="65" charset="-120"/>
              </a:rPr>
              <a:t>                    D. 72cm</a:t>
            </a:r>
            <a:r>
              <a:rPr lang="en-US" altLang="zh-TW" sz="2800" baseline="30000" dirty="0">
                <a:ea typeface="標楷體" panose="03000509000000000000" pitchFamily="65" charset="-120"/>
              </a:rPr>
              <a:t>2</a:t>
            </a:r>
            <a:endParaRPr lang="en-US" altLang="zh-TW" sz="2800" dirty="0">
              <a:ea typeface="標楷體" panose="03000509000000000000" pitchFamily="65" charset="-120"/>
            </a:endParaRPr>
          </a:p>
        </p:txBody>
      </p:sp>
      <p:sp>
        <p:nvSpPr>
          <p:cNvPr id="3077" name="Text Box 5">
            <a:extLst>
              <a:ext uri="{FF2B5EF4-FFF2-40B4-BE49-F238E27FC236}">
                <a16:creationId xmlns:a16="http://schemas.microsoft.com/office/drawing/2014/main" id="{F56618C0-3F26-4180-B501-AA86FEF3DA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1098550"/>
            <a:ext cx="746125" cy="51911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marL="355600" indent="-355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ea typeface="標楷體" panose="03000509000000000000" pitchFamily="65" charset="-120"/>
              </a:rPr>
              <a:t>24. </a:t>
            </a:r>
            <a:endParaRPr lang="zh-TW" altLang="zh-TW" sz="2800">
              <a:ea typeface="標楷體" panose="03000509000000000000" pitchFamily="65" charset="-120"/>
            </a:endParaRPr>
          </a:p>
        </p:txBody>
      </p:sp>
      <p:sp>
        <p:nvSpPr>
          <p:cNvPr id="3078" name="Text Box 53">
            <a:extLst>
              <a:ext uri="{FF2B5EF4-FFF2-40B4-BE49-F238E27FC236}">
                <a16:creationId xmlns:a16="http://schemas.microsoft.com/office/drawing/2014/main" id="{B20026AB-CA48-47ED-ADDB-1A2669CC53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568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/>
              <a:t>模擬試卷</a:t>
            </a:r>
            <a:r>
              <a:rPr lang="en-US" altLang="zh-TW" sz="3400" b="1"/>
              <a:t>(</a:t>
            </a:r>
            <a:r>
              <a:rPr lang="zh-CN" altLang="en-US" sz="3400" b="1"/>
              <a:t>三</a:t>
            </a:r>
            <a:r>
              <a:rPr lang="en-US" altLang="zh-TW" sz="3400" b="1"/>
              <a:t>)</a:t>
            </a:r>
          </a:p>
        </p:txBody>
      </p:sp>
      <p:sp>
        <p:nvSpPr>
          <p:cNvPr id="3079" name="Rectangle 34">
            <a:extLst>
              <a:ext uri="{FF2B5EF4-FFF2-40B4-BE49-F238E27FC236}">
                <a16:creationId xmlns:a16="http://schemas.microsoft.com/office/drawing/2014/main" id="{0BAAE0A3-B13E-48CC-B534-02BB0D80B6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61263" y="2846388"/>
            <a:ext cx="503237" cy="503237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en-US" altLang="zh-CN"/>
          </a:p>
        </p:txBody>
      </p:sp>
      <p:sp>
        <p:nvSpPr>
          <p:cNvPr id="28" name="Text Box 17">
            <a:extLst>
              <a:ext uri="{FF2B5EF4-FFF2-40B4-BE49-F238E27FC236}">
                <a16:creationId xmlns:a16="http://schemas.microsoft.com/office/drawing/2014/main" id="{24049733-04B8-4E70-930F-BD631C6159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99363" y="2868613"/>
            <a:ext cx="490537" cy="433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18000" rIns="18000" bIns="18000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FF0000"/>
                </a:solidFill>
              </a:rPr>
              <a:t> B</a:t>
            </a:r>
          </a:p>
        </p:txBody>
      </p:sp>
      <p:sp>
        <p:nvSpPr>
          <p:cNvPr id="61" name="Text Box 142">
            <a:extLst>
              <a:ext uri="{FF2B5EF4-FFF2-40B4-BE49-F238E27FC236}">
                <a16:creationId xmlns:a16="http://schemas.microsoft.com/office/drawing/2014/main" id="{1F9311B1-B18A-4310-A8A2-9F802C2012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2563" y="5132324"/>
            <a:ext cx="46513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CN" altLang="en-US" sz="2400" dirty="0">
                <a:solidFill>
                  <a:srgbClr val="0066FF"/>
                </a:solidFill>
                <a:ea typeface="標楷體" panose="03000509000000000000" pitchFamily="65" charset="-120"/>
              </a:rPr>
              <a:t>長方</a:t>
            </a:r>
            <a:r>
              <a:rPr lang="zh-TW" altLang="en-US" sz="2400" dirty="0">
                <a:solidFill>
                  <a:srgbClr val="0066FF"/>
                </a:solidFill>
                <a:ea typeface="標楷體" panose="03000509000000000000" pitchFamily="65" charset="-120"/>
              </a:rPr>
              <a:t>形</a:t>
            </a:r>
            <a:r>
              <a:rPr lang="zh-CN" altLang="en-US" sz="2400" dirty="0">
                <a:solidFill>
                  <a:srgbClr val="0066FF"/>
                </a:solidFill>
                <a:ea typeface="標楷體" panose="03000509000000000000" pitchFamily="65" charset="-120"/>
              </a:rPr>
              <a:t>的闊是：</a:t>
            </a:r>
            <a:r>
              <a:rPr lang="en-US" altLang="zh-CN" sz="2400" dirty="0">
                <a:solidFill>
                  <a:srgbClr val="0066FF"/>
                </a:solidFill>
                <a:ea typeface="標楷體" panose="03000509000000000000" pitchFamily="65" charset="-120"/>
              </a:rPr>
              <a:t>54</a:t>
            </a:r>
            <a:r>
              <a:rPr lang="zh-TW" altLang="zh-CN" sz="2400" dirty="0">
                <a:solidFill>
                  <a:srgbClr val="0066FF"/>
                </a:solidFill>
              </a:rPr>
              <a:t>÷</a:t>
            </a:r>
            <a:r>
              <a:rPr lang="en-US" altLang="zh-CN" sz="2400" dirty="0">
                <a:solidFill>
                  <a:srgbClr val="0066FF"/>
                </a:solidFill>
                <a:ea typeface="標楷體" panose="03000509000000000000" pitchFamily="65" charset="-120"/>
              </a:rPr>
              <a:t>2</a:t>
            </a:r>
            <a:r>
              <a:rPr lang="zh-TW" altLang="zh-CN" sz="2400" dirty="0">
                <a:solidFill>
                  <a:srgbClr val="0066FF"/>
                </a:solidFill>
              </a:rPr>
              <a:t>÷</a:t>
            </a:r>
            <a:r>
              <a:rPr lang="en-US" altLang="zh-CN" sz="2400" dirty="0">
                <a:solidFill>
                  <a:srgbClr val="0066FF"/>
                </a:solidFill>
                <a:ea typeface="標楷體" panose="03000509000000000000" pitchFamily="65" charset="-120"/>
              </a:rPr>
              <a:t>3 = 9(cm)</a:t>
            </a:r>
            <a:endParaRPr lang="en-US" altLang="zh-TW" sz="24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cxnSp>
        <p:nvCxnSpPr>
          <p:cNvPr id="35" name="直接连接符 34">
            <a:extLst>
              <a:ext uri="{FF2B5EF4-FFF2-40B4-BE49-F238E27FC236}">
                <a16:creationId xmlns:a16="http://schemas.microsoft.com/office/drawing/2014/main" id="{0A799DF5-D636-4778-97B1-C9378E7CA675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2571750" y="1529716"/>
            <a:ext cx="992188" cy="634"/>
          </a:xfrm>
          <a:prstGeom prst="line">
            <a:avLst/>
          </a:prstGeom>
          <a:noFill/>
          <a:ln w="28575" algn="ctr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8" name="组合 7">
            <a:extLst>
              <a:ext uri="{FF2B5EF4-FFF2-40B4-BE49-F238E27FC236}">
                <a16:creationId xmlns:a16="http://schemas.microsoft.com/office/drawing/2014/main" id="{49B06F15-5E61-4E28-8401-048FB9D3E3D8}"/>
              </a:ext>
            </a:extLst>
          </p:cNvPr>
          <p:cNvGrpSpPr>
            <a:grpSpLocks/>
          </p:cNvGrpSpPr>
          <p:nvPr/>
        </p:nvGrpSpPr>
        <p:grpSpPr bwMode="auto">
          <a:xfrm>
            <a:off x="1079500" y="3356992"/>
            <a:ext cx="1536700" cy="460375"/>
            <a:chOff x="1078855" y="4084340"/>
            <a:chExt cx="1537467" cy="460375"/>
          </a:xfrm>
        </p:grpSpPr>
        <p:sp>
          <p:nvSpPr>
            <p:cNvPr id="3088" name="Text Box 142">
              <a:extLst>
                <a:ext uri="{FF2B5EF4-FFF2-40B4-BE49-F238E27FC236}">
                  <a16:creationId xmlns:a16="http://schemas.microsoft.com/office/drawing/2014/main" id="{3A50737E-69CE-41A6-BA9E-F602A89BE6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8855" y="4084340"/>
              <a:ext cx="526529" cy="460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CN" altLang="en-US" sz="2400">
                  <a:solidFill>
                    <a:srgbClr val="0066FF"/>
                  </a:solidFill>
                  <a:ea typeface="標楷體" panose="03000509000000000000" pitchFamily="65" charset="-120"/>
                </a:rPr>
                <a:t>闊</a:t>
              </a:r>
              <a:endParaRPr lang="en-US" altLang="zh-TW" sz="2400">
                <a:solidFill>
                  <a:srgbClr val="0066FF"/>
                </a:solidFill>
                <a:ea typeface="標楷體" panose="03000509000000000000" pitchFamily="65" charset="-120"/>
              </a:endParaRPr>
            </a:p>
          </p:txBody>
        </p:sp>
        <p:sp>
          <p:nvSpPr>
            <p:cNvPr id="3089" name="矩形 39">
              <a:extLst>
                <a:ext uri="{FF2B5EF4-FFF2-40B4-BE49-F238E27FC236}">
                  <a16:creationId xmlns:a16="http://schemas.microsoft.com/office/drawing/2014/main" id="{E1171418-FEB6-41D0-8F39-04FCEC235D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0036" y="4134508"/>
              <a:ext cx="936286" cy="36004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rgbClr val="0066FF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CN" altLang="en-US"/>
            </a:p>
          </p:txBody>
        </p:sp>
      </p:grpSp>
      <p:grpSp>
        <p:nvGrpSpPr>
          <p:cNvPr id="10" name="组合 9">
            <a:extLst>
              <a:ext uri="{FF2B5EF4-FFF2-40B4-BE49-F238E27FC236}">
                <a16:creationId xmlns:a16="http://schemas.microsoft.com/office/drawing/2014/main" id="{FA72BF77-1CA3-408D-A348-53727565C506}"/>
              </a:ext>
            </a:extLst>
          </p:cNvPr>
          <p:cNvGrpSpPr>
            <a:grpSpLocks/>
          </p:cNvGrpSpPr>
          <p:nvPr/>
        </p:nvGrpSpPr>
        <p:grpSpPr bwMode="auto">
          <a:xfrm>
            <a:off x="3883025" y="3374455"/>
            <a:ext cx="2460625" cy="974725"/>
            <a:chOff x="3882542" y="3571063"/>
            <a:chExt cx="2461369" cy="973652"/>
          </a:xfrm>
        </p:grpSpPr>
        <p:sp>
          <p:nvSpPr>
            <p:cNvPr id="63" name="Text Box 142">
              <a:extLst>
                <a:ext uri="{FF2B5EF4-FFF2-40B4-BE49-F238E27FC236}">
                  <a16:creationId xmlns:a16="http://schemas.microsoft.com/office/drawing/2014/main" id="{9E897616-B815-49E2-83C2-A879F8A4BBA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98507" y="3823197"/>
              <a:ext cx="2245404" cy="4614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r>
                <a:rPr lang="zh-CN" altLang="en-US" sz="2400" dirty="0">
                  <a:solidFill>
                    <a:srgbClr val="FF00FF"/>
                  </a:solidFill>
                  <a:ea typeface="標楷體" panose="03000509000000000000" pitchFamily="65" charset="-120"/>
                </a:rPr>
                <a:t>長</a:t>
              </a:r>
              <a:r>
                <a:rPr lang="zh-TW" altLang="zh-CN" sz="2400" dirty="0">
                  <a:solidFill>
                    <a:srgbClr val="FF00FF"/>
                  </a:solidFill>
                </a:rPr>
                <a:t>＋</a:t>
              </a:r>
              <a:r>
                <a:rPr lang="zh-CN" altLang="en-US" sz="2400" dirty="0">
                  <a:solidFill>
                    <a:srgbClr val="FF00FF"/>
                  </a:solidFill>
                  <a:ea typeface="標楷體" panose="03000509000000000000" pitchFamily="65" charset="-120"/>
                </a:rPr>
                <a:t>闊</a:t>
              </a:r>
              <a:r>
                <a:rPr lang="zh-CN" altLang="en-US" sz="2400" dirty="0">
                  <a:solidFill>
                    <a:srgbClr val="FF00FF"/>
                  </a:solidFill>
                  <a:latin typeface="+mn-lt"/>
                  <a:ea typeface="標楷體" panose="03000509000000000000" pitchFamily="65" charset="-120"/>
                </a:rPr>
                <a:t> </a:t>
              </a:r>
              <a:r>
                <a:rPr lang="en-US" altLang="zh-CN" sz="2400" dirty="0">
                  <a:solidFill>
                    <a:srgbClr val="FF00FF"/>
                  </a:solidFill>
                  <a:latin typeface="+mn-lt"/>
                  <a:ea typeface="標楷體" panose="03000509000000000000" pitchFamily="65" charset="-120"/>
                </a:rPr>
                <a:t>= </a:t>
              </a:r>
              <a:r>
                <a:rPr lang="zh-CN" altLang="en-US" sz="2400" dirty="0">
                  <a:solidFill>
                    <a:srgbClr val="FF00FF"/>
                  </a:solidFill>
                  <a:ea typeface="標楷體" panose="03000509000000000000" pitchFamily="65" charset="-120"/>
                </a:rPr>
                <a:t>闊</a:t>
              </a:r>
              <a:r>
                <a:rPr lang="en-US" altLang="zh-CN" sz="2400" dirty="0">
                  <a:solidFill>
                    <a:srgbClr val="FF00FF"/>
                  </a:solidFill>
                  <a:sym typeface="Wingdings 2" panose="05020102010507070707" pitchFamily="18" charset="2"/>
                </a:rPr>
                <a:t></a:t>
              </a:r>
              <a:r>
                <a:rPr lang="en-US" altLang="zh-CN" sz="2400" dirty="0">
                  <a:solidFill>
                    <a:srgbClr val="FF00FF"/>
                  </a:solidFill>
                  <a:ea typeface="標楷體" panose="03000509000000000000" pitchFamily="65" charset="-120"/>
                </a:rPr>
                <a:t>3</a:t>
              </a:r>
              <a:endParaRPr lang="en-US" altLang="zh-TW" sz="2400" dirty="0">
                <a:solidFill>
                  <a:srgbClr val="FF00FF"/>
                </a:solidFill>
                <a:ea typeface="標楷體" panose="03000509000000000000" pitchFamily="65" charset="-120"/>
              </a:endParaRPr>
            </a:p>
          </p:txBody>
        </p:sp>
        <p:sp>
          <p:nvSpPr>
            <p:cNvPr id="3087" name="右大括号 6">
              <a:extLst>
                <a:ext uri="{FF2B5EF4-FFF2-40B4-BE49-F238E27FC236}">
                  <a16:creationId xmlns:a16="http://schemas.microsoft.com/office/drawing/2014/main" id="{82316133-C857-4A68-941C-8BD03492D5D3}"/>
                </a:ext>
              </a:extLst>
            </p:cNvPr>
            <p:cNvSpPr>
              <a:spLocks/>
            </p:cNvSpPr>
            <p:nvPr/>
          </p:nvSpPr>
          <p:spPr bwMode="auto">
            <a:xfrm>
              <a:off x="3882542" y="3571063"/>
              <a:ext cx="144090" cy="973652"/>
            </a:xfrm>
            <a:prstGeom prst="rightBrace">
              <a:avLst>
                <a:gd name="adj1" fmla="val 8321"/>
                <a:gd name="adj2" fmla="val 50000"/>
              </a:avLst>
            </a:prstGeom>
            <a:solidFill>
              <a:srgbClr val="FFFFFF"/>
            </a:solidFill>
            <a:ln w="9525" algn="ctr">
              <a:solidFill>
                <a:srgbClr val="FF00FF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zh-CN" altLang="en-US"/>
            </a:p>
          </p:txBody>
        </p:sp>
      </p:grpSp>
      <p:sp>
        <p:nvSpPr>
          <p:cNvPr id="41" name="Text Box 142">
            <a:extLst>
              <a:ext uri="{FF2B5EF4-FFF2-40B4-BE49-F238E27FC236}">
                <a16:creationId xmlns:a16="http://schemas.microsoft.com/office/drawing/2014/main" id="{0E2B9488-BB86-4383-ABC2-191C831ADC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3150" y="5542532"/>
            <a:ext cx="673893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CN" altLang="en-US" sz="2400">
                <a:solidFill>
                  <a:srgbClr val="0066FF"/>
                </a:solidFill>
                <a:ea typeface="標楷體" panose="03000509000000000000" pitchFamily="65" charset="-120"/>
              </a:rPr>
              <a:t>長方</a:t>
            </a:r>
            <a:r>
              <a:rPr lang="zh-TW" altLang="en-US" sz="2400">
                <a:solidFill>
                  <a:srgbClr val="0066FF"/>
                </a:solidFill>
                <a:ea typeface="標楷體" panose="03000509000000000000" pitchFamily="65" charset="-120"/>
              </a:rPr>
              <a:t>形</a:t>
            </a:r>
            <a:r>
              <a:rPr lang="zh-CN" altLang="en-US" sz="2400">
                <a:solidFill>
                  <a:srgbClr val="0066FF"/>
                </a:solidFill>
                <a:ea typeface="標楷體" panose="03000509000000000000" pitchFamily="65" charset="-120"/>
              </a:rPr>
              <a:t>的面積是：</a:t>
            </a:r>
            <a:r>
              <a:rPr lang="en-US" altLang="zh-CN" sz="2400">
                <a:solidFill>
                  <a:srgbClr val="0066FF"/>
                </a:solidFill>
                <a:ea typeface="標楷體" panose="03000509000000000000" pitchFamily="65" charset="-120"/>
              </a:rPr>
              <a:t>(9</a:t>
            </a:r>
            <a:r>
              <a:rPr lang="en-US" altLang="zh-CN" sz="2400">
                <a:solidFill>
                  <a:srgbClr val="0066FF"/>
                </a:solidFill>
                <a:sym typeface="Wingdings 2" panose="05020102010507070707" pitchFamily="18" charset="2"/>
              </a:rPr>
              <a:t></a:t>
            </a:r>
            <a:r>
              <a:rPr lang="en-US" altLang="zh-CN" sz="2400">
                <a:solidFill>
                  <a:srgbClr val="0066FF"/>
                </a:solidFill>
                <a:ea typeface="標楷體" panose="03000509000000000000" pitchFamily="65" charset="-120"/>
              </a:rPr>
              <a:t>2)</a:t>
            </a:r>
            <a:r>
              <a:rPr lang="en-US" altLang="zh-CN" sz="2400">
                <a:solidFill>
                  <a:srgbClr val="0066FF"/>
                </a:solidFill>
                <a:sym typeface="Wingdings 2" panose="05020102010507070707" pitchFamily="18" charset="2"/>
              </a:rPr>
              <a:t></a:t>
            </a:r>
            <a:r>
              <a:rPr lang="en-US" altLang="zh-CN" sz="2400">
                <a:solidFill>
                  <a:srgbClr val="0066FF"/>
                </a:solidFill>
                <a:ea typeface="標楷體" panose="03000509000000000000" pitchFamily="65" charset="-120"/>
              </a:rPr>
              <a:t>9 = 162(cm</a:t>
            </a:r>
            <a:r>
              <a:rPr lang="en-US" altLang="zh-CN" sz="2400" baseline="30000">
                <a:solidFill>
                  <a:srgbClr val="0066FF"/>
                </a:solidFill>
                <a:ea typeface="標楷體" panose="03000509000000000000" pitchFamily="65" charset="-120"/>
              </a:rPr>
              <a:t>2</a:t>
            </a:r>
            <a:r>
              <a:rPr lang="en-US" altLang="zh-CN" sz="2400">
                <a:solidFill>
                  <a:srgbClr val="0066FF"/>
                </a:solidFill>
                <a:ea typeface="標楷體" panose="03000509000000000000" pitchFamily="65" charset="-120"/>
              </a:rPr>
              <a:t>)</a:t>
            </a:r>
            <a:endParaRPr lang="en-US" altLang="zh-TW" sz="240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id="{AC761CE2-1E7F-4CE5-BD88-289327822C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3013" y="4545802"/>
            <a:ext cx="4297363" cy="523220"/>
          </a:xfrm>
          <a:prstGeom prst="rect">
            <a:avLst/>
          </a:prstGeom>
          <a:noFill/>
          <a:ln w="9525">
            <a:solidFill>
              <a:srgbClr val="008A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800" dirty="0">
                <a:solidFill>
                  <a:srgbClr val="008A00"/>
                </a:solidFill>
              </a:rPr>
              <a:t>長方形周界 </a:t>
            </a:r>
            <a:r>
              <a:rPr lang="en-US" altLang="zh-TW" sz="2800" dirty="0">
                <a:solidFill>
                  <a:srgbClr val="008A00"/>
                </a:solidFill>
              </a:rPr>
              <a:t>=</a:t>
            </a:r>
            <a:r>
              <a:rPr lang="zh-TW" altLang="en-US" sz="2800" dirty="0">
                <a:solidFill>
                  <a:srgbClr val="008A00"/>
                </a:solidFill>
              </a:rPr>
              <a:t> </a:t>
            </a:r>
            <a:r>
              <a:rPr lang="en-US" altLang="zh-TW" sz="2800" dirty="0">
                <a:solidFill>
                  <a:srgbClr val="008A00"/>
                </a:solidFill>
              </a:rPr>
              <a:t>(</a:t>
            </a:r>
            <a:r>
              <a:rPr lang="zh-TW" altLang="en-US" sz="2800" dirty="0">
                <a:solidFill>
                  <a:srgbClr val="008A00"/>
                </a:solidFill>
              </a:rPr>
              <a:t>長＋闊</a:t>
            </a:r>
            <a:r>
              <a:rPr lang="en-US" altLang="zh-TW" sz="2800" dirty="0">
                <a:solidFill>
                  <a:srgbClr val="008A00"/>
                </a:solidFill>
              </a:rPr>
              <a:t>)</a:t>
            </a:r>
            <a:r>
              <a:rPr lang="en-US" altLang="zh-TW" sz="2800" dirty="0">
                <a:solidFill>
                  <a:srgbClr val="008A00"/>
                </a:solidFill>
                <a:sym typeface="Symbol" panose="05050102010706020507" pitchFamily="18" charset="2"/>
              </a:rPr>
              <a:t>2</a:t>
            </a:r>
            <a:endParaRPr lang="en-US" altLang="zh-CN" sz="2800" dirty="0">
              <a:solidFill>
                <a:srgbClr val="008A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2" grpId="1" animBg="1"/>
      <p:bldP spid="28" grpId="0"/>
      <p:bldP spid="61" grpId="0"/>
      <p:bldP spid="61" grpId="1"/>
      <p:bldP spid="41" grpId="0"/>
      <p:bldP spid="41" grpId="1"/>
      <p:bldP spid="22" grpId="0" animBg="1"/>
      <p:bldP spid="22" grpId="1" animBg="1"/>
    </p:bldLst>
  </p:timing>
</p:sld>
</file>

<file path=ppt/theme/theme1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rgbClr val="0066FF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rgbClr val="0066FF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4306</TotalTime>
  <Words>115</Words>
  <Application>Microsoft Office PowerPoint</Application>
  <PresentationFormat>全屏显示(4:3)</PresentationFormat>
  <Paragraphs>14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新細明體</vt:lpstr>
      <vt:lpstr>幼圆</vt:lpstr>
      <vt:lpstr>Arial</vt:lpstr>
      <vt:lpstr>Calibri</vt:lpstr>
      <vt:lpstr>1_預設簡報設計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Nancy Zhang</dc:creator>
  <cp:lastModifiedBy>Nancy Zhang</cp:lastModifiedBy>
  <cp:revision>551</cp:revision>
  <dcterms:modified xsi:type="dcterms:W3CDTF">2023-07-07T05:59:17Z</dcterms:modified>
</cp:coreProperties>
</file>