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8A00"/>
    <a:srgbClr val="FF66FF"/>
    <a:srgbClr val="0066FF"/>
    <a:srgbClr val="009600"/>
    <a:srgbClr val="FBEDEB"/>
    <a:srgbClr val="EBE6FE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8" autoAdjust="0"/>
    <p:restoredTop sz="85936" autoAdjust="0"/>
  </p:normalViewPr>
  <p:slideViewPr>
    <p:cSldViewPr>
      <p:cViewPr varScale="1">
        <p:scale>
          <a:sx n="73" d="100"/>
          <a:sy n="73" d="100"/>
        </p:scale>
        <p:origin x="10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22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DF276D4-B3DA-4232-88A8-0E7E955941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16D1A8C-BE04-459E-9DBF-B0E9E35458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0C175A1-8809-4D47-AD0E-657C7DBAF8E4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BF4226CC-4534-44F6-AD10-C8CF967897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A21B7DD-0153-4BDD-A230-4DCBDAB72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C8C51A-065C-4212-9AA2-AC44816164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D64296-5701-45B0-8E78-3E08FC781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CDE1D0-1743-48E3-89EB-644F226DCA4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C8A33257-C9B0-4C10-82C9-DD04A443E94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F8C11E-FF39-4D0A-A1EB-244C90C4D71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2A7D4FE-9B7E-452B-AB52-7B807AFD5C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565EA10-1217-4D68-9394-FED8CDAC8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05C69AF-B9B4-4AD3-8553-E69C04C8A2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BA2DF8-46FA-47DC-9AFA-5E88BA537E43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289E30C-301F-49F1-840C-F976AFE1B5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7C54A35-7AB5-4B61-8543-6408FE1E4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BEC7825-8800-4C0B-844F-B0647B05AEE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91E21DD-14DC-424F-B78C-58930AB2FA2D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BE1B162-CF89-42DA-9255-806ECAD65D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77918D3-8683-4045-8E1D-BE5C393D0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71278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8210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93731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1312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4322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0509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6476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08364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3267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0882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E31E10B-E5ED-4B81-A6B2-7BC108B3C2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E5106D7-328C-496C-AD80-1618320B5DF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直接连接符 104">
            <a:extLst>
              <a:ext uri="{FF2B5EF4-FFF2-40B4-BE49-F238E27FC236}">
                <a16:creationId xmlns:a16="http://schemas.microsoft.com/office/drawing/2014/main" id="{4843E173-7910-41B8-8A24-B6F87EC27FB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5" name="Text Box 13">
            <a:extLst>
              <a:ext uri="{FF2B5EF4-FFF2-40B4-BE49-F238E27FC236}">
                <a16:creationId xmlns:a16="http://schemas.microsoft.com/office/drawing/2014/main" id="{598AE414-D481-420D-8D99-23F47C4C3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77888"/>
            <a:ext cx="5418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r>
              <a:rPr lang="zh-CN" altLang="en-US" sz="2800">
                <a:ea typeface="標楷體" panose="03000509000000000000" pitchFamily="65" charset="-120"/>
              </a:rPr>
              <a:t>下圖是舞蹈嘉年華的平面圖。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3076" name="Text Box 147">
            <a:extLst>
              <a:ext uri="{FF2B5EF4-FFF2-40B4-BE49-F238E27FC236}">
                <a16:creationId xmlns:a16="http://schemas.microsoft.com/office/drawing/2014/main" id="{72B76D65-E53A-458A-9346-9D7E5DD91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8C44130-579A-42B4-A410-A0C8CE0EC8D9}"/>
              </a:ext>
            </a:extLst>
          </p:cNvPr>
          <p:cNvGraphicFramePr>
            <a:graphicFrameLocks noGrp="1"/>
          </p:cNvGraphicFramePr>
          <p:nvPr/>
        </p:nvGraphicFramePr>
        <p:xfrm>
          <a:off x="3151188" y="1492250"/>
          <a:ext cx="2570162" cy="21955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1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32" marR="91432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136" name="Group 152">
            <a:extLst>
              <a:ext uri="{FF2B5EF4-FFF2-40B4-BE49-F238E27FC236}">
                <a16:creationId xmlns:a16="http://schemas.microsoft.com/office/drawing/2014/main" id="{1881D9FB-D137-4C28-B2AB-179197348A86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5228431" y="1712119"/>
            <a:ext cx="252413" cy="250825"/>
            <a:chOff x="8814" y="4787"/>
            <a:chExt cx="170" cy="170"/>
          </a:xfrm>
        </p:grpSpPr>
        <p:sp>
          <p:nvSpPr>
            <p:cNvPr id="3171" name="Line 153">
              <a:extLst>
                <a:ext uri="{FF2B5EF4-FFF2-40B4-BE49-F238E27FC236}">
                  <a16:creationId xmlns:a16="http://schemas.microsoft.com/office/drawing/2014/main" id="{A856253D-4AEC-4380-9103-1F22F14BD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2" name="Line 154">
              <a:extLst>
                <a:ext uri="{FF2B5EF4-FFF2-40B4-BE49-F238E27FC236}">
                  <a16:creationId xmlns:a16="http://schemas.microsoft.com/office/drawing/2014/main" id="{92F4B19C-AEEE-43FA-85D8-CDAC855B8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137" name="Text Box 155">
            <a:extLst>
              <a:ext uri="{FF2B5EF4-FFF2-40B4-BE49-F238E27FC236}">
                <a16:creationId xmlns:a16="http://schemas.microsoft.com/office/drawing/2014/main" id="{D732BB0A-099C-4606-861E-91D0F6722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3450" y="1882775"/>
            <a:ext cx="128905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遊戲攤位</a:t>
            </a: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138" name="Group 152">
            <a:extLst>
              <a:ext uri="{FF2B5EF4-FFF2-40B4-BE49-F238E27FC236}">
                <a16:creationId xmlns:a16="http://schemas.microsoft.com/office/drawing/2014/main" id="{0DC75605-7B06-4A33-97F0-6AD267CDFCB7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3759201" y="1712912"/>
            <a:ext cx="252412" cy="252413"/>
            <a:chOff x="8814" y="4787"/>
            <a:chExt cx="170" cy="170"/>
          </a:xfrm>
        </p:grpSpPr>
        <p:sp>
          <p:nvSpPr>
            <p:cNvPr id="3169" name="Line 153">
              <a:extLst>
                <a:ext uri="{FF2B5EF4-FFF2-40B4-BE49-F238E27FC236}">
                  <a16:creationId xmlns:a16="http://schemas.microsoft.com/office/drawing/2014/main" id="{6D03113E-6F1D-464F-810B-740CAD55B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0" name="Line 154">
              <a:extLst>
                <a:ext uri="{FF2B5EF4-FFF2-40B4-BE49-F238E27FC236}">
                  <a16:creationId xmlns:a16="http://schemas.microsoft.com/office/drawing/2014/main" id="{524379F2-D96A-4420-88C7-668230E8E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139" name="Text Box 155">
            <a:extLst>
              <a:ext uri="{FF2B5EF4-FFF2-40B4-BE49-F238E27FC236}">
                <a16:creationId xmlns:a16="http://schemas.microsoft.com/office/drawing/2014/main" id="{0B1C0CA6-2E7F-4B1C-9B59-CB0831490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1879600"/>
            <a:ext cx="1006475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觀衆席</a:t>
            </a: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140" name="Group 152">
            <a:extLst>
              <a:ext uri="{FF2B5EF4-FFF2-40B4-BE49-F238E27FC236}">
                <a16:creationId xmlns:a16="http://schemas.microsoft.com/office/drawing/2014/main" id="{B1261906-0A7D-4AE0-951E-FF48B714A0AE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3760787" y="2463801"/>
            <a:ext cx="252413" cy="252412"/>
            <a:chOff x="8814" y="4787"/>
            <a:chExt cx="170" cy="170"/>
          </a:xfrm>
        </p:grpSpPr>
        <p:sp>
          <p:nvSpPr>
            <p:cNvPr id="3167" name="Line 153">
              <a:extLst>
                <a:ext uri="{FF2B5EF4-FFF2-40B4-BE49-F238E27FC236}">
                  <a16:creationId xmlns:a16="http://schemas.microsoft.com/office/drawing/2014/main" id="{6A7058FC-A6ED-4E16-A044-9E4195AC3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8" name="Line 154">
              <a:extLst>
                <a:ext uri="{FF2B5EF4-FFF2-40B4-BE49-F238E27FC236}">
                  <a16:creationId xmlns:a16="http://schemas.microsoft.com/office/drawing/2014/main" id="{9A5A2C33-8A70-4376-A82F-E2BCA08F26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141" name="Text Box 155">
            <a:extLst>
              <a:ext uri="{FF2B5EF4-FFF2-40B4-BE49-F238E27FC236}">
                <a16:creationId xmlns:a16="http://schemas.microsoft.com/office/drawing/2014/main" id="{F082F546-2C57-44BC-A923-57130012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238" y="2640013"/>
            <a:ext cx="792162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舞台</a:t>
            </a:r>
            <a:endParaRPr lang="en-US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6000"/>
              </a:lnSpc>
            </a:pP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142" name="Group 152">
            <a:extLst>
              <a:ext uri="{FF2B5EF4-FFF2-40B4-BE49-F238E27FC236}">
                <a16:creationId xmlns:a16="http://schemas.microsoft.com/office/drawing/2014/main" id="{9366458F-3317-4014-B808-69B254C5A311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4497388" y="2455863"/>
            <a:ext cx="250825" cy="250825"/>
            <a:chOff x="8814" y="4787"/>
            <a:chExt cx="170" cy="170"/>
          </a:xfrm>
        </p:grpSpPr>
        <p:sp>
          <p:nvSpPr>
            <p:cNvPr id="3165" name="Line 153">
              <a:extLst>
                <a:ext uri="{FF2B5EF4-FFF2-40B4-BE49-F238E27FC236}">
                  <a16:creationId xmlns:a16="http://schemas.microsoft.com/office/drawing/2014/main" id="{76E70264-2076-49DB-8663-E08826E3B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6" name="Line 154">
              <a:extLst>
                <a:ext uri="{FF2B5EF4-FFF2-40B4-BE49-F238E27FC236}">
                  <a16:creationId xmlns:a16="http://schemas.microsoft.com/office/drawing/2014/main" id="{49800E66-9E42-4180-93EF-2BA8934AD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143" name="Text Box 155">
            <a:extLst>
              <a:ext uri="{FF2B5EF4-FFF2-40B4-BE49-F238E27FC236}">
                <a16:creationId xmlns:a16="http://schemas.microsoft.com/office/drawing/2014/main" id="{A8AB27BD-AB64-4D7A-8535-1C8DDB704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2640013"/>
            <a:ext cx="792162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嘉敏</a:t>
            </a:r>
            <a:endParaRPr lang="en-US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6000"/>
              </a:lnSpc>
            </a:pP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144" name="Group 152">
            <a:extLst>
              <a:ext uri="{FF2B5EF4-FFF2-40B4-BE49-F238E27FC236}">
                <a16:creationId xmlns:a16="http://schemas.microsoft.com/office/drawing/2014/main" id="{7A654374-FCAE-4D61-89F8-86988CB93BF4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3384550" y="3540125"/>
            <a:ext cx="252413" cy="252413"/>
            <a:chOff x="8814" y="4787"/>
            <a:chExt cx="170" cy="170"/>
          </a:xfrm>
        </p:grpSpPr>
        <p:sp>
          <p:nvSpPr>
            <p:cNvPr id="3163" name="Line 153">
              <a:extLst>
                <a:ext uri="{FF2B5EF4-FFF2-40B4-BE49-F238E27FC236}">
                  <a16:creationId xmlns:a16="http://schemas.microsoft.com/office/drawing/2014/main" id="{CB71B18B-9FA4-40D1-88A1-8885A7F82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4" name="Line 154">
              <a:extLst>
                <a:ext uri="{FF2B5EF4-FFF2-40B4-BE49-F238E27FC236}">
                  <a16:creationId xmlns:a16="http://schemas.microsoft.com/office/drawing/2014/main" id="{3D04C074-4B61-431D-A027-D656F67B6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145" name="Group 152">
            <a:extLst>
              <a:ext uri="{FF2B5EF4-FFF2-40B4-BE49-F238E27FC236}">
                <a16:creationId xmlns:a16="http://schemas.microsoft.com/office/drawing/2014/main" id="{06E9C140-938B-4988-A46E-D11B26BA4E42}"/>
              </a:ext>
            </a:extLst>
          </p:cNvPr>
          <p:cNvGrpSpPr>
            <a:grpSpLocks/>
          </p:cNvGrpSpPr>
          <p:nvPr/>
        </p:nvGrpSpPr>
        <p:grpSpPr bwMode="auto">
          <a:xfrm rot="2700000">
            <a:off x="5230020" y="3199606"/>
            <a:ext cx="252412" cy="250825"/>
            <a:chOff x="8814" y="4787"/>
            <a:chExt cx="170" cy="170"/>
          </a:xfrm>
        </p:grpSpPr>
        <p:sp>
          <p:nvSpPr>
            <p:cNvPr id="3161" name="Line 153">
              <a:extLst>
                <a:ext uri="{FF2B5EF4-FFF2-40B4-BE49-F238E27FC236}">
                  <a16:creationId xmlns:a16="http://schemas.microsoft.com/office/drawing/2014/main" id="{FEC84F7C-E57B-49F4-9451-895F99AEA4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14" y="4869"/>
              <a:ext cx="17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2" name="Line 154">
              <a:extLst>
                <a:ext uri="{FF2B5EF4-FFF2-40B4-BE49-F238E27FC236}">
                  <a16:creationId xmlns:a16="http://schemas.microsoft.com/office/drawing/2014/main" id="{A5A9D96B-93E0-499F-8657-E216B11FF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" y="4787"/>
              <a:ext cx="1" cy="1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146" name="Text Box 155">
            <a:extLst>
              <a:ext uri="{FF2B5EF4-FFF2-40B4-BE49-F238E27FC236}">
                <a16:creationId xmlns:a16="http://schemas.microsoft.com/office/drawing/2014/main" id="{303018D9-EDD1-48AF-A1E9-F93E4AE96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8063" y="3341688"/>
            <a:ext cx="1120775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洗手間</a:t>
            </a:r>
            <a:endParaRPr lang="en-US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6000"/>
              </a:lnSpc>
            </a:pP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47" name="Text Box 155">
            <a:extLst>
              <a:ext uri="{FF2B5EF4-FFF2-40B4-BE49-F238E27FC236}">
                <a16:creationId xmlns:a16="http://schemas.microsoft.com/office/drawing/2014/main" id="{8A3D9514-BDF1-4FC7-A406-0F22278FD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900" y="3255963"/>
            <a:ext cx="757238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入口</a:t>
            </a:r>
            <a:endParaRPr lang="zh-CN" altLang="zh-CN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48" name="Text Box 13">
            <a:extLst>
              <a:ext uri="{FF2B5EF4-FFF2-40B4-BE49-F238E27FC236}">
                <a16:creationId xmlns:a16="http://schemas.microsoft.com/office/drawing/2014/main" id="{F8065E99-10AB-462F-9E8C-21A0B193D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3778250"/>
            <a:ext cx="800735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ea typeface="標楷體" panose="03000509000000000000" pitchFamily="65" charset="-120"/>
              </a:rPr>
              <a:t>(a) </a:t>
            </a:r>
            <a:r>
              <a:rPr lang="zh-TW" altLang="zh-CN" sz="2800">
                <a:ea typeface="標楷體" panose="03000509000000000000" pitchFamily="65" charset="-120"/>
              </a:rPr>
              <a:t>洗手間在遊戲攤位的西北方。</a:t>
            </a:r>
            <a:r>
              <a:rPr lang="zh-TW" altLang="zh-CN" sz="2800" u="sng">
                <a:ea typeface="標楷體" panose="03000509000000000000" pitchFamily="65" charset="-120"/>
              </a:rPr>
              <a:t>嘉敏</a:t>
            </a:r>
            <a:r>
              <a:rPr lang="zh-TW" altLang="zh-CN" sz="2800">
                <a:ea typeface="標楷體" panose="03000509000000000000" pitchFamily="65" charset="-120"/>
              </a:rPr>
              <a:t>想去舞台，</a:t>
            </a:r>
            <a:r>
              <a:rPr lang="en-US" altLang="zh-TW" sz="2800">
                <a:ea typeface="標楷體" panose="03000509000000000000" pitchFamily="65" charset="-120"/>
              </a:rPr>
              <a:t>  </a:t>
            </a:r>
          </a:p>
          <a:p>
            <a:r>
              <a:rPr lang="en-US" altLang="zh-TW" sz="2800">
                <a:ea typeface="標楷體" panose="03000509000000000000" pitchFamily="65" charset="-120"/>
              </a:rPr>
              <a:t>     </a:t>
            </a:r>
            <a:r>
              <a:rPr lang="zh-TW" altLang="zh-CN" sz="2800">
                <a:ea typeface="標楷體" panose="03000509000000000000" pitchFamily="65" charset="-120"/>
              </a:rPr>
              <a:t>她應往哪個方向走，路程才是最短的？</a:t>
            </a:r>
            <a:endParaRPr lang="en-US" altLang="zh-TW" sz="2800">
              <a:ea typeface="標楷體" panose="03000509000000000000" pitchFamily="65" charset="-120"/>
            </a:endParaRPr>
          </a:p>
          <a:p>
            <a:r>
              <a:rPr lang="en-US" altLang="zh-CN" sz="2800">
                <a:ea typeface="標楷體" panose="03000509000000000000" pitchFamily="65" charset="-120"/>
              </a:rPr>
              <a:t>     </a:t>
            </a:r>
            <a:r>
              <a:rPr lang="es-ES" altLang="zh-CN" sz="2800">
                <a:ea typeface="標楷體" panose="03000509000000000000" pitchFamily="65" charset="-120"/>
              </a:rPr>
              <a:t>(</a:t>
            </a:r>
            <a:r>
              <a:rPr lang="zh-TW" altLang="zh-CN" sz="2800">
                <a:ea typeface="標楷體" panose="03000509000000000000" pitchFamily="65" charset="-120"/>
              </a:rPr>
              <a:t>只須寫出答案</a:t>
            </a:r>
            <a:r>
              <a:rPr lang="es-ES" altLang="zh-CN" sz="2800">
                <a:ea typeface="標楷體" panose="03000509000000000000" pitchFamily="65" charset="-120"/>
              </a:rPr>
              <a:t>)                                       [2</a:t>
            </a:r>
            <a:r>
              <a:rPr lang="zh-TW" altLang="zh-CN" sz="2800">
                <a:ea typeface="標楷體" panose="03000509000000000000" pitchFamily="65" charset="-120"/>
              </a:rPr>
              <a:t>分</a:t>
            </a:r>
            <a:r>
              <a:rPr lang="es-ES" altLang="zh-CN" sz="2800">
                <a:ea typeface="標楷體" panose="03000509000000000000" pitchFamily="65" charset="-120"/>
              </a:rPr>
              <a:t>]</a:t>
            </a:r>
            <a:endParaRPr lang="zh-CN" altLang="zh-CN" sz="2800">
              <a:ea typeface="標楷體" panose="03000509000000000000" pitchFamily="65" charset="-120"/>
            </a:endParaRPr>
          </a:p>
        </p:txBody>
      </p:sp>
      <p:grpSp>
        <p:nvGrpSpPr>
          <p:cNvPr id="178306" name="组合 178305">
            <a:extLst>
              <a:ext uri="{FF2B5EF4-FFF2-40B4-BE49-F238E27FC236}">
                <a16:creationId xmlns:a16="http://schemas.microsoft.com/office/drawing/2014/main" id="{47804230-AD53-44CC-8A07-2D2FF034C734}"/>
              </a:ext>
            </a:extLst>
          </p:cNvPr>
          <p:cNvGrpSpPr>
            <a:grpSpLocks/>
          </p:cNvGrpSpPr>
          <p:nvPr/>
        </p:nvGrpSpPr>
        <p:grpSpPr bwMode="auto">
          <a:xfrm>
            <a:off x="4730750" y="1451148"/>
            <a:ext cx="1011238" cy="1025525"/>
            <a:chOff x="6461602" y="2180312"/>
            <a:chExt cx="1012033" cy="1024586"/>
          </a:xfrm>
        </p:grpSpPr>
        <p:grpSp>
          <p:nvGrpSpPr>
            <p:cNvPr id="3157" name="组合 16">
              <a:extLst>
                <a:ext uri="{FF2B5EF4-FFF2-40B4-BE49-F238E27FC236}">
                  <a16:creationId xmlns:a16="http://schemas.microsoft.com/office/drawing/2014/main" id="{BFE904DE-5603-407E-8C69-EAE4540748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36471" y="2180312"/>
              <a:ext cx="737164" cy="737164"/>
              <a:chOff x="6373466" y="2999602"/>
              <a:chExt cx="737164" cy="737164"/>
            </a:xfrm>
          </p:grpSpPr>
          <p:cxnSp>
            <p:nvCxnSpPr>
              <p:cNvPr id="3159" name="直接箭头连接符 11">
                <a:extLst>
                  <a:ext uri="{FF2B5EF4-FFF2-40B4-BE49-F238E27FC236}">
                    <a16:creationId xmlns:a16="http://schemas.microsoft.com/office/drawing/2014/main" id="{56BC5CDE-9AC6-494B-9AB7-64C3F55FD63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373466" y="2999602"/>
                <a:ext cx="737164" cy="737164"/>
              </a:xfrm>
              <a:prstGeom prst="straightConnector1">
                <a:avLst/>
              </a:prstGeom>
              <a:noFill/>
              <a:ln w="19050" algn="ctr">
                <a:solidFill>
                  <a:srgbClr val="0066FF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60" name="直接连接符 15">
                <a:extLst>
                  <a:ext uri="{FF2B5EF4-FFF2-40B4-BE49-F238E27FC236}">
                    <a16:creationId xmlns:a16="http://schemas.microsoft.com/office/drawing/2014/main" id="{7009FB27-9AA7-48CA-9932-1E8999EC79A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567793" y="3230489"/>
                <a:ext cx="348510" cy="348510"/>
              </a:xfrm>
              <a:prstGeom prst="line">
                <a:avLst/>
              </a:prstGeom>
              <a:noFill/>
              <a:ln w="19050" algn="ctr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158" name="文本框 178304">
              <a:extLst>
                <a:ext uri="{FF2B5EF4-FFF2-40B4-BE49-F238E27FC236}">
                  <a16:creationId xmlns:a16="http://schemas.microsoft.com/office/drawing/2014/main" id="{22235665-18A4-4B2C-AEFB-1D4BBE4386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1602" y="2835566"/>
              <a:ext cx="3393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>
                  <a:solidFill>
                    <a:srgbClr val="0066FF"/>
                  </a:solidFill>
                </a:rPr>
                <a:t>N</a:t>
              </a:r>
              <a:endParaRPr lang="zh-CN" altLang="en-US">
                <a:solidFill>
                  <a:srgbClr val="0066FF"/>
                </a:solidFill>
              </a:endParaRPr>
            </a:p>
          </p:txBody>
        </p:sp>
      </p:grpSp>
      <p:cxnSp>
        <p:nvCxnSpPr>
          <p:cNvPr id="178310" name="直接连接符 178309">
            <a:extLst>
              <a:ext uri="{FF2B5EF4-FFF2-40B4-BE49-F238E27FC236}">
                <a16:creationId xmlns:a16="http://schemas.microsoft.com/office/drawing/2014/main" id="{92090508-DAD6-4597-924B-F4EB41D0692C}"/>
              </a:ext>
            </a:extLst>
          </p:cNvPr>
          <p:cNvCxnSpPr>
            <a:cxnSpLocks/>
          </p:cNvCxnSpPr>
          <p:nvPr/>
        </p:nvCxnSpPr>
        <p:spPr bwMode="auto">
          <a:xfrm flipV="1">
            <a:off x="5364088" y="1825161"/>
            <a:ext cx="0" cy="1099783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78313" name="直接连接符 178312">
            <a:extLst>
              <a:ext uri="{FF2B5EF4-FFF2-40B4-BE49-F238E27FC236}">
                <a16:creationId xmlns:a16="http://schemas.microsoft.com/office/drawing/2014/main" id="{476B905D-E50F-4A73-B745-4E519AEFA191}"/>
              </a:ext>
            </a:extLst>
          </p:cNvPr>
          <p:cNvCxnSpPr>
            <a:cxnSpLocks/>
          </p:cNvCxnSpPr>
          <p:nvPr/>
        </p:nvCxnSpPr>
        <p:spPr bwMode="auto">
          <a:xfrm>
            <a:off x="1504950" y="4286250"/>
            <a:ext cx="42481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13AEB330-A8F9-48A4-B5C7-580929ABC4BD}"/>
              </a:ext>
            </a:extLst>
          </p:cNvPr>
          <p:cNvCxnSpPr>
            <a:cxnSpLocks/>
          </p:cNvCxnSpPr>
          <p:nvPr/>
        </p:nvCxnSpPr>
        <p:spPr bwMode="auto">
          <a:xfrm>
            <a:off x="6083300" y="4286250"/>
            <a:ext cx="2160588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1625B528-D6DE-42EF-BEDE-7F8E58658BFA}"/>
              </a:ext>
            </a:extLst>
          </p:cNvPr>
          <p:cNvCxnSpPr>
            <a:cxnSpLocks/>
          </p:cNvCxnSpPr>
          <p:nvPr/>
        </p:nvCxnSpPr>
        <p:spPr bwMode="auto">
          <a:xfrm flipH="1">
            <a:off x="3924300" y="2586038"/>
            <a:ext cx="693738" cy="0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3" name="Text Box 155">
            <a:extLst>
              <a:ext uri="{FF2B5EF4-FFF2-40B4-BE49-F238E27FC236}">
                <a16:creationId xmlns:a16="http://schemas.microsoft.com/office/drawing/2014/main" id="{D0C2A679-54A6-4301-8E48-1376EACCC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2197100"/>
            <a:ext cx="792162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CN" altLang="en-US" sz="20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東北</a:t>
            </a:r>
            <a:endParaRPr lang="zh-CN" altLang="zh-CN" sz="20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55" name="Rectangle 6">
            <a:extLst>
              <a:ext uri="{FF2B5EF4-FFF2-40B4-BE49-F238E27FC236}">
                <a16:creationId xmlns:a16="http://schemas.microsoft.com/office/drawing/2014/main" id="{D71EA74D-C11D-4B16-86A4-6533605B5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5248275"/>
            <a:ext cx="7180263" cy="592138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她應往</a:t>
            </a:r>
            <a:r>
              <a:rPr lang="zh-TW" altLang="en-US" sz="2800" u="sng">
                <a:ea typeface="標楷體" panose="03000509000000000000" pitchFamily="65" charset="-120"/>
              </a:rPr>
              <a:t>              </a:t>
            </a:r>
            <a:r>
              <a:rPr lang="zh-TW" altLang="en-US" sz="2800">
                <a:ea typeface="標楷體" panose="03000509000000000000" pitchFamily="65" charset="-120"/>
              </a:rPr>
              <a:t>方走，路程才是最短的。</a:t>
            </a:r>
          </a:p>
        </p:txBody>
      </p:sp>
      <p:sp>
        <p:nvSpPr>
          <p:cNvPr id="65" name="Text Box 109">
            <a:extLst>
              <a:ext uri="{FF2B5EF4-FFF2-40B4-BE49-F238E27FC236}">
                <a16:creationId xmlns:a16="http://schemas.microsoft.com/office/drawing/2014/main" id="{6C34D5AE-20FF-423B-A3F1-AFA055FF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5" y="5207000"/>
            <a:ext cx="12303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東北</a:t>
            </a:r>
            <a:endParaRPr lang="en-US" altLang="zh-CN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Text Box 155">
            <a:extLst>
              <a:ext uri="{FF2B5EF4-FFF2-40B4-BE49-F238E27FC236}">
                <a16:creationId xmlns:a16="http://schemas.microsoft.com/office/drawing/2014/main" id="{6B49C740-D9FC-4E09-B4E1-307C6B2E5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7614" y="2800826"/>
            <a:ext cx="792162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lnSpc>
                <a:spcPct val="96000"/>
              </a:lnSpc>
            </a:pPr>
            <a:r>
              <a:rPr lang="zh-TW" altLang="en-US" sz="2000" dirty="0">
                <a:solidFill>
                  <a:srgbClr val="008A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CN" altLang="en-US" sz="2000" dirty="0">
                <a:solidFill>
                  <a:srgbClr val="008A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北</a:t>
            </a:r>
            <a:endParaRPr lang="zh-CN" altLang="zh-CN" sz="2000" dirty="0">
              <a:solidFill>
                <a:srgbClr val="008A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78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78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-0.07934 0.1088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78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78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3" grpId="1"/>
      <p:bldP spid="65" grpId="0"/>
      <p:bldP spid="46" grpId="0"/>
      <p:bldP spid="4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组合 6">
            <a:extLst>
              <a:ext uri="{FF2B5EF4-FFF2-40B4-BE49-F238E27FC236}">
                <a16:creationId xmlns:a16="http://schemas.microsoft.com/office/drawing/2014/main" id="{62A307D8-6123-4507-ACDF-D1D674442FA8}"/>
              </a:ext>
            </a:extLst>
          </p:cNvPr>
          <p:cNvGrpSpPr>
            <a:grpSpLocks/>
          </p:cNvGrpSpPr>
          <p:nvPr/>
        </p:nvGrpSpPr>
        <p:grpSpPr bwMode="auto">
          <a:xfrm>
            <a:off x="3144838" y="935038"/>
            <a:ext cx="2719387" cy="898525"/>
            <a:chOff x="4815942" y="1810595"/>
            <a:chExt cx="2719399" cy="897819"/>
          </a:xfrm>
        </p:grpSpPr>
        <p:sp>
          <p:nvSpPr>
            <p:cNvPr id="5137" name="立方体 94">
              <a:extLst>
                <a:ext uri="{FF2B5EF4-FFF2-40B4-BE49-F238E27FC236}">
                  <a16:creationId xmlns:a16="http://schemas.microsoft.com/office/drawing/2014/main" id="{21E7E2E4-B08D-4ACD-860A-43585ACE7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8871" y="1810595"/>
              <a:ext cx="908186" cy="574944"/>
            </a:xfrm>
            <a:prstGeom prst="cube">
              <a:avLst>
                <a:gd name="adj" fmla="val 55514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5138" name="立方体 5">
              <a:extLst>
                <a:ext uri="{FF2B5EF4-FFF2-40B4-BE49-F238E27FC236}">
                  <a16:creationId xmlns:a16="http://schemas.microsoft.com/office/drawing/2014/main" id="{E3C77166-93BE-4F57-8D28-9EA2C6B73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5942" y="2132203"/>
              <a:ext cx="936104" cy="574944"/>
            </a:xfrm>
            <a:prstGeom prst="cube">
              <a:avLst>
                <a:gd name="adj" fmla="val 55514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5139" name="立方体 89">
              <a:extLst>
                <a:ext uri="{FF2B5EF4-FFF2-40B4-BE49-F238E27FC236}">
                  <a16:creationId xmlns:a16="http://schemas.microsoft.com/office/drawing/2014/main" id="{6A9CD915-A7C7-4565-BAB9-B88BA882CE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0044" y="2129817"/>
              <a:ext cx="936104" cy="574944"/>
            </a:xfrm>
            <a:prstGeom prst="cube">
              <a:avLst>
                <a:gd name="adj" fmla="val 55514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5140" name="立方体 90">
              <a:extLst>
                <a:ext uri="{FF2B5EF4-FFF2-40B4-BE49-F238E27FC236}">
                  <a16:creationId xmlns:a16="http://schemas.microsoft.com/office/drawing/2014/main" id="{6A2C5AFE-A9BB-4F3C-8BD9-1871A42CB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2133470"/>
              <a:ext cx="936104" cy="574944"/>
            </a:xfrm>
            <a:prstGeom prst="cube">
              <a:avLst>
                <a:gd name="adj" fmla="val 55514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5141" name="立方体 91">
              <a:extLst>
                <a:ext uri="{FF2B5EF4-FFF2-40B4-BE49-F238E27FC236}">
                  <a16:creationId xmlns:a16="http://schemas.microsoft.com/office/drawing/2014/main" id="{FDE5C1D7-F408-4CBE-9BA8-DBC0E6D3A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9237" y="2132992"/>
              <a:ext cx="936104" cy="574944"/>
            </a:xfrm>
            <a:prstGeom prst="cube">
              <a:avLst>
                <a:gd name="adj" fmla="val 55514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cxnSp>
        <p:nvCxnSpPr>
          <p:cNvPr id="5123" name="直接箭头连接符 8">
            <a:extLst>
              <a:ext uri="{FF2B5EF4-FFF2-40B4-BE49-F238E27FC236}">
                <a16:creationId xmlns:a16="http://schemas.microsoft.com/office/drawing/2014/main" id="{23D55908-DB51-4DFF-8125-CE6804987F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17850" y="1989138"/>
            <a:ext cx="244792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5124" name="文本框 9">
            <a:extLst>
              <a:ext uri="{FF2B5EF4-FFF2-40B4-BE49-F238E27FC236}">
                <a16:creationId xmlns:a16="http://schemas.microsoft.com/office/drawing/2014/main" id="{A6D790AA-8A2A-4FEF-92D5-0D65D85A2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974850"/>
            <a:ext cx="679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/>
              <a:t>8m</a:t>
            </a:r>
            <a:endParaRPr lang="zh-CN" altLang="en-US" sz="2400"/>
          </a:p>
        </p:txBody>
      </p:sp>
      <p:cxnSp>
        <p:nvCxnSpPr>
          <p:cNvPr id="5125" name="直接箭头连接符 99">
            <a:extLst>
              <a:ext uri="{FF2B5EF4-FFF2-40B4-BE49-F238E27FC236}">
                <a16:creationId xmlns:a16="http://schemas.microsoft.com/office/drawing/2014/main" id="{BE19A777-9D45-439F-9AB6-4268455E88AF}"/>
              </a:ext>
            </a:extLst>
          </p:cNvPr>
          <p:cNvCxnSpPr>
            <a:cxnSpLocks/>
          </p:cNvCxnSpPr>
          <p:nvPr/>
        </p:nvCxnSpPr>
        <p:spPr bwMode="auto">
          <a:xfrm flipV="1">
            <a:off x="3079750" y="1576388"/>
            <a:ext cx="0" cy="2730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04" name="文本框 103">
            <a:extLst>
              <a:ext uri="{FF2B5EF4-FFF2-40B4-BE49-F238E27FC236}">
                <a16:creationId xmlns:a16="http://schemas.microsoft.com/office/drawing/2014/main" id="{BECACA2B-CCA2-461F-BBCF-43CCBCBCA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1435100"/>
            <a:ext cx="677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/>
              <a:t>1m</a:t>
            </a:r>
            <a:endParaRPr lang="zh-CN" altLang="en-US" sz="2400"/>
          </a:p>
        </p:txBody>
      </p:sp>
      <p:cxnSp>
        <p:nvCxnSpPr>
          <p:cNvPr id="5127" name="直接连接符 104">
            <a:extLst>
              <a:ext uri="{FF2B5EF4-FFF2-40B4-BE49-F238E27FC236}">
                <a16:creationId xmlns:a16="http://schemas.microsoft.com/office/drawing/2014/main" id="{D59FEB21-0C19-489A-B168-95310A678D8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8" name="Text Box 13">
            <a:extLst>
              <a:ext uri="{FF2B5EF4-FFF2-40B4-BE49-F238E27FC236}">
                <a16:creationId xmlns:a16="http://schemas.microsoft.com/office/drawing/2014/main" id="{4CD1C4D2-6BC5-4129-BE67-CC24C29C5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988" y="2471738"/>
            <a:ext cx="81375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b) </a:t>
            </a:r>
            <a:r>
              <a:rPr lang="zh-TW" altLang="en-US" sz="2800">
                <a:ea typeface="標楷體" panose="03000509000000000000" pitchFamily="65" charset="-120"/>
              </a:rPr>
              <a:t>舞台由五個大小相同的長方體拼砌而成，如上 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</a:t>
            </a:r>
            <a:r>
              <a:rPr lang="zh-TW" altLang="en-US" sz="2800">
                <a:ea typeface="標楷體" panose="03000509000000000000" pitchFamily="65" charset="-120"/>
              </a:rPr>
              <a:t>圖所示。如果整個舞台的體積是</a:t>
            </a:r>
            <a:r>
              <a:rPr lang="en-US" altLang="zh-TW" sz="2800">
                <a:ea typeface="標楷體" panose="03000509000000000000" pitchFamily="65" charset="-120"/>
              </a:rPr>
              <a:t>30m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，每個</a:t>
            </a: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長方體的闊是多少？                              </a:t>
            </a:r>
            <a:r>
              <a:rPr lang="es-ES" altLang="zh-CN" sz="2800">
                <a:ea typeface="標楷體" panose="03000509000000000000" pitchFamily="65" charset="-120"/>
              </a:rPr>
              <a:t> [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zh-CN" sz="2800">
                <a:ea typeface="標楷體" panose="03000509000000000000" pitchFamily="65" charset="-120"/>
              </a:rPr>
              <a:t>分</a:t>
            </a:r>
            <a:r>
              <a:rPr lang="es-ES" altLang="zh-CN" sz="2800">
                <a:ea typeface="標楷體" panose="03000509000000000000" pitchFamily="65" charset="-120"/>
              </a:rPr>
              <a:t>]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5129" name="Text Box 110">
            <a:extLst>
              <a:ext uri="{FF2B5EF4-FFF2-40B4-BE49-F238E27FC236}">
                <a16:creationId xmlns:a16="http://schemas.microsoft.com/office/drawing/2014/main" id="{FA4A4C4F-5806-4BA9-9DE5-2D0A7882A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106" name="Rectangle 6">
            <a:extLst>
              <a:ext uri="{FF2B5EF4-FFF2-40B4-BE49-F238E27FC236}">
                <a16:creationId xmlns:a16="http://schemas.microsoft.com/office/drawing/2014/main" id="{411F3533-2398-4D9B-997E-8D1D215CB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3960813"/>
            <a:ext cx="7115175" cy="16922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7" name="Text Box 85">
            <a:extLst>
              <a:ext uri="{FF2B5EF4-FFF2-40B4-BE49-F238E27FC236}">
                <a16:creationId xmlns:a16="http://schemas.microsoft.com/office/drawing/2014/main" id="{891C042F-EC61-4687-9B41-B06C30C6D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1250950"/>
            <a:ext cx="2503488" cy="966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009600"/>
                </a:solidFill>
                <a:ea typeface="標楷體" panose="03000509000000000000" pitchFamily="65" charset="-120"/>
              </a:rPr>
              <a:t>長方體的體積 </a:t>
            </a:r>
            <a:r>
              <a:rPr lang="en-US" altLang="zh-CN" sz="2800" b="1" dirty="0">
                <a:solidFill>
                  <a:srgbClr val="009600"/>
                </a:solidFill>
                <a:ea typeface="標楷體" panose="03000509000000000000" pitchFamily="65" charset="-120"/>
              </a:rPr>
              <a:t>= </a:t>
            </a:r>
            <a:r>
              <a:rPr lang="zh-CN" altLang="en-US" sz="2800" b="1" dirty="0">
                <a:solidFill>
                  <a:srgbClr val="FF66FF"/>
                </a:solidFill>
                <a:ea typeface="標楷體" panose="03000509000000000000" pitchFamily="65" charset="-120"/>
              </a:rPr>
              <a:t>長</a:t>
            </a:r>
            <a:r>
              <a:rPr lang="en-US" altLang="zh-CN" sz="2800" b="1" dirty="0">
                <a:solidFill>
                  <a:srgbClr val="009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CN" altLang="en-US" sz="2800" b="1" dirty="0">
                <a:solidFill>
                  <a:srgbClr val="009600"/>
                </a:solidFill>
                <a:ea typeface="標楷體" panose="03000509000000000000" pitchFamily="65" charset="-120"/>
              </a:rPr>
              <a:t>闊</a:t>
            </a:r>
            <a:r>
              <a:rPr lang="en-US" altLang="zh-CN" sz="2800" b="1" dirty="0">
                <a:solidFill>
                  <a:srgbClr val="009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ea typeface="標楷體" panose="03000509000000000000" pitchFamily="65" charset="-120"/>
              </a:rPr>
              <a:t>高</a:t>
            </a:r>
            <a:endParaRPr lang="en-US" altLang="zh-CN" sz="2800" b="1" dirty="0">
              <a:solidFill>
                <a:schemeClr val="accent5">
                  <a:lumMod val="50000"/>
                </a:schemeClr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右大括号 18">
            <a:extLst>
              <a:ext uri="{FF2B5EF4-FFF2-40B4-BE49-F238E27FC236}">
                <a16:creationId xmlns:a16="http://schemas.microsoft.com/office/drawing/2014/main" id="{46636F8B-F9D4-438C-95C5-C1549A6FBBF9}"/>
              </a:ext>
            </a:extLst>
          </p:cNvPr>
          <p:cNvSpPr>
            <a:spLocks/>
          </p:cNvSpPr>
          <p:nvPr/>
        </p:nvSpPr>
        <p:spPr bwMode="auto">
          <a:xfrm rot="5400000">
            <a:off x="3387725" y="1609726"/>
            <a:ext cx="134937" cy="614362"/>
          </a:xfrm>
          <a:prstGeom prst="rightBrace">
            <a:avLst>
              <a:gd name="adj1" fmla="val 30100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FF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4" name="文本框 113">
            <a:extLst>
              <a:ext uri="{FF2B5EF4-FFF2-40B4-BE49-F238E27FC236}">
                <a16:creationId xmlns:a16="http://schemas.microsoft.com/office/drawing/2014/main" id="{3DEDCA33-6B39-4C52-A0BB-EE7D18F03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1974850"/>
            <a:ext cx="1189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FF66FF"/>
                </a:solidFill>
              </a:rPr>
              <a:t>(8÷4)m</a:t>
            </a:r>
            <a:endParaRPr lang="zh-CN" altLang="en-US" sz="2400">
              <a:solidFill>
                <a:srgbClr val="FF66FF"/>
              </a:solidFill>
            </a:endParaRPr>
          </a:p>
        </p:txBody>
      </p:sp>
      <p:cxnSp>
        <p:nvCxnSpPr>
          <p:cNvPr id="118" name="直接连接符 117">
            <a:extLst>
              <a:ext uri="{FF2B5EF4-FFF2-40B4-BE49-F238E27FC236}">
                <a16:creationId xmlns:a16="http://schemas.microsoft.com/office/drawing/2014/main" id="{896B15D7-7561-4368-825D-BEA2F9FC9B40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0613" y="3375025"/>
            <a:ext cx="37084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20" name="Text Box 85">
            <a:extLst>
              <a:ext uri="{FF2B5EF4-FFF2-40B4-BE49-F238E27FC236}">
                <a16:creationId xmlns:a16="http://schemas.microsoft.com/office/drawing/2014/main" id="{68D65971-07C7-4786-9E08-53EC47A67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855" y="2176927"/>
            <a:ext cx="4360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每個長方體的體積是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(</a:t>
            </a:r>
            <a:r>
              <a:rPr lang="en-US" altLang="zh-CN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30</a:t>
            </a:r>
            <a:r>
              <a:rPr lang="en-US" altLang="zh-CN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÷5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)m</a:t>
            </a:r>
            <a:r>
              <a:rPr lang="en-US" altLang="zh-TW" sz="2400" baseline="300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2400" b="1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CN" sz="2400" b="1" dirty="0">
              <a:solidFill>
                <a:srgbClr val="0066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121" name="Text Box 85">
            <a:extLst>
              <a:ext uri="{FF2B5EF4-FFF2-40B4-BE49-F238E27FC236}">
                <a16:creationId xmlns:a16="http://schemas.microsoft.com/office/drawing/2014/main" id="{82B4A916-0CCC-4631-8B4D-19B12394B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11613"/>
            <a:ext cx="4017962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7200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(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÷5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)÷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 (8÷4) 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÷1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每個長方體的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闊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3m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CN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allAtOnce"/>
      <p:bldP spid="107" grpId="0" uiExpand="1" build="allAtOnce" animBg="1"/>
      <p:bldP spid="19" grpId="0" animBg="1"/>
      <p:bldP spid="19" grpId="1" animBg="1"/>
      <p:bldP spid="114" grpId="0"/>
      <p:bldP spid="114" grpId="1"/>
      <p:bldP spid="12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07CF8F95-E21F-460B-96CA-0D3A5A3ED552}"/>
              </a:ext>
            </a:extLst>
          </p:cNvPr>
          <p:cNvSpPr/>
          <p:nvPr/>
        </p:nvSpPr>
        <p:spPr bwMode="auto">
          <a:xfrm>
            <a:off x="6455445" y="3475038"/>
            <a:ext cx="204787" cy="468312"/>
          </a:xfrm>
          <a:prstGeom prst="rect">
            <a:avLst/>
          </a:prstGeom>
          <a:solidFill>
            <a:srgbClr val="FF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sp>
        <p:nvSpPr>
          <p:cNvPr id="185429" name="Text Box 85">
            <a:extLst>
              <a:ext uri="{FF2B5EF4-FFF2-40B4-BE49-F238E27FC236}">
                <a16:creationId xmlns:a16="http://schemas.microsoft.com/office/drawing/2014/main" id="{CDA69BAF-61F7-407C-8359-C432CB18D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429000"/>
            <a:ext cx="72009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總入場費為：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100×12368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$1 236 800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總入場費約是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124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萬元。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7172" name="直接连接符 104">
            <a:extLst>
              <a:ext uri="{FF2B5EF4-FFF2-40B4-BE49-F238E27FC236}">
                <a16:creationId xmlns:a16="http://schemas.microsoft.com/office/drawing/2014/main" id="{E1AE19CB-5FD9-41C4-ADAD-F1163E6D0F4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7173" name="Text Box 13">
            <a:extLst>
              <a:ext uri="{FF2B5EF4-FFF2-40B4-BE49-F238E27FC236}">
                <a16:creationId xmlns:a16="http://schemas.microsoft.com/office/drawing/2014/main" id="{65C0C6A4-94B9-4D36-8313-4EF03CF47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000125"/>
            <a:ext cx="792638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c) </a:t>
            </a:r>
            <a:r>
              <a:rPr lang="zh-TW" altLang="en-US" sz="2800">
                <a:ea typeface="標楷體" panose="03000509000000000000" pitchFamily="65" charset="-120"/>
              </a:rPr>
              <a:t>舞蹈嘉年華的入場費是每人</a:t>
            </a:r>
            <a:r>
              <a:rPr lang="en-US" altLang="zh-TW" sz="2800">
                <a:ea typeface="標楷體" panose="03000509000000000000" pitchFamily="65" charset="-120"/>
              </a:rPr>
              <a:t>$100</a:t>
            </a:r>
            <a:r>
              <a:rPr lang="zh-TW" altLang="en-US" sz="2800">
                <a:ea typeface="標楷體" panose="03000509000000000000" pitchFamily="65" charset="-120"/>
              </a:rPr>
              <a:t>，入場人數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是</a:t>
            </a:r>
            <a:r>
              <a:rPr lang="en-US" altLang="zh-TW" sz="2800">
                <a:ea typeface="標楷體" panose="03000509000000000000" pitchFamily="65" charset="-120"/>
              </a:rPr>
              <a:t>12368</a:t>
            </a:r>
            <a:r>
              <a:rPr lang="zh-TW" altLang="en-US" sz="2800">
                <a:ea typeface="標楷體" panose="03000509000000000000" pitchFamily="65" charset="-120"/>
              </a:rPr>
              <a:t>人，把總入場費取近似值至萬位是多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少？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                              </a:t>
            </a:r>
            <a:r>
              <a:rPr lang="es-ES" altLang="zh-CN" sz="2800">
                <a:ea typeface="標楷體" panose="03000509000000000000" pitchFamily="65" charset="-120"/>
              </a:rPr>
              <a:t> [2</a:t>
            </a:r>
            <a:r>
              <a:rPr lang="zh-TW" altLang="zh-CN" sz="2800">
                <a:ea typeface="標楷體" panose="03000509000000000000" pitchFamily="65" charset="-120"/>
              </a:rPr>
              <a:t>分</a:t>
            </a:r>
            <a:r>
              <a:rPr lang="es-ES" altLang="zh-CN" sz="2800">
                <a:ea typeface="標楷體" panose="03000509000000000000" pitchFamily="65" charset="-120"/>
              </a:rPr>
              <a:t>]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7174" name="Text Box 116">
            <a:extLst>
              <a:ext uri="{FF2B5EF4-FFF2-40B4-BE49-F238E27FC236}">
                <a16:creationId xmlns:a16="http://schemas.microsoft.com/office/drawing/2014/main" id="{D03EB0DE-05ED-49C3-BDB3-8521DC8B3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cxnSp>
        <p:nvCxnSpPr>
          <p:cNvPr id="103" name="直接连接符 102">
            <a:extLst>
              <a:ext uri="{FF2B5EF4-FFF2-40B4-BE49-F238E27FC236}">
                <a16:creationId xmlns:a16="http://schemas.microsoft.com/office/drawing/2014/main" id="{86F9DF7C-6E36-41F3-9A34-A88D519D5B92}"/>
              </a:ext>
            </a:extLst>
          </p:cNvPr>
          <p:cNvCxnSpPr>
            <a:cxnSpLocks/>
          </p:cNvCxnSpPr>
          <p:nvPr/>
        </p:nvCxnSpPr>
        <p:spPr bwMode="auto">
          <a:xfrm>
            <a:off x="4819650" y="1484313"/>
            <a:ext cx="148431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8" name="直接连接符 107">
            <a:extLst>
              <a:ext uri="{FF2B5EF4-FFF2-40B4-BE49-F238E27FC236}">
                <a16:creationId xmlns:a16="http://schemas.microsoft.com/office/drawing/2014/main" id="{66DA8BF2-BD97-4BB8-BCCC-09A1A87EB9E3}"/>
              </a:ext>
            </a:extLst>
          </p:cNvPr>
          <p:cNvCxnSpPr>
            <a:cxnSpLocks/>
          </p:cNvCxnSpPr>
          <p:nvPr/>
        </p:nvCxnSpPr>
        <p:spPr bwMode="auto">
          <a:xfrm>
            <a:off x="6599238" y="1470025"/>
            <a:ext cx="1512887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14" name="直接连接符 113">
            <a:extLst>
              <a:ext uri="{FF2B5EF4-FFF2-40B4-BE49-F238E27FC236}">
                <a16:creationId xmlns:a16="http://schemas.microsoft.com/office/drawing/2014/main" id="{774618DC-7203-4F62-86F7-3335CCB91C66}"/>
              </a:ext>
            </a:extLst>
          </p:cNvPr>
          <p:cNvCxnSpPr>
            <a:cxnSpLocks/>
          </p:cNvCxnSpPr>
          <p:nvPr/>
        </p:nvCxnSpPr>
        <p:spPr bwMode="auto">
          <a:xfrm>
            <a:off x="1177925" y="1903413"/>
            <a:ext cx="17272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16" name="直接连接符 115">
            <a:extLst>
              <a:ext uri="{FF2B5EF4-FFF2-40B4-BE49-F238E27FC236}">
                <a16:creationId xmlns:a16="http://schemas.microsoft.com/office/drawing/2014/main" id="{EB3CA4A6-EB9F-47FD-AA40-094BBEAB025A}"/>
              </a:ext>
            </a:extLst>
          </p:cNvPr>
          <p:cNvCxnSpPr>
            <a:cxnSpLocks/>
          </p:cNvCxnSpPr>
          <p:nvPr/>
        </p:nvCxnSpPr>
        <p:spPr bwMode="auto">
          <a:xfrm>
            <a:off x="5037138" y="1903413"/>
            <a:ext cx="24876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7179" name="Rectangle 6">
            <a:extLst>
              <a:ext uri="{FF2B5EF4-FFF2-40B4-BE49-F238E27FC236}">
                <a16:creationId xmlns:a16="http://schemas.microsoft.com/office/drawing/2014/main" id="{6F095DFF-D69D-4904-8570-DDF1ED8B9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519363"/>
            <a:ext cx="7200900" cy="592137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總入場費約是</a:t>
            </a:r>
            <a:r>
              <a:rPr lang="zh-TW" altLang="en-US" sz="2800" u="sng">
                <a:ea typeface="標楷體" panose="03000509000000000000" pitchFamily="65" charset="-120"/>
              </a:rPr>
              <a:t>             </a:t>
            </a:r>
            <a:r>
              <a:rPr lang="zh-TW" altLang="en-US" sz="2800">
                <a:ea typeface="標楷體" panose="03000509000000000000" pitchFamily="65" charset="-120"/>
              </a:rPr>
              <a:t>萬元 。</a:t>
            </a:r>
          </a:p>
        </p:txBody>
      </p:sp>
      <p:sp>
        <p:nvSpPr>
          <p:cNvPr id="123" name="Text Box 109">
            <a:extLst>
              <a:ext uri="{FF2B5EF4-FFF2-40B4-BE49-F238E27FC236}">
                <a16:creationId xmlns:a16="http://schemas.microsoft.com/office/drawing/2014/main" id="{D54CD3A6-3293-40AF-BBFD-2600F3C3A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492375"/>
            <a:ext cx="1230312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124</a:t>
            </a:r>
            <a:endParaRPr lang="en-US" altLang="zh-CN" sz="2800" dirty="0">
              <a:solidFill>
                <a:srgbClr val="FF0000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5429" grpId="0" build="allAtOnce"/>
      <p:bldP spid="185429" grpId="1" build="allAtOnce"/>
      <p:bldP spid="123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4042</TotalTime>
  <Words>300</Words>
  <Application>Microsoft Office PowerPoint</Application>
  <PresentationFormat>全屏显示(4:3)</PresentationFormat>
  <Paragraphs>39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標楷體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508</cp:revision>
  <dcterms:modified xsi:type="dcterms:W3CDTF">2023-07-07T06:08:51Z</dcterms:modified>
</cp:coreProperties>
</file>