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DFF"/>
    <a:srgbClr val="FFFFCC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3">
            <a:extLst>
              <a:ext uri="{FF2B5EF4-FFF2-40B4-BE49-F238E27FC236}">
                <a16:creationId xmlns:a16="http://schemas.microsoft.com/office/drawing/2014/main" id="{966537CB-09A5-FDFA-44E1-0E91447A1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24288"/>
            <a:ext cx="824865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35.(a) </a:t>
            </a:r>
            <a:r>
              <a:rPr lang="zh-TW" altLang="en-US" sz="2800" u="sng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秀文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不是</a:t>
            </a:r>
            <a:r>
              <a:rPr lang="zh-TW" altLang="en-US" sz="2800" u="sng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晴天超級市場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的會員，她購物用去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$156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，她最多可換領衣架多少個？餘下印花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多少個？                                                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[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Text Box 218">
            <a:extLst>
              <a:ext uri="{FF2B5EF4-FFF2-40B4-BE49-F238E27FC236}">
                <a16:creationId xmlns:a16="http://schemas.microsoft.com/office/drawing/2014/main" id="{13439E69-6538-C023-BF30-060E58962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zh-TW" altLang="en-US" sz="3400" b="1">
                <a:solidFill>
                  <a:srgbClr val="000000"/>
                </a:solidFill>
                <a:latin typeface="Arial" panose="020B0604020202020204" pitchFamily="34" charset="0"/>
              </a:rPr>
              <a:t>模擬試卷三</a:t>
            </a:r>
            <a:endParaRPr lang="en-US" altLang="zh-TW" sz="3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4" name="流程图: 可选过程 3">
            <a:extLst>
              <a:ext uri="{FF2B5EF4-FFF2-40B4-BE49-F238E27FC236}">
                <a16:creationId xmlns:a16="http://schemas.microsoft.com/office/drawing/2014/main" id="{4B190C1C-C4EA-0424-E0FA-BF1541DA4B62}"/>
              </a:ext>
            </a:extLst>
          </p:cNvPr>
          <p:cNvSpPr/>
          <p:nvPr/>
        </p:nvSpPr>
        <p:spPr>
          <a:xfrm>
            <a:off x="1143000" y="962025"/>
            <a:ext cx="7486650" cy="2743200"/>
          </a:xfrm>
          <a:prstGeom prst="flowChartAlternateProcess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晴天超級市場</a:t>
            </a:r>
            <a:endParaRPr kumimoji="1" lang="en-US" altLang="zh-TW" sz="28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購物滿</a:t>
            </a:r>
            <a:r>
              <a:rPr kumimoji="1" lang="en-US" altLang="zh-TW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$12</a:t>
            </a: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可獲贈一個印花，會員可享有以下優惠：</a:t>
            </a:r>
            <a:endParaRPr kumimoji="1" lang="en-US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 </a:t>
            </a:r>
            <a:r>
              <a:rPr kumimoji="1" lang="en-US" altLang="zh-TW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個印花可免費換領一個衣架。</a:t>
            </a:r>
            <a:endParaRPr kumimoji="1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15" name="文本框 6">
            <a:extLst>
              <a:ext uri="{FF2B5EF4-FFF2-40B4-BE49-F238E27FC236}">
                <a16:creationId xmlns:a16="http://schemas.microsoft.com/office/drawing/2014/main" id="{8F973AC6-C522-9460-4599-4C98509F7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5738" y="5375275"/>
            <a:ext cx="487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她共獲得印花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(156÷12)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個。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B9015840-0F83-2B07-282E-7E3506713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242052"/>
              </p:ext>
            </p:extLst>
          </p:nvPr>
        </p:nvGraphicFramePr>
        <p:xfrm>
          <a:off x="1489075" y="2120900"/>
          <a:ext cx="6185446" cy="1008000"/>
        </p:xfrm>
        <a:graphic>
          <a:graphicData uri="http://schemas.openxmlformats.org/drawingml/2006/table">
            <a:tbl>
              <a:tblPr firstRow="1" bandRow="1"/>
              <a:tblGrid>
                <a:gridCol w="1325446">
                  <a:extLst>
                    <a:ext uri="{9D8B030D-6E8A-4147-A177-3AD203B41FA5}">
                      <a16:colId xmlns:a16="http://schemas.microsoft.com/office/drawing/2014/main" val="901405738"/>
                    </a:ext>
                  </a:extLst>
                </a:gridCol>
                <a:gridCol w="4860000">
                  <a:extLst>
                    <a:ext uri="{9D8B030D-6E8A-4147-A177-3AD203B41FA5}">
                      <a16:colId xmlns:a16="http://schemas.microsoft.com/office/drawing/2014/main" val="239069426"/>
                    </a:ext>
                  </a:extLst>
                </a:gridCol>
              </a:tblGrid>
              <a:tr h="50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algn="ctr"/>
                      <a:r>
                        <a:rPr lang="zh-TW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優惠</a:t>
                      </a:r>
                      <a:r>
                        <a:rPr lang="en-US" altLang="zh-TW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marL="288000" algn="l" defTabSz="914400" rtl="0" eaLnBrk="1" latinLnBrk="0" hangingPunct="1"/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購物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滿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$50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可獲贈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個印花。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73942"/>
                  </a:ext>
                </a:extLst>
              </a:tr>
              <a:tr h="50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algn="ctr"/>
                      <a:r>
                        <a:rPr lang="zh-TW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優惠</a:t>
                      </a:r>
                      <a:r>
                        <a:rPr lang="en-US" altLang="zh-TW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購物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滿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$90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可獲贈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個印花。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032929"/>
                  </a:ext>
                </a:extLst>
              </a:tr>
            </a:tbl>
          </a:graphicData>
        </a:graphic>
      </p:graphicFrame>
      <p:sp>
        <p:nvSpPr>
          <p:cNvPr id="17" name="Line 19">
            <a:extLst>
              <a:ext uri="{FF2B5EF4-FFF2-40B4-BE49-F238E27FC236}">
                <a16:creationId xmlns:a16="http://schemas.microsoft.com/office/drawing/2014/main" id="{BC9C64EB-653C-9C5E-CD17-62AFBAB9840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9075" y="4327525"/>
            <a:ext cx="468312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73281FFC-0A42-728C-9445-77ADDF1E9D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5738" y="2024063"/>
            <a:ext cx="357346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CD25024E-6358-BC88-5699-F33AF7F68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2238" y="4327525"/>
            <a:ext cx="190976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78BCAB49-3CC3-AB57-1DF9-EA4290264C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4818063"/>
            <a:ext cx="8382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CE0E1A76-D7DE-3825-5DF5-F5D80F49DB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1938" y="3584575"/>
            <a:ext cx="4040187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45C2DC78-A1EC-89F9-BE06-66926EC6B94A}"/>
              </a:ext>
            </a:extLst>
          </p:cNvPr>
          <p:cNvSpPr/>
          <p:nvPr/>
        </p:nvSpPr>
        <p:spPr>
          <a:xfrm>
            <a:off x="1519989" y="2814716"/>
            <a:ext cx="6862813" cy="1800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 Box 13">
            <a:extLst>
              <a:ext uri="{FF2B5EF4-FFF2-40B4-BE49-F238E27FC236}">
                <a16:creationId xmlns:a16="http://schemas.microsoft.com/office/drawing/2014/main" id="{10B100FE-DE4A-9711-F31A-19D35B5EF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1089025"/>
            <a:ext cx="824865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35.(a) </a:t>
            </a:r>
            <a:r>
              <a:rPr lang="zh-TW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秀文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不是</a:t>
            </a:r>
            <a:r>
              <a:rPr lang="zh-TW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晴天超級市場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的會員，她購物用去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$156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，她最多可換領衣架多少個？餘下印花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多少個？                                                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[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Text Box 218">
            <a:extLst>
              <a:ext uri="{FF2B5EF4-FFF2-40B4-BE49-F238E27FC236}">
                <a16:creationId xmlns:a16="http://schemas.microsoft.com/office/drawing/2014/main" id="{AD69FF59-FFAA-615E-ED6D-981F1A3DF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模擬試卷三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FCAADD-4B47-A51E-EADC-EA91A3711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782" y="2939466"/>
            <a:ext cx="6862813" cy="1656000"/>
          </a:xfrm>
          <a:prstGeom prst="rect">
            <a:avLst/>
          </a:prstGeom>
          <a:noFill/>
          <a:ln>
            <a:noFill/>
          </a:ln>
        </p:spPr>
        <p:txBody>
          <a:bodyPr wrap="none"/>
          <a:lstStyle>
            <a:lvl1pPr marL="88900" indent="412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156÷12÷6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2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⋯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她最多可換領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個衣架及餘下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個印花。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8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id="{FF3B2576-7DDF-ED02-527C-635949B7EA15}"/>
              </a:ext>
            </a:extLst>
          </p:cNvPr>
          <p:cNvSpPr/>
          <p:nvPr/>
        </p:nvSpPr>
        <p:spPr>
          <a:xfrm>
            <a:off x="619125" y="5849644"/>
            <a:ext cx="7526338" cy="371475"/>
          </a:xfrm>
          <a:prstGeom prst="rect">
            <a:avLst/>
          </a:prstGeom>
          <a:solidFill>
            <a:srgbClr val="FFBD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新細明體"/>
              <a:cs typeface="+mn-cs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7206086-650F-5108-63A3-AE017AC68DB2}"/>
              </a:ext>
            </a:extLst>
          </p:cNvPr>
          <p:cNvSpPr/>
          <p:nvPr/>
        </p:nvSpPr>
        <p:spPr>
          <a:xfrm>
            <a:off x="596900" y="4876800"/>
            <a:ext cx="6413500" cy="371475"/>
          </a:xfrm>
          <a:prstGeom prst="rect">
            <a:avLst/>
          </a:prstGeom>
          <a:solidFill>
            <a:srgbClr val="FFBD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新細明體"/>
              <a:cs typeface="+mn-cs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0F0D7A86-3E1B-8FDD-EC68-646871CF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5764213"/>
            <a:ext cx="80057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若使用優惠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，獲贈印花：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10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(450÷90)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 50(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endParaRPr lang="zh-CN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1" name="Text Box 13">
            <a:extLst>
              <a:ext uri="{FF2B5EF4-FFF2-40B4-BE49-F238E27FC236}">
                <a16:creationId xmlns:a16="http://schemas.microsoft.com/office/drawing/2014/main" id="{FE213BF4-6157-FAB0-4E19-F623B232C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3756025"/>
            <a:ext cx="8248650" cy="146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35. (b) 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如果</a:t>
            </a:r>
            <a:r>
              <a:rPr lang="zh-TW" altLang="en-US" sz="2800" u="sng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麗欣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是</a:t>
            </a:r>
            <a:r>
              <a:rPr lang="zh-TW" altLang="en-US" sz="2800" u="sng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晴天超級市場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的會員，並購物用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去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$450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，她能否換領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個衣架？試解釋。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                                                      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[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Text Box 218">
            <a:extLst>
              <a:ext uri="{FF2B5EF4-FFF2-40B4-BE49-F238E27FC236}">
                <a16:creationId xmlns:a16="http://schemas.microsoft.com/office/drawing/2014/main" id="{2B11B471-E16B-CE8E-0549-01FAD65D6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zh-TW" altLang="en-US" sz="3400" b="1">
                <a:solidFill>
                  <a:srgbClr val="000000"/>
                </a:solidFill>
                <a:latin typeface="Arial" panose="020B0604020202020204" pitchFamily="34" charset="0"/>
              </a:rPr>
              <a:t>模擬試卷三</a:t>
            </a:r>
            <a:endParaRPr lang="en-US" altLang="zh-TW" sz="3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" name="流程图: 可选过程 3">
            <a:extLst>
              <a:ext uri="{FF2B5EF4-FFF2-40B4-BE49-F238E27FC236}">
                <a16:creationId xmlns:a16="http://schemas.microsoft.com/office/drawing/2014/main" id="{7DA7A754-FF87-BB5F-F100-DC3A41B82D6B}"/>
              </a:ext>
            </a:extLst>
          </p:cNvPr>
          <p:cNvSpPr/>
          <p:nvPr/>
        </p:nvSpPr>
        <p:spPr>
          <a:xfrm>
            <a:off x="1143000" y="962025"/>
            <a:ext cx="7486650" cy="2743200"/>
          </a:xfrm>
          <a:prstGeom prst="flowChartAlternateProcess">
            <a:avLst/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晴天超級市場</a:t>
            </a:r>
            <a:endParaRPr kumimoji="1" lang="en-US" altLang="zh-TW" sz="28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購物滿</a:t>
            </a:r>
            <a:r>
              <a:rPr kumimoji="1" lang="en-US" altLang="zh-TW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$12</a:t>
            </a: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可獲贈一個印花，會員可享有以下優惠：</a:t>
            </a:r>
            <a:endParaRPr kumimoji="1" lang="en-US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 </a:t>
            </a:r>
            <a:r>
              <a:rPr kumimoji="1" lang="en-US" altLang="zh-TW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個印花可免費換領一個衣架。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24" name="文本框 6">
            <a:extLst>
              <a:ext uri="{FF2B5EF4-FFF2-40B4-BE49-F238E27FC236}">
                <a16:creationId xmlns:a16="http://schemas.microsoft.com/office/drawing/2014/main" id="{8CDE6D91-FF12-C2A2-2AD0-8012E709E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4795838"/>
            <a:ext cx="75533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換領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個衣架共需要印花：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48(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graphicFrame>
        <p:nvGraphicFramePr>
          <p:cNvPr id="25" name="表格 24">
            <a:extLst>
              <a:ext uri="{FF2B5EF4-FFF2-40B4-BE49-F238E27FC236}">
                <a16:creationId xmlns:a16="http://schemas.microsoft.com/office/drawing/2014/main" id="{36D20D08-A554-9959-A736-32D1ECB5A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62793"/>
              </p:ext>
            </p:extLst>
          </p:nvPr>
        </p:nvGraphicFramePr>
        <p:xfrm>
          <a:off x="1489075" y="2120900"/>
          <a:ext cx="6112417" cy="1008000"/>
        </p:xfrm>
        <a:graphic>
          <a:graphicData uri="http://schemas.openxmlformats.org/drawingml/2006/table">
            <a:tbl>
              <a:tblPr firstRow="1" bandRow="1"/>
              <a:tblGrid>
                <a:gridCol w="1252417">
                  <a:extLst>
                    <a:ext uri="{9D8B030D-6E8A-4147-A177-3AD203B41FA5}">
                      <a16:colId xmlns:a16="http://schemas.microsoft.com/office/drawing/2014/main" val="901405738"/>
                    </a:ext>
                  </a:extLst>
                </a:gridCol>
                <a:gridCol w="4860000">
                  <a:extLst>
                    <a:ext uri="{9D8B030D-6E8A-4147-A177-3AD203B41FA5}">
                      <a16:colId xmlns:a16="http://schemas.microsoft.com/office/drawing/2014/main" val="239069426"/>
                    </a:ext>
                  </a:extLst>
                </a:gridCol>
              </a:tblGrid>
              <a:tr h="50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algn="ctr"/>
                      <a:r>
                        <a:rPr lang="zh-TW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優惠</a:t>
                      </a:r>
                      <a:r>
                        <a:rPr lang="en-US" altLang="zh-TW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marL="288000" algn="l" defTabSz="914400" rtl="0" eaLnBrk="1" latinLnBrk="0" hangingPunct="1"/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購物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滿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$50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可獲贈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個印花。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73942"/>
                  </a:ext>
                </a:extLst>
              </a:tr>
              <a:tr h="50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algn="ctr"/>
                      <a:r>
                        <a:rPr lang="zh-TW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優惠</a:t>
                      </a:r>
                      <a:r>
                        <a:rPr lang="en-US" altLang="zh-TW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  <a:ea typeface="新細明體"/>
                        </a:defRPr>
                      </a:lvl9pPr>
                    </a:lstStyle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購物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滿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$90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可獲贈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個印花。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32" marR="91432" marT="45636" marB="4563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032929"/>
                  </a:ext>
                </a:extLst>
              </a:tr>
            </a:tbl>
          </a:graphicData>
        </a:graphic>
      </p:graphicFrame>
      <p:sp>
        <p:nvSpPr>
          <p:cNvPr id="26" name="Line 19">
            <a:extLst>
              <a:ext uri="{FF2B5EF4-FFF2-40B4-BE49-F238E27FC236}">
                <a16:creationId xmlns:a16="http://schemas.microsoft.com/office/drawing/2014/main" id="{69F12754-C3D2-2582-589F-07028B502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297363"/>
            <a:ext cx="42672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7" name="Line 19">
            <a:extLst>
              <a:ext uri="{FF2B5EF4-FFF2-40B4-BE49-F238E27FC236}">
                <a16:creationId xmlns:a16="http://schemas.microsoft.com/office/drawing/2014/main" id="{CEAFD250-9A5D-17ED-C50E-D3B323419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4287838"/>
            <a:ext cx="13716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8" name="Line 19">
            <a:extLst>
              <a:ext uri="{FF2B5EF4-FFF2-40B4-BE49-F238E27FC236}">
                <a16:creationId xmlns:a16="http://schemas.microsoft.com/office/drawing/2014/main" id="{26F90868-D7F4-9F5C-C653-E6DB9605FF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1313" y="4760913"/>
            <a:ext cx="1220787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4E4BC4DE-C0A5-A73C-A935-C55E4F8BE0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3613450"/>
            <a:ext cx="3888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0" name="矩形: 圆角 1">
            <a:extLst>
              <a:ext uri="{FF2B5EF4-FFF2-40B4-BE49-F238E27FC236}">
                <a16:creationId xmlns:a16="http://schemas.microsoft.com/office/drawing/2014/main" id="{E3984B0A-C139-1DBE-CC75-F95349DDC47B}"/>
              </a:ext>
            </a:extLst>
          </p:cNvPr>
          <p:cNvSpPr/>
          <p:nvPr/>
        </p:nvSpPr>
        <p:spPr>
          <a:xfrm>
            <a:off x="1676400" y="2661350"/>
            <a:ext cx="5667676" cy="432000"/>
          </a:xfrm>
          <a:prstGeom prst="roundRect">
            <a:avLst/>
          </a:prstGeom>
          <a:noFill/>
          <a:ln w="19050" cap="flat" cmpd="sng" algn="ctr">
            <a:solidFill>
              <a:srgbClr val="FF66FF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新細明體"/>
              <a:cs typeface="+mn-cs"/>
            </a:endParaRPr>
          </a:p>
        </p:txBody>
      </p:sp>
      <p:sp>
        <p:nvSpPr>
          <p:cNvPr id="31" name="Line 19">
            <a:extLst>
              <a:ext uri="{FF2B5EF4-FFF2-40B4-BE49-F238E27FC236}">
                <a16:creationId xmlns:a16="http://schemas.microsoft.com/office/drawing/2014/main" id="{022EA852-45BE-E4DC-E000-AFB76017EC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4773613"/>
            <a:ext cx="182086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2EF191C3-4E17-BD0C-015B-03D08101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5270500"/>
            <a:ext cx="78628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若使用優惠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，獲贈印花：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5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(450÷50)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 45(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endParaRPr lang="zh-CN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3" name="矩形: 圆角 17">
            <a:extLst>
              <a:ext uri="{FF2B5EF4-FFF2-40B4-BE49-F238E27FC236}">
                <a16:creationId xmlns:a16="http://schemas.microsoft.com/office/drawing/2014/main" id="{0B80F6E8-98AD-E420-A593-F5D82DB48A4E}"/>
              </a:ext>
            </a:extLst>
          </p:cNvPr>
          <p:cNvSpPr/>
          <p:nvPr/>
        </p:nvSpPr>
        <p:spPr>
          <a:xfrm>
            <a:off x="1684338" y="2157813"/>
            <a:ext cx="5472000" cy="432000"/>
          </a:xfrm>
          <a:prstGeom prst="roundRect">
            <a:avLst/>
          </a:prstGeom>
          <a:noFill/>
          <a:ln w="19050" cap="flat" cmpd="sng" algn="ctr">
            <a:solidFill>
              <a:srgbClr val="FF66FF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新細明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45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30" grpId="0" animBg="1"/>
      <p:bldP spid="33" grpId="0" animBg="1"/>
      <p:bldP spid="3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047B91E9-BFE7-9E56-FBA9-89BE2263CC61}"/>
              </a:ext>
            </a:extLst>
          </p:cNvPr>
          <p:cNvSpPr/>
          <p:nvPr/>
        </p:nvSpPr>
        <p:spPr>
          <a:xfrm>
            <a:off x="1612133" y="2719927"/>
            <a:ext cx="6886973" cy="279534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 Box 13">
            <a:extLst>
              <a:ext uri="{FF2B5EF4-FFF2-40B4-BE49-F238E27FC236}">
                <a16:creationId xmlns:a16="http://schemas.microsoft.com/office/drawing/2014/main" id="{ED4DE683-5526-F337-7AAA-424DBBE12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1181100"/>
            <a:ext cx="8248650" cy="146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35. (b)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如果</a:t>
            </a:r>
            <a:r>
              <a:rPr lang="zh-TW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麗欣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是</a:t>
            </a:r>
            <a:r>
              <a:rPr lang="zh-TW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晴天超級市場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的會員，並購物用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去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$450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，她能否換領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個衣架？試解釋。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                                                     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[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r>
              <a:rPr lang="zh-TW" altLang="en-US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Text Box 218">
            <a:extLst>
              <a:ext uri="{FF2B5EF4-FFF2-40B4-BE49-F238E27FC236}">
                <a16:creationId xmlns:a16="http://schemas.microsoft.com/office/drawing/2014/main" id="{05CD715E-6B9F-BABF-A29F-3EAC3E0ED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模擬試卷三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0ED76A-07F9-30BD-BD9C-43536695E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0926" y="2772546"/>
            <a:ext cx="5387209" cy="1980702"/>
          </a:xfrm>
          <a:prstGeom prst="rect">
            <a:avLst/>
          </a:prstGeom>
          <a:noFill/>
          <a:ln>
            <a:noFill/>
          </a:ln>
        </p:spPr>
        <p:txBody>
          <a:bodyPr wrap="none"/>
          <a:lstStyle>
            <a:lvl1pPr marL="88900" indent="412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600"/>
              </a:spcAft>
              <a:defRPr/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若使用優惠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，她可獲得印花：</a:t>
            </a:r>
          </a:p>
          <a:p>
            <a:pPr marL="0" indent="0">
              <a:spcAft>
                <a:spcPts val="600"/>
              </a:spcAft>
              <a:defRPr/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TW" sz="2800" dirty="0">
                <a:latin typeface="等线" panose="02010600030101010101" pitchFamily="2" charset="-122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(450÷90)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50(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，比換領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個衣架需要的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48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個印花多。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TW" sz="2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其他合理答案也可接受</a:t>
            </a:r>
            <a:r>
              <a:rPr lang="en-US" altLang="zh-TW" sz="2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椭圆 2">
            <a:extLst>
              <a:ext uri="{FF2B5EF4-FFF2-40B4-BE49-F238E27FC236}">
                <a16:creationId xmlns:a16="http://schemas.microsoft.com/office/drawing/2014/main" id="{39E710C5-3260-4B65-6C98-882B9D8E76EF}"/>
              </a:ext>
            </a:extLst>
          </p:cNvPr>
          <p:cNvSpPr/>
          <p:nvPr/>
        </p:nvSpPr>
        <p:spPr>
          <a:xfrm>
            <a:off x="3069657" y="4829588"/>
            <a:ext cx="510941" cy="504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文本框 7">
            <a:extLst>
              <a:ext uri="{FF2B5EF4-FFF2-40B4-BE49-F238E27FC236}">
                <a16:creationId xmlns:a16="http://schemas.microsoft.com/office/drawing/2014/main" id="{AB59E814-D2B2-0081-F36B-F84161E26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838" y="2757488"/>
            <a:ext cx="23697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答案：因為</a:t>
            </a: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0E1F72EA-2AB8-DAFE-01A5-13FF5B3BC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05" y="4794551"/>
            <a:ext cx="48242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*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能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/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不能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*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圈出答案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03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481</Words>
  <Application>Microsoft Office PowerPoint</Application>
  <PresentationFormat>全屏显示(4:3)</PresentationFormat>
  <Paragraphs>49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等线</vt:lpstr>
      <vt:lpstr>DFKai-SB</vt:lpstr>
      <vt:lpstr>Arial</vt:lpstr>
      <vt:lpstr>Calibri</vt:lpstr>
      <vt:lpstr>Calibri Light</vt:lpstr>
      <vt:lpstr>Times New Roman</vt:lpstr>
      <vt:lpstr>Office 佈景主題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2022-08-09T01:44:52Z</dcterms:created>
  <dcterms:modified xsi:type="dcterms:W3CDTF">2022-08-09T01:44:56Z</dcterms:modified>
</cp:coreProperties>
</file>