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7"/>
  </p:notesMasterIdLst>
  <p:sldIdLst>
    <p:sldId id="327" r:id="rId2"/>
    <p:sldId id="330" r:id="rId3"/>
    <p:sldId id="329" r:id="rId4"/>
    <p:sldId id="332" r:id="rId5"/>
    <p:sldId id="331" r:id="rId6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BEDEB"/>
    <a:srgbClr val="EBE6FE"/>
    <a:srgbClr val="008A00"/>
    <a:srgbClr val="009600"/>
    <a:srgbClr val="336600"/>
    <a:srgbClr val="C0C0C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870" autoAdjust="0"/>
    <p:restoredTop sz="85936" autoAdjust="0"/>
  </p:normalViewPr>
  <p:slideViewPr>
    <p:cSldViewPr>
      <p:cViewPr varScale="1">
        <p:scale>
          <a:sx n="73" d="100"/>
          <a:sy n="73" d="100"/>
        </p:scale>
        <p:origin x="168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8564C84D-F074-457C-9DE6-CF3FE24CAE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720AAE7-F301-47F3-97C7-98BC5F5A560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A4CF7A41-49BC-4D90-B13C-AF6C2787B549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D1CFD1EB-99F7-4BF2-B7BC-B992F0D76E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09178962-4809-4833-8D10-A2DE4A2CD4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F9029D6-8D7A-4F48-BA20-8F564D1A629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D47144F-A552-4405-8367-E24035023C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69D15A5-C072-4F99-BD16-1CFA4C91F6D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4EE0488D-F103-4E59-A0F9-0AFADBF3143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3BB1626-4300-4E79-866C-0FCCF396F230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64432C10-4736-4D72-962C-D00E0479F8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7ED849F-7389-4783-AD39-6831164AD1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D9AFF831-491A-4076-AF26-122B9742828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9C497D2-2613-4A28-990A-0FDF40D4E55B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9442D389-7E84-45AA-9579-8CBFC663EC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00DCABA3-8117-4CC7-A76F-357D591832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5436457B-EFF2-4FAC-B0B5-0C608DBD5775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A174794-D754-4040-AC52-7BDA4A45E4FD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CDE4BAF7-7214-4D80-B710-70B3727AA22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4FA22025-1561-43B8-B315-12BA756AED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942AD4AE-BC68-45BC-BBC5-EA14FE03B49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26A15D0-2643-4499-9DFD-697A68EF3FE4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7F87BAEC-DD3A-449E-813B-43945B8FD3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102F4401-9970-452D-B8A8-54406C564A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D3504C9C-F100-4B8E-98A0-C911B6D866C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CC0FC7D3-383C-4482-8C9E-59DD9BFFC10A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C983AE02-ED74-4E53-A25C-5542C29B88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69EE0038-F53D-4883-A783-6DE4754D78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953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2010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7672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3158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2106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2935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0797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0334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0806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2453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2862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D3CF8DA-2482-43BF-83B7-76D3DBF8CD3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5DEA35F0-93BF-4842-B54C-ADA76806985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7488" y="6149975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pPr>
              <a:defRPr/>
            </a:pPr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6">
            <a:extLst>
              <a:ext uri="{FF2B5EF4-FFF2-40B4-BE49-F238E27FC236}">
                <a16:creationId xmlns:a16="http://schemas.microsoft.com/office/drawing/2014/main" id="{3372C70A-EB81-482A-9D39-37A717D36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738" y="4994275"/>
            <a:ext cx="6697662" cy="592138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相差</a:t>
            </a:r>
            <a:r>
              <a:rPr lang="zh-TW" altLang="en-US" sz="2800" u="sng">
                <a:ea typeface="標楷體" panose="03000509000000000000" pitchFamily="65" charset="-120"/>
              </a:rPr>
              <a:t>　　　  </a:t>
            </a:r>
            <a:r>
              <a:rPr lang="zh-TW" altLang="en-US" sz="2800">
                <a:ea typeface="標楷體" panose="03000509000000000000" pitchFamily="65" charset="-120"/>
              </a:rPr>
              <a:t>瓶。</a:t>
            </a:r>
          </a:p>
        </p:txBody>
      </p:sp>
      <p:sp>
        <p:nvSpPr>
          <p:cNvPr id="52" name="Text Box 109">
            <a:extLst>
              <a:ext uri="{FF2B5EF4-FFF2-40B4-BE49-F238E27FC236}">
                <a16:creationId xmlns:a16="http://schemas.microsoft.com/office/drawing/2014/main" id="{5A79E287-56FA-43D7-8354-777C7F2B4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1875" y="4984750"/>
            <a:ext cx="12303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50</a:t>
            </a:r>
            <a:endParaRPr lang="en-US" altLang="zh-CN" sz="280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076" name="Text Box 5">
            <a:extLst>
              <a:ext uri="{FF2B5EF4-FFF2-40B4-BE49-F238E27FC236}">
                <a16:creationId xmlns:a16="http://schemas.microsoft.com/office/drawing/2014/main" id="{CB363E1A-B48D-45CD-9C50-B9230F067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836613"/>
            <a:ext cx="80470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36. </a:t>
            </a:r>
            <a:endParaRPr lang="zh-TW" altLang="zh-TW" sz="2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3077" name="直接连接符 104">
            <a:extLst>
              <a:ext uri="{FF2B5EF4-FFF2-40B4-BE49-F238E27FC236}">
                <a16:creationId xmlns:a16="http://schemas.microsoft.com/office/drawing/2014/main" id="{10C3E59F-32C7-4C80-BB78-1C2A11ED702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65300" y="3068638"/>
            <a:ext cx="4465638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2052" name="Text Box 13">
            <a:extLst>
              <a:ext uri="{FF2B5EF4-FFF2-40B4-BE49-F238E27FC236}">
                <a16:creationId xmlns:a16="http://schemas.microsoft.com/office/drawing/2014/main" id="{EE0425E7-83DE-460F-81EC-B0A6F03DB3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3935413"/>
            <a:ext cx="7416800" cy="13858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450850" indent="-4508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514350" indent="-514350" eaLnBrk="1" hangingPunct="1">
              <a:buFontTx/>
              <a:buAutoNum type="alphaLcParenBoth"/>
              <a:defRPr/>
            </a:pPr>
            <a:r>
              <a:rPr lang="zh-TW" altLang="en-US" sz="2800" dirty="0">
                <a:ea typeface="標楷體" panose="03000509000000000000" pitchFamily="65" charset="-120"/>
              </a:rPr>
              <a:t>如上圖，</a:t>
            </a:r>
            <a:r>
              <a:rPr lang="en-US" altLang="zh-TW" sz="2800" dirty="0">
                <a:ea typeface="標楷體" panose="03000509000000000000" pitchFamily="65" charset="-120"/>
              </a:rPr>
              <a:t>A</a:t>
            </a:r>
            <a:r>
              <a:rPr lang="zh-TW" altLang="en-US" sz="2800" dirty="0">
                <a:ea typeface="標楷體" panose="03000509000000000000" pitchFamily="65" charset="-120"/>
              </a:rPr>
              <a:t>店的綠茶銷量和</a:t>
            </a:r>
            <a:r>
              <a:rPr lang="en-US" altLang="zh-TW" sz="2800" dirty="0">
                <a:ea typeface="標楷體" panose="03000509000000000000" pitchFamily="65" charset="-120"/>
              </a:rPr>
              <a:t>B</a:t>
            </a:r>
            <a:r>
              <a:rPr lang="zh-TW" altLang="en-US" sz="2800" dirty="0">
                <a:ea typeface="標楷體" panose="03000509000000000000" pitchFamily="65" charset="-120"/>
              </a:rPr>
              <a:t>店的相差多少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marL="0" indent="0" eaLnBrk="1" hangingPunct="1">
              <a:defRPr/>
            </a:pPr>
            <a:r>
              <a:rPr lang="zh-TW" altLang="en-US" sz="2800" dirty="0">
                <a:ea typeface="標楷體" panose="03000509000000000000" pitchFamily="65" charset="-120"/>
              </a:rPr>
              <a:t>     瓶？</a:t>
            </a:r>
            <a:r>
              <a:rPr lang="en-US" altLang="zh-TW" sz="2800" dirty="0">
                <a:ea typeface="標楷體" panose="03000509000000000000" pitchFamily="65" charset="-120"/>
              </a:rPr>
              <a:t>(</a:t>
            </a:r>
            <a:r>
              <a:rPr lang="zh-TW" altLang="en-US" sz="2800" dirty="0">
                <a:ea typeface="標楷體" panose="03000509000000000000" pitchFamily="65" charset="-120"/>
              </a:rPr>
              <a:t>只須寫出答案</a:t>
            </a:r>
            <a:r>
              <a:rPr lang="en-US" altLang="zh-TW" sz="2800" dirty="0">
                <a:ea typeface="標楷體" panose="03000509000000000000" pitchFamily="65" charset="-120"/>
              </a:rPr>
              <a:t>)</a:t>
            </a:r>
            <a:r>
              <a:rPr lang="zh-TW" altLang="en-US" sz="2800" dirty="0">
                <a:ea typeface="標楷體" panose="03000509000000000000" pitchFamily="65" charset="-120"/>
              </a:rPr>
              <a:t>                           </a:t>
            </a:r>
            <a:r>
              <a:rPr lang="en-US" altLang="zh-TW" sz="2800" dirty="0">
                <a:ea typeface="標楷體" panose="03000509000000000000" pitchFamily="65" charset="-120"/>
              </a:rPr>
              <a:t>[1</a:t>
            </a:r>
            <a:r>
              <a:rPr lang="zh-TW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TW" sz="2800" dirty="0">
                <a:ea typeface="標楷體" panose="03000509000000000000" pitchFamily="65" charset="-120"/>
              </a:rPr>
              <a:t>]</a:t>
            </a:r>
          </a:p>
          <a:p>
            <a:pPr eaLnBrk="1" hangingPunct="1">
              <a:defRPr/>
            </a:pPr>
            <a:endParaRPr lang="zh-TW" altLang="en-US" sz="2800" dirty="0">
              <a:ea typeface="標楷體" panose="03000509000000000000" pitchFamily="65" charset="-120"/>
            </a:endParaRPr>
          </a:p>
        </p:txBody>
      </p:sp>
      <p:sp>
        <p:nvSpPr>
          <p:cNvPr id="3079" name="Text Box 42">
            <a:extLst>
              <a:ext uri="{FF2B5EF4-FFF2-40B4-BE49-F238E27FC236}">
                <a16:creationId xmlns:a16="http://schemas.microsoft.com/office/drawing/2014/main" id="{17E3B984-9E11-486A-B225-BAB38131B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三</a:t>
            </a:r>
            <a:r>
              <a:rPr lang="en-US" altLang="zh-TW" sz="3400" b="1"/>
              <a:t>)</a:t>
            </a: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ED16A73C-C829-43DB-A2AF-78D5E3C46A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3038" y="4965700"/>
            <a:ext cx="318611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相差：</a:t>
            </a:r>
            <a:endParaRPr lang="en-US" altLang="zh-TW" sz="280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/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200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150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50(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瓶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800">
              <a:solidFill>
                <a:srgbClr val="0066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3081" name="图片 56">
            <a:extLst>
              <a:ext uri="{FF2B5EF4-FFF2-40B4-BE49-F238E27FC236}">
                <a16:creationId xmlns:a16="http://schemas.microsoft.com/office/drawing/2014/main" id="{C2B1F29F-B405-4EB5-8D32-408FFC1C14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4" t="20480" r="4546" b="10638"/>
          <a:stretch>
            <a:fillRect/>
          </a:stretch>
        </p:blipFill>
        <p:spPr bwMode="auto">
          <a:xfrm>
            <a:off x="2039938" y="1268413"/>
            <a:ext cx="4787900" cy="236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" name="文本框 57">
            <a:extLst>
              <a:ext uri="{FF2B5EF4-FFF2-40B4-BE49-F238E27FC236}">
                <a16:creationId xmlns:a16="http://schemas.microsoft.com/office/drawing/2014/main" id="{02A01F48-38BA-4695-A7AE-6E7792A35C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8938" y="855663"/>
            <a:ext cx="2938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u="sng">
                <a:latin typeface="標楷體" panose="03000509000000000000" pitchFamily="65" charset="-120"/>
                <a:ea typeface="標楷體" panose="03000509000000000000" pitchFamily="65" charset="-120"/>
              </a:rPr>
              <a:t>昨天各種飲品的銷量</a:t>
            </a:r>
            <a:endParaRPr lang="zh-CN" altLang="en-US" sz="2400" u="sng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083" name="文本框 58">
            <a:extLst>
              <a:ext uri="{FF2B5EF4-FFF2-40B4-BE49-F238E27FC236}">
                <a16:creationId xmlns:a16="http://schemas.microsoft.com/office/drawing/2014/main" id="{F3137D1B-E663-4ABC-9C2A-7D3D57F11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0525" y="1289050"/>
            <a:ext cx="693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latin typeface="標楷體" panose="03000509000000000000" pitchFamily="65" charset="-120"/>
                <a:ea typeface="標楷體" panose="03000509000000000000" pitchFamily="65" charset="-120"/>
              </a:rPr>
              <a:t>可樂</a:t>
            </a:r>
            <a:endParaRPr lang="zh-CN" altLang="en-US" sz="20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084" name="文本框 59">
            <a:extLst>
              <a:ext uri="{FF2B5EF4-FFF2-40B4-BE49-F238E27FC236}">
                <a16:creationId xmlns:a16="http://schemas.microsoft.com/office/drawing/2014/main" id="{DEF748CD-4F03-4DC7-8EB9-8D457B2C0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8150" y="1800225"/>
            <a:ext cx="693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latin typeface="標楷體" panose="03000509000000000000" pitchFamily="65" charset="-120"/>
                <a:ea typeface="標楷體" panose="03000509000000000000" pitchFamily="65" charset="-120"/>
              </a:rPr>
              <a:t>綠茶</a:t>
            </a:r>
            <a:endParaRPr lang="zh-CN" altLang="en-US" sz="20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085" name="文本框 60">
            <a:extLst>
              <a:ext uri="{FF2B5EF4-FFF2-40B4-BE49-F238E27FC236}">
                <a16:creationId xmlns:a16="http://schemas.microsoft.com/office/drawing/2014/main" id="{826455B1-9EBF-4C77-B5BF-BB207ECB6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8475" y="2352675"/>
            <a:ext cx="693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latin typeface="標楷體" panose="03000509000000000000" pitchFamily="65" charset="-120"/>
                <a:ea typeface="標楷體" panose="03000509000000000000" pitchFamily="65" charset="-120"/>
              </a:rPr>
              <a:t>紅茶</a:t>
            </a:r>
            <a:endParaRPr lang="zh-CN" altLang="en-US" sz="20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086" name="文本框 61">
            <a:extLst>
              <a:ext uri="{FF2B5EF4-FFF2-40B4-BE49-F238E27FC236}">
                <a16:creationId xmlns:a16="http://schemas.microsoft.com/office/drawing/2014/main" id="{BC362412-EC9C-4AF3-B8A8-FEAF8D2B7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375" y="3525838"/>
            <a:ext cx="44751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000">
                <a:ea typeface="標楷體" panose="03000509000000000000" pitchFamily="65" charset="-120"/>
                <a:cs typeface="Arial" panose="020B0604020202020204" pitchFamily="34" charset="0"/>
              </a:rPr>
              <a:t>A               B              C              </a:t>
            </a:r>
            <a:r>
              <a:rPr lang="zh-TW" altLang="en-US" sz="2000">
                <a:ea typeface="標楷體" panose="03000509000000000000" pitchFamily="65" charset="-120"/>
                <a:cs typeface="Arial" panose="020B0604020202020204" pitchFamily="34" charset="0"/>
              </a:rPr>
              <a:t>分店</a:t>
            </a:r>
            <a:endParaRPr lang="zh-CN" altLang="en-US" sz="200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3" name="文本框 62">
            <a:extLst>
              <a:ext uri="{FF2B5EF4-FFF2-40B4-BE49-F238E27FC236}">
                <a16:creationId xmlns:a16="http://schemas.microsoft.com/office/drawing/2014/main" id="{25B6A1E8-A21C-460F-923E-7E6073E6D562}"/>
              </a:ext>
            </a:extLst>
          </p:cNvPr>
          <p:cNvSpPr txBox="1"/>
          <p:nvPr/>
        </p:nvSpPr>
        <p:spPr>
          <a:xfrm>
            <a:off x="1451486" y="1668762"/>
            <a:ext cx="492443" cy="15236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eaLnBrk="1" hangingPunct="1">
              <a:defRPr/>
            </a:pPr>
            <a:r>
              <a:rPr lang="zh-TW" altLang="en-US" sz="2000" dirty="0">
                <a:latin typeface="DFKai-SB" panose="03000509000000000000" pitchFamily="65" charset="-120"/>
                <a:ea typeface="DFKai-SB" panose="03000509000000000000" pitchFamily="65" charset="-120"/>
              </a:rPr>
              <a:t>數量</a:t>
            </a:r>
            <a:r>
              <a:rPr lang="en-US" altLang="zh-TW" sz="2000" dirty="0"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000" dirty="0">
                <a:ea typeface="DFKai-SB" panose="03000509000000000000" pitchFamily="65" charset="-120"/>
                <a:cs typeface="Arial" panose="020B0604020202020204" pitchFamily="34" charset="0"/>
              </a:rPr>
              <a:t>百瓶</a:t>
            </a:r>
            <a:r>
              <a:rPr lang="en-US" altLang="zh-TW" sz="2000" dirty="0"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0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4" name="矩形 63">
            <a:extLst>
              <a:ext uri="{FF2B5EF4-FFF2-40B4-BE49-F238E27FC236}">
                <a16:creationId xmlns:a16="http://schemas.microsoft.com/office/drawing/2014/main" id="{F8B83961-BD9F-4190-93C0-E710AE3E9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9575" y="2171700"/>
            <a:ext cx="504825" cy="649288"/>
          </a:xfrm>
          <a:prstGeom prst="rect">
            <a:avLst/>
          </a:prstGeom>
          <a:noFill/>
          <a:ln w="1905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089" name="文本框 64">
            <a:extLst>
              <a:ext uri="{FF2B5EF4-FFF2-40B4-BE49-F238E27FC236}">
                <a16:creationId xmlns:a16="http://schemas.microsoft.com/office/drawing/2014/main" id="{124C3DBB-A083-43DA-85A7-84E3446EB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9925" y="1314450"/>
            <a:ext cx="412750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en-US" altLang="zh-CN" sz="2000"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0</a:t>
            </a:r>
            <a:endParaRPr lang="zh-CN" altLang="en-US" sz="200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6" name="文本框 65">
            <a:extLst>
              <a:ext uri="{FF2B5EF4-FFF2-40B4-BE49-F238E27FC236}">
                <a16:creationId xmlns:a16="http://schemas.microsoft.com/office/drawing/2014/main" id="{AA40845A-B39D-4DD6-B962-CEB989A440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75" y="2276475"/>
            <a:ext cx="12112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66FF"/>
                </a:solidFill>
              </a:rPr>
              <a:t>200</a:t>
            </a:r>
            <a:endParaRPr lang="zh-CN" altLang="en-US" sz="2800">
              <a:solidFill>
                <a:srgbClr val="0066FF"/>
              </a:solidFill>
            </a:endParaRP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861991A8-C91D-4C71-806D-CDECC89C7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4638" y="1862138"/>
            <a:ext cx="504825" cy="504825"/>
          </a:xfrm>
          <a:prstGeom prst="rect">
            <a:avLst/>
          </a:prstGeom>
          <a:noFill/>
          <a:ln w="1905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68" name="文本框 67">
            <a:extLst>
              <a:ext uri="{FF2B5EF4-FFF2-40B4-BE49-F238E27FC236}">
                <a16:creationId xmlns:a16="http://schemas.microsoft.com/office/drawing/2014/main" id="{AAEBC0A2-4E1C-4B1E-9910-6C3DFCEEF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6438" y="1852613"/>
            <a:ext cx="10652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66FF"/>
                </a:solidFill>
              </a:rPr>
              <a:t>150</a:t>
            </a:r>
            <a:endParaRPr lang="zh-CN" altLang="en-US" sz="2800">
              <a:solidFill>
                <a:srgbClr val="0066FF"/>
              </a:solidFill>
            </a:endParaRPr>
          </a:p>
        </p:txBody>
      </p:sp>
      <p:sp>
        <p:nvSpPr>
          <p:cNvPr id="69" name="矩形 68">
            <a:extLst>
              <a:ext uri="{FF2B5EF4-FFF2-40B4-BE49-F238E27FC236}">
                <a16:creationId xmlns:a16="http://schemas.microsoft.com/office/drawing/2014/main" id="{AF23D251-D68F-4C62-95C1-3C2EBBB657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8588" y="1839913"/>
            <a:ext cx="987425" cy="398462"/>
          </a:xfrm>
          <a:prstGeom prst="rect">
            <a:avLst/>
          </a:prstGeom>
          <a:noFill/>
          <a:ln w="1905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/>
      <p:bldP spid="50" grpId="0" build="allAtOnce"/>
      <p:bldP spid="64" grpId="0" animBg="1"/>
      <p:bldP spid="64" grpId="1" animBg="1"/>
      <p:bldP spid="66" grpId="0"/>
      <p:bldP spid="66" grpId="1"/>
      <p:bldP spid="67" grpId="0" animBg="1"/>
      <p:bldP spid="67" grpId="1" animBg="1"/>
      <p:bldP spid="68" grpId="0"/>
      <p:bldP spid="68" grpId="1"/>
      <p:bldP spid="69" grpId="0" animBg="1"/>
      <p:bldP spid="6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>
            <a:extLst>
              <a:ext uri="{FF2B5EF4-FFF2-40B4-BE49-F238E27FC236}">
                <a16:creationId xmlns:a16="http://schemas.microsoft.com/office/drawing/2014/main" id="{A4F2EBEB-4A91-4093-A72F-E0FB96DE73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836613"/>
            <a:ext cx="80470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36. </a:t>
            </a:r>
            <a:endParaRPr lang="zh-TW" altLang="zh-TW" sz="2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5123" name="直接连接符 104">
            <a:extLst>
              <a:ext uri="{FF2B5EF4-FFF2-40B4-BE49-F238E27FC236}">
                <a16:creationId xmlns:a16="http://schemas.microsoft.com/office/drawing/2014/main" id="{31184D35-A244-4EDC-A041-AB780CC5561C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65300" y="3068638"/>
            <a:ext cx="4465638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5124" name="Text Box 42">
            <a:extLst>
              <a:ext uri="{FF2B5EF4-FFF2-40B4-BE49-F238E27FC236}">
                <a16:creationId xmlns:a16="http://schemas.microsoft.com/office/drawing/2014/main" id="{2673ACD6-17D8-47D8-B8AD-B5CBCD85B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三</a:t>
            </a:r>
            <a:r>
              <a:rPr lang="en-US" altLang="zh-TW" sz="3400" b="1"/>
              <a:t>)</a:t>
            </a:r>
          </a:p>
        </p:txBody>
      </p:sp>
      <p:pic>
        <p:nvPicPr>
          <p:cNvPr id="5125" name="图片 4">
            <a:extLst>
              <a:ext uri="{FF2B5EF4-FFF2-40B4-BE49-F238E27FC236}">
                <a16:creationId xmlns:a16="http://schemas.microsoft.com/office/drawing/2014/main" id="{95B3CFA6-7672-4096-8BAE-E7D5F41B58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4" t="20480" r="4546" b="10638"/>
          <a:stretch>
            <a:fillRect/>
          </a:stretch>
        </p:blipFill>
        <p:spPr bwMode="auto">
          <a:xfrm>
            <a:off x="2039938" y="1243013"/>
            <a:ext cx="4787900" cy="236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文本框 10">
            <a:extLst>
              <a:ext uri="{FF2B5EF4-FFF2-40B4-BE49-F238E27FC236}">
                <a16:creationId xmlns:a16="http://schemas.microsoft.com/office/drawing/2014/main" id="{4315189E-C888-4C91-B8CB-F4D1FAC47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4963" y="836613"/>
            <a:ext cx="30654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u="sng">
                <a:latin typeface="標楷體" panose="03000509000000000000" pitchFamily="65" charset="-120"/>
                <a:ea typeface="標楷體" panose="03000509000000000000" pitchFamily="65" charset="-120"/>
              </a:rPr>
              <a:t>昨天各種飲品的銷量</a:t>
            </a:r>
            <a:endParaRPr lang="zh-CN" altLang="en-US" sz="2400" u="sng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127" name="文本框 34">
            <a:extLst>
              <a:ext uri="{FF2B5EF4-FFF2-40B4-BE49-F238E27FC236}">
                <a16:creationId xmlns:a16="http://schemas.microsoft.com/office/drawing/2014/main" id="{5452EACB-0716-40AC-9CF3-31633CCB6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0525" y="1263650"/>
            <a:ext cx="693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latin typeface="標楷體" panose="03000509000000000000" pitchFamily="65" charset="-120"/>
                <a:ea typeface="標楷體" panose="03000509000000000000" pitchFamily="65" charset="-120"/>
              </a:rPr>
              <a:t>可樂</a:t>
            </a:r>
            <a:endParaRPr lang="zh-CN" altLang="en-US" sz="20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128" name="文本框 36">
            <a:extLst>
              <a:ext uri="{FF2B5EF4-FFF2-40B4-BE49-F238E27FC236}">
                <a16:creationId xmlns:a16="http://schemas.microsoft.com/office/drawing/2014/main" id="{3279F7EC-C786-4879-B83B-77E3A5FD9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8150" y="1774825"/>
            <a:ext cx="693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latin typeface="標楷體" panose="03000509000000000000" pitchFamily="65" charset="-120"/>
                <a:ea typeface="標楷體" panose="03000509000000000000" pitchFamily="65" charset="-120"/>
              </a:rPr>
              <a:t>綠茶</a:t>
            </a:r>
            <a:endParaRPr lang="zh-CN" altLang="en-US" sz="20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129" name="文本框 37">
            <a:extLst>
              <a:ext uri="{FF2B5EF4-FFF2-40B4-BE49-F238E27FC236}">
                <a16:creationId xmlns:a16="http://schemas.microsoft.com/office/drawing/2014/main" id="{A26A55D6-9E47-4AEA-9D3F-BB2623EE08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8788" y="2251075"/>
            <a:ext cx="695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latin typeface="標楷體" panose="03000509000000000000" pitchFamily="65" charset="-120"/>
                <a:ea typeface="標楷體" panose="03000509000000000000" pitchFamily="65" charset="-120"/>
              </a:rPr>
              <a:t>紅茶</a:t>
            </a:r>
            <a:endParaRPr lang="zh-CN" altLang="en-US" sz="20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130" name="文本框 38">
            <a:extLst>
              <a:ext uri="{FF2B5EF4-FFF2-40B4-BE49-F238E27FC236}">
                <a16:creationId xmlns:a16="http://schemas.microsoft.com/office/drawing/2014/main" id="{934D8937-E7EF-41CF-AB3D-4BD77EA04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375" y="3500438"/>
            <a:ext cx="44751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000">
                <a:ea typeface="標楷體" panose="03000509000000000000" pitchFamily="65" charset="-120"/>
                <a:cs typeface="Arial" panose="020B0604020202020204" pitchFamily="34" charset="0"/>
              </a:rPr>
              <a:t>A               B              C              </a:t>
            </a:r>
            <a:r>
              <a:rPr lang="zh-TW" altLang="en-US" sz="2000">
                <a:ea typeface="標楷體" panose="03000509000000000000" pitchFamily="65" charset="-120"/>
                <a:cs typeface="Arial" panose="020B0604020202020204" pitchFamily="34" charset="0"/>
              </a:rPr>
              <a:t>分店</a:t>
            </a:r>
            <a:endParaRPr lang="zh-CN" altLang="en-US" sz="200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43745244-6AB9-4F29-B330-3580DBBB871A}"/>
              </a:ext>
            </a:extLst>
          </p:cNvPr>
          <p:cNvSpPr txBox="1"/>
          <p:nvPr/>
        </p:nvSpPr>
        <p:spPr>
          <a:xfrm>
            <a:off x="1451486" y="1643015"/>
            <a:ext cx="492443" cy="15236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eaLnBrk="1" hangingPunct="1">
              <a:defRPr/>
            </a:pPr>
            <a:r>
              <a:rPr lang="zh-TW" altLang="en-US" sz="2000" dirty="0">
                <a:latin typeface="DFKai-SB" panose="03000509000000000000" pitchFamily="65" charset="-120"/>
                <a:ea typeface="DFKai-SB" panose="03000509000000000000" pitchFamily="65" charset="-120"/>
              </a:rPr>
              <a:t>數量</a:t>
            </a:r>
            <a:r>
              <a:rPr lang="en-US" altLang="zh-TW" sz="2000" dirty="0"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000" dirty="0">
                <a:ea typeface="DFKai-SB" panose="03000509000000000000" pitchFamily="65" charset="-120"/>
                <a:cs typeface="Arial" panose="020B0604020202020204" pitchFamily="34" charset="0"/>
              </a:rPr>
              <a:t>百瓶</a:t>
            </a:r>
            <a:r>
              <a:rPr lang="en-US" altLang="zh-TW" sz="2000" dirty="0"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0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132" name="文本框 45">
            <a:extLst>
              <a:ext uri="{FF2B5EF4-FFF2-40B4-BE49-F238E27FC236}">
                <a16:creationId xmlns:a16="http://schemas.microsoft.com/office/drawing/2014/main" id="{C8A0D4A0-03A9-484B-A30C-3D7C442B7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9925" y="1289050"/>
            <a:ext cx="412750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en-US" altLang="zh-CN" sz="2000"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0</a:t>
            </a:r>
            <a:endParaRPr lang="zh-CN" altLang="en-US" sz="200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38479112-3D5B-4663-AD5D-87750EBDB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7075" y="2147888"/>
            <a:ext cx="12112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66FF"/>
                </a:solidFill>
              </a:rPr>
              <a:t>350</a:t>
            </a:r>
            <a:endParaRPr lang="zh-CN" altLang="en-US" sz="2800">
              <a:solidFill>
                <a:srgbClr val="0066FF"/>
              </a:solidFill>
            </a:endParaRPr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EBE7957E-3A18-47DF-A1A3-B3125B0E36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1404938"/>
            <a:ext cx="10668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66FF"/>
                </a:solidFill>
              </a:rPr>
              <a:t>150</a:t>
            </a:r>
            <a:endParaRPr lang="zh-CN" altLang="en-US" sz="2800">
              <a:solidFill>
                <a:srgbClr val="0066FF"/>
              </a:solidFill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18F55E87-604B-4ABE-8FC5-234688AFCA06}"/>
              </a:ext>
            </a:extLst>
          </p:cNvPr>
          <p:cNvGraphicFramePr>
            <a:graphicFrameLocks noGrp="1"/>
          </p:cNvGraphicFramePr>
          <p:nvPr/>
        </p:nvGraphicFramePr>
        <p:xfrm>
          <a:off x="1133475" y="4038600"/>
          <a:ext cx="604837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0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8309">
                <a:tc>
                  <a:txBody>
                    <a:bodyPr/>
                    <a:lstStyle/>
                    <a:p>
                      <a:pPr algn="ctr"/>
                      <a:endParaRPr lang="zh-CN" altLang="en-US" sz="2400" b="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6" marR="9144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紅茶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6" marR="9144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綠茶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6" marR="9144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可樂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6" marR="9144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30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售價</a:t>
                      </a:r>
                      <a:r>
                        <a:rPr lang="en-US" altLang="zh-TW" sz="2400" b="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2400" b="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每瓶</a:t>
                      </a:r>
                      <a:r>
                        <a:rPr lang="en-US" altLang="zh-TW" sz="2400" b="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400" b="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6" marR="9144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$8</a:t>
                      </a:r>
                      <a:endParaRPr lang="zh-CN" altLang="en-US" sz="2400" b="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6" marR="9144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$7</a:t>
                      </a:r>
                      <a:endParaRPr lang="zh-CN" altLang="en-US" sz="2400" b="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6" marR="9144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$6</a:t>
                      </a:r>
                      <a:endParaRPr lang="zh-CN" altLang="en-US" sz="2400" b="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6" marR="9144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152" name="文本框 6">
            <a:extLst>
              <a:ext uri="{FF2B5EF4-FFF2-40B4-BE49-F238E27FC236}">
                <a16:creationId xmlns:a16="http://schemas.microsoft.com/office/drawing/2014/main" id="{79D92F99-2861-45A7-AB9E-08F3F4225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5080000"/>
            <a:ext cx="720566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(b) </a:t>
            </a:r>
            <a:r>
              <a:rPr lang="zh-TW" altLang="en-US" sz="240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根據統計圖及上表，</a:t>
            </a: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C</a:t>
            </a:r>
            <a:r>
              <a:rPr lang="zh-TW" altLang="en-US" sz="240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店昨天售出以上三種飲品</a:t>
            </a:r>
            <a:endParaRPr lang="en-US" altLang="zh-TW" sz="2400"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/>
            <a:r>
              <a:rPr lang="en-US" altLang="zh-TW" sz="240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   </a:t>
            </a:r>
            <a:r>
              <a:rPr lang="zh-TW" altLang="en-US" sz="240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的收入是多少？                      </a:t>
            </a:r>
            <a:r>
              <a:rPr lang="en-US" altLang="zh-TW" sz="240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400"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algn="r" eaLnBrk="1" hangingPunct="1"/>
            <a:endParaRPr lang="zh-CN" altLang="en-US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7" name="文本框 26">
            <a:extLst>
              <a:ext uri="{FF2B5EF4-FFF2-40B4-BE49-F238E27FC236}">
                <a16:creationId xmlns:a16="http://schemas.microsoft.com/office/drawing/2014/main" id="{BBCD680E-EA4A-483F-B43F-0E1722557C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7238" y="2971800"/>
            <a:ext cx="121126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66FF"/>
                </a:solidFill>
              </a:rPr>
              <a:t>200</a:t>
            </a:r>
            <a:endParaRPr lang="zh-CN" altLang="en-US" sz="2800">
              <a:solidFill>
                <a:srgbClr val="0066FF"/>
              </a:solidFill>
            </a:endParaRPr>
          </a:p>
        </p:txBody>
      </p:sp>
      <p:sp>
        <p:nvSpPr>
          <p:cNvPr id="10" name="右大括号 9">
            <a:extLst>
              <a:ext uri="{FF2B5EF4-FFF2-40B4-BE49-F238E27FC236}">
                <a16:creationId xmlns:a16="http://schemas.microsoft.com/office/drawing/2014/main" id="{6C07ED4D-2AF5-403D-943E-A6B79BD53929}"/>
              </a:ext>
            </a:extLst>
          </p:cNvPr>
          <p:cNvSpPr>
            <a:spLocks/>
          </p:cNvSpPr>
          <p:nvPr/>
        </p:nvSpPr>
        <p:spPr bwMode="auto">
          <a:xfrm>
            <a:off x="5680075" y="1395413"/>
            <a:ext cx="187325" cy="469900"/>
          </a:xfrm>
          <a:prstGeom prst="rightBrace">
            <a:avLst>
              <a:gd name="adj1" fmla="val 21647"/>
              <a:gd name="adj2" fmla="val 50000"/>
            </a:avLst>
          </a:prstGeom>
          <a:noFill/>
          <a:ln w="1905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1" name="右大括号 30">
            <a:extLst>
              <a:ext uri="{FF2B5EF4-FFF2-40B4-BE49-F238E27FC236}">
                <a16:creationId xmlns:a16="http://schemas.microsoft.com/office/drawing/2014/main" id="{F0751A4E-7D1B-40EC-AC0B-1E1A248AE877}"/>
              </a:ext>
            </a:extLst>
          </p:cNvPr>
          <p:cNvSpPr>
            <a:spLocks/>
          </p:cNvSpPr>
          <p:nvPr/>
        </p:nvSpPr>
        <p:spPr bwMode="auto">
          <a:xfrm>
            <a:off x="5683250" y="1866900"/>
            <a:ext cx="187325" cy="1065213"/>
          </a:xfrm>
          <a:prstGeom prst="rightBrace">
            <a:avLst>
              <a:gd name="adj1" fmla="val 21640"/>
              <a:gd name="adj2" fmla="val 50000"/>
            </a:avLst>
          </a:prstGeom>
          <a:noFill/>
          <a:ln w="1905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2" name="右大括号 31">
            <a:extLst>
              <a:ext uri="{FF2B5EF4-FFF2-40B4-BE49-F238E27FC236}">
                <a16:creationId xmlns:a16="http://schemas.microsoft.com/office/drawing/2014/main" id="{2061ABF8-3ACB-41C6-A381-60835CA844C6}"/>
              </a:ext>
            </a:extLst>
          </p:cNvPr>
          <p:cNvSpPr>
            <a:spLocks/>
          </p:cNvSpPr>
          <p:nvPr/>
        </p:nvSpPr>
        <p:spPr bwMode="auto">
          <a:xfrm>
            <a:off x="5672138" y="2941638"/>
            <a:ext cx="219075" cy="592137"/>
          </a:xfrm>
          <a:prstGeom prst="rightBrace">
            <a:avLst>
              <a:gd name="adj1" fmla="val 21573"/>
              <a:gd name="adj2" fmla="val 50000"/>
            </a:avLst>
          </a:prstGeom>
          <a:noFill/>
          <a:ln w="1905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A45BAA7C-EDCA-4360-89EC-D4A95EEEB2D7}"/>
              </a:ext>
            </a:extLst>
          </p:cNvPr>
          <p:cNvCxnSpPr>
            <a:cxnSpLocks/>
          </p:cNvCxnSpPr>
          <p:nvPr/>
        </p:nvCxnSpPr>
        <p:spPr bwMode="auto">
          <a:xfrm>
            <a:off x="4176713" y="5497513"/>
            <a:ext cx="57150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矩形 17">
            <a:extLst>
              <a:ext uri="{FF2B5EF4-FFF2-40B4-BE49-F238E27FC236}">
                <a16:creationId xmlns:a16="http://schemas.microsoft.com/office/drawing/2014/main" id="{8A64258F-25C4-4E7D-837F-21B83612E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2238" y="1355725"/>
            <a:ext cx="531812" cy="2178050"/>
          </a:xfrm>
          <a:prstGeom prst="rect">
            <a:avLst/>
          </a:prstGeom>
          <a:noFill/>
          <a:ln w="1905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AEEBA230-8F3A-4CB8-B91D-72BD0FE73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3651250"/>
            <a:ext cx="5927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8×200</a:t>
            </a: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×350</a:t>
            </a:r>
            <a:r>
              <a:rPr lang="zh-CN" altLang="en-US" sz="28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×150 = 4950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49" grpId="0"/>
      <p:bldP spid="27" grpId="0"/>
      <p:bldP spid="10" grpId="0" animBg="1"/>
      <p:bldP spid="31" grpId="0" animBg="1"/>
      <p:bldP spid="32" grpId="0" animBg="1"/>
      <p:bldP spid="18" grpId="0" animBg="1"/>
      <p:bldP spid="1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44">
            <a:extLst>
              <a:ext uri="{FF2B5EF4-FFF2-40B4-BE49-F238E27FC236}">
                <a16:creationId xmlns:a16="http://schemas.microsoft.com/office/drawing/2014/main" id="{DBBFDAE3-7EDA-4847-9F13-EB20959A92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三</a:t>
            </a:r>
            <a:r>
              <a:rPr lang="en-US" altLang="zh-TW" sz="3400" b="1"/>
              <a:t>)</a:t>
            </a:r>
          </a:p>
        </p:txBody>
      </p:sp>
      <p:sp>
        <p:nvSpPr>
          <p:cNvPr id="7171" name="Text Box 5">
            <a:extLst>
              <a:ext uri="{FF2B5EF4-FFF2-40B4-BE49-F238E27FC236}">
                <a16:creationId xmlns:a16="http://schemas.microsoft.com/office/drawing/2014/main" id="{8CC2EA0F-A5F4-4DE0-AAAA-B30EC474D2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" y="1096963"/>
            <a:ext cx="80470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36. </a:t>
            </a:r>
            <a:endParaRPr lang="zh-TW" altLang="zh-TW" sz="2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172" name="文本框 69">
            <a:extLst>
              <a:ext uri="{FF2B5EF4-FFF2-40B4-BE49-F238E27FC236}">
                <a16:creationId xmlns:a16="http://schemas.microsoft.com/office/drawing/2014/main" id="{D3BD8A77-28CF-4724-A230-129CD2056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074738"/>
            <a:ext cx="7405688" cy="123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  <a:cs typeface="Arial" panose="020B0604020202020204" pitchFamily="34" charset="0"/>
              </a:rPr>
              <a:t>(b) 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根據統計圖及上表，</a:t>
            </a:r>
            <a:r>
              <a:rPr lang="en-US" altLang="zh-TW" sz="2800">
                <a:ea typeface="標楷體" panose="03000509000000000000" pitchFamily="65" charset="-120"/>
                <a:cs typeface="Arial" panose="020B0604020202020204" pitchFamily="34" charset="0"/>
              </a:rPr>
              <a:t>C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店昨天售出以上三種</a:t>
            </a:r>
            <a:endParaRPr lang="en-US" altLang="zh-TW" sz="2800"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/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   </a:t>
            </a:r>
            <a:r>
              <a:rPr lang="zh-TW" altLang="en-US" sz="280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飲品的收入是多少？              </a:t>
            </a:r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ea typeface="標楷體" panose="03000509000000000000" pitchFamily="65" charset="-120"/>
                <a:cs typeface="Arial" panose="020B0604020202020204" pitchFamily="34" charset="0"/>
              </a:rPr>
              <a:t>[4</a:t>
            </a:r>
            <a:r>
              <a:rPr lang="zh-TW" altLang="en-US" sz="2800"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800"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800"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algn="r" eaLnBrk="1" hangingPunct="1"/>
            <a:endParaRPr lang="zh-CN" altLang="en-US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173" name="Rectangle 6">
            <a:extLst>
              <a:ext uri="{FF2B5EF4-FFF2-40B4-BE49-F238E27FC236}">
                <a16:creationId xmlns:a16="http://schemas.microsoft.com/office/drawing/2014/main" id="{061B86CF-99E7-4036-9C02-88D0667929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350" y="2160588"/>
            <a:ext cx="6697663" cy="1800225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2800">
              <a:ea typeface="標楷體" panose="03000509000000000000" pitchFamily="65" charset="-12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E6AC3407-3ADC-4B8E-B1D5-927EE6521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2263775"/>
            <a:ext cx="6696075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8×200</a:t>
            </a:r>
            <a:r>
              <a:rPr lang="zh-CN" altLang="en-US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×350</a:t>
            </a:r>
            <a:r>
              <a:rPr lang="zh-CN" altLang="en-US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×150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4950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C</a:t>
            </a:r>
            <a:r>
              <a:rPr lang="zh-TW" altLang="en-US" sz="28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店售出以上三種飲品的收入是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$4950</a:t>
            </a:r>
            <a:r>
              <a:rPr lang="zh-CN" altLang="en-US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。</a:t>
            </a:r>
            <a:endParaRPr lang="zh-CN" altLang="en-US" sz="280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">
            <a:extLst>
              <a:ext uri="{FF2B5EF4-FFF2-40B4-BE49-F238E27FC236}">
                <a16:creationId xmlns:a16="http://schemas.microsoft.com/office/drawing/2014/main" id="{44831168-0D79-43E1-A410-4E58B64F1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836613"/>
            <a:ext cx="80470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36. </a:t>
            </a:r>
            <a:endParaRPr lang="zh-TW" altLang="zh-TW" sz="2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9219" name="直接连接符 104">
            <a:extLst>
              <a:ext uri="{FF2B5EF4-FFF2-40B4-BE49-F238E27FC236}">
                <a16:creationId xmlns:a16="http://schemas.microsoft.com/office/drawing/2014/main" id="{D142A91E-B244-4ABD-B486-2A88A11D39B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-1765300" y="3068638"/>
            <a:ext cx="4465638" cy="144462"/>
          </a:xfrm>
          <a:prstGeom prst="line">
            <a:avLst/>
          </a:prstGeom>
          <a:noFill/>
          <a:ln>
            <a:noFill/>
          </a:ln>
          <a:effectLst>
            <a:outerShdw dist="35921" dir="2700000" algn="ctr" rotWithShape="0">
              <a:srgbClr val="C0C0C0">
                <a:alpha val="79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9220" name="Text Box 42">
            <a:extLst>
              <a:ext uri="{FF2B5EF4-FFF2-40B4-BE49-F238E27FC236}">
                <a16:creationId xmlns:a16="http://schemas.microsoft.com/office/drawing/2014/main" id="{9B6B5247-B88B-4C51-8465-941CD1293B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三</a:t>
            </a:r>
            <a:r>
              <a:rPr lang="en-US" altLang="zh-TW" sz="3400" b="1"/>
              <a:t>)</a:t>
            </a:r>
          </a:p>
        </p:txBody>
      </p:sp>
      <p:pic>
        <p:nvPicPr>
          <p:cNvPr id="9221" name="图片 4">
            <a:extLst>
              <a:ext uri="{FF2B5EF4-FFF2-40B4-BE49-F238E27FC236}">
                <a16:creationId xmlns:a16="http://schemas.microsoft.com/office/drawing/2014/main" id="{1680EB44-7B31-4CA9-BE07-CA1A353AA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4" t="20480" r="4546" b="10638"/>
          <a:stretch>
            <a:fillRect/>
          </a:stretch>
        </p:blipFill>
        <p:spPr bwMode="auto">
          <a:xfrm>
            <a:off x="2039938" y="1243013"/>
            <a:ext cx="4787900" cy="236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2" name="文本框 10">
            <a:extLst>
              <a:ext uri="{FF2B5EF4-FFF2-40B4-BE49-F238E27FC236}">
                <a16:creationId xmlns:a16="http://schemas.microsoft.com/office/drawing/2014/main" id="{96973EAC-E582-4C0A-9B0F-B9143FC44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3063" y="842963"/>
            <a:ext cx="29559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400" u="sng">
                <a:latin typeface="標楷體" panose="03000509000000000000" pitchFamily="65" charset="-120"/>
                <a:ea typeface="標楷體" panose="03000509000000000000" pitchFamily="65" charset="-120"/>
              </a:rPr>
              <a:t>昨天各種飲品的銷量</a:t>
            </a:r>
            <a:endParaRPr lang="zh-CN" altLang="en-US" sz="2400" u="sng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223" name="文本框 34">
            <a:extLst>
              <a:ext uri="{FF2B5EF4-FFF2-40B4-BE49-F238E27FC236}">
                <a16:creationId xmlns:a16="http://schemas.microsoft.com/office/drawing/2014/main" id="{53FBD3BC-95C1-47BB-A724-6A4716FA62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2113" y="1282700"/>
            <a:ext cx="693737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latin typeface="標楷體" panose="03000509000000000000" pitchFamily="65" charset="-120"/>
                <a:ea typeface="標楷體" panose="03000509000000000000" pitchFamily="65" charset="-120"/>
              </a:rPr>
              <a:t>可樂</a:t>
            </a:r>
            <a:endParaRPr lang="zh-CN" altLang="en-US" sz="20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224" name="文本框 36">
            <a:extLst>
              <a:ext uri="{FF2B5EF4-FFF2-40B4-BE49-F238E27FC236}">
                <a16:creationId xmlns:a16="http://schemas.microsoft.com/office/drawing/2014/main" id="{74AA4633-3BD2-4362-9DA2-B67170E96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1325" y="1787525"/>
            <a:ext cx="695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latin typeface="標楷體" panose="03000509000000000000" pitchFamily="65" charset="-120"/>
                <a:ea typeface="標楷體" panose="03000509000000000000" pitchFamily="65" charset="-120"/>
              </a:rPr>
              <a:t>綠茶</a:t>
            </a:r>
            <a:endParaRPr lang="zh-CN" altLang="en-US" sz="20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225" name="文本框 37">
            <a:extLst>
              <a:ext uri="{FF2B5EF4-FFF2-40B4-BE49-F238E27FC236}">
                <a16:creationId xmlns:a16="http://schemas.microsoft.com/office/drawing/2014/main" id="{AD658B14-1539-4476-A348-AAC805538C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4025" y="2265363"/>
            <a:ext cx="693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latin typeface="標楷體" panose="03000509000000000000" pitchFamily="65" charset="-120"/>
                <a:ea typeface="標楷體" panose="03000509000000000000" pitchFamily="65" charset="-120"/>
              </a:rPr>
              <a:t>紅茶</a:t>
            </a:r>
            <a:endParaRPr lang="zh-CN" altLang="en-US" sz="20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226" name="文本框 38">
            <a:extLst>
              <a:ext uri="{FF2B5EF4-FFF2-40B4-BE49-F238E27FC236}">
                <a16:creationId xmlns:a16="http://schemas.microsoft.com/office/drawing/2014/main" id="{12244344-F351-4855-8EE0-B81FB54F12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0375" y="3500438"/>
            <a:ext cx="44751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000">
                <a:ea typeface="標楷體" panose="03000509000000000000" pitchFamily="65" charset="-120"/>
                <a:cs typeface="Arial" panose="020B0604020202020204" pitchFamily="34" charset="0"/>
              </a:rPr>
              <a:t>A               B              C              </a:t>
            </a:r>
            <a:r>
              <a:rPr lang="zh-TW" altLang="en-US" sz="2000">
                <a:ea typeface="標楷體" panose="03000509000000000000" pitchFamily="65" charset="-120"/>
                <a:cs typeface="Arial" panose="020B0604020202020204" pitchFamily="34" charset="0"/>
              </a:rPr>
              <a:t>分店</a:t>
            </a:r>
            <a:endParaRPr lang="zh-CN" altLang="en-US" sz="200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2C0F3ED6-CF9D-4AE5-9F22-8769634B1386}"/>
              </a:ext>
            </a:extLst>
          </p:cNvPr>
          <p:cNvSpPr txBox="1"/>
          <p:nvPr/>
        </p:nvSpPr>
        <p:spPr>
          <a:xfrm>
            <a:off x="1451486" y="1643015"/>
            <a:ext cx="492443" cy="15236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eaLnBrk="1" hangingPunct="1">
              <a:defRPr/>
            </a:pPr>
            <a:r>
              <a:rPr lang="zh-TW" altLang="en-US" sz="2000" dirty="0">
                <a:latin typeface="DFKai-SB" panose="03000509000000000000" pitchFamily="65" charset="-120"/>
                <a:ea typeface="DFKai-SB" panose="03000509000000000000" pitchFamily="65" charset="-120"/>
              </a:rPr>
              <a:t>數量</a:t>
            </a:r>
            <a:r>
              <a:rPr lang="en-US" altLang="zh-TW" sz="2000" dirty="0">
                <a:ea typeface="DFKai-SB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 sz="2000" dirty="0">
                <a:ea typeface="DFKai-SB" panose="03000509000000000000" pitchFamily="65" charset="-120"/>
                <a:cs typeface="Arial" panose="020B0604020202020204" pitchFamily="34" charset="0"/>
              </a:rPr>
              <a:t>百瓶</a:t>
            </a:r>
            <a:r>
              <a:rPr lang="en-US" altLang="zh-TW" sz="2000" dirty="0">
                <a:ea typeface="DFKai-SB" panose="03000509000000000000" pitchFamily="65" charset="-120"/>
                <a:cs typeface="Arial" panose="020B0604020202020204" pitchFamily="34" charset="0"/>
              </a:rPr>
              <a:t>)</a:t>
            </a:r>
            <a:endParaRPr lang="zh-CN" altLang="en-US" sz="2000" dirty="0">
              <a:ea typeface="DFKai-SB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228" name="文本框 45">
            <a:extLst>
              <a:ext uri="{FF2B5EF4-FFF2-40B4-BE49-F238E27FC236}">
                <a16:creationId xmlns:a16="http://schemas.microsoft.com/office/drawing/2014/main" id="{4E4381FA-C041-44E5-9AA1-ECDEA8112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9925" y="1289050"/>
            <a:ext cx="412750" cy="245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en-US" altLang="zh-CN" sz="2000"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</a:p>
          <a:p>
            <a:pPr eaLnBrk="1" hangingPunct="1">
              <a:lnSpc>
                <a:spcPts val="2300"/>
              </a:lnSpc>
            </a:pPr>
            <a:r>
              <a:rPr lang="en-US" altLang="zh-TW" sz="2000">
                <a:ea typeface="標楷體" panose="03000509000000000000" pitchFamily="65" charset="-120"/>
                <a:cs typeface="Arial" panose="020B0604020202020204" pitchFamily="34" charset="0"/>
              </a:rPr>
              <a:t>0</a:t>
            </a:r>
            <a:endParaRPr lang="zh-CN" altLang="en-US" sz="2000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23EFAACE-DDD2-403A-957E-C675FDB0D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63925" y="1604963"/>
            <a:ext cx="12112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solidFill>
                  <a:srgbClr val="0066FF"/>
                </a:solidFill>
              </a:rPr>
              <a:t>20</a:t>
            </a:r>
            <a:r>
              <a:rPr lang="en-US" altLang="zh-TW" sz="2800">
                <a:solidFill>
                  <a:srgbClr val="0066FF"/>
                </a:solidFill>
              </a:rPr>
              <a:t>0</a:t>
            </a:r>
            <a:endParaRPr lang="zh-CN" altLang="en-US" sz="2800">
              <a:solidFill>
                <a:srgbClr val="0066FF"/>
              </a:solidFill>
            </a:endParaRPr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496E44AD-2666-4A0C-9DEF-F6480C002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7700" y="1352550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66FF"/>
                </a:solidFill>
              </a:rPr>
              <a:t>150</a:t>
            </a:r>
            <a:endParaRPr lang="zh-CN" altLang="en-US" sz="2800">
              <a:solidFill>
                <a:srgbClr val="0066FF"/>
              </a:solidFill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4DDC3998-8CD0-4B2F-AE90-B2CE83DBE37B}"/>
              </a:ext>
            </a:extLst>
          </p:cNvPr>
          <p:cNvGraphicFramePr>
            <a:graphicFrameLocks noGrp="1"/>
          </p:cNvGraphicFramePr>
          <p:nvPr/>
        </p:nvGraphicFramePr>
        <p:xfrm>
          <a:off x="927100" y="3957638"/>
          <a:ext cx="604837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0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8309">
                <a:tc>
                  <a:txBody>
                    <a:bodyPr/>
                    <a:lstStyle/>
                    <a:p>
                      <a:pPr algn="ctr"/>
                      <a:endParaRPr lang="zh-CN" altLang="en-US" sz="2400" b="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6" marR="9144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紅茶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6" marR="9144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綠茶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6" marR="9144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可樂</a:t>
                      </a:r>
                      <a:endParaRPr lang="zh-CN" altLang="en-US" sz="2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6" marR="9144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309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售價</a:t>
                      </a:r>
                      <a:r>
                        <a:rPr lang="en-US" altLang="zh-TW" sz="2400" b="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(</a:t>
                      </a:r>
                      <a:r>
                        <a:rPr lang="zh-TW" altLang="en-US" sz="2400" b="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每瓶</a:t>
                      </a:r>
                      <a:r>
                        <a:rPr lang="en-US" altLang="zh-TW" sz="2400" b="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)</a:t>
                      </a:r>
                      <a:endParaRPr lang="zh-CN" altLang="en-US" sz="2400" b="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6" marR="9144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$8</a:t>
                      </a:r>
                      <a:endParaRPr lang="zh-CN" altLang="en-US" sz="2400" b="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6" marR="9144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$7</a:t>
                      </a:r>
                      <a:endParaRPr lang="zh-CN" altLang="en-US" sz="2400" b="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6" marR="9144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b="0" dirty="0"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$6</a:t>
                      </a:r>
                      <a:endParaRPr lang="zh-CN" altLang="en-US" sz="2400" b="0" dirty="0"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marL="91446" marR="91446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248" name="文本框 6">
            <a:extLst>
              <a:ext uri="{FF2B5EF4-FFF2-40B4-BE49-F238E27FC236}">
                <a16:creationId xmlns:a16="http://schemas.microsoft.com/office/drawing/2014/main" id="{58970F57-DD0C-41FD-90B9-31623AAE2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5021263"/>
            <a:ext cx="72009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en-US" altLang="zh-CN" sz="2400">
                <a:ea typeface="標楷體" panose="03000509000000000000" pitchFamily="65" charset="-120"/>
                <a:cs typeface="Arial" panose="020B0604020202020204" pitchFamily="34" charset="0"/>
              </a:rPr>
              <a:t>c</a:t>
            </a: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) </a:t>
            </a:r>
            <a:r>
              <a:rPr lang="zh-TW" altLang="en-US" sz="2400" u="sng">
                <a:ea typeface="標楷體" panose="03000509000000000000" pitchFamily="65" charset="-120"/>
                <a:cs typeface="Arial" panose="020B0604020202020204" pitchFamily="34" charset="0"/>
              </a:rPr>
              <a:t>李</a:t>
            </a:r>
            <a:r>
              <a:rPr lang="zh-TW" altLang="en-US" sz="2400">
                <a:ea typeface="標楷體" panose="03000509000000000000" pitchFamily="65" charset="-120"/>
                <a:cs typeface="Arial" panose="020B0604020202020204" pitchFamily="34" charset="0"/>
              </a:rPr>
              <a:t>小姐認為在可樂的銷量中，</a:t>
            </a: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C</a:t>
            </a:r>
            <a:r>
              <a:rPr lang="zh-TW" altLang="en-US" sz="2400">
                <a:ea typeface="標楷體" panose="03000509000000000000" pitchFamily="65" charset="-120"/>
                <a:cs typeface="Arial" panose="020B0604020202020204" pitchFamily="34" charset="0"/>
              </a:rPr>
              <a:t>店的收入比</a:t>
            </a: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A</a:t>
            </a:r>
            <a:r>
              <a:rPr lang="zh-TW" altLang="en-US" sz="2400">
                <a:ea typeface="標楷體" panose="03000509000000000000" pitchFamily="65" charset="-120"/>
                <a:cs typeface="Arial" panose="020B0604020202020204" pitchFamily="34" charset="0"/>
              </a:rPr>
              <a:t>店的</a:t>
            </a:r>
            <a:endParaRPr lang="en-US" altLang="zh-TW" sz="2400"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/>
            <a:r>
              <a:rPr lang="zh-CN" altLang="en-US" sz="2400">
                <a:ea typeface="標楷體" panose="03000509000000000000" pitchFamily="65" charset="-120"/>
                <a:cs typeface="Arial" panose="020B0604020202020204" pitchFamily="34" charset="0"/>
              </a:rPr>
              <a:t>     少</a:t>
            </a: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$200</a:t>
            </a:r>
            <a:r>
              <a:rPr lang="zh-TW" altLang="en-US" sz="2400">
                <a:ea typeface="標楷體" panose="03000509000000000000" pitchFamily="65" charset="-120"/>
                <a:cs typeface="Arial" panose="020B0604020202020204" pitchFamily="34" charset="0"/>
              </a:rPr>
              <a:t>。你同意嗎？試解釋。</a:t>
            </a:r>
            <a:r>
              <a:rPr lang="en-US" altLang="zh-TW" sz="240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            </a:t>
            </a: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[3</a:t>
            </a:r>
            <a:r>
              <a:rPr lang="zh-TW" altLang="en-US" sz="2400"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400"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400"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algn="r" eaLnBrk="1" hangingPunct="1"/>
            <a:endParaRPr lang="zh-CN" altLang="en-US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85E56D3C-B6B6-4D4B-B9D1-FF02B354ED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1763" y="1389063"/>
            <a:ext cx="534987" cy="477837"/>
          </a:xfrm>
          <a:prstGeom prst="rect">
            <a:avLst/>
          </a:prstGeom>
          <a:noFill/>
          <a:ln w="1905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BDA2DF21-A825-4E48-B070-7C68E7A8A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3350" y="1312863"/>
            <a:ext cx="917575" cy="400050"/>
          </a:xfrm>
          <a:prstGeom prst="rect">
            <a:avLst/>
          </a:prstGeom>
          <a:noFill/>
          <a:ln w="1905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F4AE0A68-E36D-4F1A-A458-7717FD598F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0838" y="1522413"/>
            <a:ext cx="604837" cy="671512"/>
          </a:xfrm>
          <a:prstGeom prst="rect">
            <a:avLst/>
          </a:prstGeom>
          <a:noFill/>
          <a:ln w="19050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E80B13D7-65D6-4724-A45D-54722CF8FCA8}"/>
              </a:ext>
            </a:extLst>
          </p:cNvPr>
          <p:cNvCxnSpPr>
            <a:cxnSpLocks/>
          </p:cNvCxnSpPr>
          <p:nvPr/>
        </p:nvCxnSpPr>
        <p:spPr bwMode="auto">
          <a:xfrm>
            <a:off x="5980113" y="4813300"/>
            <a:ext cx="468312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E38BC7AB-B5F7-440A-BF29-4B9520E3B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775" y="2625725"/>
            <a:ext cx="3451225" cy="103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A</a:t>
            </a:r>
            <a:r>
              <a:rPr lang="zh-TW" altLang="en-US" sz="280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店：</a:t>
            </a:r>
            <a:r>
              <a:rPr lang="en-US" altLang="zh-CN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×200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1200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C</a:t>
            </a:r>
            <a:r>
              <a:rPr lang="zh-TW" altLang="en-US" sz="280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店：</a:t>
            </a:r>
            <a:r>
              <a:rPr lang="en-US" altLang="zh-CN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×150 = 900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49" grpId="0"/>
      <p:bldP spid="18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44">
            <a:extLst>
              <a:ext uri="{FF2B5EF4-FFF2-40B4-BE49-F238E27FC236}">
                <a16:creationId xmlns:a16="http://schemas.microsoft.com/office/drawing/2014/main" id="{41E06FEC-D5DC-4098-8959-9B11CDC6B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三</a:t>
            </a:r>
            <a:r>
              <a:rPr lang="en-US" altLang="zh-TW" sz="3400" b="1"/>
              <a:t>)</a:t>
            </a:r>
          </a:p>
        </p:txBody>
      </p:sp>
      <p:sp>
        <p:nvSpPr>
          <p:cNvPr id="11267" name="Text Box 5">
            <a:extLst>
              <a:ext uri="{FF2B5EF4-FFF2-40B4-BE49-F238E27FC236}">
                <a16:creationId xmlns:a16="http://schemas.microsoft.com/office/drawing/2014/main" id="{96479513-5668-495E-A751-FDF384BC8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" y="1130300"/>
            <a:ext cx="80470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36. </a:t>
            </a:r>
            <a:endParaRPr lang="zh-TW" altLang="zh-TW" sz="280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268" name="Rectangle 6">
            <a:extLst>
              <a:ext uri="{FF2B5EF4-FFF2-40B4-BE49-F238E27FC236}">
                <a16:creationId xmlns:a16="http://schemas.microsoft.com/office/drawing/2014/main" id="{8FEE011E-F276-4071-A461-100D925BB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6325" y="2205038"/>
            <a:ext cx="7599363" cy="2663825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marL="88900" indent="41275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09638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317625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25613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1336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90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048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505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9624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因為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/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/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lnSpc>
                <a:spcPts val="2100"/>
              </a:lnSpc>
            </a:pP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lnSpc>
                <a:spcPts val="2100"/>
              </a:lnSpc>
              <a:spcAft>
                <a:spcPts val="1200"/>
              </a:spcAft>
            </a:pP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*同意 </a:t>
            </a:r>
            <a:r>
              <a:rPr lang="en-US" altLang="zh-TW" sz="2800">
                <a:ea typeface="標楷體" panose="03000509000000000000" pitchFamily="65" charset="-120"/>
              </a:rPr>
              <a:t>/</a:t>
            </a:r>
            <a:r>
              <a:rPr lang="zh-TW" altLang="en-US" sz="2800">
                <a:ea typeface="標楷體" panose="03000509000000000000" pitchFamily="65" charset="-120"/>
              </a:rPr>
              <a:t> 不同意 </a:t>
            </a:r>
            <a:r>
              <a:rPr lang="en-US" altLang="zh-TW" sz="2800">
                <a:ea typeface="標楷體" panose="03000509000000000000" pitchFamily="65" charset="-120"/>
              </a:rPr>
              <a:t>(*</a:t>
            </a:r>
            <a:r>
              <a:rPr lang="zh-TW" altLang="en-US" sz="2800">
                <a:ea typeface="標楷體" panose="03000509000000000000" pitchFamily="65" charset="-120"/>
              </a:rPr>
              <a:t>圈出答案</a:t>
            </a:r>
            <a:r>
              <a:rPr lang="en-US" altLang="zh-TW" sz="2800">
                <a:ea typeface="標楷體" panose="03000509000000000000" pitchFamily="65" charset="-120"/>
              </a:rPr>
              <a:t>)</a:t>
            </a:r>
            <a:endParaRPr lang="zh-TW" altLang="en-US" sz="2800">
              <a:ea typeface="標楷體" panose="03000509000000000000" pitchFamily="65" charset="-12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675E01E8-5C23-470B-8ABE-8227D6585B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1513" y="2205038"/>
            <a:ext cx="6551612" cy="204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A</a:t>
            </a:r>
            <a:r>
              <a:rPr lang="zh-TW" altLang="en-US" sz="28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店售出可樂的收入是：</a:t>
            </a:r>
            <a:r>
              <a:rPr lang="en-US" altLang="zh-CN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×200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$1200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，</a:t>
            </a:r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C</a:t>
            </a:r>
            <a:r>
              <a:rPr lang="zh-TW" altLang="en-US" sz="28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店售出可樂的收入是：</a:t>
            </a:r>
            <a:r>
              <a:rPr lang="en-US" altLang="zh-CN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×150 = $900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，</a:t>
            </a:r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zh-TW" altLang="en-US" sz="28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比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A</a:t>
            </a:r>
            <a:r>
              <a:rPr lang="zh-TW" altLang="en-US" sz="28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店的收入少</a:t>
            </a:r>
            <a:r>
              <a:rPr lang="zh-CN" altLang="en-US" sz="28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：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1200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－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900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$300</a:t>
            </a:r>
          </a:p>
          <a:p>
            <a:pPr eaLnBrk="1" hangingPunct="1">
              <a:spcAft>
                <a:spcPts val="600"/>
              </a:spcAft>
            </a:pPr>
            <a:endParaRPr lang="en-US" altLang="zh-TW" sz="2800">
              <a:solidFill>
                <a:srgbClr val="FF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" name="椭圆 4">
            <a:extLst>
              <a:ext uri="{FF2B5EF4-FFF2-40B4-BE49-F238E27FC236}">
                <a16:creationId xmlns:a16="http://schemas.microsoft.com/office/drawing/2014/main" id="{875A2FD0-4DF0-43D5-ABE7-09BBDCB07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5063" y="4186238"/>
            <a:ext cx="1152525" cy="539750"/>
          </a:xfrm>
          <a:prstGeom prst="ellips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C855C108-2BCD-4E01-B22C-C23EB8B93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25" y="3651250"/>
            <a:ext cx="2797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en-US" altLang="zh-TW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zh-TW" altLang="en-US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其他合理解釋也可接受</a:t>
            </a:r>
            <a:r>
              <a:rPr lang="en-US" altLang="zh-TW">
                <a:solidFill>
                  <a:srgbClr val="FF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272" name="文本框 10">
            <a:extLst>
              <a:ext uri="{FF2B5EF4-FFF2-40B4-BE49-F238E27FC236}">
                <a16:creationId xmlns:a16="http://schemas.microsoft.com/office/drawing/2014/main" id="{1F1CBE30-3A60-4E67-AB55-77F73A13C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25" y="1125538"/>
            <a:ext cx="8570913" cy="123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en-US" altLang="zh-CN" sz="2800">
                <a:ea typeface="標楷體" panose="03000509000000000000" pitchFamily="65" charset="-120"/>
                <a:cs typeface="Arial" panose="020B0604020202020204" pitchFamily="34" charset="0"/>
              </a:rPr>
              <a:t>c</a:t>
            </a:r>
            <a:r>
              <a:rPr lang="en-US" altLang="zh-TW" sz="2800">
                <a:ea typeface="標楷體" panose="03000509000000000000" pitchFamily="65" charset="-120"/>
                <a:cs typeface="Arial" panose="020B0604020202020204" pitchFamily="34" charset="0"/>
              </a:rPr>
              <a:t>) </a:t>
            </a:r>
            <a:r>
              <a:rPr lang="zh-TW" altLang="en-US" sz="2800" u="sng">
                <a:ea typeface="標楷體" panose="03000509000000000000" pitchFamily="65" charset="-120"/>
                <a:cs typeface="Arial" panose="020B0604020202020204" pitchFamily="34" charset="0"/>
              </a:rPr>
              <a:t>李</a:t>
            </a:r>
            <a:r>
              <a:rPr lang="zh-TW" altLang="en-US" sz="2800">
                <a:ea typeface="標楷體" panose="03000509000000000000" pitchFamily="65" charset="-120"/>
                <a:cs typeface="Arial" panose="020B0604020202020204" pitchFamily="34" charset="0"/>
              </a:rPr>
              <a:t>小姐認為在可樂的銷量中，</a:t>
            </a:r>
            <a:r>
              <a:rPr lang="en-US" altLang="zh-TW" sz="2800">
                <a:ea typeface="標楷體" panose="03000509000000000000" pitchFamily="65" charset="-120"/>
                <a:cs typeface="Arial" panose="020B0604020202020204" pitchFamily="34" charset="0"/>
              </a:rPr>
              <a:t>C</a:t>
            </a:r>
            <a:r>
              <a:rPr lang="zh-TW" altLang="en-US" sz="2800">
                <a:ea typeface="標楷體" panose="03000509000000000000" pitchFamily="65" charset="-120"/>
                <a:cs typeface="Arial" panose="020B0604020202020204" pitchFamily="34" charset="0"/>
              </a:rPr>
              <a:t>店的收入比</a:t>
            </a:r>
            <a:endParaRPr lang="en-US" altLang="zh-TW" sz="2800"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eaLnBrk="1" hangingPunct="1"/>
            <a:r>
              <a:rPr lang="zh-TW" altLang="en-US" sz="2800">
                <a:ea typeface="標楷體" panose="03000509000000000000" pitchFamily="65" charset="-120"/>
                <a:cs typeface="Arial" panose="020B0604020202020204" pitchFamily="34" charset="0"/>
              </a:rPr>
              <a:t>     </a:t>
            </a:r>
            <a:r>
              <a:rPr lang="en-US" altLang="zh-TW" sz="2800">
                <a:ea typeface="標楷體" panose="03000509000000000000" pitchFamily="65" charset="-120"/>
                <a:cs typeface="Arial" panose="020B0604020202020204" pitchFamily="34" charset="0"/>
              </a:rPr>
              <a:t>A</a:t>
            </a:r>
            <a:r>
              <a:rPr lang="zh-TW" altLang="en-US" sz="2800">
                <a:ea typeface="標楷體" panose="03000509000000000000" pitchFamily="65" charset="-120"/>
                <a:cs typeface="Arial" panose="020B0604020202020204" pitchFamily="34" charset="0"/>
              </a:rPr>
              <a:t>店的</a:t>
            </a:r>
            <a:r>
              <a:rPr lang="zh-CN" altLang="en-US" sz="2800">
                <a:ea typeface="標楷體" panose="03000509000000000000" pitchFamily="65" charset="-120"/>
                <a:cs typeface="Arial" panose="020B0604020202020204" pitchFamily="34" charset="0"/>
              </a:rPr>
              <a:t>少</a:t>
            </a:r>
            <a:r>
              <a:rPr lang="en-US" altLang="zh-TW" sz="2800">
                <a:ea typeface="標楷體" panose="03000509000000000000" pitchFamily="65" charset="-120"/>
                <a:cs typeface="Arial" panose="020B0604020202020204" pitchFamily="34" charset="0"/>
              </a:rPr>
              <a:t>$200</a:t>
            </a:r>
            <a:r>
              <a:rPr lang="zh-TW" altLang="en-US" sz="2800">
                <a:ea typeface="標楷體" panose="03000509000000000000" pitchFamily="65" charset="-120"/>
                <a:cs typeface="Arial" panose="020B0604020202020204" pitchFamily="34" charset="0"/>
              </a:rPr>
              <a:t>。你同意嗎？試解釋。</a:t>
            </a:r>
            <a:r>
              <a:rPr lang="en-US" altLang="zh-TW" sz="2800"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800">
                <a:ea typeface="標楷體" panose="03000509000000000000" pitchFamily="65" charset="-120"/>
                <a:cs typeface="Arial" panose="020B0604020202020204" pitchFamily="34" charset="0"/>
              </a:rPr>
              <a:t>[3</a:t>
            </a:r>
            <a:r>
              <a:rPr lang="zh-TW" altLang="en-US" sz="2800">
                <a:ea typeface="標楷體" panose="03000509000000000000" pitchFamily="65" charset="-120"/>
                <a:cs typeface="Arial" panose="020B0604020202020204" pitchFamily="34" charset="0"/>
              </a:rPr>
              <a:t>分</a:t>
            </a:r>
            <a:r>
              <a:rPr lang="en-US" altLang="zh-TW" sz="2800">
                <a:ea typeface="標楷體" panose="03000509000000000000" pitchFamily="65" charset="-120"/>
                <a:cs typeface="Arial" panose="020B0604020202020204" pitchFamily="34" charset="0"/>
              </a:rPr>
              <a:t>]</a:t>
            </a:r>
            <a:endParaRPr lang="zh-TW" altLang="en-US" sz="2800">
              <a:latin typeface="標楷體" panose="03000509000000000000" pitchFamily="65" charset="-120"/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algn="r" eaLnBrk="1" hangingPunct="1"/>
            <a:endParaRPr lang="zh-CN" altLang="en-US"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4122</TotalTime>
  <Words>477</Words>
  <Application>Microsoft Office PowerPoint</Application>
  <PresentationFormat>全屏显示(4:3)</PresentationFormat>
  <Paragraphs>108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DFKai-SB</vt:lpstr>
      <vt:lpstr>DFKai-SB</vt:lpstr>
      <vt:lpstr>新細明體</vt:lpstr>
      <vt:lpstr>幼圆</vt:lpstr>
      <vt:lpstr>Arial</vt:lpstr>
      <vt:lpstr>Calibri</vt:lpstr>
      <vt:lpstr>1_預設簡報設計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521</cp:revision>
  <dcterms:modified xsi:type="dcterms:W3CDTF">2023-07-07T06:13:17Z</dcterms:modified>
</cp:coreProperties>
</file>