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0066FF"/>
    <a:srgbClr val="0000FF"/>
    <a:srgbClr val="3AA53A"/>
    <a:srgbClr val="008A00"/>
    <a:srgbClr val="00B050"/>
    <a:srgbClr val="3C8C93"/>
    <a:srgbClr val="F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77" autoAdjust="0"/>
    <p:restoredTop sz="92537" autoAdjust="0"/>
  </p:normalViewPr>
  <p:slideViewPr>
    <p:cSldViewPr>
      <p:cViewPr varScale="1">
        <p:scale>
          <a:sx n="73" d="100"/>
          <a:sy n="73" d="100"/>
        </p:scale>
        <p:origin x="168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A012C576-8D14-4F90-8982-1E1983BA9B9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46AF826-3619-411C-A062-449EDE67478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2BB0F78B-AA0F-4C3A-BBCE-17EC156FC1E7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A1D201AA-8912-4357-9183-2C206A3814C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500F49C0-16FC-44FA-A037-01F488D1E0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3CDEC8C-EF0D-49B8-8303-BFA4FF4D88C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5E268F8-B7C9-4520-A37D-1FCCBCD057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F4AB9EF-F11F-4513-B37E-7DFF61D654B6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0B5F822-B621-4F6F-9F41-F413BA02C9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19E60E7-7DE7-4BE5-AC0D-5608207C01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67CC619-4E81-438A-9F85-08A7D39D41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E011360-396A-4068-B738-0DFE6F55F1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3638409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5DF1EDD-E758-4AE5-A66C-183039D9D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96CB558-523E-426F-8591-2675AB3678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000550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B75307F3-CCE1-4DBE-AADE-6DCC062BCE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EF08726-5421-4112-92CD-F2C85254EC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360804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76B897-F248-4672-B6CD-25CE09298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F9E01D6-5652-43B9-AB64-E48DDDBA1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368737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69C063-CC90-4A6C-B37C-9CE33C6AB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4ECD75F-A08E-4E6B-951C-946894EFC7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755100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0C8755-1B09-4A93-80E0-13BF038FE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4C00D5A-0F9A-420A-B36C-8A496B3D12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34B44BC-562A-4D54-9A9C-95DCD5A3DE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922103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F62F112-2DFD-43A4-8178-A6179BC2A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8C31C54-0FEF-48F8-8E8A-5785A9B66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FA69265-9DB0-4A35-A4D8-48FAC3161F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D3B5E63-5DA1-4612-ADAF-66EA6B8337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E56EA154-E170-43DE-80D4-D96DAE0127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063868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EFE6E33-1AE9-41CB-9887-ECCBFDD58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24216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30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D11A78F-2A1C-41C2-9157-AFE8C611B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7BB25D4-3448-45FA-9B9B-F8F02EF4C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15F9A0A-4C01-48F4-A0E2-5B4438E9E4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728110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EE20110-1798-47E4-8516-2D1A42F69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14BAE9C2-01CB-4988-8721-ABDC2E7A94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E76F524-4BA0-4F0E-8E97-EB415AE6F7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201008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122C3E4A-63B8-4F2F-88D2-AB310102054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4ECC14F4-5DFE-40D7-B5BD-4C731240B56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矩形 60">
            <a:extLst>
              <a:ext uri="{FF2B5EF4-FFF2-40B4-BE49-F238E27FC236}">
                <a16:creationId xmlns:a16="http://schemas.microsoft.com/office/drawing/2014/main" id="{7F349A7F-5BFC-42E1-B71A-C2B154FD2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2654" y="3358108"/>
            <a:ext cx="1446213" cy="3841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077" name="Text Box 75">
            <a:extLst>
              <a:ext uri="{FF2B5EF4-FFF2-40B4-BE49-F238E27FC236}">
                <a16:creationId xmlns:a16="http://schemas.microsoft.com/office/drawing/2014/main" id="{A145AD68-820C-4A94-B715-06BD5D1E0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200" y="2419350"/>
            <a:ext cx="8202613" cy="3708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  15. </a:t>
            </a:r>
            <a:r>
              <a:rPr lang="zh-CN" altLang="en-US" sz="2800" dirty="0">
                <a:ea typeface="標楷體" panose="03000509000000000000" pitchFamily="65" charset="-120"/>
              </a:rPr>
              <a:t>用一張長</a:t>
            </a:r>
            <a:r>
              <a:rPr lang="en-US" altLang="zh-CN" sz="2800" dirty="0">
                <a:ea typeface="標楷體" panose="03000509000000000000" pitchFamily="65" charset="-120"/>
              </a:rPr>
              <a:t>60cm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、闊</a:t>
            </a:r>
            <a:r>
              <a:rPr lang="en-US" altLang="zh-CN" sz="2800" dirty="0">
                <a:ea typeface="標楷體" panose="03000509000000000000" pitchFamily="65" charset="-120"/>
              </a:rPr>
              <a:t>30cm </a:t>
            </a:r>
            <a:r>
              <a:rPr lang="zh-CN" altLang="en-US" sz="2800" dirty="0">
                <a:ea typeface="標楷體" panose="03000509000000000000" pitchFamily="65" charset="-120"/>
              </a:rPr>
              <a:t>的長方形卡紙，剪出</a:t>
            </a:r>
            <a:endParaRPr lang="en-US" altLang="zh-CN" sz="2800" dirty="0">
              <a:ea typeface="標楷體" panose="03000509000000000000" pitchFamily="65" charset="-120"/>
            </a:endParaRPr>
          </a:p>
          <a:p>
            <a:pPr eaLnBrk="1" hangingPunct="1"/>
            <a:r>
              <a:rPr lang="zh-CN" altLang="en-US" sz="2800" dirty="0">
                <a:ea typeface="標楷體" panose="03000509000000000000" pitchFamily="65" charset="-120"/>
              </a:rPr>
              <a:t>        一個如上的正方體摺紙圖樣。這圖樣摺出</a:t>
            </a:r>
            <a:r>
              <a:rPr lang="zh-TW" altLang="en-US" sz="2800" dirty="0">
                <a:ea typeface="標楷體" panose="03000509000000000000" pitchFamily="65" charset="-120"/>
              </a:rPr>
              <a:t>的</a:t>
            </a:r>
            <a:r>
              <a:rPr lang="zh-CN" altLang="en-US" sz="2800" dirty="0">
                <a:ea typeface="標楷體" panose="03000509000000000000" pitchFamily="65" charset="-120"/>
              </a:rPr>
              <a:t>正</a:t>
            </a:r>
            <a:endParaRPr lang="en-US" altLang="zh-CN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        </a:t>
            </a:r>
            <a:r>
              <a:rPr lang="zh-CN" altLang="en-US" sz="2800" dirty="0">
                <a:ea typeface="標楷體" panose="03000509000000000000" pitchFamily="65" charset="-120"/>
              </a:rPr>
              <a:t>方體的邊長最長可以是多少</a:t>
            </a:r>
            <a:r>
              <a:rPr lang="zh-TW" altLang="en-US" sz="2800" dirty="0">
                <a:ea typeface="標楷體" panose="03000509000000000000" pitchFamily="65" charset="-120"/>
              </a:rPr>
              <a:t>？   </a:t>
            </a:r>
          </a:p>
          <a:p>
            <a:pPr eaLnBrk="1" hangingPunct="1">
              <a:lnSpc>
                <a:spcPct val="150000"/>
              </a:lnSpc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A. 7      cm</a:t>
            </a:r>
            <a:r>
              <a:rPr lang="zh-TW" altLang="en-US" sz="2800" dirty="0">
                <a:ea typeface="標楷體" panose="03000509000000000000" pitchFamily="65" charset="-120"/>
              </a:rPr>
              <a:t>		 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B. 10cm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C. 15cm		 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D. 20cm</a:t>
            </a:r>
            <a:r>
              <a:rPr lang="zh-TW" altLang="en-US" sz="2800" dirty="0">
                <a:solidFill>
                  <a:srgbClr val="0066FF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9D4E3D6-0CDD-4F81-9CA5-DD1943026B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4729" y="4513263"/>
            <a:ext cx="5578475" cy="3841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B84DCEE5-D6DD-41F3-93B0-BC0E02EB4A80}"/>
              </a:ext>
            </a:extLst>
          </p:cNvPr>
          <p:cNvSpPr txBox="1"/>
          <p:nvPr/>
        </p:nvSpPr>
        <p:spPr>
          <a:xfrm>
            <a:off x="2942654" y="3913188"/>
            <a:ext cx="6165850" cy="10302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spcAft>
                <a:spcPts val="600"/>
              </a:spcAft>
              <a:defRPr/>
            </a:pPr>
            <a:r>
              <a:rPr lang="zh-CN" altLang="en-US" sz="2800" dirty="0">
                <a:solidFill>
                  <a:srgbClr val="0066FF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Wingdings 2" panose="05020102010507070707" pitchFamily="18" charset="2"/>
              </a:rPr>
              <a:t>正方體的邊長是：</a:t>
            </a:r>
            <a:r>
              <a:rPr lang="en-US" altLang="zh-CN" sz="2800" dirty="0">
                <a:solidFill>
                  <a:srgbClr val="0066FF"/>
                </a:solidFill>
              </a:rPr>
              <a:t>30÷4 = 7.5(cm)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zh-CN" altLang="en-US" sz="2800" dirty="0">
                <a:solidFill>
                  <a:srgbClr val="FF66FF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Wingdings 2" panose="05020102010507070707" pitchFamily="18" charset="2"/>
              </a:rPr>
              <a:t>正方體的邊長是：</a:t>
            </a:r>
            <a:r>
              <a:rPr lang="en-US" altLang="zh-CN" sz="2800" dirty="0">
                <a:solidFill>
                  <a:srgbClr val="FF66FF"/>
                </a:solidFill>
              </a:rPr>
              <a:t>30÷3 = 10(cm)</a:t>
            </a:r>
          </a:p>
        </p:txBody>
      </p:sp>
      <p:grpSp>
        <p:nvGrpSpPr>
          <p:cNvPr id="3078" name="组合 36">
            <a:extLst>
              <a:ext uri="{FF2B5EF4-FFF2-40B4-BE49-F238E27FC236}">
                <a16:creationId xmlns:a16="http://schemas.microsoft.com/office/drawing/2014/main" id="{D4250898-C943-4B6A-A4E6-05F358F33E0F}"/>
              </a:ext>
            </a:extLst>
          </p:cNvPr>
          <p:cNvGrpSpPr>
            <a:grpSpLocks/>
          </p:cNvGrpSpPr>
          <p:nvPr/>
        </p:nvGrpSpPr>
        <p:grpSpPr bwMode="auto">
          <a:xfrm>
            <a:off x="4965700" y="1033463"/>
            <a:ext cx="1441450" cy="1081087"/>
            <a:chOff x="1404938" y="1190625"/>
            <a:chExt cx="1441336" cy="1081088"/>
          </a:xfrm>
        </p:grpSpPr>
        <p:sp>
          <p:nvSpPr>
            <p:cNvPr id="3102" name="任意多边形: 形状 37">
              <a:extLst>
                <a:ext uri="{FF2B5EF4-FFF2-40B4-BE49-F238E27FC236}">
                  <a16:creationId xmlns:a16="http://schemas.microsoft.com/office/drawing/2014/main" id="{65926BE2-DC96-4C5A-8189-5C9BAF86DE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4938" y="1190625"/>
              <a:ext cx="1438275" cy="1081088"/>
            </a:xfrm>
            <a:custGeom>
              <a:avLst/>
              <a:gdLst>
                <a:gd name="T0" fmla="*/ 1073943 w 1438275"/>
                <a:gd name="T1" fmla="*/ 0 h 1081088"/>
                <a:gd name="T2" fmla="*/ 1073943 w 1438275"/>
                <a:gd name="T3" fmla="*/ 359569 h 1081088"/>
                <a:gd name="T4" fmla="*/ 0 w 1438275"/>
                <a:gd name="T5" fmla="*/ 359569 h 1081088"/>
                <a:gd name="T6" fmla="*/ 0 w 1438275"/>
                <a:gd name="T7" fmla="*/ 721519 h 1081088"/>
                <a:gd name="T8" fmla="*/ 1083468 w 1438275"/>
                <a:gd name="T9" fmla="*/ 721519 h 1081088"/>
                <a:gd name="T10" fmla="*/ 1083468 w 1438275"/>
                <a:gd name="T11" fmla="*/ 1081088 h 1081088"/>
                <a:gd name="T12" fmla="*/ 1438275 w 1438275"/>
                <a:gd name="T13" fmla="*/ 1081088 h 1081088"/>
                <a:gd name="T14" fmla="*/ 1438275 w 1438275"/>
                <a:gd name="T15" fmla="*/ 0 h 1081088"/>
                <a:gd name="T16" fmla="*/ 1073943 w 1438275"/>
                <a:gd name="T17" fmla="*/ 0 h 108108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38275" h="1081088">
                  <a:moveTo>
                    <a:pt x="1073943" y="0"/>
                  </a:moveTo>
                  <a:lnTo>
                    <a:pt x="1073943" y="359569"/>
                  </a:lnTo>
                  <a:lnTo>
                    <a:pt x="0" y="359569"/>
                  </a:lnTo>
                  <a:lnTo>
                    <a:pt x="0" y="721519"/>
                  </a:lnTo>
                  <a:lnTo>
                    <a:pt x="1083468" y="721519"/>
                  </a:lnTo>
                  <a:lnTo>
                    <a:pt x="1083468" y="1081088"/>
                  </a:lnTo>
                  <a:lnTo>
                    <a:pt x="1438275" y="1081088"/>
                  </a:lnTo>
                  <a:lnTo>
                    <a:pt x="1438275" y="0"/>
                  </a:lnTo>
                  <a:lnTo>
                    <a:pt x="1073943" y="0"/>
                  </a:lnTo>
                  <a:close/>
                </a:path>
              </a:pathLst>
            </a:cu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cxnSp>
          <p:nvCxnSpPr>
            <p:cNvPr id="3103" name="直接连接符 38">
              <a:extLst>
                <a:ext uri="{FF2B5EF4-FFF2-40B4-BE49-F238E27FC236}">
                  <a16:creationId xmlns:a16="http://schemas.microsoft.com/office/drawing/2014/main" id="{4A3CC821-A962-4F31-985E-ED20AA14AE9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763568" y="1550495"/>
              <a:ext cx="0" cy="362506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3104" name="直接连接符 39">
              <a:extLst>
                <a:ext uri="{FF2B5EF4-FFF2-40B4-BE49-F238E27FC236}">
                  <a16:creationId xmlns:a16="http://schemas.microsoft.com/office/drawing/2014/main" id="{255E6E5B-6D69-4788-BCD5-5C1E8BA9C2F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2123568" y="1549916"/>
              <a:ext cx="0" cy="362506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3105" name="直接连接符 40">
              <a:extLst>
                <a:ext uri="{FF2B5EF4-FFF2-40B4-BE49-F238E27FC236}">
                  <a16:creationId xmlns:a16="http://schemas.microsoft.com/office/drawing/2014/main" id="{0F267ABD-14DF-4975-ACDE-B3CCB7DC3ED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2482630" y="1549916"/>
              <a:ext cx="0" cy="362506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3106" name="直接连接符 41">
              <a:extLst>
                <a:ext uri="{FF2B5EF4-FFF2-40B4-BE49-F238E27FC236}">
                  <a16:creationId xmlns:a16="http://schemas.microsoft.com/office/drawing/2014/main" id="{832D59CA-FA70-48BA-855A-B5D8291E5C60}"/>
                </a:ext>
              </a:extLst>
            </p:cNvPr>
            <p:cNvCxnSpPr>
              <a:cxnSpLocks/>
            </p:cNvCxnSpPr>
            <p:nvPr/>
          </p:nvCxnSpPr>
          <p:spPr bwMode="auto">
            <a:xfrm rot="16200000" flipV="1">
              <a:off x="2662922" y="1368278"/>
              <a:ext cx="0" cy="362506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3107" name="直接连接符 42">
              <a:extLst>
                <a:ext uri="{FF2B5EF4-FFF2-40B4-BE49-F238E27FC236}">
                  <a16:creationId xmlns:a16="http://schemas.microsoft.com/office/drawing/2014/main" id="{510AE29D-A7A6-4249-A599-F9C66214A3D2}"/>
                </a:ext>
              </a:extLst>
            </p:cNvPr>
            <p:cNvCxnSpPr>
              <a:cxnSpLocks/>
            </p:cNvCxnSpPr>
            <p:nvPr/>
          </p:nvCxnSpPr>
          <p:spPr bwMode="auto">
            <a:xfrm rot="16200000" flipV="1">
              <a:off x="2665021" y="1731169"/>
              <a:ext cx="0" cy="362506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</p:grpSp>
      <p:grpSp>
        <p:nvGrpSpPr>
          <p:cNvPr id="8" name="组合 7">
            <a:extLst>
              <a:ext uri="{FF2B5EF4-FFF2-40B4-BE49-F238E27FC236}">
                <a16:creationId xmlns:a16="http://schemas.microsoft.com/office/drawing/2014/main" id="{D738859B-F1DB-4C4D-B0D1-18722DFF4EDE}"/>
              </a:ext>
            </a:extLst>
          </p:cNvPr>
          <p:cNvGrpSpPr>
            <a:grpSpLocks/>
          </p:cNvGrpSpPr>
          <p:nvPr/>
        </p:nvGrpSpPr>
        <p:grpSpPr bwMode="auto">
          <a:xfrm>
            <a:off x="2381250" y="1011238"/>
            <a:ext cx="1441450" cy="1081087"/>
            <a:chOff x="1404938" y="1190625"/>
            <a:chExt cx="1441336" cy="1081088"/>
          </a:xfrm>
        </p:grpSpPr>
        <p:sp>
          <p:nvSpPr>
            <p:cNvPr id="5" name="任意多边形: 形状 4">
              <a:extLst>
                <a:ext uri="{FF2B5EF4-FFF2-40B4-BE49-F238E27FC236}">
                  <a16:creationId xmlns:a16="http://schemas.microsoft.com/office/drawing/2014/main" id="{EF86D427-0F79-4533-9AD9-17DC007DE4E7}"/>
                </a:ext>
              </a:extLst>
            </p:cNvPr>
            <p:cNvSpPr/>
            <p:nvPr/>
          </p:nvSpPr>
          <p:spPr bwMode="auto">
            <a:xfrm>
              <a:off x="1404938" y="1190625"/>
              <a:ext cx="1438161" cy="1081088"/>
            </a:xfrm>
            <a:custGeom>
              <a:avLst/>
              <a:gdLst>
                <a:gd name="connsiteX0" fmla="*/ 1073943 w 1438275"/>
                <a:gd name="connsiteY0" fmla="*/ 0 h 1081088"/>
                <a:gd name="connsiteX1" fmla="*/ 1073943 w 1438275"/>
                <a:gd name="connsiteY1" fmla="*/ 359569 h 1081088"/>
                <a:gd name="connsiteX2" fmla="*/ 0 w 1438275"/>
                <a:gd name="connsiteY2" fmla="*/ 359569 h 1081088"/>
                <a:gd name="connsiteX3" fmla="*/ 0 w 1438275"/>
                <a:gd name="connsiteY3" fmla="*/ 721519 h 1081088"/>
                <a:gd name="connsiteX4" fmla="*/ 1083468 w 1438275"/>
                <a:gd name="connsiteY4" fmla="*/ 721519 h 1081088"/>
                <a:gd name="connsiteX5" fmla="*/ 1083468 w 1438275"/>
                <a:gd name="connsiteY5" fmla="*/ 1081088 h 1081088"/>
                <a:gd name="connsiteX6" fmla="*/ 1438275 w 1438275"/>
                <a:gd name="connsiteY6" fmla="*/ 1081088 h 1081088"/>
                <a:gd name="connsiteX7" fmla="*/ 1438275 w 1438275"/>
                <a:gd name="connsiteY7" fmla="*/ 0 h 1081088"/>
                <a:gd name="connsiteX8" fmla="*/ 1073943 w 1438275"/>
                <a:gd name="connsiteY8" fmla="*/ 0 h 1081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38275" h="1081088">
                  <a:moveTo>
                    <a:pt x="1073943" y="0"/>
                  </a:moveTo>
                  <a:lnTo>
                    <a:pt x="1073943" y="359569"/>
                  </a:lnTo>
                  <a:lnTo>
                    <a:pt x="0" y="359569"/>
                  </a:lnTo>
                  <a:lnTo>
                    <a:pt x="0" y="721519"/>
                  </a:lnTo>
                  <a:lnTo>
                    <a:pt x="1083468" y="721519"/>
                  </a:lnTo>
                  <a:lnTo>
                    <a:pt x="1083468" y="1081088"/>
                  </a:lnTo>
                  <a:lnTo>
                    <a:pt x="1438275" y="1081088"/>
                  </a:lnTo>
                  <a:lnTo>
                    <a:pt x="1438275" y="0"/>
                  </a:lnTo>
                  <a:lnTo>
                    <a:pt x="1073943" y="0"/>
                  </a:lnTo>
                  <a:close/>
                </a:path>
              </a:pathLst>
            </a:custGeom>
            <a:solidFill>
              <a:schemeClr val="bg1"/>
            </a:solidFill>
            <a:ln w="19050" cap="flat" cmpd="sng" algn="ctr">
              <a:solidFill>
                <a:srgbClr val="FF66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r" eaLnBrk="1" hangingPunct="1">
                <a:defRPr/>
              </a:pPr>
              <a:endParaRPr lang="zh-CN" altLang="en-US"/>
            </a:p>
          </p:txBody>
        </p:sp>
        <p:cxnSp>
          <p:nvCxnSpPr>
            <p:cNvPr id="7" name="直接连接符 6">
              <a:extLst>
                <a:ext uri="{FF2B5EF4-FFF2-40B4-BE49-F238E27FC236}">
                  <a16:creationId xmlns:a16="http://schemas.microsoft.com/office/drawing/2014/main" id="{C59CDCE2-5879-4A56-BC77-9F8EF58220B8}"/>
                </a:ext>
              </a:extLst>
            </p:cNvPr>
            <p:cNvCxnSpPr/>
            <p:nvPr/>
          </p:nvCxnSpPr>
          <p:spPr bwMode="auto">
            <a:xfrm flipV="1">
              <a:off x="1763685" y="1550987"/>
              <a:ext cx="0" cy="361950"/>
            </a:xfrm>
            <a:prstGeom prst="line">
              <a:avLst/>
            </a:prstGeom>
            <a:solidFill>
              <a:schemeClr val="bg1"/>
            </a:solidFill>
            <a:ln w="19050" cap="flat" cmpd="sng" algn="ctr">
              <a:solidFill>
                <a:srgbClr val="FF66FF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2" name="直接连接符 31">
              <a:extLst>
                <a:ext uri="{FF2B5EF4-FFF2-40B4-BE49-F238E27FC236}">
                  <a16:creationId xmlns:a16="http://schemas.microsoft.com/office/drawing/2014/main" id="{D13E0C73-11FD-4031-9DF4-EA098694CD3A}"/>
                </a:ext>
              </a:extLst>
            </p:cNvPr>
            <p:cNvCxnSpPr/>
            <p:nvPr/>
          </p:nvCxnSpPr>
          <p:spPr bwMode="auto">
            <a:xfrm flipV="1">
              <a:off x="2124019" y="1549400"/>
              <a:ext cx="0" cy="363537"/>
            </a:xfrm>
            <a:prstGeom prst="line">
              <a:avLst/>
            </a:prstGeom>
            <a:solidFill>
              <a:schemeClr val="bg1"/>
            </a:solidFill>
            <a:ln w="19050" cap="flat" cmpd="sng" algn="ctr">
              <a:solidFill>
                <a:srgbClr val="FF66FF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3" name="直接连接符 32">
              <a:extLst>
                <a:ext uri="{FF2B5EF4-FFF2-40B4-BE49-F238E27FC236}">
                  <a16:creationId xmlns:a16="http://schemas.microsoft.com/office/drawing/2014/main" id="{8BA52F5D-CB10-4C8D-9D1A-9550E632A98B}"/>
                </a:ext>
              </a:extLst>
            </p:cNvPr>
            <p:cNvCxnSpPr/>
            <p:nvPr/>
          </p:nvCxnSpPr>
          <p:spPr bwMode="auto">
            <a:xfrm flipV="1">
              <a:off x="2482766" y="1549400"/>
              <a:ext cx="0" cy="363537"/>
            </a:xfrm>
            <a:prstGeom prst="line">
              <a:avLst/>
            </a:prstGeom>
            <a:solidFill>
              <a:schemeClr val="bg1"/>
            </a:solidFill>
            <a:ln w="19050" cap="flat" cmpd="sng" algn="ctr">
              <a:solidFill>
                <a:srgbClr val="FF66FF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4" name="直接连接符 33">
              <a:extLst>
                <a:ext uri="{FF2B5EF4-FFF2-40B4-BE49-F238E27FC236}">
                  <a16:creationId xmlns:a16="http://schemas.microsoft.com/office/drawing/2014/main" id="{32F35D58-3308-4532-BEE8-561A77E59A6C}"/>
                </a:ext>
              </a:extLst>
            </p:cNvPr>
            <p:cNvCxnSpPr>
              <a:cxnSpLocks/>
            </p:cNvCxnSpPr>
            <p:nvPr/>
          </p:nvCxnSpPr>
          <p:spPr bwMode="auto">
            <a:xfrm rot="16200000" flipV="1">
              <a:off x="2662933" y="1367646"/>
              <a:ext cx="0" cy="363509"/>
            </a:xfrm>
            <a:prstGeom prst="line">
              <a:avLst/>
            </a:prstGeom>
            <a:solidFill>
              <a:schemeClr val="bg1"/>
            </a:solidFill>
            <a:ln w="19050" cap="flat" cmpd="sng" algn="ctr">
              <a:solidFill>
                <a:srgbClr val="FF66FF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5" name="直接连接符 34">
              <a:extLst>
                <a:ext uri="{FF2B5EF4-FFF2-40B4-BE49-F238E27FC236}">
                  <a16:creationId xmlns:a16="http://schemas.microsoft.com/office/drawing/2014/main" id="{D552A8A5-2F36-4B12-BC44-FE646E47908D}"/>
                </a:ext>
              </a:extLst>
            </p:cNvPr>
            <p:cNvCxnSpPr>
              <a:cxnSpLocks/>
            </p:cNvCxnSpPr>
            <p:nvPr/>
          </p:nvCxnSpPr>
          <p:spPr bwMode="auto">
            <a:xfrm rot="16200000" flipV="1">
              <a:off x="2665313" y="1731977"/>
              <a:ext cx="0" cy="361921"/>
            </a:xfrm>
            <a:prstGeom prst="line">
              <a:avLst/>
            </a:prstGeom>
            <a:solidFill>
              <a:schemeClr val="bg1"/>
            </a:solidFill>
            <a:ln w="19050" cap="flat" cmpd="sng" algn="ctr">
              <a:solidFill>
                <a:srgbClr val="FF66FF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50" name="组合 49">
            <a:extLst>
              <a:ext uri="{FF2B5EF4-FFF2-40B4-BE49-F238E27FC236}">
                <a16:creationId xmlns:a16="http://schemas.microsoft.com/office/drawing/2014/main" id="{DCED7E58-6051-4866-AEE5-8242E1A21121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2870994" y="1143794"/>
            <a:ext cx="1082675" cy="814387"/>
            <a:chOff x="1390830" y="1454063"/>
            <a:chExt cx="1451036" cy="800282"/>
          </a:xfrm>
        </p:grpSpPr>
        <p:sp>
          <p:nvSpPr>
            <p:cNvPr id="3090" name="任意多边形: 形状 50">
              <a:extLst>
                <a:ext uri="{FF2B5EF4-FFF2-40B4-BE49-F238E27FC236}">
                  <a16:creationId xmlns:a16="http://schemas.microsoft.com/office/drawing/2014/main" id="{FBFD96EC-28F2-45B9-BA20-808079C90D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0830" y="1454063"/>
              <a:ext cx="1451036" cy="800282"/>
            </a:xfrm>
            <a:custGeom>
              <a:avLst/>
              <a:gdLst>
                <a:gd name="T0" fmla="*/ 1083515 w 1451036"/>
                <a:gd name="T1" fmla="*/ 2339 h 800282"/>
                <a:gd name="T2" fmla="*/ 1080325 w 1451036"/>
                <a:gd name="T3" fmla="*/ 263627 h 800282"/>
                <a:gd name="T4" fmla="*/ 0 w 1451036"/>
                <a:gd name="T5" fmla="*/ 270647 h 800282"/>
                <a:gd name="T6" fmla="*/ 0 w 1451036"/>
                <a:gd name="T7" fmla="*/ 536655 h 800282"/>
                <a:gd name="T8" fmla="*/ 1083468 w 1451036"/>
                <a:gd name="T9" fmla="*/ 536655 h 800282"/>
                <a:gd name="T10" fmla="*/ 1080278 w 1451036"/>
                <a:gd name="T11" fmla="*/ 800282 h 800282"/>
                <a:gd name="T12" fmla="*/ 1447845 w 1451036"/>
                <a:gd name="T13" fmla="*/ 800282 h 800282"/>
                <a:gd name="T14" fmla="*/ 1451036 w 1451036"/>
                <a:gd name="T15" fmla="*/ 0 h 800282"/>
                <a:gd name="T16" fmla="*/ 1083515 w 1451036"/>
                <a:gd name="T17" fmla="*/ 2339 h 8002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51036" h="800282">
                  <a:moveTo>
                    <a:pt x="1083515" y="2339"/>
                  </a:moveTo>
                  <a:cubicBezTo>
                    <a:pt x="1085642" y="151836"/>
                    <a:pt x="1078198" y="114130"/>
                    <a:pt x="1080325" y="263627"/>
                  </a:cubicBezTo>
                  <a:lnTo>
                    <a:pt x="0" y="270647"/>
                  </a:lnTo>
                  <a:lnTo>
                    <a:pt x="0" y="536655"/>
                  </a:lnTo>
                  <a:lnTo>
                    <a:pt x="1083468" y="536655"/>
                  </a:lnTo>
                  <a:cubicBezTo>
                    <a:pt x="1082405" y="624531"/>
                    <a:pt x="1081341" y="712406"/>
                    <a:pt x="1080278" y="800282"/>
                  </a:cubicBezTo>
                  <a:lnTo>
                    <a:pt x="1447845" y="800282"/>
                  </a:lnTo>
                  <a:cubicBezTo>
                    <a:pt x="1448909" y="533521"/>
                    <a:pt x="1449972" y="266761"/>
                    <a:pt x="1451036" y="0"/>
                  </a:cubicBezTo>
                  <a:lnTo>
                    <a:pt x="1083515" y="2339"/>
                  </a:lnTo>
                  <a:close/>
                </a:path>
              </a:pathLst>
            </a:custGeom>
            <a:solidFill>
              <a:schemeClr val="bg1"/>
            </a:solidFill>
            <a:ln w="19050" cap="flat" cmpd="sng" algn="ctr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cxnSp>
          <p:nvCxnSpPr>
            <p:cNvPr id="3091" name="直接连接符 51">
              <a:extLst>
                <a:ext uri="{FF2B5EF4-FFF2-40B4-BE49-F238E27FC236}">
                  <a16:creationId xmlns:a16="http://schemas.microsoft.com/office/drawing/2014/main" id="{76963AF6-9771-4E67-8E19-45268A54E8DE}"/>
                </a:ext>
              </a:extLst>
            </p:cNvPr>
            <p:cNvCxnSpPr>
              <a:cxnSpLocks/>
            </p:cNvCxnSpPr>
            <p:nvPr/>
          </p:nvCxnSpPr>
          <p:spPr bwMode="auto">
            <a:xfrm rot="-5400000">
              <a:off x="1628316" y="1861987"/>
              <a:ext cx="270500" cy="0"/>
            </a:xfrm>
            <a:prstGeom prst="line">
              <a:avLst/>
            </a:prstGeom>
            <a:noFill/>
            <a:ln w="19050" algn="ctr">
              <a:solidFill>
                <a:srgbClr val="0066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3092" name="直接连接符 52">
              <a:extLst>
                <a:ext uri="{FF2B5EF4-FFF2-40B4-BE49-F238E27FC236}">
                  <a16:creationId xmlns:a16="http://schemas.microsoft.com/office/drawing/2014/main" id="{E7D0F021-D65C-4718-AA23-B25B318CD79D}"/>
                </a:ext>
              </a:extLst>
            </p:cNvPr>
            <p:cNvCxnSpPr>
              <a:cxnSpLocks/>
            </p:cNvCxnSpPr>
            <p:nvPr/>
          </p:nvCxnSpPr>
          <p:spPr bwMode="auto">
            <a:xfrm rot="-5400000">
              <a:off x="1987484" y="1860578"/>
              <a:ext cx="272168" cy="0"/>
            </a:xfrm>
            <a:prstGeom prst="line">
              <a:avLst/>
            </a:prstGeom>
            <a:noFill/>
            <a:ln w="19050" algn="ctr">
              <a:solidFill>
                <a:srgbClr val="0066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3093" name="直接连接符 53">
              <a:extLst>
                <a:ext uri="{FF2B5EF4-FFF2-40B4-BE49-F238E27FC236}">
                  <a16:creationId xmlns:a16="http://schemas.microsoft.com/office/drawing/2014/main" id="{2C95CBD8-4226-4149-917E-D7EB1DEB8E8C}"/>
                </a:ext>
              </a:extLst>
            </p:cNvPr>
            <p:cNvCxnSpPr>
              <a:cxnSpLocks/>
            </p:cNvCxnSpPr>
            <p:nvPr/>
          </p:nvCxnSpPr>
          <p:spPr bwMode="auto">
            <a:xfrm rot="-5400000">
              <a:off x="2333185" y="1853023"/>
              <a:ext cx="273305" cy="2635"/>
            </a:xfrm>
            <a:prstGeom prst="line">
              <a:avLst/>
            </a:prstGeom>
            <a:noFill/>
            <a:ln w="19050" algn="ctr">
              <a:solidFill>
                <a:srgbClr val="0066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3094" name="直接连接符 54">
              <a:extLst>
                <a:ext uri="{FF2B5EF4-FFF2-40B4-BE49-F238E27FC236}">
                  <a16:creationId xmlns:a16="http://schemas.microsoft.com/office/drawing/2014/main" id="{5D3011C5-902C-46DF-B536-CEC747AC5B69}"/>
                </a:ext>
              </a:extLst>
            </p:cNvPr>
            <p:cNvCxnSpPr>
              <a:cxnSpLocks/>
            </p:cNvCxnSpPr>
            <p:nvPr/>
          </p:nvCxnSpPr>
          <p:spPr bwMode="auto">
            <a:xfrm rot="16200000" flipV="1">
              <a:off x="2649773" y="1537474"/>
              <a:ext cx="0" cy="362505"/>
            </a:xfrm>
            <a:prstGeom prst="line">
              <a:avLst/>
            </a:prstGeom>
            <a:noFill/>
            <a:ln w="19050" algn="ctr">
              <a:solidFill>
                <a:srgbClr val="0066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3095" name="直接连接符 55">
              <a:extLst>
                <a:ext uri="{FF2B5EF4-FFF2-40B4-BE49-F238E27FC236}">
                  <a16:creationId xmlns:a16="http://schemas.microsoft.com/office/drawing/2014/main" id="{DF057F7B-8B39-433A-8AA1-D777B1C9BF2D}"/>
                </a:ext>
              </a:extLst>
            </p:cNvPr>
            <p:cNvCxnSpPr>
              <a:cxnSpLocks/>
            </p:cNvCxnSpPr>
            <p:nvPr/>
          </p:nvCxnSpPr>
          <p:spPr bwMode="auto">
            <a:xfrm rot="16200000" flipV="1">
              <a:off x="2649773" y="1803015"/>
              <a:ext cx="0" cy="362506"/>
            </a:xfrm>
            <a:prstGeom prst="line">
              <a:avLst/>
            </a:prstGeom>
            <a:noFill/>
            <a:ln w="19050" algn="ctr">
              <a:solidFill>
                <a:srgbClr val="0066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</p:grpSp>
      <p:sp>
        <p:nvSpPr>
          <p:cNvPr id="3081" name="Rectangle 34">
            <a:extLst>
              <a:ext uri="{FF2B5EF4-FFF2-40B4-BE49-F238E27FC236}">
                <a16:creationId xmlns:a16="http://schemas.microsoft.com/office/drawing/2014/main" id="{6D7A93D3-7A73-4424-90EA-7EA36B0811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1425" y="5203825"/>
            <a:ext cx="503238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3C4BC03F-DBA8-4312-8C07-9E4225D1D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4125" y="5233988"/>
            <a:ext cx="49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B</a:t>
            </a:r>
          </a:p>
        </p:txBody>
      </p:sp>
      <p:sp>
        <p:nvSpPr>
          <p:cNvPr id="3083" name="Text Box 56">
            <a:extLst>
              <a:ext uri="{FF2B5EF4-FFF2-40B4-BE49-F238E27FC236}">
                <a16:creationId xmlns:a16="http://schemas.microsoft.com/office/drawing/2014/main" id="{3BC494C1-2475-4523-8849-D3C44A29B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四</a:t>
            </a:r>
            <a:r>
              <a:rPr lang="en-US" altLang="zh-TW" sz="3400" b="1"/>
              <a:t>)</a:t>
            </a:r>
          </a:p>
        </p:txBody>
      </p:sp>
      <p:sp>
        <p:nvSpPr>
          <p:cNvPr id="3084" name="矩形 2">
            <a:extLst>
              <a:ext uri="{FF2B5EF4-FFF2-40B4-BE49-F238E27FC236}">
                <a16:creationId xmlns:a16="http://schemas.microsoft.com/office/drawing/2014/main" id="{585D1A07-4F6D-4DFC-8409-493929B77B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2113" y="1011238"/>
            <a:ext cx="2159000" cy="1081087"/>
          </a:xfrm>
          <a:prstGeom prst="rect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085" name="箭头: 右 8">
            <a:extLst>
              <a:ext uri="{FF2B5EF4-FFF2-40B4-BE49-F238E27FC236}">
                <a16:creationId xmlns:a16="http://schemas.microsoft.com/office/drawing/2014/main" id="{81D0EFFF-A704-4D8D-A016-807AD48E2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1487488"/>
            <a:ext cx="431800" cy="249237"/>
          </a:xfrm>
          <a:prstGeom prst="rightArrow">
            <a:avLst>
              <a:gd name="adj1" fmla="val 50000"/>
              <a:gd name="adj2" fmla="val 50186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086" name="箭头: 右 44">
            <a:extLst>
              <a:ext uri="{FF2B5EF4-FFF2-40B4-BE49-F238E27FC236}">
                <a16:creationId xmlns:a16="http://schemas.microsoft.com/office/drawing/2014/main" id="{3E364797-10E9-474A-97AE-584DD0C443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7500" y="1447800"/>
            <a:ext cx="431800" cy="250825"/>
          </a:xfrm>
          <a:prstGeom prst="rightArrow">
            <a:avLst>
              <a:gd name="adj1" fmla="val 50000"/>
              <a:gd name="adj2" fmla="val 49868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087" name="立方体 9">
            <a:extLst>
              <a:ext uri="{FF2B5EF4-FFF2-40B4-BE49-F238E27FC236}">
                <a16:creationId xmlns:a16="http://schemas.microsoft.com/office/drawing/2014/main" id="{0B86A071-D55D-42C8-BA99-C916636F05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2825" y="1322388"/>
            <a:ext cx="446088" cy="468312"/>
          </a:xfrm>
          <a:prstGeom prst="cube">
            <a:avLst>
              <a:gd name="adj" fmla="val 25000"/>
            </a:avLst>
          </a:prstGeom>
          <a:solidFill>
            <a:schemeClr val="bg1"/>
          </a:solidFill>
          <a:ln w="1905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088" name="文本框 3">
            <a:extLst>
              <a:ext uri="{FF2B5EF4-FFF2-40B4-BE49-F238E27FC236}">
                <a16:creationId xmlns:a16="http://schemas.microsoft.com/office/drawing/2014/main" id="{A88A69BB-DE7C-4048-99EF-BC3639697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500" y="1373188"/>
            <a:ext cx="882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/>
              <a:t>30cm</a:t>
            </a:r>
            <a:endParaRPr lang="zh-CN" altLang="en-US" sz="2000"/>
          </a:p>
        </p:txBody>
      </p:sp>
      <p:sp>
        <p:nvSpPr>
          <p:cNvPr id="3089" name="文本框 55">
            <a:extLst>
              <a:ext uri="{FF2B5EF4-FFF2-40B4-BE49-F238E27FC236}">
                <a16:creationId xmlns:a16="http://schemas.microsoft.com/office/drawing/2014/main" id="{26FD2D2D-9B60-4DB0-BEFA-0E4701C89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0788" y="2082800"/>
            <a:ext cx="882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/>
              <a:t>60cm</a:t>
            </a:r>
            <a:endParaRPr lang="zh-CN" altLang="en-US" sz="2000"/>
          </a:p>
        </p:txBody>
      </p:sp>
      <p:grpSp>
        <p:nvGrpSpPr>
          <p:cNvPr id="36" name="组合 7">
            <a:extLst>
              <a:ext uri="{FF2B5EF4-FFF2-40B4-BE49-F238E27FC236}">
                <a16:creationId xmlns:a16="http://schemas.microsoft.com/office/drawing/2014/main" id="{47AB7DA9-C8DF-4CEA-AD50-4B7C2163527B}"/>
              </a:ext>
            </a:extLst>
          </p:cNvPr>
          <p:cNvGrpSpPr>
            <a:grpSpLocks/>
          </p:cNvGrpSpPr>
          <p:nvPr/>
        </p:nvGrpSpPr>
        <p:grpSpPr bwMode="auto">
          <a:xfrm>
            <a:off x="1854809" y="3751263"/>
            <a:ext cx="466727" cy="954087"/>
            <a:chOff x="6471606" y="2839230"/>
            <a:chExt cx="559490" cy="952861"/>
          </a:xfrm>
        </p:grpSpPr>
        <p:sp>
          <p:nvSpPr>
            <p:cNvPr id="37" name="文本框 3">
              <a:extLst>
                <a:ext uri="{FF2B5EF4-FFF2-40B4-BE49-F238E27FC236}">
                  <a16:creationId xmlns:a16="http://schemas.microsoft.com/office/drawing/2014/main" id="{17BC59CB-AE58-4CEA-B8F2-D686D9EDE6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27040" y="2839230"/>
              <a:ext cx="50405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dirty="0"/>
                <a:t>1</a:t>
              </a:r>
              <a:endParaRPr lang="zh-CN" altLang="en-US" sz="2800" dirty="0"/>
            </a:p>
          </p:txBody>
        </p:sp>
        <p:cxnSp>
          <p:nvCxnSpPr>
            <p:cNvPr id="38" name="直接连接符 37">
              <a:extLst>
                <a:ext uri="{FF2B5EF4-FFF2-40B4-BE49-F238E27FC236}">
                  <a16:creationId xmlns:a16="http://schemas.microsoft.com/office/drawing/2014/main" id="{7D85B555-54E6-479F-B2D6-157003A3BDDB}"/>
                </a:ext>
              </a:extLst>
            </p:cNvPr>
            <p:cNvCxnSpPr/>
            <p:nvPr/>
          </p:nvCxnSpPr>
          <p:spPr bwMode="auto">
            <a:xfrm>
              <a:off x="6471606" y="3308526"/>
              <a:ext cx="559490" cy="0"/>
            </a:xfrm>
            <a:prstGeom prst="line">
              <a:avLst/>
            </a:prstGeom>
            <a:solidFill>
              <a:schemeClr val="bg1"/>
            </a:solidFill>
            <a:ln w="285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9" name="文本框 12">
              <a:extLst>
                <a:ext uri="{FF2B5EF4-FFF2-40B4-BE49-F238E27FC236}">
                  <a16:creationId xmlns:a16="http://schemas.microsoft.com/office/drawing/2014/main" id="{0FDA127E-7AC4-4A41-AF9D-A40DADAFE2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46884" y="3268871"/>
              <a:ext cx="46125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800" dirty="0"/>
                <a:t>2</a:t>
              </a:r>
              <a:endParaRPr lang="zh-CN" altLang="en-US" sz="2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1" grpId="1" animBg="1"/>
      <p:bldP spid="6" grpId="0" animBg="1"/>
      <p:bldP spid="6" grpId="1" animBg="1"/>
      <p:bldP spid="14" grpId="0" build="allAtOnce"/>
      <p:bldP spid="27" grpId="0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4370</TotalTime>
  <Words>114</Words>
  <Application>Microsoft Office PowerPoint</Application>
  <PresentationFormat>全屏显示(4:3)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DFKai-SB</vt:lpstr>
      <vt:lpstr>DFKai-SB</vt:lpstr>
      <vt:lpstr>新細明體</vt:lpstr>
      <vt:lpstr>幼圆</vt:lpstr>
      <vt:lpstr>Arial</vt:lpstr>
      <vt:lpstr>Calibri</vt:lpstr>
      <vt:lpstr>Times New Roman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501</cp:revision>
  <dcterms:modified xsi:type="dcterms:W3CDTF">2023-07-07T07:02:13Z</dcterms:modified>
</cp:coreProperties>
</file>