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pos="106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00FF"/>
    <a:srgbClr val="0000FF"/>
    <a:srgbClr val="003399"/>
    <a:srgbClr val="BA8CDC"/>
    <a:srgbClr val="FFD85B"/>
    <a:srgbClr val="D0EBB3"/>
    <a:srgbClr val="A9DA74"/>
    <a:srgbClr val="CDEAFF"/>
    <a:srgbClr val="B7E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38" autoAdjust="0"/>
    <p:restoredTop sz="94660"/>
  </p:normalViewPr>
  <p:slideViewPr>
    <p:cSldViewPr>
      <p:cViewPr varScale="1">
        <p:scale>
          <a:sx n="111" d="100"/>
          <a:sy n="111" d="100"/>
        </p:scale>
        <p:origin x="1254" y="96"/>
      </p:cViewPr>
      <p:guideLst>
        <p:guide orient="horz" pos="2159"/>
        <p:guide orient="horz" pos="2160"/>
        <p:guide pos="106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页眉占位符 1">
            <a:extLst>
              <a:ext uri="{FF2B5EF4-FFF2-40B4-BE49-F238E27FC236}">
                <a16:creationId xmlns:a16="http://schemas.microsoft.com/office/drawing/2014/main" id="{4ADE34CB-8FB8-4794-82C9-B09D4CE7186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2051" name="日期占位符 2">
            <a:extLst>
              <a:ext uri="{FF2B5EF4-FFF2-40B4-BE49-F238E27FC236}">
                <a16:creationId xmlns:a16="http://schemas.microsoft.com/office/drawing/2014/main" id="{BB1F2F5E-B942-413A-9B18-03A5CAD4EF6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483C332-06AB-413F-B9DE-812CDDFA812A}" type="datetimeFigureOut">
              <a:rPr lang="zh-TW" altLang="en-US"/>
              <a:pPr>
                <a:defRPr/>
              </a:pPr>
              <a:t>2023/7/7</a:t>
            </a:fld>
            <a:endParaRPr lang="en-US" altLang="zh-CN"/>
          </a:p>
        </p:txBody>
      </p:sp>
      <p:sp>
        <p:nvSpPr>
          <p:cNvPr id="2052" name="幻灯片图像占位符 3">
            <a:extLst>
              <a:ext uri="{FF2B5EF4-FFF2-40B4-BE49-F238E27FC236}">
                <a16:creationId xmlns:a16="http://schemas.microsoft.com/office/drawing/2014/main" id="{CFDF8D52-C9DD-4BFC-BCC2-B4159AB618D8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备注占位符 4">
            <a:extLst>
              <a:ext uri="{FF2B5EF4-FFF2-40B4-BE49-F238E27FC236}">
                <a16:creationId xmlns:a16="http://schemas.microsoft.com/office/drawing/2014/main" id="{49C0FB38-DAB4-4589-9C9A-75146E09596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2054" name="页脚占位符 5">
            <a:extLst>
              <a:ext uri="{FF2B5EF4-FFF2-40B4-BE49-F238E27FC236}">
                <a16:creationId xmlns:a16="http://schemas.microsoft.com/office/drawing/2014/main" id="{F82AC4DE-5E46-4473-BFD1-043E92F97AB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2055" name="灯片编号占位符 6">
            <a:extLst>
              <a:ext uri="{FF2B5EF4-FFF2-40B4-BE49-F238E27FC236}">
                <a16:creationId xmlns:a16="http://schemas.microsoft.com/office/drawing/2014/main" id="{9B71482F-B77B-4F99-8B32-ECB247B9C3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4D374FD-5B57-4F9A-8690-DC830FD6196A}" type="slidenum">
              <a:rPr lang="zh-TW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3666451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40667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064548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216234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890501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754271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209021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311331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1138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781610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457712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E2E34412-E1D4-416C-B3F2-767DCA4C8C0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>
            <a:extLst>
              <a:ext uri="{FF2B5EF4-FFF2-40B4-BE49-F238E27FC236}">
                <a16:creationId xmlns:a16="http://schemas.microsoft.com/office/drawing/2014/main" id="{4E4394CC-3542-4DD7-B709-D9BC1DE19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343" y="3086101"/>
            <a:ext cx="7961313" cy="279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4800"/>
              </a:lnSpc>
            </a:pPr>
            <a:r>
              <a:rPr lang="en-US" altLang="zh-CN" sz="2800" dirty="0">
                <a:ea typeface="標楷體" panose="03000509000000000000" pitchFamily="65" charset="-120"/>
              </a:rPr>
              <a:t>  </a:t>
            </a:r>
            <a:r>
              <a:rPr lang="en-US" altLang="zh-CN" sz="2800" dirty="0">
                <a:ea typeface="宋体" panose="02010600030101010101" pitchFamily="2" charset="-122"/>
              </a:rPr>
              <a:t>19.</a:t>
            </a:r>
            <a:r>
              <a:rPr lang="zh-TW" altLang="en-US" sz="2800" dirty="0">
                <a:ea typeface="宋体" panose="02010600030101010101" pitchFamily="2" charset="-122"/>
              </a:rPr>
              <a:t> </a:t>
            </a:r>
            <a:r>
              <a:rPr kumimoji="1" lang="zh-TW" altLang="en-US" sz="2800" dirty="0">
                <a:ea typeface="標楷體" panose="03000509000000000000" pitchFamily="65" charset="-120"/>
              </a:rPr>
              <a:t>在上圖，</a:t>
            </a:r>
            <a:r>
              <a:rPr kumimoji="1" lang="en-US" altLang="zh-TW" sz="2800" dirty="0">
                <a:ea typeface="標楷體" panose="03000509000000000000" pitchFamily="65" charset="-120"/>
              </a:rPr>
              <a:t>S</a:t>
            </a:r>
            <a:r>
              <a:rPr kumimoji="1" lang="zh-TW" altLang="en-US" sz="2800" dirty="0">
                <a:ea typeface="標楷體" panose="03000509000000000000" pitchFamily="65" charset="-120"/>
              </a:rPr>
              <a:t>和</a:t>
            </a:r>
            <a:r>
              <a:rPr kumimoji="1" lang="en-US" altLang="zh-TW" sz="2800" dirty="0">
                <a:ea typeface="標楷體" panose="03000509000000000000" pitchFamily="65" charset="-120"/>
              </a:rPr>
              <a:t>T</a:t>
            </a:r>
            <a:r>
              <a:rPr kumimoji="1" lang="zh-TW" altLang="en-US" sz="2800" dirty="0">
                <a:ea typeface="標楷體" panose="03000509000000000000" pitchFamily="65" charset="-120"/>
              </a:rPr>
              <a:t>是正方形。求</a:t>
            </a:r>
            <a:r>
              <a:rPr kumimoji="1" lang="en-US" altLang="zh-TW" sz="2800" dirty="0">
                <a:ea typeface="標楷體" panose="03000509000000000000" pitchFamily="65" charset="-120"/>
              </a:rPr>
              <a:t>R</a:t>
            </a:r>
            <a:r>
              <a:rPr kumimoji="1" lang="zh-TW" altLang="en-US" sz="2800" dirty="0">
                <a:ea typeface="標楷體" panose="03000509000000000000" pitchFamily="65" charset="-120"/>
              </a:rPr>
              <a:t>的面積。</a:t>
            </a:r>
            <a:endParaRPr kumimoji="1"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lnSpc>
                <a:spcPts val="4800"/>
              </a:lnSpc>
            </a:pPr>
            <a:r>
              <a:rPr kumimoji="1" lang="en-US" altLang="zh-CN" sz="2800" dirty="0">
                <a:ea typeface="標楷體" panose="03000509000000000000" pitchFamily="65" charset="-120"/>
              </a:rPr>
              <a:t>		</a:t>
            </a:r>
            <a:r>
              <a:rPr lang="en-US" altLang="zh-CN" sz="2800" dirty="0">
                <a:ea typeface="宋体" panose="02010600030101010101" pitchFamily="2" charset="-122"/>
              </a:rPr>
              <a:t>A. 216cm²		</a:t>
            </a:r>
          </a:p>
          <a:p>
            <a:pPr lvl="2" eaLnBrk="1" hangingPunct="1">
              <a:lnSpc>
                <a:spcPts val="4000"/>
              </a:lnSpc>
            </a:pPr>
            <a:r>
              <a:rPr lang="en-US" altLang="zh-CN" sz="2800" dirty="0">
                <a:ea typeface="宋体" panose="02010600030101010101" pitchFamily="2" charset="-122"/>
              </a:rPr>
              <a:t>B.</a:t>
            </a:r>
            <a:r>
              <a:rPr lang="zh-CN" altLang="en-US" sz="2800" dirty="0">
                <a:ea typeface="宋体" panose="02010600030101010101" pitchFamily="2" charset="-122"/>
              </a:rPr>
              <a:t> </a:t>
            </a:r>
            <a:r>
              <a:rPr lang="en-US" altLang="zh-CN" sz="2800" dirty="0">
                <a:ea typeface="宋体" panose="02010600030101010101" pitchFamily="2" charset="-122"/>
              </a:rPr>
              <a:t>324cm²</a:t>
            </a:r>
          </a:p>
          <a:p>
            <a:pPr eaLnBrk="1" hangingPunct="1">
              <a:lnSpc>
                <a:spcPts val="4000"/>
              </a:lnSpc>
              <a:spcAft>
                <a:spcPts val="0"/>
              </a:spcAft>
            </a:pPr>
            <a:r>
              <a:rPr lang="en-US" altLang="zh-CN" sz="2800" dirty="0">
                <a:ea typeface="宋体" panose="02010600030101010101" pitchFamily="2" charset="-122"/>
              </a:rPr>
              <a:t>		C. 900cm²	         </a:t>
            </a:r>
          </a:p>
          <a:p>
            <a:pPr eaLnBrk="1" hangingPunct="1">
              <a:lnSpc>
                <a:spcPts val="4000"/>
              </a:lnSpc>
              <a:spcAft>
                <a:spcPts val="600"/>
              </a:spcAft>
            </a:pPr>
            <a:r>
              <a:rPr lang="en-US" altLang="zh-CN" sz="2800" dirty="0">
                <a:ea typeface="宋体" panose="02010600030101010101" pitchFamily="2" charset="-122"/>
              </a:rPr>
              <a:t>		D. 1440cm²</a:t>
            </a:r>
            <a:endParaRPr lang="zh-CN" altLang="en-US" sz="2800" dirty="0">
              <a:ea typeface="宋体" panose="02010600030101010101" pitchFamily="2" charset="-122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1579731-7489-42CB-AF2A-27F6511D30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9538" y="5307013"/>
            <a:ext cx="503237" cy="5016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" name="Text Box 17">
            <a:extLst>
              <a:ext uri="{FF2B5EF4-FFF2-40B4-BE49-F238E27FC236}">
                <a16:creationId xmlns:a16="http://schemas.microsoft.com/office/drawing/2014/main" id="{1ED861E3-5309-456A-9E6E-F1CDE8FEE1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4313" y="53260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 dirty="0">
                <a:solidFill>
                  <a:srgbClr val="FF0000"/>
                </a:solidFill>
                <a:ea typeface="宋体" panose="02010600030101010101" pitchFamily="2" charset="-122"/>
              </a:rPr>
              <a:t>A</a:t>
            </a:r>
          </a:p>
          <a:p>
            <a:pPr eaLnBrk="1" hangingPunct="1"/>
            <a:endParaRPr lang="en-US" altLang="zh-CN" sz="2800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en-US" altLang="zh-CN" sz="2800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endParaRPr lang="zh-CN" altLang="en-US" sz="28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3077" name="Text Box 17">
            <a:extLst>
              <a:ext uri="{FF2B5EF4-FFF2-40B4-BE49-F238E27FC236}">
                <a16:creationId xmlns:a16="http://schemas.microsoft.com/office/drawing/2014/main" id="{5B333C51-60CE-42F2-8A3C-7339D0B80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TW" altLang="en-US" sz="3400" b="1"/>
              <a:t>模擬試卷</a:t>
            </a:r>
            <a:r>
              <a:rPr kumimoji="1" lang="en-US" altLang="zh-TW" sz="3400" b="1"/>
              <a:t>(</a:t>
            </a:r>
            <a:r>
              <a:rPr kumimoji="1" lang="zh-TW" altLang="en-US" sz="3400" b="1"/>
              <a:t>四</a:t>
            </a:r>
            <a:r>
              <a:rPr kumimoji="1" lang="en-US" altLang="zh-TW" sz="3400" b="1"/>
              <a:t>)</a:t>
            </a:r>
          </a:p>
        </p:txBody>
      </p:sp>
      <p:sp>
        <p:nvSpPr>
          <p:cNvPr id="56" name="Line 23">
            <a:extLst>
              <a:ext uri="{FF2B5EF4-FFF2-40B4-BE49-F238E27FC236}">
                <a16:creationId xmlns:a16="http://schemas.microsoft.com/office/drawing/2014/main" id="{75D5ADAA-DD7D-498C-832B-8F4D7947BC0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21822" y="3717032"/>
            <a:ext cx="21600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204CA595-DE5B-4272-A7E2-DA7660139730}"/>
              </a:ext>
            </a:extLst>
          </p:cNvPr>
          <p:cNvGrpSpPr/>
          <p:nvPr/>
        </p:nvGrpSpPr>
        <p:grpSpPr>
          <a:xfrm>
            <a:off x="2555776" y="980728"/>
            <a:ext cx="3753078" cy="2235138"/>
            <a:chOff x="4203299" y="1036878"/>
            <a:chExt cx="3753078" cy="2235138"/>
          </a:xfrm>
        </p:grpSpPr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id="{1F853642-34CD-4476-82FA-9457989E1A58}"/>
                </a:ext>
              </a:extLst>
            </p:cNvPr>
            <p:cNvGrpSpPr/>
            <p:nvPr/>
          </p:nvGrpSpPr>
          <p:grpSpPr>
            <a:xfrm>
              <a:off x="4203299" y="1036878"/>
              <a:ext cx="3753078" cy="2235138"/>
              <a:chOff x="4203299" y="1036878"/>
              <a:chExt cx="3753078" cy="2235138"/>
            </a:xfrm>
          </p:grpSpPr>
          <p:grpSp>
            <p:nvGrpSpPr>
              <p:cNvPr id="7" name="组合 6">
                <a:extLst>
                  <a:ext uri="{FF2B5EF4-FFF2-40B4-BE49-F238E27FC236}">
                    <a16:creationId xmlns:a16="http://schemas.microsoft.com/office/drawing/2014/main" id="{5518BFD3-29F4-49D2-BFCF-195D7E22A46C}"/>
                  </a:ext>
                </a:extLst>
              </p:cNvPr>
              <p:cNvGrpSpPr/>
              <p:nvPr/>
            </p:nvGrpSpPr>
            <p:grpSpPr>
              <a:xfrm>
                <a:off x="4215267" y="1036878"/>
                <a:ext cx="2880120" cy="1800000"/>
                <a:chOff x="4644008" y="989125"/>
                <a:chExt cx="2880120" cy="1800000"/>
              </a:xfrm>
            </p:grpSpPr>
            <p:sp>
              <p:nvSpPr>
                <p:cNvPr id="6" name="矩形 5">
                  <a:extLst>
                    <a:ext uri="{FF2B5EF4-FFF2-40B4-BE49-F238E27FC236}">
                      <a16:creationId xmlns:a16="http://schemas.microsoft.com/office/drawing/2014/main" id="{1D37FA83-B53B-42CA-91FE-E8D39C0BBB8D}"/>
                    </a:ext>
                  </a:extLst>
                </p:cNvPr>
                <p:cNvSpPr/>
                <p:nvPr/>
              </p:nvSpPr>
              <p:spPr bwMode="auto">
                <a:xfrm>
                  <a:off x="4644008" y="1709125"/>
                  <a:ext cx="1080120" cy="1080000"/>
                </a:xfrm>
                <a:prstGeom prst="rect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  <p:sp>
              <p:nvSpPr>
                <p:cNvPr id="61" name="矩形 60">
                  <a:extLst>
                    <a:ext uri="{FF2B5EF4-FFF2-40B4-BE49-F238E27FC236}">
                      <a16:creationId xmlns:a16="http://schemas.microsoft.com/office/drawing/2014/main" id="{8156A2CE-8C2C-4879-932A-A5E9565CE061}"/>
                    </a:ext>
                  </a:extLst>
                </p:cNvPr>
                <p:cNvSpPr/>
                <p:nvPr/>
              </p:nvSpPr>
              <p:spPr bwMode="auto">
                <a:xfrm>
                  <a:off x="5724128" y="989125"/>
                  <a:ext cx="1800000" cy="1800000"/>
                </a:xfrm>
                <a:prstGeom prst="rect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  <p:sp>
              <p:nvSpPr>
                <p:cNvPr id="62" name="矩形 61">
                  <a:extLst>
                    <a:ext uri="{FF2B5EF4-FFF2-40B4-BE49-F238E27FC236}">
                      <a16:creationId xmlns:a16="http://schemas.microsoft.com/office/drawing/2014/main" id="{876329B9-E333-4B70-A128-762009335762}"/>
                    </a:ext>
                  </a:extLst>
                </p:cNvPr>
                <p:cNvSpPr/>
                <p:nvPr/>
              </p:nvSpPr>
              <p:spPr bwMode="auto">
                <a:xfrm>
                  <a:off x="4644008" y="989125"/>
                  <a:ext cx="1080120" cy="720000"/>
                </a:xfrm>
                <a:prstGeom prst="rect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</p:grpSp>
          <p:grpSp>
            <p:nvGrpSpPr>
              <p:cNvPr id="64" name="组合 42">
                <a:extLst>
                  <a:ext uri="{FF2B5EF4-FFF2-40B4-BE49-F238E27FC236}">
                    <a16:creationId xmlns:a16="http://schemas.microsoft.com/office/drawing/2014/main" id="{08129EF3-F690-4F59-A082-212963DA951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6200000">
                <a:off x="5524734" y="1459494"/>
                <a:ext cx="249222" cy="2892091"/>
                <a:chOff x="8146616" y="3077999"/>
                <a:chExt cx="116952" cy="423010"/>
              </a:xfrm>
            </p:grpSpPr>
            <p:cxnSp>
              <p:nvCxnSpPr>
                <p:cNvPr id="65" name="直接连接符 22">
                  <a:extLst>
                    <a:ext uri="{FF2B5EF4-FFF2-40B4-BE49-F238E27FC236}">
                      <a16:creationId xmlns:a16="http://schemas.microsoft.com/office/drawing/2014/main" id="{6EB447BC-8E3A-409C-9AB1-C3E5EDCA49A5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-5400000">
                  <a:off x="8208785" y="3446225"/>
                  <a:ext cx="0" cy="109567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66" name="直接连接符 22">
                  <a:extLst>
                    <a:ext uri="{FF2B5EF4-FFF2-40B4-BE49-F238E27FC236}">
                      <a16:creationId xmlns:a16="http://schemas.microsoft.com/office/drawing/2014/main" id="{87EDC4F4-F4D4-440C-B10A-4FBDFDABC802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-5400000">
                  <a:off x="8201400" y="3023216"/>
                  <a:ext cx="0" cy="109567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67" name="直接箭头连接符 32">
                  <a:extLst>
                    <a:ext uri="{FF2B5EF4-FFF2-40B4-BE49-F238E27FC236}">
                      <a16:creationId xmlns:a16="http://schemas.microsoft.com/office/drawing/2014/main" id="{D4849D32-4522-4368-B69D-1D18CE139460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rot="5400000" flipH="1">
                  <a:off x="7991531" y="3289504"/>
                  <a:ext cx="423009" cy="0"/>
                </a:xfrm>
                <a:prstGeom prst="straightConnector1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68" name="Text Box 50">
                <a:extLst>
                  <a:ext uri="{FF2B5EF4-FFF2-40B4-BE49-F238E27FC236}">
                    <a16:creationId xmlns:a16="http://schemas.microsoft.com/office/drawing/2014/main" id="{B5ED0F60-30D7-42FC-8E3B-9423C4CB11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73508" y="2871906"/>
                <a:ext cx="884007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000" dirty="0"/>
                  <a:t>48cm</a:t>
                </a:r>
              </a:p>
            </p:txBody>
          </p:sp>
          <p:sp>
            <p:nvSpPr>
              <p:cNvPr id="70" name="Text Box 50">
                <a:extLst>
                  <a:ext uri="{FF2B5EF4-FFF2-40B4-BE49-F238E27FC236}">
                    <a16:creationId xmlns:a16="http://schemas.microsoft.com/office/drawing/2014/main" id="{9B07BB64-8D79-4C68-8B4F-BC749EB685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95387" y="1795732"/>
                <a:ext cx="86099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000" dirty="0"/>
                  <a:t>30cm</a:t>
                </a:r>
              </a:p>
            </p:txBody>
          </p:sp>
        </p:grpSp>
        <p:sp>
          <p:nvSpPr>
            <p:cNvPr id="72" name="Text Box 50">
              <a:extLst>
                <a:ext uri="{FF2B5EF4-FFF2-40B4-BE49-F238E27FC236}">
                  <a16:creationId xmlns:a16="http://schemas.microsoft.com/office/drawing/2014/main" id="{A9BC1515-E9A9-4486-9622-16B97E10BD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21254" y="1114324"/>
              <a:ext cx="494104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 dirty="0"/>
                <a:t>R</a:t>
              </a:r>
            </a:p>
          </p:txBody>
        </p:sp>
        <p:sp>
          <p:nvSpPr>
            <p:cNvPr id="73" name="Text Box 50">
              <a:extLst>
                <a:ext uri="{FF2B5EF4-FFF2-40B4-BE49-F238E27FC236}">
                  <a16:creationId xmlns:a16="http://schemas.microsoft.com/office/drawing/2014/main" id="{698E84EC-1F0F-4B9F-9FA6-6D06F995CB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38029" y="2035268"/>
              <a:ext cx="494104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 dirty="0"/>
                <a:t>S</a:t>
              </a:r>
            </a:p>
          </p:txBody>
        </p:sp>
        <p:sp>
          <p:nvSpPr>
            <p:cNvPr id="74" name="Text Box 50">
              <a:extLst>
                <a:ext uri="{FF2B5EF4-FFF2-40B4-BE49-F238E27FC236}">
                  <a16:creationId xmlns:a16="http://schemas.microsoft.com/office/drawing/2014/main" id="{6EBD8450-B767-4A2E-BB91-BC749231B6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87345" y="1731813"/>
              <a:ext cx="494104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 dirty="0"/>
                <a:t>T</a:t>
              </a:r>
            </a:p>
          </p:txBody>
        </p:sp>
      </p:grpSp>
      <p:sp>
        <p:nvSpPr>
          <p:cNvPr id="79" name="Line 23">
            <a:extLst>
              <a:ext uri="{FF2B5EF4-FFF2-40B4-BE49-F238E27FC236}">
                <a16:creationId xmlns:a16="http://schemas.microsoft.com/office/drawing/2014/main" id="{6A4D5BD6-C49F-466E-AAFA-3948F4CCD3D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7864" y="2755083"/>
            <a:ext cx="18000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80" name="Text Box 35">
            <a:extLst>
              <a:ext uri="{FF2B5EF4-FFF2-40B4-BE49-F238E27FC236}">
                <a16:creationId xmlns:a16="http://schemas.microsoft.com/office/drawing/2014/main" id="{9BC897D6-57A6-496F-807E-DB80A1548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3075" y="2420119"/>
            <a:ext cx="931525" cy="50482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 dirty="0">
                <a:solidFill>
                  <a:srgbClr val="0066FF"/>
                </a:solidFill>
                <a:ea typeface="標楷體" panose="03000509000000000000" pitchFamily="65" charset="-120"/>
              </a:rPr>
              <a:t>30cm</a:t>
            </a:r>
          </a:p>
        </p:txBody>
      </p:sp>
      <p:sp>
        <p:nvSpPr>
          <p:cNvPr id="81" name="Line 23">
            <a:extLst>
              <a:ext uri="{FF2B5EF4-FFF2-40B4-BE49-F238E27FC236}">
                <a16:creationId xmlns:a16="http://schemas.microsoft.com/office/drawing/2014/main" id="{1FEF4210-9B5D-41AE-86EC-0820B9B2BE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55779" y="2758448"/>
            <a:ext cx="10800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82" name="Text Box 35">
            <a:extLst>
              <a:ext uri="{FF2B5EF4-FFF2-40B4-BE49-F238E27FC236}">
                <a16:creationId xmlns:a16="http://schemas.microsoft.com/office/drawing/2014/main" id="{42FB662E-24E8-4590-B492-B4145571B3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7083" y="2401053"/>
            <a:ext cx="1282125" cy="338386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 dirty="0">
                <a:solidFill>
                  <a:srgbClr val="FF00FF"/>
                </a:solidFill>
                <a:ea typeface="標楷體" panose="03000509000000000000" pitchFamily="65" charset="-120"/>
              </a:rPr>
              <a:t>(48</a:t>
            </a:r>
            <a:r>
              <a:rPr lang="zh-TW" altLang="en-US" sz="1600" dirty="0">
                <a:solidFill>
                  <a:srgbClr val="FF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1600" dirty="0">
                <a:solidFill>
                  <a:srgbClr val="FF00FF"/>
                </a:solidFill>
                <a:ea typeface="標楷體" panose="03000509000000000000" pitchFamily="65" charset="-120"/>
              </a:rPr>
              <a:t>30)cm</a:t>
            </a:r>
          </a:p>
        </p:txBody>
      </p:sp>
      <p:sp>
        <p:nvSpPr>
          <p:cNvPr id="87" name="Line 23">
            <a:extLst>
              <a:ext uri="{FF2B5EF4-FFF2-40B4-BE49-F238E27FC236}">
                <a16:creationId xmlns:a16="http://schemas.microsoft.com/office/drawing/2014/main" id="{E6A5C8F1-3DD9-49BE-ACF8-A338DE1F0D44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3105583" y="2240728"/>
            <a:ext cx="10800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90" name="Line 23">
            <a:extLst>
              <a:ext uri="{FF2B5EF4-FFF2-40B4-BE49-F238E27FC236}">
                <a16:creationId xmlns:a16="http://schemas.microsoft.com/office/drawing/2014/main" id="{4E2F74E7-823A-4AF6-A0E1-ED4C6A8C11AA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3289378" y="1351776"/>
            <a:ext cx="712409" cy="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91" name="Text Box 35">
            <a:extLst>
              <a:ext uri="{FF2B5EF4-FFF2-40B4-BE49-F238E27FC236}">
                <a16:creationId xmlns:a16="http://schemas.microsoft.com/office/drawing/2014/main" id="{7D02F887-1CC8-42F9-8472-88E5789DC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7080" y="1176894"/>
            <a:ext cx="2189085" cy="50482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 dirty="0">
                <a:solidFill>
                  <a:srgbClr val="00B050"/>
                </a:solidFill>
                <a:ea typeface="標楷體" panose="03000509000000000000" pitchFamily="65" charset="-120"/>
              </a:rPr>
              <a:t>30</a:t>
            </a:r>
            <a:r>
              <a:rPr lang="zh-TW" altLang="en-US" sz="1600" dirty="0">
                <a:solidFill>
                  <a:srgbClr val="00B050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1600" dirty="0">
                <a:solidFill>
                  <a:srgbClr val="FF00FF"/>
                </a:solidFill>
                <a:ea typeface="標楷體" panose="03000509000000000000" pitchFamily="65" charset="-120"/>
              </a:rPr>
              <a:t>(48</a:t>
            </a:r>
            <a:r>
              <a:rPr lang="zh-TW" altLang="en-US" sz="1600" dirty="0">
                <a:solidFill>
                  <a:srgbClr val="FF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1600" dirty="0">
                <a:solidFill>
                  <a:srgbClr val="FF00FF"/>
                </a:solidFill>
                <a:ea typeface="標楷體" panose="03000509000000000000" pitchFamily="65" charset="-120"/>
              </a:rPr>
              <a:t>30</a:t>
            </a:r>
            <a:r>
              <a:rPr lang="en-US" altLang="zh-TW" sz="1600" dirty="0">
                <a:solidFill>
                  <a:srgbClr val="00B050"/>
                </a:solidFill>
                <a:ea typeface="標楷體" panose="03000509000000000000" pitchFamily="65" charset="-120"/>
              </a:rPr>
              <a:t>) cm</a:t>
            </a:r>
          </a:p>
        </p:txBody>
      </p:sp>
      <p:sp>
        <p:nvSpPr>
          <p:cNvPr id="38" name="Line 23">
            <a:extLst>
              <a:ext uri="{FF2B5EF4-FFF2-40B4-BE49-F238E27FC236}">
                <a16:creationId xmlns:a16="http://schemas.microsoft.com/office/drawing/2014/main" id="{1D45AEB7-F80C-4996-8CCE-1282ECAE1CF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5582" y="1716118"/>
            <a:ext cx="10800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39" name="Text Box 35">
            <a:extLst>
              <a:ext uri="{FF2B5EF4-FFF2-40B4-BE49-F238E27FC236}">
                <a16:creationId xmlns:a16="http://schemas.microsoft.com/office/drawing/2014/main" id="{AC6AC188-1AA7-4CE4-A6F9-DA5DDC9EB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5571" y="1489091"/>
            <a:ext cx="2559117" cy="1419583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R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的闊是：</a:t>
            </a:r>
            <a:endParaRPr lang="en-US" altLang="zh-TW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30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(48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30)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endParaRPr lang="en-US" altLang="zh-TW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= 12 (cm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²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40" name="Text Box 35">
            <a:extLst>
              <a:ext uri="{FF2B5EF4-FFF2-40B4-BE49-F238E27FC236}">
                <a16:creationId xmlns:a16="http://schemas.microsoft.com/office/drawing/2014/main" id="{EEB4E9C9-B753-432C-8A93-225239324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041" y="4031627"/>
            <a:ext cx="2559117" cy="1739361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R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的面積是：</a:t>
            </a:r>
            <a:endParaRPr lang="en-US" altLang="zh-TW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(48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30)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12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= 216 (cm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²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56" grpId="0" animBg="1"/>
      <p:bldP spid="56" grpId="1" animBg="1"/>
      <p:bldP spid="79" grpId="0" animBg="1"/>
      <p:bldP spid="79" grpId="1" animBg="1"/>
      <p:bldP spid="80" grpId="0"/>
      <p:bldP spid="80" grpId="1"/>
      <p:bldP spid="81" grpId="0" animBg="1"/>
      <p:bldP spid="81" grpId="1" animBg="1"/>
      <p:bldP spid="82" grpId="0"/>
      <p:bldP spid="82" grpId="1"/>
      <p:bldP spid="87" grpId="0" animBg="1"/>
      <p:bldP spid="87" grpId="1" animBg="1"/>
      <p:bldP spid="90" grpId="0" animBg="1"/>
      <p:bldP spid="90" grpId="1" animBg="1"/>
      <p:bldP spid="91" grpId="0"/>
      <p:bldP spid="91" grpId="1"/>
      <p:bldP spid="91" grpId="2"/>
      <p:bldP spid="38" grpId="0" animBg="1"/>
      <p:bldP spid="38" grpId="1" animBg="1"/>
      <p:bldP spid="39" grpId="0" uiExpand="1" build="allAtOnce"/>
      <p:bldP spid="40" grpId="0" uiExpand="1" build="allAtOnce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Pages>0</Pages>
  <Words>106</Words>
  <Characters>0</Characters>
  <Application>Microsoft Office PowerPoint</Application>
  <DocSecurity>0</DocSecurity>
  <PresentationFormat>全屏显示(4:3)</PresentationFormat>
  <Lines>0</Lines>
  <Paragraphs>30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Arial</vt:lpstr>
      <vt:lpstr>Calibri</vt:lpstr>
      <vt:lpstr>1_預設簡報設計</vt:lpstr>
      <vt:lpstr>PowerPoint 演示文稿</vt:lpstr>
    </vt:vector>
  </TitlesOfParts>
  <Manager/>
  <Company/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Sundy Sum</dc:creator>
  <cp:keywords/>
  <dc:description/>
  <cp:lastModifiedBy>Nancy Zhang</cp:lastModifiedBy>
  <cp:revision>496</cp:revision>
  <dcterms:created xsi:type="dcterms:W3CDTF">1899-12-29T16:00:00Z</dcterms:created>
  <dcterms:modified xsi:type="dcterms:W3CDTF">2023-07-07T07:46:27Z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2052-8.1.0.3526</vt:lpwstr>
  </property>
</Properties>
</file>