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pos="106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00FF"/>
    <a:srgbClr val="008A00"/>
    <a:srgbClr val="336600"/>
    <a:srgbClr val="FBEDEB"/>
    <a:srgbClr val="EBE6FE"/>
    <a:srgbClr val="00960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4660"/>
  </p:normalViewPr>
  <p:slideViewPr>
    <p:cSldViewPr>
      <p:cViewPr varScale="1">
        <p:scale>
          <a:sx n="111" d="100"/>
          <a:sy n="111" d="100"/>
        </p:scale>
        <p:origin x="1920" y="96"/>
      </p:cViewPr>
      <p:guideLst>
        <p:guide orient="horz" pos="2159"/>
        <p:guide orient="horz" pos="2160"/>
        <p:guide pos="106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1">
            <a:extLst>
              <a:ext uri="{FF2B5EF4-FFF2-40B4-BE49-F238E27FC236}">
                <a16:creationId xmlns:a16="http://schemas.microsoft.com/office/drawing/2014/main" id="{0793F296-5A36-49E0-81E5-72D31B1DEA9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2051" name="日期占位符 2">
            <a:extLst>
              <a:ext uri="{FF2B5EF4-FFF2-40B4-BE49-F238E27FC236}">
                <a16:creationId xmlns:a16="http://schemas.microsoft.com/office/drawing/2014/main" id="{9A9D2557-A6FF-4BE3-B971-5BCF5BBF0F0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2E0DE97-2CA4-48F3-9EF8-ADE6A6FC5034}" type="datetimeFigureOut">
              <a:rPr lang="zh-TW" altLang="en-US"/>
              <a:pPr>
                <a:defRPr/>
              </a:pPr>
              <a:t>2023/7/7</a:t>
            </a:fld>
            <a:endParaRPr lang="en-US" altLang="zh-CN"/>
          </a:p>
        </p:txBody>
      </p:sp>
      <p:sp>
        <p:nvSpPr>
          <p:cNvPr id="2052" name="幻灯片图像占位符 3">
            <a:extLst>
              <a:ext uri="{FF2B5EF4-FFF2-40B4-BE49-F238E27FC236}">
                <a16:creationId xmlns:a16="http://schemas.microsoft.com/office/drawing/2014/main" id="{4E437B2C-F587-4EA8-8371-D7BE76CD22F0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备注占位符 4">
            <a:extLst>
              <a:ext uri="{FF2B5EF4-FFF2-40B4-BE49-F238E27FC236}">
                <a16:creationId xmlns:a16="http://schemas.microsoft.com/office/drawing/2014/main" id="{8C48DED8-BEA8-49D6-9158-37421D6CBA4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2054" name="页脚占位符 5">
            <a:extLst>
              <a:ext uri="{FF2B5EF4-FFF2-40B4-BE49-F238E27FC236}">
                <a16:creationId xmlns:a16="http://schemas.microsoft.com/office/drawing/2014/main" id="{123261C9-9CBC-4C45-939A-F523DB7108A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2055" name="灯片编号占位符 6">
            <a:extLst>
              <a:ext uri="{FF2B5EF4-FFF2-40B4-BE49-F238E27FC236}">
                <a16:creationId xmlns:a16="http://schemas.microsoft.com/office/drawing/2014/main" id="{647B5507-1923-4486-8B45-A0F50B2F3C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B3A0502-DE03-4896-9357-7D1629F8C6D8}" type="slidenum">
              <a:rPr lang="zh-TW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486CD1-70C4-40A5-AC5B-3C3E6B03C0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36A77D4-3B21-487B-85D0-75C7D1086A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527245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475BC79-C28A-47E5-AC90-DCDB73C0D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E0CE47D-6226-491E-8BD5-67B11E512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372427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C1E5050-CAB0-4E5A-83EE-20B5ACEF1A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02FFE4A-F9A0-460E-A4FC-EBCF14F321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432293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F76F66-1DE9-4CC2-87CA-69371D93C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4127AFB-28BD-4EBD-81A7-7FA994E49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976464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9E3CCD-002D-42D1-A9E3-A5DA94C08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DC21188-683A-45DF-88BE-0231F331E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942893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4EBCCCE-3F0F-4103-B682-24B78051F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8E1B084-9DDF-42C6-9A27-C6BF43876F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413C794-6D0E-4465-837F-3CF86F1CB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57938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0A2963-31A1-4119-B715-D8DFC422F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F6264A2-0EA9-4370-992B-054833EA5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4BE3FDF-0661-49E4-9489-081FB65C62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383A9F4-AF9E-4595-AAFE-F9D4C34A54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9B2A111-FD5D-4F5B-910E-FA0D5B3DB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051925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CD95E6-BEBA-44E0-949F-E61200F87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657245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5037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8D6C762-9038-465B-BE84-50AF054E0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75A931-698F-44E1-94E9-8B5CC14C8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8BF5B30-0D29-4498-A696-47BA8338FB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406441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B8182C-60D5-46E9-BF8F-90BD69977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5052AFD-7772-4CB1-B234-AD69B33B53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3A8EB27-5B45-457C-9DCE-5F82DD842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793227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F31AAE84-D3B5-4417-968E-6E37E657DB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C42669D5-E900-4EFF-BEAE-81E2E4F7A6A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文本框 20">
            <a:extLst>
              <a:ext uri="{FF2B5EF4-FFF2-40B4-BE49-F238E27FC236}">
                <a16:creationId xmlns:a16="http://schemas.microsoft.com/office/drawing/2014/main" id="{CA4C4849-5598-42B6-B73B-C7B3787B2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7738" y="2470150"/>
            <a:ext cx="965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>
                <a:solidFill>
                  <a:srgbClr val="0066FF"/>
                </a:solidFill>
                <a:cs typeface="Arial" panose="020B0604020202020204" pitchFamily="34" charset="0"/>
              </a:rPr>
              <a:t>5</a:t>
            </a:r>
            <a:r>
              <a:rPr lang="zh-TW" altLang="en-US" sz="2800">
                <a:solidFill>
                  <a:srgbClr val="0066FF"/>
                </a:solidFill>
                <a:cs typeface="Arial" panose="020B0604020202020204" pitchFamily="34" charset="0"/>
              </a:rPr>
              <a:t>－</a:t>
            </a:r>
            <a:r>
              <a:rPr lang="en-US" altLang="zh-TW" sz="2800">
                <a:solidFill>
                  <a:srgbClr val="0066FF"/>
                </a:solidFill>
                <a:cs typeface="Arial" panose="020B0604020202020204" pitchFamily="34" charset="0"/>
              </a:rPr>
              <a:t>2</a:t>
            </a:r>
            <a:endParaRPr lang="zh-CN" altLang="en-US" sz="2800">
              <a:solidFill>
                <a:srgbClr val="0066FF"/>
              </a:solidFill>
              <a:cs typeface="Arial" panose="020B0604020202020204" pitchFamily="34" charset="0"/>
            </a:endParaRPr>
          </a:p>
        </p:txBody>
      </p:sp>
      <p:sp>
        <p:nvSpPr>
          <p:cNvPr id="3075" name="Text Box 75">
            <a:extLst>
              <a:ext uri="{FF2B5EF4-FFF2-40B4-BE49-F238E27FC236}">
                <a16:creationId xmlns:a16="http://schemas.microsoft.com/office/drawing/2014/main" id="{08CE8EC7-7E7C-4898-A359-0B0DE8FA3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2781300"/>
            <a:ext cx="7961313" cy="306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ea typeface="標楷體" panose="03000509000000000000" pitchFamily="65" charset="-120"/>
              </a:rPr>
              <a:t>  </a:t>
            </a:r>
            <a:r>
              <a:rPr lang="zh-CN" altLang="en-US" sz="2800">
                <a:ea typeface="宋体" panose="02010600030101010101" pitchFamily="2" charset="-122"/>
              </a:rPr>
              <a:t>2</a:t>
            </a:r>
            <a:r>
              <a:rPr lang="en-US" altLang="zh-CN" sz="2800">
                <a:ea typeface="宋体" panose="02010600030101010101" pitchFamily="2" charset="-122"/>
              </a:rPr>
              <a:t>0</a:t>
            </a:r>
            <a:r>
              <a:rPr lang="en-US" altLang="zh-CN" sz="2800">
                <a:ea typeface="標楷體" panose="03000509000000000000" pitchFamily="65" charset="-120"/>
              </a:rPr>
              <a:t>. </a:t>
            </a:r>
            <a:r>
              <a:rPr lang="zh-TW" altLang="en-US" sz="2800">
                <a:ea typeface="標楷體" panose="03000509000000000000" pitchFamily="65" charset="-120"/>
              </a:rPr>
              <a:t>上圖是由三個正方形和兩個梯形拼砌而成， 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 </a:t>
            </a:r>
            <a:r>
              <a:rPr lang="zh-TW" altLang="en-US" sz="2800">
                <a:ea typeface="標楷體" panose="03000509000000000000" pitchFamily="65" charset="-120"/>
              </a:rPr>
              <a:t>陰影部分的面積是多少？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CN" sz="2800">
                <a:ea typeface="標楷體" panose="03000509000000000000" pitchFamily="65" charset="-120"/>
              </a:rPr>
              <a:t>      </a:t>
            </a:r>
            <a:r>
              <a:rPr lang="en-US" altLang="zh-TW" sz="2800">
                <a:ea typeface="標楷體" panose="03000509000000000000" pitchFamily="65" charset="-120"/>
              </a:rPr>
              <a:t>  </a:t>
            </a:r>
            <a:r>
              <a:rPr lang="en-US" altLang="zh-CN" sz="2800">
                <a:ea typeface="標楷體" panose="03000509000000000000" pitchFamily="65" charset="-120"/>
              </a:rPr>
              <a:t>A. </a:t>
            </a:r>
            <a:r>
              <a:rPr lang="en-US" altLang="zh-TW" sz="2800">
                <a:ea typeface="標楷體" panose="03000509000000000000" pitchFamily="65" charset="-120"/>
              </a:rPr>
              <a:t>5</a:t>
            </a:r>
            <a:r>
              <a:rPr lang="zh-CN" altLang="en-US" sz="2800">
                <a:ea typeface="標楷體" panose="03000509000000000000" pitchFamily="65" charset="-120"/>
              </a:rPr>
              <a:t>cm</a:t>
            </a:r>
            <a:r>
              <a:rPr lang="zh-CN" altLang="en-US" sz="2800" baseline="30000">
                <a:ea typeface="標楷體" panose="03000509000000000000" pitchFamily="65" charset="-120"/>
              </a:rPr>
              <a:t>2</a:t>
            </a:r>
            <a:r>
              <a:rPr lang="en-US" altLang="zh-CN" sz="2800">
                <a:ea typeface="標楷體" panose="03000509000000000000" pitchFamily="65" charset="-120"/>
              </a:rPr>
              <a:t>		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        </a:t>
            </a:r>
            <a:r>
              <a:rPr lang="en-US" altLang="zh-CN" sz="2800">
                <a:ea typeface="標楷體" panose="03000509000000000000" pitchFamily="65" charset="-120"/>
              </a:rPr>
              <a:t>B.</a:t>
            </a:r>
            <a:r>
              <a:rPr lang="zh-CN" altLang="en-US" sz="2800">
                <a:ea typeface="宋体" panose="02010600030101010101" pitchFamily="2" charset="-122"/>
              </a:rPr>
              <a:t> </a:t>
            </a:r>
            <a:r>
              <a:rPr lang="en-US" altLang="zh-CN" sz="2800">
                <a:ea typeface="標楷體" panose="03000509000000000000" pitchFamily="65" charset="-120"/>
              </a:rPr>
              <a:t>9cm</a:t>
            </a:r>
            <a:r>
              <a:rPr lang="en-US" altLang="zh-CN" sz="2800" baseline="30000">
                <a:ea typeface="標楷體" panose="03000509000000000000" pitchFamily="65" charset="-120"/>
              </a:rPr>
              <a:t>2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CN" sz="2800">
                <a:ea typeface="標楷體" panose="03000509000000000000" pitchFamily="65" charset="-120"/>
              </a:rPr>
              <a:t>     </a:t>
            </a:r>
            <a:r>
              <a:rPr lang="en-US" altLang="zh-TW" sz="2800">
                <a:ea typeface="標楷體" panose="03000509000000000000" pitchFamily="65" charset="-120"/>
              </a:rPr>
              <a:t>   </a:t>
            </a:r>
            <a:r>
              <a:rPr lang="en-US" altLang="zh-CN" sz="2800">
                <a:ea typeface="標楷體" panose="03000509000000000000" pitchFamily="65" charset="-120"/>
              </a:rPr>
              <a:t>C. </a:t>
            </a:r>
            <a:r>
              <a:rPr lang="en-US" altLang="zh-TW" sz="2800">
                <a:ea typeface="標楷體" panose="03000509000000000000" pitchFamily="65" charset="-120"/>
              </a:rPr>
              <a:t>2</a:t>
            </a:r>
            <a:r>
              <a:rPr lang="zh-CN" altLang="en-US" sz="2800">
                <a:ea typeface="標楷體" panose="03000509000000000000" pitchFamily="65" charset="-120"/>
              </a:rPr>
              <a:t>0cm</a:t>
            </a:r>
            <a:r>
              <a:rPr lang="zh-CN" altLang="en-US" sz="2800" baseline="30000">
                <a:ea typeface="標楷體" panose="03000509000000000000" pitchFamily="65" charset="-120"/>
              </a:rPr>
              <a:t>2</a:t>
            </a:r>
            <a:r>
              <a:rPr lang="en-US" altLang="zh-CN" sz="2800">
                <a:ea typeface="標楷體" panose="03000509000000000000" pitchFamily="65" charset="-120"/>
              </a:rPr>
              <a:t>		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        </a:t>
            </a:r>
            <a:r>
              <a:rPr lang="en-US" altLang="zh-CN" sz="2800">
                <a:ea typeface="標楷體" panose="03000509000000000000" pitchFamily="65" charset="-120"/>
              </a:rPr>
              <a:t>D. </a:t>
            </a:r>
            <a:r>
              <a:rPr lang="en-US" altLang="zh-TW" sz="2800">
                <a:ea typeface="標楷體" panose="03000509000000000000" pitchFamily="65" charset="-120"/>
              </a:rPr>
              <a:t>3</a:t>
            </a:r>
            <a:r>
              <a:rPr lang="zh-CN" altLang="en-US" sz="2800">
                <a:ea typeface="標楷體" panose="03000509000000000000" pitchFamily="65" charset="-120"/>
              </a:rPr>
              <a:t>0cm</a:t>
            </a:r>
            <a:r>
              <a:rPr lang="zh-CN" altLang="en-US" sz="2800" baseline="30000"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1FBCB90F-10A2-4C4A-B25D-C2C8826DF9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5138738"/>
            <a:ext cx="503237" cy="5016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" name="Text Box 17">
            <a:extLst>
              <a:ext uri="{FF2B5EF4-FFF2-40B4-BE49-F238E27FC236}">
                <a16:creationId xmlns:a16="http://schemas.microsoft.com/office/drawing/2014/main" id="{401B9FDB-2EEF-455F-90BD-7FDC31623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0963" y="5157788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FF0000"/>
                </a:solidFill>
                <a:ea typeface="宋体" panose="02010600030101010101" pitchFamily="2" charset="-122"/>
              </a:rPr>
              <a:t>B</a:t>
            </a:r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zh-CN" altLang="en-US" sz="280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3078" name="Text Box 17">
            <a:extLst>
              <a:ext uri="{FF2B5EF4-FFF2-40B4-BE49-F238E27FC236}">
                <a16:creationId xmlns:a16="http://schemas.microsoft.com/office/drawing/2014/main" id="{BA4A6572-BDB8-4EF2-87FC-2D15817C0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TW" altLang="en-US" sz="3400" b="1"/>
              <a:t>模擬試卷</a:t>
            </a:r>
            <a:r>
              <a:rPr kumimoji="1" lang="en-US" altLang="zh-TW" sz="3400" b="1"/>
              <a:t>(</a:t>
            </a:r>
            <a:r>
              <a:rPr kumimoji="1" lang="zh-TW" altLang="en-US" sz="3400" b="1"/>
              <a:t>四</a:t>
            </a:r>
            <a:r>
              <a:rPr kumimoji="1" lang="en-US" altLang="zh-TW" sz="3400" b="1"/>
              <a:t>)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F71AC344-3436-4FBD-BE36-43F19655C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100638"/>
            <a:ext cx="37242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1">
                <a:solidFill>
                  <a:srgbClr val="008A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梯形的面積 </a:t>
            </a:r>
            <a:endParaRPr lang="en-US" altLang="zh-TW" sz="2800" b="1">
              <a:solidFill>
                <a:srgbClr val="008A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en-US" altLang="zh-TW" sz="2800" b="1">
                <a:solidFill>
                  <a:srgbClr val="008A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b="1">
                <a:solidFill>
                  <a:srgbClr val="008A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b="1">
                <a:solidFill>
                  <a:srgbClr val="008A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b="1">
                <a:solidFill>
                  <a:srgbClr val="008A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上底＋下底</a:t>
            </a:r>
            <a:r>
              <a:rPr lang="en-US" altLang="zh-TW" sz="2800" b="1">
                <a:solidFill>
                  <a:srgbClr val="008A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)×</a:t>
            </a:r>
            <a:r>
              <a:rPr lang="zh-TW" altLang="en-US" sz="2800" b="1">
                <a:solidFill>
                  <a:srgbClr val="008A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高</a:t>
            </a:r>
            <a:r>
              <a:rPr lang="en-US" altLang="zh-TW" sz="2800" b="1">
                <a:solidFill>
                  <a:srgbClr val="008A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÷2</a:t>
            </a:r>
            <a:endParaRPr lang="zh-CN" altLang="en-US" sz="2800" b="1">
              <a:solidFill>
                <a:srgbClr val="008A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右大括号 3">
            <a:extLst>
              <a:ext uri="{FF2B5EF4-FFF2-40B4-BE49-F238E27FC236}">
                <a16:creationId xmlns:a16="http://schemas.microsoft.com/office/drawing/2014/main" id="{9519BEBC-214E-414E-A3EE-628D276CACE5}"/>
              </a:ext>
            </a:extLst>
          </p:cNvPr>
          <p:cNvSpPr>
            <a:spLocks/>
          </p:cNvSpPr>
          <p:nvPr/>
        </p:nvSpPr>
        <p:spPr bwMode="auto">
          <a:xfrm>
            <a:off x="5443538" y="1833563"/>
            <a:ext cx="169862" cy="646112"/>
          </a:xfrm>
          <a:prstGeom prst="rightBrace">
            <a:avLst>
              <a:gd name="adj1" fmla="val 49484"/>
              <a:gd name="adj2" fmla="val 50000"/>
            </a:avLst>
          </a:prstGeom>
          <a:solidFill>
            <a:schemeClr val="bg1"/>
          </a:solidFill>
          <a:ln w="19050" algn="ctr">
            <a:solidFill>
              <a:srgbClr val="00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231F6DE-B795-4006-A3E6-54ACE7FC0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513" y="1938338"/>
            <a:ext cx="9636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solidFill>
                  <a:srgbClr val="0066FF"/>
                </a:solidFill>
                <a:cs typeface="Arial" panose="020B0604020202020204" pitchFamily="34" charset="0"/>
              </a:rPr>
              <a:t>9</a:t>
            </a:r>
            <a:r>
              <a:rPr lang="zh-TW" altLang="en-US" sz="2800" dirty="0">
                <a:solidFill>
                  <a:srgbClr val="0066FF"/>
                </a:solidFill>
                <a:cs typeface="Arial" panose="020B0604020202020204" pitchFamily="34" charset="0"/>
              </a:rPr>
              <a:t>－</a:t>
            </a:r>
            <a:r>
              <a:rPr lang="en-US" altLang="zh-TW" sz="2800" dirty="0">
                <a:solidFill>
                  <a:srgbClr val="0066FF"/>
                </a:solidFill>
                <a:cs typeface="Arial" panose="020B0604020202020204" pitchFamily="34" charset="0"/>
              </a:rPr>
              <a:t>5</a:t>
            </a:r>
            <a:endParaRPr lang="zh-CN" altLang="en-US" sz="2800" dirty="0">
              <a:solidFill>
                <a:srgbClr val="0066FF"/>
              </a:solidFill>
              <a:cs typeface="Arial" panose="020B0604020202020204" pitchFamily="34" charset="0"/>
            </a:endParaRPr>
          </a:p>
        </p:txBody>
      </p:sp>
      <p:sp>
        <p:nvSpPr>
          <p:cNvPr id="20" name="右大括号 19">
            <a:extLst>
              <a:ext uri="{FF2B5EF4-FFF2-40B4-BE49-F238E27FC236}">
                <a16:creationId xmlns:a16="http://schemas.microsoft.com/office/drawing/2014/main" id="{16FBEA67-4839-4881-9C03-C4BADFD0826B}"/>
              </a:ext>
            </a:extLst>
          </p:cNvPr>
          <p:cNvSpPr>
            <a:spLocks/>
          </p:cNvSpPr>
          <p:nvPr/>
        </p:nvSpPr>
        <p:spPr bwMode="auto">
          <a:xfrm rot="5400000">
            <a:off x="5099844" y="2277269"/>
            <a:ext cx="142875" cy="544513"/>
          </a:xfrm>
          <a:prstGeom prst="rightBrace">
            <a:avLst>
              <a:gd name="adj1" fmla="val 49509"/>
              <a:gd name="adj2" fmla="val 50000"/>
            </a:avLst>
          </a:prstGeom>
          <a:noFill/>
          <a:ln w="1905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9185A975-7887-4904-990E-3E34D0614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7988" y="3821113"/>
            <a:ext cx="5330825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81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9×9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25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5×5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2×2</a:t>
            </a:r>
          </a:p>
          <a:p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三個正方形的邊長分別是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9cm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，</a:t>
            </a:r>
            <a:endParaRPr lang="en-US" altLang="zh-TW" sz="280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en-US" altLang="zh-CN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5cm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2cm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280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陰影部分的面積是：</a:t>
            </a:r>
            <a:endParaRPr lang="en-US" altLang="zh-TW" sz="280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5)×(5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2)÷2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9(cm</a:t>
            </a:r>
            <a:r>
              <a:rPr lang="en-US" altLang="zh-TW" sz="2800" baseline="300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DC4D273E-A32E-4044-B86B-345AC2B4AFC4}"/>
              </a:ext>
            </a:extLst>
          </p:cNvPr>
          <p:cNvGrpSpPr/>
          <p:nvPr/>
        </p:nvGrpSpPr>
        <p:grpSpPr>
          <a:xfrm>
            <a:off x="3057525" y="962025"/>
            <a:ext cx="2544763" cy="1512616"/>
            <a:chOff x="3057525" y="962025"/>
            <a:chExt cx="2544763" cy="1512616"/>
          </a:xfrm>
        </p:grpSpPr>
        <p:sp>
          <p:nvSpPr>
            <p:cNvPr id="3081" name="文本框 26">
              <a:extLst>
                <a:ext uri="{FF2B5EF4-FFF2-40B4-BE49-F238E27FC236}">
                  <a16:creationId xmlns:a16="http://schemas.microsoft.com/office/drawing/2014/main" id="{F0FBC394-9CC5-4664-B348-54750DD1E4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4075" y="1217613"/>
              <a:ext cx="938213" cy="339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1600"/>
                <a:t>25cm</a:t>
              </a:r>
              <a:r>
                <a:rPr lang="en-US" altLang="zh-CN" sz="1600" baseline="30000"/>
                <a:t>2</a:t>
              </a:r>
              <a:endParaRPr lang="zh-CN" altLang="en-US" sz="1600" baseline="30000"/>
            </a:p>
          </p:txBody>
        </p:sp>
        <p:grpSp>
          <p:nvGrpSpPr>
            <p:cNvPr id="11" name="组合 10">
              <a:extLst>
                <a:ext uri="{FF2B5EF4-FFF2-40B4-BE49-F238E27FC236}">
                  <a16:creationId xmlns:a16="http://schemas.microsoft.com/office/drawing/2014/main" id="{4513E134-9483-4C55-85F4-C4F37814132D}"/>
                </a:ext>
              </a:extLst>
            </p:cNvPr>
            <p:cNvGrpSpPr/>
            <p:nvPr/>
          </p:nvGrpSpPr>
          <p:grpSpPr>
            <a:xfrm>
              <a:off x="3057525" y="962025"/>
              <a:ext cx="2381250" cy="1512616"/>
              <a:chOff x="3057525" y="962025"/>
              <a:chExt cx="2381250" cy="1512616"/>
            </a:xfrm>
          </p:grpSpPr>
          <p:sp>
            <p:nvSpPr>
              <p:cNvPr id="7" name="矩形 6">
                <a:extLst>
                  <a:ext uri="{FF2B5EF4-FFF2-40B4-BE49-F238E27FC236}">
                    <a16:creationId xmlns:a16="http://schemas.microsoft.com/office/drawing/2014/main" id="{C6135404-6D69-4EE6-8565-363E95AC6F98}"/>
                  </a:ext>
                </a:extLst>
              </p:cNvPr>
              <p:cNvSpPr/>
              <p:nvPr/>
            </p:nvSpPr>
            <p:spPr bwMode="auto">
              <a:xfrm>
                <a:off x="4569836" y="2159793"/>
                <a:ext cx="324426" cy="314847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3088" name="矩形 2">
                <a:extLst>
                  <a:ext uri="{FF2B5EF4-FFF2-40B4-BE49-F238E27FC236}">
                    <a16:creationId xmlns:a16="http://schemas.microsoft.com/office/drawing/2014/main" id="{E3CCFE8D-A896-451D-BB9B-D82267C313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7525" y="962025"/>
                <a:ext cx="1512311" cy="1512616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089" name="矩形 3">
                <a:extLst>
                  <a:ext uri="{FF2B5EF4-FFF2-40B4-BE49-F238E27FC236}">
                    <a16:creationId xmlns:a16="http://schemas.microsoft.com/office/drawing/2014/main" id="{2119FF33-24F8-4170-B51A-459579C163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9836" y="962025"/>
                <a:ext cx="864177" cy="864352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080" name="文本框 7">
                <a:extLst>
                  <a:ext uri="{FF2B5EF4-FFF2-40B4-BE49-F238E27FC236}">
                    <a16:creationId xmlns:a16="http://schemas.microsoft.com/office/drawing/2014/main" id="{ED3F88C8-A713-4FCF-B13D-E9143C9A6E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52813" y="1495425"/>
                <a:ext cx="938212" cy="338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CN" sz="1600"/>
                  <a:t>81cm</a:t>
                </a:r>
                <a:r>
                  <a:rPr lang="en-US" altLang="zh-CN" sz="1600" baseline="30000"/>
                  <a:t>2</a:t>
                </a:r>
                <a:endParaRPr lang="zh-CN" altLang="en-US" sz="1600" baseline="30000"/>
              </a:p>
            </p:txBody>
          </p:sp>
          <p:sp>
            <p:nvSpPr>
              <p:cNvPr id="3082" name="文本框 27">
                <a:extLst>
                  <a:ext uri="{FF2B5EF4-FFF2-40B4-BE49-F238E27FC236}">
                    <a16:creationId xmlns:a16="http://schemas.microsoft.com/office/drawing/2014/main" id="{7BC17EB1-7770-4CF1-B509-44EC8EE13D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83100" y="2212182"/>
                <a:ext cx="757238" cy="2619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CN" sz="1100" dirty="0"/>
                  <a:t>4cm</a:t>
                </a:r>
                <a:r>
                  <a:rPr lang="en-US" altLang="zh-CN" sz="1100" baseline="30000" dirty="0"/>
                  <a:t>2</a:t>
                </a:r>
                <a:endParaRPr lang="zh-CN" altLang="en-US" sz="1100" baseline="30000" dirty="0"/>
              </a:p>
            </p:txBody>
          </p:sp>
          <p:sp>
            <p:nvSpPr>
              <p:cNvPr id="10" name="任意多边形: 形状 9">
                <a:extLst>
                  <a:ext uri="{FF2B5EF4-FFF2-40B4-BE49-F238E27FC236}">
                    <a16:creationId xmlns:a16="http://schemas.microsoft.com/office/drawing/2014/main" id="{6D4812A1-80CE-4391-988F-E0FF7A935095}"/>
                  </a:ext>
                </a:extLst>
              </p:cNvPr>
              <p:cNvSpPr/>
              <p:nvPr/>
            </p:nvSpPr>
            <p:spPr bwMode="auto">
              <a:xfrm>
                <a:off x="4894276" y="1826419"/>
                <a:ext cx="544499" cy="647700"/>
              </a:xfrm>
              <a:custGeom>
                <a:avLst/>
                <a:gdLst>
                  <a:gd name="connsiteX0" fmla="*/ 535781 w 535781"/>
                  <a:gd name="connsiteY0" fmla="*/ 0 h 647700"/>
                  <a:gd name="connsiteX1" fmla="*/ 535781 w 535781"/>
                  <a:gd name="connsiteY1" fmla="*/ 647700 h 647700"/>
                  <a:gd name="connsiteX2" fmla="*/ 0 w 535781"/>
                  <a:gd name="connsiteY2" fmla="*/ 647700 h 647700"/>
                  <a:gd name="connsiteX3" fmla="*/ 0 w 535781"/>
                  <a:gd name="connsiteY3" fmla="*/ 333375 h 647700"/>
                  <a:gd name="connsiteX4" fmla="*/ 535781 w 535781"/>
                  <a:gd name="connsiteY4" fmla="*/ 0 h 647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35781" h="647700">
                    <a:moveTo>
                      <a:pt x="535781" y="0"/>
                    </a:moveTo>
                    <a:lnTo>
                      <a:pt x="535781" y="647700"/>
                    </a:lnTo>
                    <a:lnTo>
                      <a:pt x="0" y="647700"/>
                    </a:lnTo>
                    <a:lnTo>
                      <a:pt x="0" y="333375"/>
                    </a:lnTo>
                    <a:lnTo>
                      <a:pt x="535781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  <p:bldP spid="2" grpId="0" autoUpdateAnimBg="0"/>
      <p:bldP spid="3" grpId="0" build="allAtOnce"/>
      <p:bldP spid="4" grpId="0" animBg="1"/>
      <p:bldP spid="4" grpId="1" animBg="1"/>
      <p:bldP spid="5" grpId="0"/>
      <p:bldP spid="5" grpId="1"/>
      <p:bldP spid="20" grpId="0" animBg="1"/>
      <p:bldP spid="20" grpId="1" animBg="1"/>
      <p:bldP spid="22" grpId="0" uiExpand="1" build="allAtOnce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Pages>0</Pages>
  <Words>140</Words>
  <Characters>0</Characters>
  <Application>Microsoft Office PowerPoint</Application>
  <DocSecurity>0</DocSecurity>
  <PresentationFormat>全屏显示(4:3)</PresentationFormat>
  <Lines>0</Lines>
  <Paragraphs>29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Manager/>
  <Company/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Nancy Zhang</dc:creator>
  <cp:keywords/>
  <dc:description/>
  <cp:lastModifiedBy>Nancy Zhang</cp:lastModifiedBy>
  <cp:revision>482</cp:revision>
  <dcterms:created xsi:type="dcterms:W3CDTF">1899-12-29T16:00:00Z</dcterms:created>
  <dcterms:modified xsi:type="dcterms:W3CDTF">2023-07-07T09:41:08Z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2052-8.1.0.3526</vt:lpwstr>
  </property>
</Properties>
</file>