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pos="106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00FF"/>
    <a:srgbClr val="6699FF"/>
    <a:srgbClr val="F5D0CB"/>
    <a:srgbClr val="0066FF"/>
    <a:srgbClr val="FBEDEB"/>
    <a:srgbClr val="773BA5"/>
    <a:srgbClr val="0000FF"/>
    <a:srgbClr val="008A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4660"/>
  </p:normalViewPr>
  <p:slideViewPr>
    <p:cSldViewPr>
      <p:cViewPr>
        <p:scale>
          <a:sx n="100" d="100"/>
          <a:sy n="100" d="100"/>
        </p:scale>
        <p:origin x="300" y="-642"/>
      </p:cViewPr>
      <p:guideLst>
        <p:guide orient="horz" pos="2159"/>
        <p:guide orient="horz" pos="2160"/>
        <p:guide pos="10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>
            <a:extLst>
              <a:ext uri="{FF2B5EF4-FFF2-40B4-BE49-F238E27FC236}">
                <a16:creationId xmlns:a16="http://schemas.microsoft.com/office/drawing/2014/main" id="{0793F296-5A36-49E0-81E5-72D31B1DEA9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051" name="日期占位符 2">
            <a:extLst>
              <a:ext uri="{FF2B5EF4-FFF2-40B4-BE49-F238E27FC236}">
                <a16:creationId xmlns:a16="http://schemas.microsoft.com/office/drawing/2014/main" id="{9A9D2557-A6FF-4BE3-B971-5BCF5BBF0F0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3A89F06-7815-4560-90C9-07811D1BC715}" type="datetimeFigureOut">
              <a:rPr lang="zh-TW" altLang="en-US"/>
              <a:pPr>
                <a:defRPr/>
              </a:pPr>
              <a:t>2023/7/10</a:t>
            </a:fld>
            <a:endParaRPr lang="en-US" altLang="zh-CN"/>
          </a:p>
        </p:txBody>
      </p:sp>
      <p:sp>
        <p:nvSpPr>
          <p:cNvPr id="2052" name="幻灯片图像占位符 3">
            <a:extLst>
              <a:ext uri="{FF2B5EF4-FFF2-40B4-BE49-F238E27FC236}">
                <a16:creationId xmlns:a16="http://schemas.microsoft.com/office/drawing/2014/main" id="{7258C0E1-E66C-4B2E-8FA9-10F9F37096EB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>
            <a:extLst>
              <a:ext uri="{FF2B5EF4-FFF2-40B4-BE49-F238E27FC236}">
                <a16:creationId xmlns:a16="http://schemas.microsoft.com/office/drawing/2014/main" id="{8C48DED8-BEA8-49D6-9158-37421D6CBA4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2054" name="页脚占位符 5">
            <a:extLst>
              <a:ext uri="{FF2B5EF4-FFF2-40B4-BE49-F238E27FC236}">
                <a16:creationId xmlns:a16="http://schemas.microsoft.com/office/drawing/2014/main" id="{123261C9-9CBC-4C45-939A-F523DB7108A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055" name="灯片编号占位符 6">
            <a:extLst>
              <a:ext uri="{FF2B5EF4-FFF2-40B4-BE49-F238E27FC236}">
                <a16:creationId xmlns:a16="http://schemas.microsoft.com/office/drawing/2014/main" id="{647B5507-1923-4486-8B45-A0F50B2F3C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A5E4A9A-3A91-4114-99D6-C0948572D147}" type="slidenum">
              <a:rPr lang="zh-TW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486CD1-70C4-40A5-AC5B-3C3E6B03C0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6A77D4-3B21-487B-85D0-75C7D1086A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9526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75BC79-C28A-47E5-AC90-DCDB73C0D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E0CE47D-6226-491E-8BD5-67B11E512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033168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C1E5050-CAB0-4E5A-83EE-20B5ACEF1A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02FFE4A-F9A0-460E-A4FC-EBCF14F32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30925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F76F66-1DE9-4CC2-87CA-69371D93C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4127AFB-28BD-4EBD-81A7-7FA994E49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27612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9E3CCD-002D-42D1-A9E3-A5DA94C08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DC21188-683A-45DF-88BE-0231F331E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20701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EBCCCE-3F0F-4103-B682-24B78051F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E1B084-9DDF-42C6-9A27-C6BF43876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413C794-6D0E-4465-837F-3CF86F1CB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65244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0A2963-31A1-4119-B715-D8DFC422F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F6264A2-0EA9-4370-992B-054833EA5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4BE3FDF-0661-49E4-9489-081FB65C62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383A9F4-AF9E-4595-AAFE-F9D4C34A5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9B2A111-FD5D-4F5B-910E-FA0D5B3DB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70587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CD95E6-BEBA-44E0-949F-E61200F87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36254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360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D6C762-9038-465B-BE84-50AF054E0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75A931-698F-44E1-94E9-8B5CC14C8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8BF5B30-0D29-4498-A696-47BA8338F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32201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B8182C-60D5-46E9-BF8F-90BD69977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5052AFD-7772-4CB1-B234-AD69B33B53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3A8EB27-5B45-457C-9DCE-5F82DD842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23364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6668E4A-F9C9-4AC9-9429-038DCAABD1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13">
            <a:extLst>
              <a:ext uri="{FF2B5EF4-FFF2-40B4-BE49-F238E27FC236}">
                <a16:creationId xmlns:a16="http://schemas.microsoft.com/office/drawing/2014/main" id="{3C78F27F-628F-4C4C-818C-6248D8D37D35}"/>
              </a:ext>
            </a:extLst>
          </p:cNvPr>
          <p:cNvGrpSpPr/>
          <p:nvPr/>
        </p:nvGrpSpPr>
        <p:grpSpPr>
          <a:xfrm>
            <a:off x="3157757" y="970940"/>
            <a:ext cx="3352690" cy="2045757"/>
            <a:chOff x="3157757" y="970940"/>
            <a:chExt cx="3352690" cy="2045757"/>
          </a:xfrm>
        </p:grpSpPr>
        <p:grpSp>
          <p:nvGrpSpPr>
            <p:cNvPr id="10" name="组合 9">
              <a:extLst>
                <a:ext uri="{FF2B5EF4-FFF2-40B4-BE49-F238E27FC236}">
                  <a16:creationId xmlns:a16="http://schemas.microsoft.com/office/drawing/2014/main" id="{57DF601A-23F6-40EB-BFE5-C4A68A5B52A9}"/>
                </a:ext>
              </a:extLst>
            </p:cNvPr>
            <p:cNvGrpSpPr/>
            <p:nvPr/>
          </p:nvGrpSpPr>
          <p:grpSpPr>
            <a:xfrm>
              <a:off x="5454215" y="2654379"/>
              <a:ext cx="559235" cy="362318"/>
              <a:chOff x="5454215" y="2654379"/>
              <a:chExt cx="559235" cy="362318"/>
            </a:xfrm>
          </p:grpSpPr>
          <p:grpSp>
            <p:nvGrpSpPr>
              <p:cNvPr id="28" name="组合 27">
                <a:extLst>
                  <a:ext uri="{FF2B5EF4-FFF2-40B4-BE49-F238E27FC236}">
                    <a16:creationId xmlns:a16="http://schemas.microsoft.com/office/drawing/2014/main" id="{EAD8F32A-906F-4F1F-AEF5-109DE540E350}"/>
                  </a:ext>
                </a:extLst>
              </p:cNvPr>
              <p:cNvGrpSpPr/>
              <p:nvPr/>
            </p:nvGrpSpPr>
            <p:grpSpPr>
              <a:xfrm rot="16200000">
                <a:off x="5690103" y="2529376"/>
                <a:ext cx="145694" cy="395699"/>
                <a:chOff x="8146616" y="3078000"/>
                <a:chExt cx="116952" cy="423009"/>
              </a:xfrm>
            </p:grpSpPr>
            <p:cxnSp>
              <p:nvCxnSpPr>
                <p:cNvPr id="30" name="直接连接符 22">
                  <a:extLst>
                    <a:ext uri="{FF2B5EF4-FFF2-40B4-BE49-F238E27FC236}">
                      <a16:creationId xmlns:a16="http://schemas.microsoft.com/office/drawing/2014/main" id="{10BC4925-7BE5-44AC-94CA-6E3DD0A6AD5A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8208785" y="3446225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1" name="直接连接符 22">
                  <a:extLst>
                    <a:ext uri="{FF2B5EF4-FFF2-40B4-BE49-F238E27FC236}">
                      <a16:creationId xmlns:a16="http://schemas.microsoft.com/office/drawing/2014/main" id="{7A2603D2-CE76-48F6-BE15-744EE46AC76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8201400" y="3023216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2" name="直接箭头连接符 32">
                  <a:extLst>
                    <a:ext uri="{FF2B5EF4-FFF2-40B4-BE49-F238E27FC236}">
                      <a16:creationId xmlns:a16="http://schemas.microsoft.com/office/drawing/2014/main" id="{14E959F0-B79A-4ED0-87F5-EEDE7B00FC0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 flipV="1">
                  <a:off x="8203035" y="3078000"/>
                  <a:ext cx="1" cy="41400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26" name="Text Box 50">
                <a:extLst>
                  <a:ext uri="{FF2B5EF4-FFF2-40B4-BE49-F238E27FC236}">
                    <a16:creationId xmlns:a16="http://schemas.microsoft.com/office/drawing/2014/main" id="{A926D405-0D52-45F5-B26A-352235DABE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54215" y="2708920"/>
                <a:ext cx="559235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1400" dirty="0"/>
                  <a:t>5cm</a:t>
                </a:r>
              </a:p>
            </p:txBody>
          </p:sp>
        </p:grpSp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A4A6BAC0-E7E7-4A06-9034-BA084A7C4706}"/>
                </a:ext>
              </a:extLst>
            </p:cNvPr>
            <p:cNvGrpSpPr/>
            <p:nvPr/>
          </p:nvGrpSpPr>
          <p:grpSpPr>
            <a:xfrm>
              <a:off x="5951212" y="2247074"/>
              <a:ext cx="559235" cy="401722"/>
              <a:chOff x="5951212" y="2247074"/>
              <a:chExt cx="559235" cy="401722"/>
            </a:xfrm>
          </p:grpSpPr>
          <p:grpSp>
            <p:nvGrpSpPr>
              <p:cNvPr id="27" name="组合 26">
                <a:extLst>
                  <a:ext uri="{FF2B5EF4-FFF2-40B4-BE49-F238E27FC236}">
                    <a16:creationId xmlns:a16="http://schemas.microsoft.com/office/drawing/2014/main" id="{C3E91F64-F9E2-45F7-9620-ACB2D78CE6D8}"/>
                  </a:ext>
                </a:extLst>
              </p:cNvPr>
              <p:cNvGrpSpPr/>
              <p:nvPr/>
            </p:nvGrpSpPr>
            <p:grpSpPr>
              <a:xfrm>
                <a:off x="5951212" y="2247074"/>
                <a:ext cx="148085" cy="401722"/>
                <a:chOff x="8146616" y="3078000"/>
                <a:chExt cx="116952" cy="423009"/>
              </a:xfrm>
            </p:grpSpPr>
            <p:cxnSp>
              <p:nvCxnSpPr>
                <p:cNvPr id="33" name="直接连接符 22">
                  <a:extLst>
                    <a:ext uri="{FF2B5EF4-FFF2-40B4-BE49-F238E27FC236}">
                      <a16:creationId xmlns:a16="http://schemas.microsoft.com/office/drawing/2014/main" id="{EA69ACF1-E19E-4952-BD57-F22FE89C0C28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8208785" y="3446225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4" name="直接连接符 22">
                  <a:extLst>
                    <a:ext uri="{FF2B5EF4-FFF2-40B4-BE49-F238E27FC236}">
                      <a16:creationId xmlns:a16="http://schemas.microsoft.com/office/drawing/2014/main" id="{BD055345-BDA3-4204-9F5A-C951A757854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8201400" y="3023216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5" name="直接箭头连接符 32">
                  <a:extLst>
                    <a:ext uri="{FF2B5EF4-FFF2-40B4-BE49-F238E27FC236}">
                      <a16:creationId xmlns:a16="http://schemas.microsoft.com/office/drawing/2014/main" id="{A1FD277E-349A-44BD-9E51-3AB0D2EA84F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 flipV="1">
                  <a:off x="8203035" y="3078000"/>
                  <a:ext cx="1" cy="41400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29" name="Text Box 50">
                <a:extLst>
                  <a:ext uri="{FF2B5EF4-FFF2-40B4-BE49-F238E27FC236}">
                    <a16:creationId xmlns:a16="http://schemas.microsoft.com/office/drawing/2014/main" id="{845692BB-9EB0-4663-B8D3-2BE59E940B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51212" y="2305851"/>
                <a:ext cx="559235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1400" dirty="0"/>
                  <a:t>5cm</a:t>
                </a:r>
              </a:p>
            </p:txBody>
          </p:sp>
        </p:grpSp>
        <p:grpSp>
          <p:nvGrpSpPr>
            <p:cNvPr id="37" name="组合 36">
              <a:extLst>
                <a:ext uri="{FF2B5EF4-FFF2-40B4-BE49-F238E27FC236}">
                  <a16:creationId xmlns:a16="http://schemas.microsoft.com/office/drawing/2014/main" id="{299DDB2E-4C68-4746-82E6-BE052CA018E1}"/>
                </a:ext>
              </a:extLst>
            </p:cNvPr>
            <p:cNvGrpSpPr/>
            <p:nvPr/>
          </p:nvGrpSpPr>
          <p:grpSpPr>
            <a:xfrm>
              <a:off x="3157757" y="970940"/>
              <a:ext cx="2803041" cy="1693728"/>
              <a:chOff x="5445295" y="1916832"/>
              <a:chExt cx="2718000" cy="1562891"/>
            </a:xfrm>
          </p:grpSpPr>
          <p:sp>
            <p:nvSpPr>
              <p:cNvPr id="38" name="矩形 37">
                <a:extLst>
                  <a:ext uri="{FF2B5EF4-FFF2-40B4-BE49-F238E27FC236}">
                    <a16:creationId xmlns:a16="http://schemas.microsoft.com/office/drawing/2014/main" id="{EF6DB3F7-655E-4C38-BFAC-81285CD2327F}"/>
                  </a:ext>
                </a:extLst>
              </p:cNvPr>
              <p:cNvSpPr/>
              <p:nvPr/>
            </p:nvSpPr>
            <p:spPr bwMode="auto">
              <a:xfrm>
                <a:off x="5452495" y="1916832"/>
                <a:ext cx="2703600" cy="1562891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cxnSp>
            <p:nvCxnSpPr>
              <p:cNvPr id="39" name="直接连接符 38">
                <a:extLst>
                  <a:ext uri="{FF2B5EF4-FFF2-40B4-BE49-F238E27FC236}">
                    <a16:creationId xmlns:a16="http://schemas.microsoft.com/office/drawing/2014/main" id="{404DF46D-5618-4009-A953-37AE5DADF3EE}"/>
                  </a:ext>
                </a:extLst>
              </p:cNvPr>
              <p:cNvCxnSpPr/>
              <p:nvPr/>
            </p:nvCxnSpPr>
            <p:spPr bwMode="auto">
              <a:xfrm flipV="1">
                <a:off x="5828400" y="1916832"/>
                <a:ext cx="0" cy="1562891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" name="直接连接符 39">
                <a:extLst>
                  <a:ext uri="{FF2B5EF4-FFF2-40B4-BE49-F238E27FC236}">
                    <a16:creationId xmlns:a16="http://schemas.microsoft.com/office/drawing/2014/main" id="{2C378C46-6F51-4BE1-AC3B-1EF401E0CC82}"/>
                  </a:ext>
                </a:extLst>
              </p:cNvPr>
              <p:cNvCxnSpPr/>
              <p:nvPr/>
            </p:nvCxnSpPr>
            <p:spPr bwMode="auto">
              <a:xfrm flipV="1">
                <a:off x="7779600" y="1916832"/>
                <a:ext cx="0" cy="1562891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" name="直接连接符 40">
                <a:extLst>
                  <a:ext uri="{FF2B5EF4-FFF2-40B4-BE49-F238E27FC236}">
                    <a16:creationId xmlns:a16="http://schemas.microsoft.com/office/drawing/2014/main" id="{1A7CB274-1EB4-4CD0-933F-8440AA5D9E28}"/>
                  </a:ext>
                </a:extLst>
              </p:cNvPr>
              <p:cNvCxnSpPr/>
              <p:nvPr/>
            </p:nvCxnSpPr>
            <p:spPr bwMode="auto">
              <a:xfrm>
                <a:off x="5452495" y="2311200"/>
                <a:ext cx="2701505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2" name="直接连接符 41">
                <a:extLst>
                  <a:ext uri="{FF2B5EF4-FFF2-40B4-BE49-F238E27FC236}">
                    <a16:creationId xmlns:a16="http://schemas.microsoft.com/office/drawing/2014/main" id="{40304E76-F228-4670-99B7-5E411BB902E2}"/>
                  </a:ext>
                </a:extLst>
              </p:cNvPr>
              <p:cNvCxnSpPr/>
              <p:nvPr/>
            </p:nvCxnSpPr>
            <p:spPr bwMode="auto">
              <a:xfrm>
                <a:off x="5445295" y="3078000"/>
                <a:ext cx="27180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3" name="直接连接符 42">
                <a:extLst>
                  <a:ext uri="{FF2B5EF4-FFF2-40B4-BE49-F238E27FC236}">
                    <a16:creationId xmlns:a16="http://schemas.microsoft.com/office/drawing/2014/main" id="{AD619E22-FDFF-4965-92AE-F5FB8A86765A}"/>
                  </a:ext>
                </a:extLst>
              </p:cNvPr>
              <p:cNvCxnSpPr/>
              <p:nvPr/>
            </p:nvCxnSpPr>
            <p:spPr bwMode="auto">
              <a:xfrm flipV="1">
                <a:off x="6228184" y="1916832"/>
                <a:ext cx="0" cy="1562891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4" name="直接连接符 43">
                <a:extLst>
                  <a:ext uri="{FF2B5EF4-FFF2-40B4-BE49-F238E27FC236}">
                    <a16:creationId xmlns:a16="http://schemas.microsoft.com/office/drawing/2014/main" id="{11F0467E-985C-4AEC-A61B-83869C4C6AEA}"/>
                  </a:ext>
                </a:extLst>
              </p:cNvPr>
              <p:cNvCxnSpPr/>
              <p:nvPr/>
            </p:nvCxnSpPr>
            <p:spPr bwMode="auto">
              <a:xfrm flipV="1">
                <a:off x="6602400" y="1916832"/>
                <a:ext cx="0" cy="1562891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5" name="直接连接符 44">
                <a:extLst>
                  <a:ext uri="{FF2B5EF4-FFF2-40B4-BE49-F238E27FC236}">
                    <a16:creationId xmlns:a16="http://schemas.microsoft.com/office/drawing/2014/main" id="{C999763B-1012-46D2-984E-C1B313EF29D8}"/>
                  </a:ext>
                </a:extLst>
              </p:cNvPr>
              <p:cNvCxnSpPr/>
              <p:nvPr/>
            </p:nvCxnSpPr>
            <p:spPr bwMode="auto">
              <a:xfrm flipV="1">
                <a:off x="6991200" y="1916832"/>
                <a:ext cx="0" cy="1562891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6" name="直接连接符 45">
                <a:extLst>
                  <a:ext uri="{FF2B5EF4-FFF2-40B4-BE49-F238E27FC236}">
                    <a16:creationId xmlns:a16="http://schemas.microsoft.com/office/drawing/2014/main" id="{23F18890-4996-42B4-923B-6F1E7B87B727}"/>
                  </a:ext>
                </a:extLst>
              </p:cNvPr>
              <p:cNvCxnSpPr/>
              <p:nvPr/>
            </p:nvCxnSpPr>
            <p:spPr bwMode="auto">
              <a:xfrm flipV="1">
                <a:off x="7394400" y="1916832"/>
                <a:ext cx="0" cy="1562891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7" name="直接连接符 46">
                <a:extLst>
                  <a:ext uri="{FF2B5EF4-FFF2-40B4-BE49-F238E27FC236}">
                    <a16:creationId xmlns:a16="http://schemas.microsoft.com/office/drawing/2014/main" id="{AC525805-1BF4-415C-B78D-64FF4A65354C}"/>
                  </a:ext>
                </a:extLst>
              </p:cNvPr>
              <p:cNvCxnSpPr>
                <a:stCxn id="38" idx="1"/>
              </p:cNvCxnSpPr>
              <p:nvPr/>
            </p:nvCxnSpPr>
            <p:spPr bwMode="auto">
              <a:xfrm flipV="1">
                <a:off x="5452495" y="2698277"/>
                <a:ext cx="2701505" cy="1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3075" name="Text Box 75">
            <a:extLst>
              <a:ext uri="{FF2B5EF4-FFF2-40B4-BE49-F238E27FC236}">
                <a16:creationId xmlns:a16="http://schemas.microsoft.com/office/drawing/2014/main" id="{E91A5005-7AD2-4DA0-AB13-606427C5E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639" y="2895365"/>
            <a:ext cx="6696744" cy="263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22300" indent="-6223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CN" sz="2800" dirty="0">
                <a:ea typeface="標楷體" panose="03000509000000000000" pitchFamily="65" charset="-120"/>
              </a:rPr>
              <a:t>  </a:t>
            </a:r>
            <a:r>
              <a:rPr lang="zh-CN" altLang="en-US" sz="2800" dirty="0">
                <a:ea typeface="宋体" panose="02010600030101010101" pitchFamily="2" charset="-122"/>
              </a:rPr>
              <a:t>2</a:t>
            </a:r>
            <a:r>
              <a:rPr lang="en-US" altLang="zh-CN" sz="2800" dirty="0">
                <a:ea typeface="宋体" panose="02010600030101010101" pitchFamily="2" charset="-122"/>
              </a:rPr>
              <a:t>3</a:t>
            </a:r>
            <a:r>
              <a:rPr lang="en-US" altLang="zh-CN" sz="2800" dirty="0">
                <a:ea typeface="標楷體" panose="03000509000000000000" pitchFamily="65" charset="-120"/>
              </a:rPr>
              <a:t>. </a:t>
            </a:r>
            <a:r>
              <a:rPr lang="zh-TW" altLang="en-US" sz="2800" dirty="0">
                <a:ea typeface="標楷體" panose="03000509000000000000" pitchFamily="65" charset="-120"/>
              </a:rPr>
              <a:t>上圖</a:t>
            </a:r>
            <a:r>
              <a:rPr lang="zh-CN" altLang="en-US" sz="2800" dirty="0">
                <a:ea typeface="標楷體" panose="03000509000000000000" pitchFamily="65" charset="-120"/>
              </a:rPr>
              <a:t>中</a:t>
            </a:r>
            <a:r>
              <a:rPr lang="zh-TW" altLang="en-US" sz="2800" dirty="0">
                <a:ea typeface="標楷體" panose="03000509000000000000" pitchFamily="65" charset="-120"/>
              </a:rPr>
              <a:t>，陰影部分的面積是多少？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CN" sz="2800" dirty="0">
                <a:ea typeface="標楷體" panose="03000509000000000000" pitchFamily="65" charset="-120"/>
              </a:rPr>
              <a:t>      </a:t>
            </a:r>
            <a:r>
              <a:rPr lang="en-US" altLang="zh-TW" sz="2800" dirty="0">
                <a:ea typeface="標楷體" panose="03000509000000000000" pitchFamily="65" charset="-120"/>
              </a:rPr>
              <a:t>  </a:t>
            </a:r>
            <a:r>
              <a:rPr lang="en-US" altLang="zh-CN" sz="2800" dirty="0">
                <a:ea typeface="標楷體" panose="03000509000000000000" pitchFamily="65" charset="-120"/>
              </a:rPr>
              <a:t>A. 2</a:t>
            </a:r>
            <a:r>
              <a:rPr lang="en-US" altLang="zh-TW" sz="2800" dirty="0">
                <a:ea typeface="標楷體" panose="03000509000000000000" pitchFamily="65" charset="-120"/>
              </a:rPr>
              <a:t>50</a:t>
            </a:r>
            <a:r>
              <a:rPr lang="zh-CN" altLang="en-US" sz="2800" dirty="0">
                <a:ea typeface="標楷體" panose="03000509000000000000" pitchFamily="65" charset="-120"/>
              </a:rPr>
              <a:t>cm</a:t>
            </a:r>
            <a:r>
              <a:rPr lang="zh-CN" altLang="en-US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CN" sz="2800" dirty="0">
                <a:ea typeface="標楷體" panose="03000509000000000000" pitchFamily="65" charset="-120"/>
              </a:rPr>
              <a:t>		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</a:t>
            </a:r>
            <a:r>
              <a:rPr lang="en-US" altLang="zh-CN" sz="2800" dirty="0">
                <a:ea typeface="標楷體" panose="03000509000000000000" pitchFamily="65" charset="-120"/>
              </a:rPr>
              <a:t>B.</a:t>
            </a:r>
            <a:r>
              <a:rPr lang="zh-CN" altLang="en-US" sz="2800" dirty="0">
                <a:ea typeface="宋体" panose="02010600030101010101" pitchFamily="2" charset="-122"/>
              </a:rPr>
              <a:t> </a:t>
            </a:r>
            <a:r>
              <a:rPr lang="en-US" altLang="zh-CN" sz="2800" dirty="0">
                <a:ea typeface="標楷體" panose="03000509000000000000" pitchFamily="65" charset="-120"/>
              </a:rPr>
              <a:t>200cm</a:t>
            </a:r>
            <a:r>
              <a:rPr lang="en-US" altLang="zh-CN" sz="2800" baseline="30000" dirty="0">
                <a:ea typeface="標楷體" panose="03000509000000000000" pitchFamily="65" charset="-120"/>
              </a:rPr>
              <a:t>2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CN" sz="2800" dirty="0">
                <a:ea typeface="標楷體" panose="03000509000000000000" pitchFamily="65" charset="-120"/>
              </a:rPr>
              <a:t>     </a:t>
            </a:r>
            <a:r>
              <a:rPr lang="en-US" altLang="zh-TW" sz="2800" dirty="0">
                <a:ea typeface="標楷體" panose="03000509000000000000" pitchFamily="65" charset="-120"/>
              </a:rPr>
              <a:t>   </a:t>
            </a:r>
            <a:r>
              <a:rPr lang="en-US" altLang="zh-CN" sz="2800" dirty="0">
                <a:ea typeface="標楷體" panose="03000509000000000000" pitchFamily="65" charset="-120"/>
              </a:rPr>
              <a:t>C. </a:t>
            </a:r>
            <a:r>
              <a:rPr lang="en-US" altLang="zh-TW" sz="2800" dirty="0">
                <a:ea typeface="標楷體" panose="03000509000000000000" pitchFamily="65" charset="-120"/>
              </a:rPr>
              <a:t>175</a:t>
            </a:r>
            <a:r>
              <a:rPr lang="zh-CN" altLang="en-US" sz="2800" dirty="0">
                <a:ea typeface="標楷體" panose="03000509000000000000" pitchFamily="65" charset="-120"/>
              </a:rPr>
              <a:t>cm</a:t>
            </a:r>
            <a:r>
              <a:rPr lang="zh-CN" altLang="en-US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CN" sz="2800" dirty="0">
                <a:ea typeface="標楷體" panose="03000509000000000000" pitchFamily="65" charset="-120"/>
              </a:rPr>
              <a:t>		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</a:t>
            </a:r>
            <a:r>
              <a:rPr lang="en-US" altLang="zh-CN" sz="2800" dirty="0">
                <a:ea typeface="標楷體" panose="03000509000000000000" pitchFamily="65" charset="-120"/>
              </a:rPr>
              <a:t>D. </a:t>
            </a:r>
            <a:r>
              <a:rPr lang="en-US" altLang="zh-TW" sz="2800" dirty="0">
                <a:ea typeface="標楷體" panose="03000509000000000000" pitchFamily="65" charset="-120"/>
              </a:rPr>
              <a:t>8</a:t>
            </a:r>
            <a:r>
              <a:rPr lang="zh-CN" altLang="en-US" sz="2800" dirty="0">
                <a:ea typeface="標楷體" panose="03000509000000000000" pitchFamily="65" charset="-120"/>
              </a:rPr>
              <a:t>cm</a:t>
            </a:r>
            <a:r>
              <a:rPr lang="zh-CN" altLang="en-US" sz="2800" baseline="30000" dirty="0"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2607461F-ADA5-49B2-919E-5BF4D7B98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0392" y="4941168"/>
            <a:ext cx="503237" cy="501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" name="Text Box 17">
            <a:extLst>
              <a:ext uri="{FF2B5EF4-FFF2-40B4-BE49-F238E27FC236}">
                <a16:creationId xmlns:a16="http://schemas.microsoft.com/office/drawing/2014/main" id="{E0B922D5-6040-4705-BB44-A0830ED60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5167" y="4960218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FF0000"/>
                </a:solidFill>
                <a:ea typeface="宋体" panose="02010600030101010101" pitchFamily="2" charset="-122"/>
              </a:rPr>
              <a:t>B</a:t>
            </a:r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zh-CN" altLang="en-US" sz="28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078" name="Text Box 17">
            <a:extLst>
              <a:ext uri="{FF2B5EF4-FFF2-40B4-BE49-F238E27FC236}">
                <a16:creationId xmlns:a16="http://schemas.microsoft.com/office/drawing/2014/main" id="{9BA6C749-F0FF-4A6A-B2D2-B23F8955C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TW" altLang="en-US" sz="3400" b="1"/>
              <a:t>模擬試卷</a:t>
            </a:r>
            <a:r>
              <a:rPr kumimoji="1" lang="en-US" altLang="zh-TW" sz="3400" b="1"/>
              <a:t>(</a:t>
            </a:r>
            <a:r>
              <a:rPr kumimoji="1" lang="zh-TW" altLang="en-US" sz="3400" b="1"/>
              <a:t>四</a:t>
            </a:r>
            <a:r>
              <a:rPr kumimoji="1" lang="en-US" altLang="zh-TW" sz="3400" b="1"/>
              <a:t>)</a:t>
            </a: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77BEDF57-C630-4EE4-9982-0721E685DB5A}"/>
              </a:ext>
            </a:extLst>
          </p:cNvPr>
          <p:cNvSpPr/>
          <p:nvPr/>
        </p:nvSpPr>
        <p:spPr bwMode="auto">
          <a:xfrm>
            <a:off x="3563007" y="1397876"/>
            <a:ext cx="2007476" cy="830317"/>
          </a:xfrm>
          <a:custGeom>
            <a:avLst/>
            <a:gdLst>
              <a:gd name="connsiteX0" fmla="*/ 399393 w 2007476"/>
              <a:gd name="connsiteY0" fmla="*/ 0 h 830317"/>
              <a:gd name="connsiteX1" fmla="*/ 1618593 w 2007476"/>
              <a:gd name="connsiteY1" fmla="*/ 0 h 830317"/>
              <a:gd name="connsiteX2" fmla="*/ 2007476 w 2007476"/>
              <a:gd name="connsiteY2" fmla="*/ 252248 h 830317"/>
              <a:gd name="connsiteX3" fmla="*/ 1618593 w 2007476"/>
              <a:gd name="connsiteY3" fmla="*/ 830317 h 830317"/>
              <a:gd name="connsiteX4" fmla="*/ 399393 w 2007476"/>
              <a:gd name="connsiteY4" fmla="*/ 830317 h 830317"/>
              <a:gd name="connsiteX5" fmla="*/ 0 w 2007476"/>
              <a:gd name="connsiteY5" fmla="*/ 241738 h 830317"/>
              <a:gd name="connsiteX6" fmla="*/ 399393 w 2007476"/>
              <a:gd name="connsiteY6" fmla="*/ 0 h 83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07476" h="830317">
                <a:moveTo>
                  <a:pt x="399393" y="0"/>
                </a:moveTo>
                <a:lnTo>
                  <a:pt x="1618593" y="0"/>
                </a:lnTo>
                <a:lnTo>
                  <a:pt x="2007476" y="252248"/>
                </a:lnTo>
                <a:lnTo>
                  <a:pt x="1618593" y="830317"/>
                </a:lnTo>
                <a:lnTo>
                  <a:pt x="399393" y="830317"/>
                </a:lnTo>
                <a:lnTo>
                  <a:pt x="0" y="241738"/>
                </a:lnTo>
                <a:lnTo>
                  <a:pt x="399393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67C44FC6-8719-49B4-8E5B-8D83D7054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7191" y="4605596"/>
            <a:ext cx="5237976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陰影部分的面積是：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　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(5×3)×(5×2)</a:t>
            </a:r>
          </a:p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200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(cm</a:t>
            </a:r>
            <a:r>
              <a:rPr lang="en-US" altLang="zh-TW" sz="2800" baseline="300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2" name="Text Box 41">
            <a:extLst>
              <a:ext uri="{FF2B5EF4-FFF2-40B4-BE49-F238E27FC236}">
                <a16:creationId xmlns:a16="http://schemas.microsoft.com/office/drawing/2014/main" id="{BE39D834-0B7C-46A3-A1A9-49BB978FC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9577" y="1503385"/>
            <a:ext cx="2207976" cy="1449614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rgbClr val="7030A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5C3D99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TW" altLang="en-US" sz="2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常犯錯誤</a:t>
            </a:r>
            <a:endParaRPr lang="en-US" altLang="zh-TW" sz="28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誤以為每格的長度是</a:t>
            </a:r>
            <a:r>
              <a:rPr lang="en-US" altLang="zh-TW" sz="2400" dirty="0">
                <a:solidFill>
                  <a:srgbClr val="773BA5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1cm</a:t>
            </a:r>
            <a:r>
              <a:rPr lang="zh-TW" altLang="en-US" sz="24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id="{17A838E4-521A-49EB-BA7D-44F2B3998C9F}"/>
              </a:ext>
            </a:extLst>
          </p:cNvPr>
          <p:cNvSpPr/>
          <p:nvPr/>
        </p:nvSpPr>
        <p:spPr bwMode="auto">
          <a:xfrm>
            <a:off x="3562709" y="1388853"/>
            <a:ext cx="405442" cy="845389"/>
          </a:xfrm>
          <a:custGeom>
            <a:avLst/>
            <a:gdLst>
              <a:gd name="connsiteX0" fmla="*/ 396816 w 414068"/>
              <a:gd name="connsiteY0" fmla="*/ 0 h 845389"/>
              <a:gd name="connsiteX1" fmla="*/ 414068 w 414068"/>
              <a:gd name="connsiteY1" fmla="*/ 845389 h 845389"/>
              <a:gd name="connsiteX2" fmla="*/ 0 w 414068"/>
              <a:gd name="connsiteY2" fmla="*/ 250166 h 845389"/>
              <a:gd name="connsiteX3" fmla="*/ 396816 w 414068"/>
              <a:gd name="connsiteY3" fmla="*/ 0 h 845389"/>
              <a:gd name="connsiteX0" fmla="*/ 396816 w 405442"/>
              <a:gd name="connsiteY0" fmla="*/ 0 h 845389"/>
              <a:gd name="connsiteX1" fmla="*/ 405442 w 405442"/>
              <a:gd name="connsiteY1" fmla="*/ 845389 h 845389"/>
              <a:gd name="connsiteX2" fmla="*/ 0 w 405442"/>
              <a:gd name="connsiteY2" fmla="*/ 250166 h 845389"/>
              <a:gd name="connsiteX3" fmla="*/ 396816 w 405442"/>
              <a:gd name="connsiteY3" fmla="*/ 0 h 845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442" h="845389">
                <a:moveTo>
                  <a:pt x="396816" y="0"/>
                </a:moveTo>
                <a:cubicBezTo>
                  <a:pt x="399691" y="281796"/>
                  <a:pt x="402567" y="563593"/>
                  <a:pt x="405442" y="845389"/>
                </a:cubicBezTo>
                <a:lnTo>
                  <a:pt x="0" y="250166"/>
                </a:lnTo>
                <a:lnTo>
                  <a:pt x="396816" y="0"/>
                </a:lnTo>
                <a:close/>
              </a:path>
            </a:pathLst>
          </a:cu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rgbClr val="FFCCFF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59" name="任意多边形: 形状 58">
            <a:extLst>
              <a:ext uri="{FF2B5EF4-FFF2-40B4-BE49-F238E27FC236}">
                <a16:creationId xmlns:a16="http://schemas.microsoft.com/office/drawing/2014/main" id="{8544C0F4-4F96-42F4-A2C6-3FFE867C8132}"/>
              </a:ext>
            </a:extLst>
          </p:cNvPr>
          <p:cNvSpPr/>
          <p:nvPr/>
        </p:nvSpPr>
        <p:spPr bwMode="auto">
          <a:xfrm flipH="1">
            <a:off x="5159656" y="1397656"/>
            <a:ext cx="405442" cy="845389"/>
          </a:xfrm>
          <a:custGeom>
            <a:avLst/>
            <a:gdLst>
              <a:gd name="connsiteX0" fmla="*/ 396816 w 414068"/>
              <a:gd name="connsiteY0" fmla="*/ 0 h 845389"/>
              <a:gd name="connsiteX1" fmla="*/ 414068 w 414068"/>
              <a:gd name="connsiteY1" fmla="*/ 845389 h 845389"/>
              <a:gd name="connsiteX2" fmla="*/ 0 w 414068"/>
              <a:gd name="connsiteY2" fmla="*/ 250166 h 845389"/>
              <a:gd name="connsiteX3" fmla="*/ 396816 w 414068"/>
              <a:gd name="connsiteY3" fmla="*/ 0 h 845389"/>
              <a:gd name="connsiteX0" fmla="*/ 396816 w 405442"/>
              <a:gd name="connsiteY0" fmla="*/ 0 h 845389"/>
              <a:gd name="connsiteX1" fmla="*/ 405442 w 405442"/>
              <a:gd name="connsiteY1" fmla="*/ 845389 h 845389"/>
              <a:gd name="connsiteX2" fmla="*/ 0 w 405442"/>
              <a:gd name="connsiteY2" fmla="*/ 250166 h 845389"/>
              <a:gd name="connsiteX3" fmla="*/ 396816 w 405442"/>
              <a:gd name="connsiteY3" fmla="*/ 0 h 845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442" h="845389">
                <a:moveTo>
                  <a:pt x="396816" y="0"/>
                </a:moveTo>
                <a:cubicBezTo>
                  <a:pt x="399691" y="281796"/>
                  <a:pt x="402567" y="563593"/>
                  <a:pt x="405442" y="845389"/>
                </a:cubicBezTo>
                <a:lnTo>
                  <a:pt x="0" y="250166"/>
                </a:lnTo>
                <a:lnTo>
                  <a:pt x="396816" y="0"/>
                </a:lnTo>
                <a:close/>
              </a:path>
            </a:pathLst>
          </a:cu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rgbClr val="FFCCFF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61CE8F8C-8254-4740-B27D-E8455C6AD9C0}"/>
              </a:ext>
            </a:extLst>
          </p:cNvPr>
          <p:cNvSpPr/>
          <p:nvPr/>
        </p:nvSpPr>
        <p:spPr bwMode="auto">
          <a:xfrm>
            <a:off x="3965140" y="1387713"/>
            <a:ext cx="1202703" cy="840479"/>
          </a:xfrm>
          <a:prstGeom prst="rect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69CF9FD9-F6F0-47BA-BDAA-CA176C986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5182" y="3601538"/>
            <a:ext cx="4297363" cy="954107"/>
          </a:xfrm>
          <a:prstGeom prst="rect">
            <a:avLst/>
          </a:prstGeom>
          <a:noFill/>
          <a:ln w="9525">
            <a:solidFill>
              <a:srgbClr val="008A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solidFill>
                  <a:srgbClr val="008A00"/>
                </a:solidFill>
              </a:rPr>
              <a:t>將圖形分割成可計算面積的簡單圖形，再計算</a:t>
            </a:r>
            <a:r>
              <a:rPr lang="zh-CN" altLang="en-US" sz="2800" dirty="0">
                <a:solidFill>
                  <a:srgbClr val="008A00"/>
                </a:solidFill>
              </a:rPr>
              <a:t>。</a:t>
            </a:r>
            <a:endParaRPr lang="en-US" altLang="zh-CN" sz="2800" dirty="0">
              <a:solidFill>
                <a:srgbClr val="008A00"/>
              </a:solidFill>
            </a:endParaRP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92CC413D-6801-4208-9BE6-8EEB13847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882" y="5140486"/>
            <a:ext cx="28391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(5×2)×5÷2×2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699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1" grpId="0" uiExpand="1" build="allAtOnce"/>
      <p:bldP spid="52" grpId="0" animBg="1"/>
      <p:bldP spid="52" grpId="1" animBg="1"/>
      <p:bldP spid="13" grpId="0" animBg="1"/>
      <p:bldP spid="13" grpId="1" animBg="1"/>
      <p:bldP spid="59" grpId="0" animBg="1"/>
      <p:bldP spid="59" grpId="1" animBg="1"/>
      <p:bldP spid="12" grpId="1" animBg="1"/>
      <p:bldP spid="12" grpId="2" animBg="1"/>
      <p:bldP spid="48" grpId="0" animBg="1"/>
      <p:bldP spid="48" grpId="1" animBg="1"/>
      <p:bldP spid="48" grpId="2" animBg="1"/>
      <p:bldP spid="49" grpId="0"/>
      <p:bldP spid="49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Pages>0</Pages>
  <Words>111</Words>
  <Characters>0</Characters>
  <Application>Microsoft Office PowerPoint</Application>
  <DocSecurity>0</DocSecurity>
  <PresentationFormat>全屏显示(4:3)</PresentationFormat>
  <Lines>0</Lines>
  <Paragraphs>25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標楷體</vt:lpstr>
      <vt:lpstr>Arial</vt:lpstr>
      <vt:lpstr>Calibri</vt:lpstr>
      <vt:lpstr>1_預設簡報設計</vt:lpstr>
      <vt:lpstr>PowerPoint 演示文稿</vt:lpstr>
    </vt:vector>
  </TitlesOfParts>
  <Manager/>
  <Company/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Nancy Zhang</dc:creator>
  <cp:keywords/>
  <dc:description/>
  <cp:lastModifiedBy>Nancy Zhang</cp:lastModifiedBy>
  <cp:revision>487</cp:revision>
  <dcterms:created xsi:type="dcterms:W3CDTF">1899-12-29T16:00:00Z</dcterms:created>
  <dcterms:modified xsi:type="dcterms:W3CDTF">2023-07-10T01:24:25Z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2052-8.1.0.3526</vt:lpwstr>
  </property>
</Properties>
</file>