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00FF"/>
    <a:srgbClr val="FBEDEB"/>
    <a:srgbClr val="EBE6FE"/>
    <a:srgbClr val="008A00"/>
    <a:srgbClr val="009600"/>
    <a:srgbClr val="33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14" autoAdjust="0"/>
  </p:normalViewPr>
  <p:slideViewPr>
    <p:cSldViewPr>
      <p:cViewPr>
        <p:scale>
          <a:sx n="100" d="100"/>
          <a:sy n="100" d="100"/>
        </p:scale>
        <p:origin x="13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94F316F4-9AEA-4B53-8CA8-753678FAE5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A70EEC1-502C-45AC-97F8-6952A196F34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9BADF939-419D-4C38-85BF-53F6437E9240}" type="datetimeFigureOut">
              <a:rPr lang="zh-TW" altLang="en-US"/>
              <a:pPr>
                <a:defRPr/>
              </a:pPr>
              <a:t>2023/7/10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8BE0D32A-F21B-4D79-B5F4-6ADB970191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CA012BEF-99DC-4979-9210-AE2A68BA06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369066D-24DA-4E1C-9383-E45275C4445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5D91312-68BB-4CC9-96A2-0B1C5A0466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B3420C0-69F2-4027-8C18-18EB5EB5A7DD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D2E33EB-47A6-4787-B61A-F88E952C19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A27F9BD-0EAC-4D24-B821-03D42FF9FC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5794FE-AB22-41CE-BD21-EB0FEFAFF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8633C07-101F-4994-A096-5F7AF5F54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75645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4295DC-CB8D-4667-93D8-0A79046D9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D004F2B-FDD1-4D36-8A69-64326C77C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157429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8BAF4AF-81F7-4D35-BD0B-8E84C7943F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768FC7F-FC06-4378-859A-A9FE9DED0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458392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2578A0-59D2-462A-8076-E51B93ADD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27EC6BD-8F8D-4EA0-9F60-F4AEB0D52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667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153AE89-F06B-4D1B-849F-DDC854D1E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DFD588F-1373-4E77-AB5B-F57CE57BB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1036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347C0F-3539-473D-92AE-880022AA6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707CFD5-C06F-4769-BBE3-19C5E113C7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B1DB17A-6D07-4256-80F2-D137AA02A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417354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B227EE-1AA4-4EDE-88BE-04E4127E7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63BDF6E-3E59-4301-A950-602323DC6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5C38001-98BE-4A51-988A-3A06F45BB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5B6BCED-D143-4E02-A467-ADCE88E3D3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439E7ABF-873F-4715-ABC8-AD1D4ED61C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59663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24E25B-0AA2-450E-A5E3-115B4C181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9815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2882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FE3901-89E8-49F6-B2D3-37018AD88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B0FDFE8-EBD6-4C2D-90F2-A122D9AD4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709C4C0-25A5-445B-98C8-F096CD7BF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52863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E1352D-E5CE-4661-BDD0-060E6F7DD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A905103-043D-4EC1-B398-C2DA8F5838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3809BC3-EC9E-4EF9-AF28-DD438FDCAB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764123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735B818D-1D4B-4CA8-AEA7-CE012F7E7FD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CBFEED90-667F-4B60-9DFC-E547F0B05CD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A1FF869D-AA33-4AF4-930F-24EC4DE76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027363"/>
            <a:ext cx="7961312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  25. </a:t>
            </a:r>
            <a:r>
              <a:rPr lang="zh-CN" altLang="en-US" sz="2800">
                <a:ea typeface="標楷體" panose="03000509000000000000" pitchFamily="65" charset="-120"/>
              </a:rPr>
              <a:t>把圖一的摺紙圖樣摺成小長方體後，剛好可  </a:t>
            </a:r>
            <a:endParaRPr lang="en-US" altLang="zh-CN" sz="280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CN" sz="2800">
                <a:ea typeface="標楷體" panose="03000509000000000000" pitchFamily="65" charset="-120"/>
              </a:rPr>
              <a:t>        </a:t>
            </a:r>
            <a:r>
              <a:rPr lang="zh-CN" altLang="en-US" sz="2800">
                <a:ea typeface="標楷體" panose="03000509000000000000" pitchFamily="65" charset="-120"/>
              </a:rPr>
              <a:t>以和圖二的立體組成一個長</a:t>
            </a:r>
            <a:r>
              <a:rPr lang="en-US" altLang="zh-CN" sz="2800">
                <a:ea typeface="標楷體" panose="03000509000000000000" pitchFamily="65" charset="-120"/>
              </a:rPr>
              <a:t>7cm</a:t>
            </a:r>
            <a:r>
              <a:rPr lang="zh-CN" altLang="en-US" sz="2800">
                <a:latin typeface="標楷體" panose="03000509000000000000" pitchFamily="65" charset="-120"/>
                <a:ea typeface="標楷體" panose="03000509000000000000" pitchFamily="65" charset="-120"/>
              </a:rPr>
              <a:t>、闊</a:t>
            </a:r>
            <a:r>
              <a:rPr lang="en-US" altLang="zh-CN" sz="2800">
                <a:ea typeface="標楷體" panose="03000509000000000000" pitchFamily="65" charset="-120"/>
              </a:rPr>
              <a:t>4cm</a:t>
            </a:r>
            <a:r>
              <a:rPr lang="zh-CN" altLang="en-US" sz="2800">
                <a:ea typeface="標楷體" panose="03000509000000000000" pitchFamily="65" charset="-120"/>
              </a:rPr>
              <a:t>和   </a:t>
            </a:r>
            <a:endParaRPr lang="en-US" altLang="zh-CN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CN" sz="2800">
                <a:ea typeface="標楷體" panose="03000509000000000000" pitchFamily="65" charset="-120"/>
              </a:rPr>
              <a:t>        </a:t>
            </a:r>
            <a:r>
              <a:rPr lang="zh-CN" altLang="en-US" sz="2800">
                <a:ea typeface="標楷體" panose="03000509000000000000" pitchFamily="65" charset="-120"/>
              </a:rPr>
              <a:t>高</a:t>
            </a:r>
            <a:r>
              <a:rPr lang="en-US" altLang="zh-CN" sz="2800">
                <a:ea typeface="標楷體" panose="03000509000000000000" pitchFamily="65" charset="-120"/>
              </a:rPr>
              <a:t>3cm</a:t>
            </a:r>
            <a:r>
              <a:rPr lang="zh-CN" altLang="en-US" sz="2800">
                <a:ea typeface="標楷體" panose="03000509000000000000" pitchFamily="65" charset="-120"/>
              </a:rPr>
              <a:t>的大長方體。圖二的體積是多少</a:t>
            </a:r>
            <a:r>
              <a:rPr lang="zh-TW" altLang="en-US" sz="2800">
                <a:ea typeface="標楷體" panose="03000509000000000000" pitchFamily="65" charset="-120"/>
              </a:rPr>
              <a:t>？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 A. 84cm</a:t>
            </a:r>
            <a:r>
              <a:rPr lang="en-US" altLang="zh-TW" sz="2800" baseline="30000">
                <a:ea typeface="標楷體" panose="03000509000000000000" pitchFamily="65" charset="-120"/>
              </a:rPr>
              <a:t>3</a:t>
            </a:r>
            <a:r>
              <a:rPr lang="en-US" altLang="zh-TW" sz="2800">
                <a:ea typeface="標楷體" panose="03000509000000000000" pitchFamily="65" charset="-120"/>
              </a:rPr>
              <a:t>		B. 64cm</a:t>
            </a:r>
            <a:r>
              <a:rPr lang="en-US" altLang="zh-TW" sz="2800" baseline="30000">
                <a:ea typeface="標楷體" panose="03000509000000000000" pitchFamily="65" charset="-120"/>
              </a:rPr>
              <a:t>3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</a:p>
          <a:p>
            <a:pPr eaLnBrk="1" hangingPunct="1">
              <a:spcAft>
                <a:spcPct val="400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 C. 44cm</a:t>
            </a:r>
            <a:r>
              <a:rPr lang="en-US" altLang="zh-TW" sz="2800" baseline="30000">
                <a:ea typeface="標楷體" panose="03000509000000000000" pitchFamily="65" charset="-120"/>
              </a:rPr>
              <a:t>3</a:t>
            </a:r>
            <a:r>
              <a:rPr lang="en-US" altLang="zh-TW" sz="2800">
                <a:ea typeface="標楷體" panose="03000509000000000000" pitchFamily="65" charset="-120"/>
              </a:rPr>
              <a:t>		D. 20cm</a:t>
            </a:r>
            <a:r>
              <a:rPr lang="en-US" altLang="zh-TW" sz="2800" baseline="30000">
                <a:ea typeface="標楷體" panose="03000509000000000000" pitchFamily="65" charset="-120"/>
              </a:rPr>
              <a:t>3</a:t>
            </a:r>
            <a:r>
              <a:rPr lang="en-US" altLang="zh-TW" sz="2800">
                <a:solidFill>
                  <a:srgbClr val="0066FF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0F3FCA6F-8B7B-42A6-A222-CA20D76C5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6013" y="4856163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F4C5D0FB-84E6-4D73-9860-C6EF3CCF49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75" y="4876800"/>
            <a:ext cx="51752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3077" name="Text Box 52">
            <a:extLst>
              <a:ext uri="{FF2B5EF4-FFF2-40B4-BE49-F238E27FC236}">
                <a16:creationId xmlns:a16="http://schemas.microsoft.com/office/drawing/2014/main" id="{18C49B26-F473-4D4C-9F2B-452D181A2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四</a:t>
            </a:r>
            <a:r>
              <a:rPr lang="en-US" altLang="zh-TW" sz="3400" b="1"/>
              <a:t>)</a:t>
            </a:r>
          </a:p>
        </p:txBody>
      </p:sp>
      <p:grpSp>
        <p:nvGrpSpPr>
          <p:cNvPr id="3078" name="组合 12">
            <a:extLst>
              <a:ext uri="{FF2B5EF4-FFF2-40B4-BE49-F238E27FC236}">
                <a16:creationId xmlns:a16="http://schemas.microsoft.com/office/drawing/2014/main" id="{ABD650F5-72A2-46BC-8D83-FA5148287E28}"/>
              </a:ext>
            </a:extLst>
          </p:cNvPr>
          <p:cNvGrpSpPr>
            <a:grpSpLocks/>
          </p:cNvGrpSpPr>
          <p:nvPr/>
        </p:nvGrpSpPr>
        <p:grpSpPr bwMode="auto">
          <a:xfrm>
            <a:off x="5248275" y="1209675"/>
            <a:ext cx="2000250" cy="1069975"/>
            <a:chOff x="5249006" y="1209675"/>
            <a:chExt cx="1999519" cy="1069975"/>
          </a:xfrm>
        </p:grpSpPr>
        <p:sp>
          <p:nvSpPr>
            <p:cNvPr id="3109" name="任意多边形: 形状 4">
              <a:extLst>
                <a:ext uri="{FF2B5EF4-FFF2-40B4-BE49-F238E27FC236}">
                  <a16:creationId xmlns:a16="http://schemas.microsoft.com/office/drawing/2014/main" id="{7F8F8C24-C7FA-4A36-B02A-E3334600D7F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9006" y="1676400"/>
              <a:ext cx="1399444" cy="603250"/>
            </a:xfrm>
            <a:custGeom>
              <a:avLst/>
              <a:gdLst>
                <a:gd name="T0" fmla="*/ 2444 w 1399444"/>
                <a:gd name="T1" fmla="*/ 0 h 603250"/>
                <a:gd name="T2" fmla="*/ 605694 w 1399444"/>
                <a:gd name="T3" fmla="*/ 6350 h 603250"/>
                <a:gd name="T4" fmla="*/ 612044 w 1399444"/>
                <a:gd name="T5" fmla="*/ 406400 h 603250"/>
                <a:gd name="T6" fmla="*/ 1399444 w 1399444"/>
                <a:gd name="T7" fmla="*/ 406400 h 603250"/>
                <a:gd name="T8" fmla="*/ 1399444 w 1399444"/>
                <a:gd name="T9" fmla="*/ 596900 h 603250"/>
                <a:gd name="T10" fmla="*/ 2444 w 1399444"/>
                <a:gd name="T11" fmla="*/ 603250 h 603250"/>
                <a:gd name="T12" fmla="*/ 2444 w 1399444"/>
                <a:gd name="T13" fmla="*/ 0 h 603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99444" h="603250">
                  <a:moveTo>
                    <a:pt x="2444" y="0"/>
                  </a:moveTo>
                  <a:lnTo>
                    <a:pt x="605694" y="6350"/>
                  </a:lnTo>
                  <a:lnTo>
                    <a:pt x="612044" y="406400"/>
                  </a:lnTo>
                  <a:lnTo>
                    <a:pt x="1399444" y="406400"/>
                  </a:lnTo>
                  <a:lnTo>
                    <a:pt x="1399444" y="596900"/>
                  </a:lnTo>
                  <a:lnTo>
                    <a:pt x="2444" y="603250"/>
                  </a:lnTo>
                  <a:cubicBezTo>
                    <a:pt x="327" y="402167"/>
                    <a:pt x="-1789" y="201083"/>
                    <a:pt x="2444" y="0"/>
                  </a:cubicBezTo>
                  <a:close/>
                </a:path>
              </a:pathLst>
            </a:cu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10" name="任意多边形: 形状 5">
              <a:extLst>
                <a:ext uri="{FF2B5EF4-FFF2-40B4-BE49-F238E27FC236}">
                  <a16:creationId xmlns:a16="http://schemas.microsoft.com/office/drawing/2014/main" id="{899A8871-6AE6-4CC0-AAD9-6E63591372F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4150" y="1212850"/>
              <a:ext cx="1981200" cy="469900"/>
            </a:xfrm>
            <a:custGeom>
              <a:avLst/>
              <a:gdLst>
                <a:gd name="T0" fmla="*/ 0 w 1981200"/>
                <a:gd name="T1" fmla="*/ 469900 h 469900"/>
                <a:gd name="T2" fmla="*/ 590550 w 1981200"/>
                <a:gd name="T3" fmla="*/ 0 h 469900"/>
                <a:gd name="T4" fmla="*/ 1981200 w 1981200"/>
                <a:gd name="T5" fmla="*/ 0 h 469900"/>
                <a:gd name="T6" fmla="*/ 1682750 w 1981200"/>
                <a:gd name="T7" fmla="*/ 234950 h 469900"/>
                <a:gd name="T8" fmla="*/ 882650 w 1981200"/>
                <a:gd name="T9" fmla="*/ 228600 h 469900"/>
                <a:gd name="T10" fmla="*/ 584200 w 1981200"/>
                <a:gd name="T11" fmla="*/ 469900 h 469900"/>
                <a:gd name="T12" fmla="*/ 0 w 1981200"/>
                <a:gd name="T13" fmla="*/ 469900 h 4699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81200" h="469900">
                  <a:moveTo>
                    <a:pt x="0" y="469900"/>
                  </a:moveTo>
                  <a:lnTo>
                    <a:pt x="590550" y="0"/>
                  </a:lnTo>
                  <a:lnTo>
                    <a:pt x="1981200" y="0"/>
                  </a:lnTo>
                  <a:lnTo>
                    <a:pt x="1682750" y="234950"/>
                  </a:lnTo>
                  <a:lnTo>
                    <a:pt x="882650" y="228600"/>
                  </a:lnTo>
                  <a:lnTo>
                    <a:pt x="584200" y="469900"/>
                  </a:lnTo>
                  <a:lnTo>
                    <a:pt x="0" y="469900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11" name="任意多边形: 形状 7">
              <a:extLst>
                <a:ext uri="{FF2B5EF4-FFF2-40B4-BE49-F238E27FC236}">
                  <a16:creationId xmlns:a16="http://schemas.microsoft.com/office/drawing/2014/main" id="{60757F97-ED0E-4CE3-9EF6-B6F5F89BAE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862637" y="1830387"/>
              <a:ext cx="1087438" cy="250825"/>
            </a:xfrm>
            <a:custGeom>
              <a:avLst/>
              <a:gdLst>
                <a:gd name="T0" fmla="*/ 0 w 1087438"/>
                <a:gd name="T1" fmla="*/ 248444 h 250825"/>
                <a:gd name="T2" fmla="*/ 298451 w 1087438"/>
                <a:gd name="T3" fmla="*/ 1587 h 250825"/>
                <a:gd name="T4" fmla="*/ 1087438 w 1087438"/>
                <a:gd name="T5" fmla="*/ 0 h 250825"/>
                <a:gd name="T6" fmla="*/ 785813 w 1087438"/>
                <a:gd name="T7" fmla="*/ 250825 h 250825"/>
                <a:gd name="T8" fmla="*/ 0 w 1087438"/>
                <a:gd name="T9" fmla="*/ 248444 h 2508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87438" h="250825">
                  <a:moveTo>
                    <a:pt x="0" y="248444"/>
                  </a:moveTo>
                  <a:lnTo>
                    <a:pt x="298451" y="1587"/>
                  </a:lnTo>
                  <a:lnTo>
                    <a:pt x="1087438" y="0"/>
                  </a:lnTo>
                  <a:lnTo>
                    <a:pt x="785813" y="250825"/>
                  </a:lnTo>
                  <a:lnTo>
                    <a:pt x="0" y="248444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12" name="任意多边形: 形状 8">
              <a:extLst>
                <a:ext uri="{FF2B5EF4-FFF2-40B4-BE49-F238E27FC236}">
                  <a16:creationId xmlns:a16="http://schemas.microsoft.com/office/drawing/2014/main" id="{0B69B400-0046-4729-827B-56BF1F5D2E02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7875" y="1433512"/>
              <a:ext cx="300038" cy="650081"/>
            </a:xfrm>
            <a:custGeom>
              <a:avLst/>
              <a:gdLst>
                <a:gd name="T0" fmla="*/ 2382 w 300038"/>
                <a:gd name="T1" fmla="*/ 650081 h 650081"/>
                <a:gd name="T2" fmla="*/ 0 w 300038"/>
                <a:gd name="T3" fmla="*/ 242887 h 650081"/>
                <a:gd name="T4" fmla="*/ 300038 w 300038"/>
                <a:gd name="T5" fmla="*/ 0 h 650081"/>
                <a:gd name="T6" fmla="*/ 295275 w 300038"/>
                <a:gd name="T7" fmla="*/ 400050 h 650081"/>
                <a:gd name="T8" fmla="*/ 2382 w 300038"/>
                <a:gd name="T9" fmla="*/ 650081 h 6500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0038" h="650081">
                  <a:moveTo>
                    <a:pt x="2382" y="650081"/>
                  </a:moveTo>
                  <a:lnTo>
                    <a:pt x="0" y="242887"/>
                  </a:lnTo>
                  <a:lnTo>
                    <a:pt x="300038" y="0"/>
                  </a:lnTo>
                  <a:cubicBezTo>
                    <a:pt x="298450" y="133350"/>
                    <a:pt x="296863" y="266700"/>
                    <a:pt x="295275" y="400050"/>
                  </a:cubicBezTo>
                  <a:lnTo>
                    <a:pt x="2382" y="650081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13" name="矩形 9">
              <a:extLst>
                <a:ext uri="{FF2B5EF4-FFF2-40B4-BE49-F238E27FC236}">
                  <a16:creationId xmlns:a16="http://schemas.microsoft.com/office/drawing/2014/main" id="{EDDAE7DA-8A98-4EC0-A768-90C73A99BD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6176" y="1435001"/>
              <a:ext cx="787549" cy="396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14" name="任意多边形: 形状 10">
              <a:extLst>
                <a:ext uri="{FF2B5EF4-FFF2-40B4-BE49-F238E27FC236}">
                  <a16:creationId xmlns:a16="http://schemas.microsoft.com/office/drawing/2014/main" id="{C0DDD340-2DC7-4984-A25E-3CF4124F6AEC}"/>
                </a:ext>
              </a:extLst>
            </p:cNvPr>
            <p:cNvSpPr>
              <a:spLocks/>
            </p:cNvSpPr>
            <p:nvPr/>
          </p:nvSpPr>
          <p:spPr bwMode="auto">
            <a:xfrm>
              <a:off x="6648450" y="1209675"/>
              <a:ext cx="600075" cy="1066800"/>
            </a:xfrm>
            <a:custGeom>
              <a:avLst/>
              <a:gdLst>
                <a:gd name="T0" fmla="*/ 0 w 600075"/>
                <a:gd name="T1" fmla="*/ 1066800 h 1066800"/>
                <a:gd name="T2" fmla="*/ 0 w 600075"/>
                <a:gd name="T3" fmla="*/ 871538 h 1066800"/>
                <a:gd name="T4" fmla="*/ 300038 w 600075"/>
                <a:gd name="T5" fmla="*/ 623888 h 1066800"/>
                <a:gd name="T6" fmla="*/ 295275 w 600075"/>
                <a:gd name="T7" fmla="*/ 228600 h 1066800"/>
                <a:gd name="T8" fmla="*/ 600075 w 600075"/>
                <a:gd name="T9" fmla="*/ 0 h 1066800"/>
                <a:gd name="T10" fmla="*/ 600075 w 600075"/>
                <a:gd name="T11" fmla="*/ 595313 h 1066800"/>
                <a:gd name="T12" fmla="*/ 0 w 600075"/>
                <a:gd name="T13" fmla="*/ 1066800 h 10668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0075" h="1066800">
                  <a:moveTo>
                    <a:pt x="0" y="1066800"/>
                  </a:moveTo>
                  <a:lnTo>
                    <a:pt x="0" y="871538"/>
                  </a:lnTo>
                  <a:lnTo>
                    <a:pt x="300038" y="623888"/>
                  </a:lnTo>
                  <a:cubicBezTo>
                    <a:pt x="298450" y="492125"/>
                    <a:pt x="296863" y="360363"/>
                    <a:pt x="295275" y="228600"/>
                  </a:cubicBezTo>
                  <a:lnTo>
                    <a:pt x="600075" y="0"/>
                  </a:lnTo>
                  <a:lnTo>
                    <a:pt x="600075" y="595313"/>
                  </a:lnTo>
                  <a:lnTo>
                    <a:pt x="0" y="1066800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079" name="文本框 43">
            <a:extLst>
              <a:ext uri="{FF2B5EF4-FFF2-40B4-BE49-F238E27FC236}">
                <a16:creationId xmlns:a16="http://schemas.microsoft.com/office/drawing/2014/main" id="{5FDEDFCF-58A9-4A02-8CC4-B913DFD84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0788" y="1166866"/>
            <a:ext cx="10826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1600"/>
              <a:t>4cm</a:t>
            </a:r>
            <a:endParaRPr lang="zh-CN" altLang="en-US" sz="1600"/>
          </a:p>
        </p:txBody>
      </p:sp>
      <p:sp>
        <p:nvSpPr>
          <p:cNvPr id="3080" name="文本框 44">
            <a:extLst>
              <a:ext uri="{FF2B5EF4-FFF2-40B4-BE49-F238E27FC236}">
                <a16:creationId xmlns:a16="http://schemas.microsoft.com/office/drawing/2014/main" id="{4C91AF23-29EC-4218-9D1C-8E6220B2F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6100" y="908256"/>
            <a:ext cx="10842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1600" dirty="0"/>
              <a:t>7cm</a:t>
            </a:r>
            <a:endParaRPr lang="zh-CN" altLang="en-US" sz="1600" dirty="0"/>
          </a:p>
        </p:txBody>
      </p:sp>
      <p:sp>
        <p:nvSpPr>
          <p:cNvPr id="3081" name="文本框 45">
            <a:extLst>
              <a:ext uri="{FF2B5EF4-FFF2-40B4-BE49-F238E27FC236}">
                <a16:creationId xmlns:a16="http://schemas.microsoft.com/office/drawing/2014/main" id="{8E8B82C9-7304-4DAD-8191-FE96C91C4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6293" y="1355510"/>
            <a:ext cx="10826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1600" dirty="0"/>
              <a:t>3cm</a:t>
            </a:r>
            <a:endParaRPr lang="zh-CN" altLang="en-US" sz="1600" dirty="0"/>
          </a:p>
        </p:txBody>
      </p:sp>
      <p:sp>
        <p:nvSpPr>
          <p:cNvPr id="3082" name="文本框 47">
            <a:extLst>
              <a:ext uri="{FF2B5EF4-FFF2-40B4-BE49-F238E27FC236}">
                <a16:creationId xmlns:a16="http://schemas.microsoft.com/office/drawing/2014/main" id="{7CB961F7-E75A-4C65-BE42-78AF061AB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4725" y="2492375"/>
            <a:ext cx="1082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圖二</a:t>
            </a:r>
            <a:endParaRPr lang="en-US" altLang="zh-CN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5C0F35EF-0053-4249-B14A-C4E8DDFACAA9}"/>
              </a:ext>
            </a:extLst>
          </p:cNvPr>
          <p:cNvGrpSpPr>
            <a:grpSpLocks/>
          </p:cNvGrpSpPr>
          <p:nvPr/>
        </p:nvGrpSpPr>
        <p:grpSpPr bwMode="auto">
          <a:xfrm>
            <a:off x="995363" y="1054219"/>
            <a:ext cx="3587750" cy="1930491"/>
            <a:chOff x="996084" y="1054591"/>
            <a:chExt cx="3586771" cy="1930149"/>
          </a:xfrm>
        </p:grpSpPr>
        <p:grpSp>
          <p:nvGrpSpPr>
            <p:cNvPr id="3095" name="组合 11">
              <a:extLst>
                <a:ext uri="{FF2B5EF4-FFF2-40B4-BE49-F238E27FC236}">
                  <a16:creationId xmlns:a16="http://schemas.microsoft.com/office/drawing/2014/main" id="{840AA900-C060-4051-805F-44E417DD1E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7351" y="1090684"/>
              <a:ext cx="1581299" cy="1586108"/>
              <a:chOff x="1810296" y="953415"/>
              <a:chExt cx="1581299" cy="1586108"/>
            </a:xfrm>
          </p:grpSpPr>
          <p:sp>
            <p:nvSpPr>
              <p:cNvPr id="3103" name="矩形 3">
                <a:extLst>
                  <a:ext uri="{FF2B5EF4-FFF2-40B4-BE49-F238E27FC236}">
                    <a16:creationId xmlns:a16="http://schemas.microsoft.com/office/drawing/2014/main" id="{42FE4C4E-8C5F-44E5-9E43-FF9D002BFB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10296" y="1353468"/>
                <a:ext cx="396000" cy="792088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4" name="矩形 22">
                <a:extLst>
                  <a:ext uri="{FF2B5EF4-FFF2-40B4-BE49-F238E27FC236}">
                    <a16:creationId xmlns:a16="http://schemas.microsoft.com/office/drawing/2014/main" id="{5DDA0197-4DE5-4D70-BEFC-D83F41DBDB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6299" y="1353468"/>
                <a:ext cx="396000" cy="792088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5" name="矩形 23">
                <a:extLst>
                  <a:ext uri="{FF2B5EF4-FFF2-40B4-BE49-F238E27FC236}">
                    <a16:creationId xmlns:a16="http://schemas.microsoft.com/office/drawing/2014/main" id="{5A5CA6B2-8655-4AAF-AA2D-E5E3F6C63C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5595" y="1353381"/>
                <a:ext cx="396000" cy="792088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6" name="矩形 24">
                <a:extLst>
                  <a:ext uri="{FF2B5EF4-FFF2-40B4-BE49-F238E27FC236}">
                    <a16:creationId xmlns:a16="http://schemas.microsoft.com/office/drawing/2014/main" id="{75D62C9B-9B15-4B04-9247-BA5D818389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5292" y="2143523"/>
                <a:ext cx="396000" cy="396000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7" name="矩形 25">
                <a:extLst>
                  <a:ext uri="{FF2B5EF4-FFF2-40B4-BE49-F238E27FC236}">
                    <a16:creationId xmlns:a16="http://schemas.microsoft.com/office/drawing/2014/main" id="{464D07E2-6F70-4994-9F2F-C9CEA51129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2383" y="953415"/>
                <a:ext cx="396000" cy="396000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8" name="矩形 27">
                <a:extLst>
                  <a:ext uri="{FF2B5EF4-FFF2-40B4-BE49-F238E27FC236}">
                    <a16:creationId xmlns:a16="http://schemas.microsoft.com/office/drawing/2014/main" id="{B70FBFE6-5BB2-4F5B-8822-DED17B4988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2383" y="1353468"/>
                <a:ext cx="396000" cy="792088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</p:grpSp>
        <p:sp>
          <p:nvSpPr>
            <p:cNvPr id="3096" name="文本框 13">
              <a:extLst>
                <a:ext uri="{FF2B5EF4-FFF2-40B4-BE49-F238E27FC236}">
                  <a16:creationId xmlns:a16="http://schemas.microsoft.com/office/drawing/2014/main" id="{BD8EB39A-47D8-440D-80D8-D1831A268C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4912" y="1054591"/>
              <a:ext cx="1083329" cy="3384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1600" dirty="0"/>
                <a:t>2cm</a:t>
              </a:r>
              <a:endParaRPr lang="zh-CN" altLang="en-US" sz="1600" dirty="0"/>
            </a:p>
          </p:txBody>
        </p:sp>
        <p:sp>
          <p:nvSpPr>
            <p:cNvPr id="3097" name="文本框 37">
              <a:extLst>
                <a:ext uri="{FF2B5EF4-FFF2-40B4-BE49-F238E27FC236}">
                  <a16:creationId xmlns:a16="http://schemas.microsoft.com/office/drawing/2014/main" id="{B1DDF2AF-508B-4270-84B7-795BD58261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9526" y="1733997"/>
              <a:ext cx="1083329" cy="3384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1600" dirty="0"/>
                <a:t>9cm</a:t>
              </a:r>
              <a:endParaRPr lang="zh-CN" altLang="en-US" sz="1600" dirty="0"/>
            </a:p>
          </p:txBody>
        </p:sp>
        <p:cxnSp>
          <p:nvCxnSpPr>
            <p:cNvPr id="3098" name="直接箭头连接符 15">
              <a:extLst>
                <a:ext uri="{FF2B5EF4-FFF2-40B4-BE49-F238E27FC236}">
                  <a16:creationId xmlns:a16="http://schemas.microsoft.com/office/drawing/2014/main" id="{B4552BFA-3708-45EE-B66F-F89D4B929B3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484260" y="1093640"/>
              <a:ext cx="0" cy="158610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sp>
          <p:nvSpPr>
            <p:cNvPr id="3099" name="文本框 40">
              <a:extLst>
                <a:ext uri="{FF2B5EF4-FFF2-40B4-BE49-F238E27FC236}">
                  <a16:creationId xmlns:a16="http://schemas.microsoft.com/office/drawing/2014/main" id="{5D36AFC2-8D7C-4F72-ABCE-84165604A7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4540" y="2646246"/>
              <a:ext cx="654975" cy="3384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1600" dirty="0"/>
                <a:t>2cm</a:t>
              </a:r>
              <a:endParaRPr lang="zh-CN" altLang="en-US" sz="1600" dirty="0"/>
            </a:p>
          </p:txBody>
        </p:sp>
        <p:sp>
          <p:nvSpPr>
            <p:cNvPr id="3100" name="文本框 46">
              <a:extLst>
                <a:ext uri="{FF2B5EF4-FFF2-40B4-BE49-F238E27FC236}">
                  <a16:creationId xmlns:a16="http://schemas.microsoft.com/office/drawing/2014/main" id="{BA4AA4B0-A692-44FD-8537-4E13E5512D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6084" y="2376905"/>
              <a:ext cx="10833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CN" altLang="en-US" sz="2400">
                  <a:latin typeface="標楷體" panose="03000509000000000000" pitchFamily="65" charset="-120"/>
                  <a:ea typeface="標楷體" panose="03000509000000000000" pitchFamily="65" charset="-120"/>
                </a:rPr>
                <a:t>圖一</a:t>
              </a:r>
            </a:p>
          </p:txBody>
        </p:sp>
        <p:cxnSp>
          <p:nvCxnSpPr>
            <p:cNvPr id="3101" name="直接连接符 21">
              <a:extLst>
                <a:ext uri="{FF2B5EF4-FFF2-40B4-BE49-F238E27FC236}">
                  <a16:creationId xmlns:a16="http://schemas.microsoft.com/office/drawing/2014/main" id="{A7A33353-07C6-40B4-A72E-E531829C58B0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383733" y="1097623"/>
              <a:ext cx="208648" cy="1269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 w="sm" len="med"/>
              <a:tailEnd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102" name="直接连接符 58">
              <a:extLst>
                <a:ext uri="{FF2B5EF4-FFF2-40B4-BE49-F238E27FC236}">
                  <a16:creationId xmlns:a16="http://schemas.microsoft.com/office/drawing/2014/main" id="{44F3BD8C-0FFF-4C52-B2FD-21534610344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389779" y="2690188"/>
              <a:ext cx="208648" cy="1269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</p:grp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EAAD0B60-53B0-42A0-9479-739B231F4864}"/>
              </a:ext>
            </a:extLst>
          </p:cNvPr>
          <p:cNvGrpSpPr>
            <a:grpSpLocks/>
          </p:cNvGrpSpPr>
          <p:nvPr/>
        </p:nvGrpSpPr>
        <p:grpSpPr bwMode="auto">
          <a:xfrm>
            <a:off x="1806499" y="1560152"/>
            <a:ext cx="2375996" cy="1043351"/>
            <a:chOff x="7137870" y="2105874"/>
            <a:chExt cx="2375747" cy="1043551"/>
          </a:xfrm>
        </p:grpSpPr>
        <p:grpSp>
          <p:nvGrpSpPr>
            <p:cNvPr id="3086" name="组合 19">
              <a:extLst>
                <a:ext uri="{FF2B5EF4-FFF2-40B4-BE49-F238E27FC236}">
                  <a16:creationId xmlns:a16="http://schemas.microsoft.com/office/drawing/2014/main" id="{BDA7080A-986A-4B33-852A-454ABEA9DC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51108" y="2143083"/>
              <a:ext cx="1087438" cy="660897"/>
              <a:chOff x="7088575" y="2271922"/>
              <a:chExt cx="1087438" cy="660897"/>
            </a:xfrm>
          </p:grpSpPr>
          <p:sp>
            <p:nvSpPr>
              <p:cNvPr id="3090" name="矩形 54">
                <a:extLst>
                  <a:ext uri="{FF2B5EF4-FFF2-40B4-BE49-F238E27FC236}">
                    <a16:creationId xmlns:a16="http://schemas.microsoft.com/office/drawing/2014/main" id="{C779C7AB-A3A7-4A33-8AC0-2ACCBE45F6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83705" y="2295425"/>
                <a:ext cx="787549" cy="396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091" name="任意多边形: 形状 53">
                <a:extLst>
                  <a:ext uri="{FF2B5EF4-FFF2-40B4-BE49-F238E27FC236}">
                    <a16:creationId xmlns:a16="http://schemas.microsoft.com/office/drawing/2014/main" id="{7170A33A-AEC3-45C1-8EC3-CDA978FD47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8848" y="2275207"/>
                <a:ext cx="300038" cy="650081"/>
              </a:xfrm>
              <a:custGeom>
                <a:avLst/>
                <a:gdLst>
                  <a:gd name="T0" fmla="*/ 2382 w 300038"/>
                  <a:gd name="T1" fmla="*/ 650081 h 650081"/>
                  <a:gd name="T2" fmla="*/ 0 w 300038"/>
                  <a:gd name="T3" fmla="*/ 242887 h 650081"/>
                  <a:gd name="T4" fmla="*/ 300038 w 300038"/>
                  <a:gd name="T5" fmla="*/ 0 h 650081"/>
                  <a:gd name="T6" fmla="*/ 295275 w 300038"/>
                  <a:gd name="T7" fmla="*/ 400050 h 650081"/>
                  <a:gd name="T8" fmla="*/ 2382 w 300038"/>
                  <a:gd name="T9" fmla="*/ 650081 h 65008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0038" h="650081">
                    <a:moveTo>
                      <a:pt x="2382" y="650081"/>
                    </a:moveTo>
                    <a:lnTo>
                      <a:pt x="0" y="242887"/>
                    </a:lnTo>
                    <a:lnTo>
                      <a:pt x="300038" y="0"/>
                    </a:lnTo>
                    <a:cubicBezTo>
                      <a:pt x="298450" y="133350"/>
                      <a:pt x="296863" y="266700"/>
                      <a:pt x="295275" y="400050"/>
                    </a:cubicBezTo>
                    <a:lnTo>
                      <a:pt x="2382" y="650081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92" name="任意多边形: 形状 50">
                <a:extLst>
                  <a:ext uri="{FF2B5EF4-FFF2-40B4-BE49-F238E27FC236}">
                    <a16:creationId xmlns:a16="http://schemas.microsoft.com/office/drawing/2014/main" id="{DCA9C0FA-9305-4009-9F89-337F869DCD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73596" y="2282738"/>
                <a:ext cx="300038" cy="650081"/>
              </a:xfrm>
              <a:custGeom>
                <a:avLst/>
                <a:gdLst>
                  <a:gd name="T0" fmla="*/ 2382 w 300038"/>
                  <a:gd name="T1" fmla="*/ 650081 h 650081"/>
                  <a:gd name="T2" fmla="*/ 0 w 300038"/>
                  <a:gd name="T3" fmla="*/ 242887 h 650081"/>
                  <a:gd name="T4" fmla="*/ 300038 w 300038"/>
                  <a:gd name="T5" fmla="*/ 0 h 650081"/>
                  <a:gd name="T6" fmla="*/ 295275 w 300038"/>
                  <a:gd name="T7" fmla="*/ 400050 h 650081"/>
                  <a:gd name="T8" fmla="*/ 2382 w 300038"/>
                  <a:gd name="T9" fmla="*/ 650081 h 65008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0038" h="650081">
                    <a:moveTo>
                      <a:pt x="2382" y="650081"/>
                    </a:moveTo>
                    <a:lnTo>
                      <a:pt x="0" y="242887"/>
                    </a:lnTo>
                    <a:lnTo>
                      <a:pt x="300038" y="0"/>
                    </a:lnTo>
                    <a:cubicBezTo>
                      <a:pt x="298450" y="133350"/>
                      <a:pt x="296863" y="266700"/>
                      <a:pt x="295275" y="400050"/>
                    </a:cubicBezTo>
                    <a:lnTo>
                      <a:pt x="2382" y="650081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93" name="矩形 51">
                <a:extLst>
                  <a:ext uri="{FF2B5EF4-FFF2-40B4-BE49-F238E27FC236}">
                    <a16:creationId xmlns:a16="http://schemas.microsoft.com/office/drawing/2014/main" id="{5DACA540-6811-4219-9794-934BA08DB2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94727" y="2522379"/>
                <a:ext cx="787549" cy="410288"/>
              </a:xfrm>
              <a:custGeom>
                <a:avLst/>
                <a:gdLst>
                  <a:gd name="T0" fmla="*/ 0 w 787549"/>
                  <a:gd name="T1" fmla="*/ 0 h 410288"/>
                  <a:gd name="T2" fmla="*/ 787549 w 787549"/>
                  <a:gd name="T3" fmla="*/ 0 h 410288"/>
                  <a:gd name="T4" fmla="*/ 782787 w 787549"/>
                  <a:gd name="T5" fmla="*/ 410288 h 410288"/>
                  <a:gd name="T6" fmla="*/ 0 w 787549"/>
                  <a:gd name="T7" fmla="*/ 396000 h 410288"/>
                  <a:gd name="T8" fmla="*/ 0 w 787549"/>
                  <a:gd name="T9" fmla="*/ 0 h 410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87549" h="410288">
                    <a:moveTo>
                      <a:pt x="0" y="0"/>
                    </a:moveTo>
                    <a:lnTo>
                      <a:pt x="787549" y="0"/>
                    </a:lnTo>
                    <a:cubicBezTo>
                      <a:pt x="785962" y="136763"/>
                      <a:pt x="784374" y="273525"/>
                      <a:pt x="782787" y="410288"/>
                    </a:cubicBezTo>
                    <a:lnTo>
                      <a:pt x="0" y="3960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094" name="任意多边形: 形状 49">
                <a:extLst>
                  <a:ext uri="{FF2B5EF4-FFF2-40B4-BE49-F238E27FC236}">
                    <a16:creationId xmlns:a16="http://schemas.microsoft.com/office/drawing/2014/main" id="{075A6B8C-6BA7-43FB-AE73-8E466B233C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8575" y="2271922"/>
                <a:ext cx="1087438" cy="250825"/>
              </a:xfrm>
              <a:custGeom>
                <a:avLst/>
                <a:gdLst>
                  <a:gd name="T0" fmla="*/ 0 w 1087438"/>
                  <a:gd name="T1" fmla="*/ 248444 h 250825"/>
                  <a:gd name="T2" fmla="*/ 298451 w 1087438"/>
                  <a:gd name="T3" fmla="*/ 1587 h 250825"/>
                  <a:gd name="T4" fmla="*/ 1087438 w 1087438"/>
                  <a:gd name="T5" fmla="*/ 0 h 250825"/>
                  <a:gd name="T6" fmla="*/ 785813 w 1087438"/>
                  <a:gd name="T7" fmla="*/ 250825 h 250825"/>
                  <a:gd name="T8" fmla="*/ 0 w 1087438"/>
                  <a:gd name="T9" fmla="*/ 248444 h 2508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87438" h="250825">
                    <a:moveTo>
                      <a:pt x="0" y="248444"/>
                    </a:moveTo>
                    <a:lnTo>
                      <a:pt x="298451" y="1587"/>
                    </a:lnTo>
                    <a:lnTo>
                      <a:pt x="1087438" y="0"/>
                    </a:lnTo>
                    <a:lnTo>
                      <a:pt x="785813" y="250825"/>
                    </a:lnTo>
                    <a:lnTo>
                      <a:pt x="0" y="248444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087" name="文本框 59">
              <a:extLst>
                <a:ext uri="{FF2B5EF4-FFF2-40B4-BE49-F238E27FC236}">
                  <a16:creationId xmlns:a16="http://schemas.microsoft.com/office/drawing/2014/main" id="{C3B38679-D104-42AE-B911-357725BBD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30288" y="2105874"/>
              <a:ext cx="1083329" cy="338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1600" dirty="0">
                  <a:solidFill>
                    <a:srgbClr val="0066FF"/>
                  </a:solidFill>
                </a:rPr>
                <a:t>2cm</a:t>
              </a:r>
              <a:endParaRPr lang="zh-CN" altLang="en-US" sz="1600" dirty="0">
                <a:solidFill>
                  <a:srgbClr val="0066FF"/>
                </a:solidFill>
              </a:endParaRPr>
            </a:p>
          </p:txBody>
        </p:sp>
        <p:sp>
          <p:nvSpPr>
            <p:cNvPr id="3088" name="文本框 60">
              <a:extLst>
                <a:ext uri="{FF2B5EF4-FFF2-40B4-BE49-F238E27FC236}">
                  <a16:creationId xmlns:a16="http://schemas.microsoft.com/office/drawing/2014/main" id="{B75CEC65-74FA-45CA-AC87-BA27E3F47C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63011" y="2560651"/>
              <a:ext cx="1083329" cy="338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1600" dirty="0">
                  <a:solidFill>
                    <a:srgbClr val="0066FF"/>
                  </a:solidFill>
                </a:rPr>
                <a:t>2cm</a:t>
              </a:r>
              <a:endParaRPr lang="zh-CN" altLang="en-US" sz="1600" dirty="0">
                <a:solidFill>
                  <a:srgbClr val="0066FF"/>
                </a:solidFill>
              </a:endParaRPr>
            </a:p>
          </p:txBody>
        </p:sp>
        <p:sp>
          <p:nvSpPr>
            <p:cNvPr id="3089" name="文本框 61">
              <a:extLst>
                <a:ext uri="{FF2B5EF4-FFF2-40B4-BE49-F238E27FC236}">
                  <a16:creationId xmlns:a16="http://schemas.microsoft.com/office/drawing/2014/main" id="{8E19CBDE-C496-4363-B2A5-2E463EC3E9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37870" y="2810806"/>
              <a:ext cx="1981201" cy="338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1600" dirty="0">
                  <a:solidFill>
                    <a:srgbClr val="0066FF"/>
                  </a:solidFill>
                </a:rPr>
                <a:t>(9</a:t>
              </a:r>
              <a:r>
                <a:rPr lang="zh-CN" altLang="en-US" sz="1600" dirty="0">
                  <a:solidFill>
                    <a:srgbClr val="0066FF"/>
                  </a:solidFill>
                </a:rPr>
                <a:t>－</a:t>
              </a:r>
              <a:r>
                <a:rPr lang="en-US" altLang="zh-CN" sz="1600" dirty="0">
                  <a:solidFill>
                    <a:srgbClr val="0066FF"/>
                  </a:solidFill>
                </a:rPr>
                <a:t>2</a:t>
              </a:r>
              <a:r>
                <a:rPr lang="zh-CN" altLang="en-US" sz="1600" dirty="0">
                  <a:solidFill>
                    <a:srgbClr val="0066FF"/>
                  </a:solidFill>
                </a:rPr>
                <a:t>－</a:t>
              </a:r>
              <a:r>
                <a:rPr lang="en-US" altLang="zh-CN" sz="1600" dirty="0">
                  <a:solidFill>
                    <a:srgbClr val="0066FF"/>
                  </a:solidFill>
                </a:rPr>
                <a:t>2)cm</a:t>
              </a:r>
              <a:endParaRPr lang="zh-CN" altLang="en-US" sz="1600" dirty="0">
                <a:solidFill>
                  <a:srgbClr val="0066FF"/>
                </a:solidFill>
              </a:endParaRPr>
            </a:p>
          </p:txBody>
        </p:sp>
      </p:grpSp>
      <p:sp>
        <p:nvSpPr>
          <p:cNvPr id="65" name="文本框 64">
            <a:extLst>
              <a:ext uri="{FF2B5EF4-FFF2-40B4-BE49-F238E27FC236}">
                <a16:creationId xmlns:a16="http://schemas.microsoft.com/office/drawing/2014/main" id="{5BC17B7B-5643-4D3D-A0A3-BC90D027D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6050" y="5476875"/>
            <a:ext cx="7696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40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圖二的體積：</a:t>
            </a: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en-US" altLang="zh-CN" sz="2400">
                <a:solidFill>
                  <a:srgbClr val="0066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×</a:t>
            </a: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CN" sz="2400">
                <a:solidFill>
                  <a:srgbClr val="0066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×</a:t>
            </a: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CN" altLang="en-US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(9</a:t>
            </a:r>
            <a:r>
              <a:rPr lang="zh-TW" altLang="en-US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en-US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2)</a:t>
            </a:r>
            <a:r>
              <a:rPr lang="en-US" altLang="zh-CN" sz="2400">
                <a:solidFill>
                  <a:srgbClr val="0066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×</a:t>
            </a: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CN" sz="2400">
                <a:solidFill>
                  <a:srgbClr val="0066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×</a:t>
            </a: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 = 64(cm</a:t>
            </a:r>
            <a:r>
              <a:rPr lang="en-US" altLang="zh-CN" sz="2400" baseline="300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40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3" name="文本框 61">
            <a:extLst>
              <a:ext uri="{FF2B5EF4-FFF2-40B4-BE49-F238E27FC236}">
                <a16:creationId xmlns:a16="http://schemas.microsoft.com/office/drawing/2014/main" id="{D47BB8D8-7DA1-4E03-A791-C245ECAEB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234" y="1647214"/>
            <a:ext cx="144380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1600" dirty="0">
                <a:solidFill>
                  <a:srgbClr val="0066FF"/>
                </a:solidFill>
              </a:rPr>
              <a:t>(9</a:t>
            </a:r>
            <a:r>
              <a:rPr lang="zh-CN" altLang="en-US" sz="1600" dirty="0">
                <a:solidFill>
                  <a:srgbClr val="0066FF"/>
                </a:solidFill>
              </a:rPr>
              <a:t>－</a:t>
            </a:r>
            <a:r>
              <a:rPr lang="en-US" altLang="zh-CN" sz="1600" dirty="0">
                <a:solidFill>
                  <a:srgbClr val="0066FF"/>
                </a:solidFill>
              </a:rPr>
              <a:t>2</a:t>
            </a:r>
            <a:r>
              <a:rPr lang="zh-CN" altLang="en-US" sz="1600" dirty="0">
                <a:solidFill>
                  <a:srgbClr val="0066FF"/>
                </a:solidFill>
              </a:rPr>
              <a:t>－</a:t>
            </a:r>
            <a:r>
              <a:rPr lang="en-US" altLang="zh-CN" sz="1600" dirty="0">
                <a:solidFill>
                  <a:srgbClr val="0066FF"/>
                </a:solidFill>
              </a:rPr>
              <a:t>2)cm</a:t>
            </a:r>
            <a:endParaRPr lang="zh-CN" altLang="en-US" sz="1600" dirty="0">
              <a:solidFill>
                <a:srgbClr val="0066FF"/>
              </a:solidFill>
            </a:endParaRPr>
          </a:p>
        </p:txBody>
      </p:sp>
      <p:cxnSp>
        <p:nvCxnSpPr>
          <p:cNvPr id="3" name="直接箭头连接符 2">
            <a:extLst>
              <a:ext uri="{FF2B5EF4-FFF2-40B4-BE49-F238E27FC236}">
                <a16:creationId xmlns:a16="http://schemas.microsoft.com/office/drawing/2014/main" id="{B2F1A323-307F-40DC-8075-BAA24ED8F015}"/>
              </a:ext>
            </a:extLst>
          </p:cNvPr>
          <p:cNvCxnSpPr/>
          <p:nvPr/>
        </p:nvCxnSpPr>
        <p:spPr bwMode="auto">
          <a:xfrm>
            <a:off x="1457552" y="1494234"/>
            <a:ext cx="0" cy="78373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rgbClr val="0066FF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2.22222E-6 L 0.41945 -0.024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20" y="-1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65" grpId="0" build="allAtOnce"/>
      <p:bldP spid="43" grpId="0"/>
      <p:bldP spid="43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3886</TotalTime>
  <Words>133</Words>
  <Application>Microsoft Office PowerPoint</Application>
  <PresentationFormat>全屏显示(4:3)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標楷體</vt:lpstr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490</cp:revision>
  <dcterms:modified xsi:type="dcterms:W3CDTF">2023-07-10T01:45:07Z</dcterms:modified>
</cp:coreProperties>
</file>