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32" r:id="rId2"/>
    <p:sldId id="334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FF"/>
    <a:srgbClr val="6699FF"/>
    <a:srgbClr val="FBEDEB"/>
    <a:srgbClr val="EBE6FE"/>
    <a:srgbClr val="008A00"/>
    <a:srgbClr val="009600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85936" autoAdjust="0"/>
  </p:normalViewPr>
  <p:slideViewPr>
    <p:cSldViewPr>
      <p:cViewPr varScale="1">
        <p:scale>
          <a:sx n="72" d="100"/>
          <a:sy n="72" d="100"/>
        </p:scale>
        <p:origin x="11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9F4E6DC0-2AE3-4F78-9FEA-EC1F5C7B43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3A14DF6-A554-42F4-8CA2-3ED6357BCE3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F1531A6-6176-4357-9C3E-50608A1DDCB9}" type="datetimeFigureOut">
              <a:rPr lang="zh-TW" altLang="en-US"/>
              <a:pPr>
                <a:defRPr/>
              </a:pPr>
              <a:t>2023/7/10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6D7616A5-4C44-46E4-B35D-28A508D23B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9503FE4-BA84-4EDF-900E-45CD54393B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D87755-9BC9-43BE-95FA-9D82383D70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19E0E62-F683-4F72-842C-269BEBDF14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D7127D3-86EF-4A7E-B200-0F817E6FE3CD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CA24F386-C9CE-4743-8B6E-FE7B4856102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19F1E8B-CAE2-4EC5-B8FC-AA296C86876F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59BD68F-E819-41D5-AA80-797EA506CE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D4C12621-51E0-42E3-8BAE-BD134A7DFA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161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35E9DD0-4B20-4DFE-BBC4-4E97A4E5684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A31D021-97A0-4A52-82DB-ACD56B055B45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42BB124-2279-475E-9318-934B8B1290E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40B43FE-96DA-4F09-A57B-E21F373CFC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502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2265760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63636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24595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0851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9591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88131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16936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620042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568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11575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54996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0F2E605-7E30-4D88-8232-5B9A6F95E3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5">
            <a:extLst>
              <a:ext uri="{FF2B5EF4-FFF2-40B4-BE49-F238E27FC236}">
                <a16:creationId xmlns:a16="http://schemas.microsoft.com/office/drawing/2014/main" id="{8A001016-C409-456B-8F1E-ADB238FF7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035901"/>
            <a:ext cx="863451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 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cxnSp>
        <p:nvCxnSpPr>
          <p:cNvPr id="3077" name="直接连接符 104">
            <a:extLst>
              <a:ext uri="{FF2B5EF4-FFF2-40B4-BE49-F238E27FC236}">
                <a16:creationId xmlns:a16="http://schemas.microsoft.com/office/drawing/2014/main" id="{342D1599-B887-4EF7-AB41-BFFFC917D40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3078" name="Text Box 13">
            <a:extLst>
              <a:ext uri="{FF2B5EF4-FFF2-40B4-BE49-F238E27FC236}">
                <a16:creationId xmlns:a16="http://schemas.microsoft.com/office/drawing/2014/main" id="{C88B36D5-861F-4753-A198-00C872D025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2978949"/>
            <a:ext cx="77214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ea typeface="標楷體" panose="03000509000000000000" pitchFamily="65" charset="-120"/>
              </a:rPr>
              <a:t>(</a:t>
            </a:r>
            <a:r>
              <a:rPr lang="en-US" altLang="zh-TW" sz="2800" dirty="0">
                <a:ea typeface="標楷體" panose="03000509000000000000" pitchFamily="65" charset="-120"/>
              </a:rPr>
              <a:t>a)</a:t>
            </a:r>
            <a:r>
              <a:rPr lang="zh-TW" altLang="en-US" sz="2800" dirty="0">
                <a:ea typeface="標楷體" panose="03000509000000000000" pitchFamily="65" charset="-120"/>
              </a:rPr>
              <a:t> 沿着圖一的虛線剪去一個長方形後，得出圖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二所示的梯形。梯形的面積是多少？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9" name="Text Box 147">
            <a:extLst>
              <a:ext uri="{FF2B5EF4-FFF2-40B4-BE49-F238E27FC236}">
                <a16:creationId xmlns:a16="http://schemas.microsoft.com/office/drawing/2014/main" id="{D94F4CB2-7BFC-4A68-9287-CE5C1817C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105" name="Rectangle 6">
            <a:extLst>
              <a:ext uri="{FF2B5EF4-FFF2-40B4-BE49-F238E27FC236}">
                <a16:creationId xmlns:a16="http://schemas.microsoft.com/office/drawing/2014/main" id="{F7B97D55-E6A0-4BA7-93DF-E8461D8C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6930" y="4097129"/>
            <a:ext cx="6042025" cy="156210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(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12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8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endParaRPr lang="en-US" altLang="zh-CN" sz="280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= 70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　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梯形的面積是</a:t>
            </a:r>
            <a:r>
              <a:rPr lang="en-US" altLang="zh-TW" sz="2800" dirty="0">
                <a:solidFill>
                  <a:srgbClr val="FF0000"/>
                </a:solidFill>
              </a:rPr>
              <a:t>70cm</a:t>
            </a:r>
            <a:r>
              <a:rPr lang="en-US" altLang="zh-TW" sz="2800" baseline="30000" dirty="0">
                <a:solidFill>
                  <a:srgbClr val="FF0000"/>
                </a:solidFill>
              </a:rPr>
              <a:t>2</a:t>
            </a:r>
            <a:r>
              <a:rPr lang="zh-CN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B3244E1-B426-4A89-AB3F-DC1B7D368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933" y="4077072"/>
            <a:ext cx="2623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×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(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11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÷2</a:t>
            </a:r>
            <a:endParaRPr lang="zh-CN" altLang="en-US" sz="2800" dirty="0"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7" name="箭头: 右 26">
            <a:extLst>
              <a:ext uri="{FF2B5EF4-FFF2-40B4-BE49-F238E27FC236}">
                <a16:creationId xmlns:a16="http://schemas.microsoft.com/office/drawing/2014/main" id="{65DF4CC1-FA52-4F9A-B86A-E1EB35057247}"/>
              </a:ext>
            </a:extLst>
          </p:cNvPr>
          <p:cNvSpPr/>
          <p:nvPr/>
        </p:nvSpPr>
        <p:spPr bwMode="auto">
          <a:xfrm>
            <a:off x="4882371" y="1811160"/>
            <a:ext cx="539750" cy="30956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r" eaLnBrk="1" hangingPunct="1">
              <a:defRPr/>
            </a:pPr>
            <a:endParaRPr lang="zh-CN" altLang="en-US"/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BE3B8EA3-CE8A-4EBB-BF24-87272021634C}"/>
              </a:ext>
            </a:extLst>
          </p:cNvPr>
          <p:cNvGrpSpPr/>
          <p:nvPr/>
        </p:nvGrpSpPr>
        <p:grpSpPr>
          <a:xfrm>
            <a:off x="5947014" y="1387155"/>
            <a:ext cx="2270178" cy="1127499"/>
            <a:chOff x="5947014" y="1387155"/>
            <a:chExt cx="2270178" cy="1127499"/>
          </a:xfrm>
          <a:noFill/>
        </p:grpSpPr>
        <p:sp>
          <p:nvSpPr>
            <p:cNvPr id="29" name="Rectangle 7">
              <a:extLst>
                <a:ext uri="{FF2B5EF4-FFF2-40B4-BE49-F238E27FC236}">
                  <a16:creationId xmlns:a16="http://schemas.microsoft.com/office/drawing/2014/main" id="{B00E4959-C151-44DF-A817-A703FF986E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6798" y="2052989"/>
              <a:ext cx="890394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400" dirty="0">
                  <a:ea typeface="標楷體" panose="03000509000000000000" pitchFamily="65" charset="-120"/>
                </a:rPr>
                <a:t>圖二</a:t>
              </a:r>
              <a:endPara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0" name="组合 29">
              <a:extLst>
                <a:ext uri="{FF2B5EF4-FFF2-40B4-BE49-F238E27FC236}">
                  <a16:creationId xmlns:a16="http://schemas.microsoft.com/office/drawing/2014/main" id="{525318DE-71E9-447A-A50F-E66558389987}"/>
                </a:ext>
              </a:extLst>
            </p:cNvPr>
            <p:cNvGrpSpPr/>
            <p:nvPr/>
          </p:nvGrpSpPr>
          <p:grpSpPr>
            <a:xfrm>
              <a:off x="5947014" y="1387155"/>
              <a:ext cx="1716657" cy="1000664"/>
              <a:chOff x="6159260" y="3735238"/>
              <a:chExt cx="1716657" cy="1000664"/>
            </a:xfrm>
            <a:grpFill/>
          </p:grpSpPr>
          <p:sp>
            <p:nvSpPr>
              <p:cNvPr id="31" name="任意多边形: 形状 30">
                <a:extLst>
                  <a:ext uri="{FF2B5EF4-FFF2-40B4-BE49-F238E27FC236}">
                    <a16:creationId xmlns:a16="http://schemas.microsoft.com/office/drawing/2014/main" id="{FB8B9262-1CF7-4387-9C88-18B00A6F0687}"/>
                  </a:ext>
                </a:extLst>
              </p:cNvPr>
              <p:cNvSpPr/>
              <p:nvPr/>
            </p:nvSpPr>
            <p:spPr bwMode="auto">
              <a:xfrm>
                <a:off x="6167056" y="3735238"/>
                <a:ext cx="1708861" cy="1000664"/>
              </a:xfrm>
              <a:custGeom>
                <a:avLst/>
                <a:gdLst>
                  <a:gd name="connsiteX0" fmla="*/ 0 w 1716657"/>
                  <a:gd name="connsiteY0" fmla="*/ 0 h 1000664"/>
                  <a:gd name="connsiteX1" fmla="*/ 8627 w 1716657"/>
                  <a:gd name="connsiteY1" fmla="*/ 1000664 h 1000664"/>
                  <a:gd name="connsiteX2" fmla="*/ 1155940 w 1716657"/>
                  <a:gd name="connsiteY2" fmla="*/ 983411 h 1000664"/>
                  <a:gd name="connsiteX3" fmla="*/ 1716657 w 1716657"/>
                  <a:gd name="connsiteY3" fmla="*/ 0 h 1000664"/>
                  <a:gd name="connsiteX4" fmla="*/ 0 w 1716657"/>
                  <a:gd name="connsiteY4" fmla="*/ 0 h 1000664"/>
                  <a:gd name="connsiteX0" fmla="*/ 0 w 1725284"/>
                  <a:gd name="connsiteY0" fmla="*/ 0 h 1000664"/>
                  <a:gd name="connsiteX1" fmla="*/ 17254 w 1725284"/>
                  <a:gd name="connsiteY1" fmla="*/ 1000664 h 1000664"/>
                  <a:gd name="connsiteX2" fmla="*/ 1164567 w 1725284"/>
                  <a:gd name="connsiteY2" fmla="*/ 983411 h 1000664"/>
                  <a:gd name="connsiteX3" fmla="*/ 1725284 w 1725284"/>
                  <a:gd name="connsiteY3" fmla="*/ 0 h 1000664"/>
                  <a:gd name="connsiteX4" fmla="*/ 0 w 1725284"/>
                  <a:gd name="connsiteY4" fmla="*/ 0 h 1000664"/>
                  <a:gd name="connsiteX0" fmla="*/ 829 w 1708861"/>
                  <a:gd name="connsiteY0" fmla="*/ 0 h 1000664"/>
                  <a:gd name="connsiteX1" fmla="*/ 831 w 1708861"/>
                  <a:gd name="connsiteY1" fmla="*/ 1000664 h 1000664"/>
                  <a:gd name="connsiteX2" fmla="*/ 1148144 w 1708861"/>
                  <a:gd name="connsiteY2" fmla="*/ 983411 h 1000664"/>
                  <a:gd name="connsiteX3" fmla="*/ 1708861 w 1708861"/>
                  <a:gd name="connsiteY3" fmla="*/ 0 h 1000664"/>
                  <a:gd name="connsiteX4" fmla="*/ 829 w 1708861"/>
                  <a:gd name="connsiteY4" fmla="*/ 0 h 1000664"/>
                  <a:gd name="connsiteX0" fmla="*/ 829 w 1708861"/>
                  <a:gd name="connsiteY0" fmla="*/ 0 h 1000664"/>
                  <a:gd name="connsiteX1" fmla="*/ 831 w 1708861"/>
                  <a:gd name="connsiteY1" fmla="*/ 1000664 h 1000664"/>
                  <a:gd name="connsiteX2" fmla="*/ 1156771 w 1708861"/>
                  <a:gd name="connsiteY2" fmla="*/ 1000663 h 1000664"/>
                  <a:gd name="connsiteX3" fmla="*/ 1708861 w 1708861"/>
                  <a:gd name="connsiteY3" fmla="*/ 0 h 1000664"/>
                  <a:gd name="connsiteX4" fmla="*/ 829 w 1708861"/>
                  <a:gd name="connsiteY4" fmla="*/ 0 h 10006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08861" h="1000664">
                    <a:moveTo>
                      <a:pt x="829" y="0"/>
                    </a:moveTo>
                    <a:cubicBezTo>
                      <a:pt x="3705" y="333555"/>
                      <a:pt x="-2045" y="667109"/>
                      <a:pt x="831" y="1000664"/>
                    </a:cubicBezTo>
                    <a:lnTo>
                      <a:pt x="1156771" y="1000663"/>
                    </a:lnTo>
                    <a:lnTo>
                      <a:pt x="1708861" y="0"/>
                    </a:lnTo>
                    <a:lnTo>
                      <a:pt x="829" y="0"/>
                    </a:ln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32" name="任意多边形: 形状 31">
                <a:extLst>
                  <a:ext uri="{FF2B5EF4-FFF2-40B4-BE49-F238E27FC236}">
                    <a16:creationId xmlns:a16="http://schemas.microsoft.com/office/drawing/2014/main" id="{C489ABD7-7FFA-4544-84D2-80A9BBD74837}"/>
                  </a:ext>
                </a:extLst>
              </p:cNvPr>
              <p:cNvSpPr/>
              <p:nvPr/>
            </p:nvSpPr>
            <p:spPr bwMode="auto">
              <a:xfrm flipV="1">
                <a:off x="6159260" y="4589252"/>
                <a:ext cx="146650" cy="146650"/>
              </a:xfrm>
              <a:custGeom>
                <a:avLst/>
                <a:gdLst>
                  <a:gd name="connsiteX0" fmla="*/ 146650 w 146650"/>
                  <a:gd name="connsiteY0" fmla="*/ 0 h 146650"/>
                  <a:gd name="connsiteX1" fmla="*/ 146650 w 146650"/>
                  <a:gd name="connsiteY1" fmla="*/ 146650 h 146650"/>
                  <a:gd name="connsiteX2" fmla="*/ 0 w 146650"/>
                  <a:gd name="connsiteY2" fmla="*/ 146650 h 146650"/>
                  <a:gd name="connsiteX3" fmla="*/ 0 w 146650"/>
                  <a:gd name="connsiteY3" fmla="*/ 146650 h 146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650" h="146650">
                    <a:moveTo>
                      <a:pt x="146650" y="0"/>
                    </a:moveTo>
                    <a:lnTo>
                      <a:pt x="146650" y="146650"/>
                    </a:lnTo>
                    <a:lnTo>
                      <a:pt x="0" y="146650"/>
                    </a:lnTo>
                    <a:lnTo>
                      <a:pt x="0" y="146650"/>
                    </a:lnTo>
                  </a:path>
                </a:pathLst>
              </a:cu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</p:grp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9DB545E4-5EE6-4D0A-B0B2-8155545FFED5}"/>
              </a:ext>
            </a:extLst>
          </p:cNvPr>
          <p:cNvGrpSpPr/>
          <p:nvPr/>
        </p:nvGrpSpPr>
        <p:grpSpPr>
          <a:xfrm>
            <a:off x="1547664" y="908720"/>
            <a:ext cx="3210952" cy="2160341"/>
            <a:chOff x="1784980" y="2083647"/>
            <a:chExt cx="3210952" cy="2160341"/>
          </a:xfrm>
          <a:noFill/>
        </p:grpSpPr>
        <p:sp>
          <p:nvSpPr>
            <p:cNvPr id="34" name="Text Box 50">
              <a:extLst>
                <a:ext uri="{FF2B5EF4-FFF2-40B4-BE49-F238E27FC236}">
                  <a16:creationId xmlns:a16="http://schemas.microsoft.com/office/drawing/2014/main" id="{40795475-E428-4443-810C-21F9A3B606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83308" y="2083647"/>
              <a:ext cx="730374" cy="338554"/>
            </a:xfrm>
            <a:prstGeom prst="rect">
              <a:avLst/>
            </a:prstGeom>
            <a:grpFill/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>
                <a:spcBef>
                  <a:spcPct val="50000"/>
                </a:spcBef>
              </a:pPr>
              <a:r>
                <a:rPr lang="en-US" altLang="zh-TW" sz="1600" dirty="0"/>
                <a:t>12cm</a:t>
              </a:r>
            </a:p>
          </p:txBody>
        </p:sp>
        <p:sp>
          <p:nvSpPr>
            <p:cNvPr id="35" name="Rectangle 7">
              <a:extLst>
                <a:ext uri="{FF2B5EF4-FFF2-40B4-BE49-F238E27FC236}">
                  <a16:creationId xmlns:a16="http://schemas.microsoft.com/office/drawing/2014/main" id="{1BF42447-A88A-4681-9B77-03675CA79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980" y="3492010"/>
              <a:ext cx="890394" cy="46166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400" dirty="0">
                  <a:ea typeface="標楷體" panose="03000509000000000000" pitchFamily="65" charset="-120"/>
                </a:rPr>
                <a:t>圖一</a:t>
              </a:r>
              <a:endParaRPr kumimoji="0"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6" name="组合 35">
              <a:extLst>
                <a:ext uri="{FF2B5EF4-FFF2-40B4-BE49-F238E27FC236}">
                  <a16:creationId xmlns:a16="http://schemas.microsoft.com/office/drawing/2014/main" id="{1CF1AF7C-D5F9-4DDA-9A9B-366967954C5B}"/>
                </a:ext>
              </a:extLst>
            </p:cNvPr>
            <p:cNvGrpSpPr/>
            <p:nvPr/>
          </p:nvGrpSpPr>
          <p:grpSpPr>
            <a:xfrm>
              <a:off x="2680102" y="2361816"/>
              <a:ext cx="1717487" cy="1587260"/>
              <a:chOff x="2431819" y="3441940"/>
              <a:chExt cx="1717487" cy="1587260"/>
            </a:xfrm>
            <a:grpFill/>
          </p:grpSpPr>
          <p:sp>
            <p:nvSpPr>
              <p:cNvPr id="45" name="任意多边形: 形状 44">
                <a:extLst>
                  <a:ext uri="{FF2B5EF4-FFF2-40B4-BE49-F238E27FC236}">
                    <a16:creationId xmlns:a16="http://schemas.microsoft.com/office/drawing/2014/main" id="{B8160B5A-893A-40B9-A62F-DE54ED22A470}"/>
                  </a:ext>
                </a:extLst>
              </p:cNvPr>
              <p:cNvSpPr/>
              <p:nvPr/>
            </p:nvSpPr>
            <p:spPr bwMode="auto">
              <a:xfrm>
                <a:off x="2431819" y="3441940"/>
                <a:ext cx="1717486" cy="1587260"/>
              </a:xfrm>
              <a:custGeom>
                <a:avLst/>
                <a:gdLst>
                  <a:gd name="connsiteX0" fmla="*/ 0 w 1716657"/>
                  <a:gd name="connsiteY0" fmla="*/ 0 h 1595886"/>
                  <a:gd name="connsiteX1" fmla="*/ 1716657 w 1716657"/>
                  <a:gd name="connsiteY1" fmla="*/ 0 h 1595886"/>
                  <a:gd name="connsiteX2" fmla="*/ 1716657 w 1716657"/>
                  <a:gd name="connsiteY2" fmla="*/ 586596 h 1595886"/>
                  <a:gd name="connsiteX3" fmla="*/ 1138687 w 1716657"/>
                  <a:gd name="connsiteY3" fmla="*/ 1595886 h 1595886"/>
                  <a:gd name="connsiteX4" fmla="*/ 8626 w 1716657"/>
                  <a:gd name="connsiteY4" fmla="*/ 1587260 h 1595886"/>
                  <a:gd name="connsiteX5" fmla="*/ 0 w 1716657"/>
                  <a:gd name="connsiteY5" fmla="*/ 0 h 1595886"/>
                  <a:gd name="connsiteX0" fmla="*/ 0 w 1716657"/>
                  <a:gd name="connsiteY0" fmla="*/ 0 h 1595886"/>
                  <a:gd name="connsiteX1" fmla="*/ 1716657 w 1716657"/>
                  <a:gd name="connsiteY1" fmla="*/ 0 h 1595886"/>
                  <a:gd name="connsiteX2" fmla="*/ 1716657 w 1716657"/>
                  <a:gd name="connsiteY2" fmla="*/ 586596 h 1595886"/>
                  <a:gd name="connsiteX3" fmla="*/ 1147314 w 1716657"/>
                  <a:gd name="connsiteY3" fmla="*/ 1595886 h 1595886"/>
                  <a:gd name="connsiteX4" fmla="*/ 8626 w 1716657"/>
                  <a:gd name="connsiteY4" fmla="*/ 1587260 h 1595886"/>
                  <a:gd name="connsiteX5" fmla="*/ 0 w 1716657"/>
                  <a:gd name="connsiteY5" fmla="*/ 0 h 1595886"/>
                  <a:gd name="connsiteX0" fmla="*/ 0 w 1716657"/>
                  <a:gd name="connsiteY0" fmla="*/ 0 h 1587260"/>
                  <a:gd name="connsiteX1" fmla="*/ 1716657 w 1716657"/>
                  <a:gd name="connsiteY1" fmla="*/ 0 h 1587260"/>
                  <a:gd name="connsiteX2" fmla="*/ 1716657 w 1716657"/>
                  <a:gd name="connsiteY2" fmla="*/ 586596 h 1587260"/>
                  <a:gd name="connsiteX3" fmla="*/ 1147314 w 1716657"/>
                  <a:gd name="connsiteY3" fmla="*/ 1587259 h 1587260"/>
                  <a:gd name="connsiteX4" fmla="*/ 8626 w 1716657"/>
                  <a:gd name="connsiteY4" fmla="*/ 1587260 h 1587260"/>
                  <a:gd name="connsiteX5" fmla="*/ 0 w 1716657"/>
                  <a:gd name="connsiteY5" fmla="*/ 0 h 1587260"/>
                  <a:gd name="connsiteX0" fmla="*/ 829 w 1717486"/>
                  <a:gd name="connsiteY0" fmla="*/ 0 h 1587260"/>
                  <a:gd name="connsiteX1" fmla="*/ 1717486 w 1717486"/>
                  <a:gd name="connsiteY1" fmla="*/ 0 h 1587260"/>
                  <a:gd name="connsiteX2" fmla="*/ 1717486 w 1717486"/>
                  <a:gd name="connsiteY2" fmla="*/ 586596 h 1587260"/>
                  <a:gd name="connsiteX3" fmla="*/ 1148143 w 1717486"/>
                  <a:gd name="connsiteY3" fmla="*/ 1587259 h 1587260"/>
                  <a:gd name="connsiteX4" fmla="*/ 829 w 1717486"/>
                  <a:gd name="connsiteY4" fmla="*/ 1587260 h 1587260"/>
                  <a:gd name="connsiteX5" fmla="*/ 829 w 1717486"/>
                  <a:gd name="connsiteY5" fmla="*/ 0 h 1587260"/>
                  <a:gd name="connsiteX0" fmla="*/ 9008 w 1725665"/>
                  <a:gd name="connsiteY0" fmla="*/ 0 h 1587260"/>
                  <a:gd name="connsiteX1" fmla="*/ 1725665 w 1725665"/>
                  <a:gd name="connsiteY1" fmla="*/ 0 h 1587260"/>
                  <a:gd name="connsiteX2" fmla="*/ 1725665 w 1725665"/>
                  <a:gd name="connsiteY2" fmla="*/ 586596 h 1587260"/>
                  <a:gd name="connsiteX3" fmla="*/ 1156322 w 1725665"/>
                  <a:gd name="connsiteY3" fmla="*/ 1587259 h 1587260"/>
                  <a:gd name="connsiteX4" fmla="*/ 382 w 1725665"/>
                  <a:gd name="connsiteY4" fmla="*/ 1587260 h 1587260"/>
                  <a:gd name="connsiteX5" fmla="*/ 9008 w 1725665"/>
                  <a:gd name="connsiteY5" fmla="*/ 0 h 1587260"/>
                  <a:gd name="connsiteX0" fmla="*/ 0 w 1716657"/>
                  <a:gd name="connsiteY0" fmla="*/ 0 h 1587260"/>
                  <a:gd name="connsiteX1" fmla="*/ 1716657 w 1716657"/>
                  <a:gd name="connsiteY1" fmla="*/ 0 h 1587260"/>
                  <a:gd name="connsiteX2" fmla="*/ 1716657 w 1716657"/>
                  <a:gd name="connsiteY2" fmla="*/ 586596 h 1587260"/>
                  <a:gd name="connsiteX3" fmla="*/ 1147314 w 1716657"/>
                  <a:gd name="connsiteY3" fmla="*/ 1587259 h 1587260"/>
                  <a:gd name="connsiteX4" fmla="*/ 8627 w 1716657"/>
                  <a:gd name="connsiteY4" fmla="*/ 1587260 h 1587260"/>
                  <a:gd name="connsiteX5" fmla="*/ 0 w 1716657"/>
                  <a:gd name="connsiteY5" fmla="*/ 0 h 1587260"/>
                  <a:gd name="connsiteX0" fmla="*/ 26063 w 1742720"/>
                  <a:gd name="connsiteY0" fmla="*/ 0 h 1587260"/>
                  <a:gd name="connsiteX1" fmla="*/ 1742720 w 1742720"/>
                  <a:gd name="connsiteY1" fmla="*/ 0 h 1587260"/>
                  <a:gd name="connsiteX2" fmla="*/ 1742720 w 1742720"/>
                  <a:gd name="connsiteY2" fmla="*/ 586596 h 1587260"/>
                  <a:gd name="connsiteX3" fmla="*/ 1173377 w 1742720"/>
                  <a:gd name="connsiteY3" fmla="*/ 1587259 h 1587260"/>
                  <a:gd name="connsiteX4" fmla="*/ 184 w 1742720"/>
                  <a:gd name="connsiteY4" fmla="*/ 1587260 h 1587260"/>
                  <a:gd name="connsiteX5" fmla="*/ 26063 w 1742720"/>
                  <a:gd name="connsiteY5" fmla="*/ 0 h 1587260"/>
                  <a:gd name="connsiteX0" fmla="*/ 0 w 1716657"/>
                  <a:gd name="connsiteY0" fmla="*/ 0 h 1587260"/>
                  <a:gd name="connsiteX1" fmla="*/ 1716657 w 1716657"/>
                  <a:gd name="connsiteY1" fmla="*/ 0 h 1587260"/>
                  <a:gd name="connsiteX2" fmla="*/ 1716657 w 1716657"/>
                  <a:gd name="connsiteY2" fmla="*/ 586596 h 1587260"/>
                  <a:gd name="connsiteX3" fmla="*/ 1147314 w 1716657"/>
                  <a:gd name="connsiteY3" fmla="*/ 1587259 h 1587260"/>
                  <a:gd name="connsiteX4" fmla="*/ 8627 w 1716657"/>
                  <a:gd name="connsiteY4" fmla="*/ 1587260 h 1587260"/>
                  <a:gd name="connsiteX5" fmla="*/ 0 w 1716657"/>
                  <a:gd name="connsiteY5" fmla="*/ 0 h 1587260"/>
                  <a:gd name="connsiteX0" fmla="*/ 829 w 1717486"/>
                  <a:gd name="connsiteY0" fmla="*/ 0 h 1587260"/>
                  <a:gd name="connsiteX1" fmla="*/ 1717486 w 1717486"/>
                  <a:gd name="connsiteY1" fmla="*/ 0 h 1587260"/>
                  <a:gd name="connsiteX2" fmla="*/ 1717486 w 1717486"/>
                  <a:gd name="connsiteY2" fmla="*/ 586596 h 1587260"/>
                  <a:gd name="connsiteX3" fmla="*/ 1148143 w 1717486"/>
                  <a:gd name="connsiteY3" fmla="*/ 1587259 h 1587260"/>
                  <a:gd name="connsiteX4" fmla="*/ 830 w 1717486"/>
                  <a:gd name="connsiteY4" fmla="*/ 1587260 h 1587260"/>
                  <a:gd name="connsiteX5" fmla="*/ 829 w 1717486"/>
                  <a:gd name="connsiteY5" fmla="*/ 0 h 15872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17486" h="1587260">
                    <a:moveTo>
                      <a:pt x="829" y="0"/>
                    </a:moveTo>
                    <a:lnTo>
                      <a:pt x="1717486" y="0"/>
                    </a:lnTo>
                    <a:lnTo>
                      <a:pt x="1717486" y="586596"/>
                    </a:lnTo>
                    <a:lnTo>
                      <a:pt x="1148143" y="1587259"/>
                    </a:lnTo>
                    <a:lnTo>
                      <a:pt x="830" y="1587260"/>
                    </a:lnTo>
                    <a:cubicBezTo>
                      <a:pt x="-2045" y="1058173"/>
                      <a:pt x="3704" y="529087"/>
                      <a:pt x="829" y="0"/>
                    </a:cubicBezTo>
                    <a:close/>
                  </a:path>
                </a:pathLst>
              </a:cu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6" name="任意多边形: 形状 45">
                <a:extLst>
                  <a:ext uri="{FF2B5EF4-FFF2-40B4-BE49-F238E27FC236}">
                    <a16:creationId xmlns:a16="http://schemas.microsoft.com/office/drawing/2014/main" id="{89DF71FD-F9E1-4070-A4F8-E07CE1F3C027}"/>
                  </a:ext>
                </a:extLst>
              </p:cNvPr>
              <p:cNvSpPr/>
              <p:nvPr/>
            </p:nvSpPr>
            <p:spPr bwMode="auto">
              <a:xfrm>
                <a:off x="2441275" y="3456124"/>
                <a:ext cx="146650" cy="146650"/>
              </a:xfrm>
              <a:custGeom>
                <a:avLst/>
                <a:gdLst>
                  <a:gd name="connsiteX0" fmla="*/ 146650 w 146650"/>
                  <a:gd name="connsiteY0" fmla="*/ 0 h 146650"/>
                  <a:gd name="connsiteX1" fmla="*/ 146650 w 146650"/>
                  <a:gd name="connsiteY1" fmla="*/ 146650 h 146650"/>
                  <a:gd name="connsiteX2" fmla="*/ 0 w 146650"/>
                  <a:gd name="connsiteY2" fmla="*/ 146650 h 146650"/>
                  <a:gd name="connsiteX3" fmla="*/ 0 w 146650"/>
                  <a:gd name="connsiteY3" fmla="*/ 146650 h 146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650" h="146650">
                    <a:moveTo>
                      <a:pt x="146650" y="0"/>
                    </a:moveTo>
                    <a:lnTo>
                      <a:pt x="146650" y="146650"/>
                    </a:lnTo>
                    <a:lnTo>
                      <a:pt x="0" y="146650"/>
                    </a:lnTo>
                    <a:lnTo>
                      <a:pt x="0" y="146650"/>
                    </a:lnTo>
                  </a:path>
                </a:pathLst>
              </a:cu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sp>
            <p:nvSpPr>
              <p:cNvPr id="47" name="任意多边形: 形状 46">
                <a:extLst>
                  <a:ext uri="{FF2B5EF4-FFF2-40B4-BE49-F238E27FC236}">
                    <a16:creationId xmlns:a16="http://schemas.microsoft.com/office/drawing/2014/main" id="{91E07ED5-BE84-42E1-870E-D6568B49D030}"/>
                  </a:ext>
                </a:extLst>
              </p:cNvPr>
              <p:cNvSpPr/>
              <p:nvPr/>
            </p:nvSpPr>
            <p:spPr bwMode="auto">
              <a:xfrm flipV="1">
                <a:off x="2441275" y="4876776"/>
                <a:ext cx="146650" cy="146650"/>
              </a:xfrm>
              <a:custGeom>
                <a:avLst/>
                <a:gdLst>
                  <a:gd name="connsiteX0" fmla="*/ 146650 w 146650"/>
                  <a:gd name="connsiteY0" fmla="*/ 0 h 146650"/>
                  <a:gd name="connsiteX1" fmla="*/ 146650 w 146650"/>
                  <a:gd name="connsiteY1" fmla="*/ 146650 h 146650"/>
                  <a:gd name="connsiteX2" fmla="*/ 0 w 146650"/>
                  <a:gd name="connsiteY2" fmla="*/ 146650 h 146650"/>
                  <a:gd name="connsiteX3" fmla="*/ 0 w 146650"/>
                  <a:gd name="connsiteY3" fmla="*/ 146650 h 146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46650" h="146650">
                    <a:moveTo>
                      <a:pt x="146650" y="0"/>
                    </a:moveTo>
                    <a:lnTo>
                      <a:pt x="146650" y="146650"/>
                    </a:lnTo>
                    <a:lnTo>
                      <a:pt x="0" y="146650"/>
                    </a:lnTo>
                    <a:lnTo>
                      <a:pt x="0" y="146650"/>
                    </a:lnTo>
                  </a:path>
                </a:pathLst>
              </a:custGeom>
              <a:grp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新細明體" panose="02020500000000000000" pitchFamily="18" charset="-120"/>
                </a:endParaRPr>
              </a:p>
            </p:txBody>
          </p:sp>
          <p:cxnSp>
            <p:nvCxnSpPr>
              <p:cNvPr id="48" name="直接连接符 47">
                <a:extLst>
                  <a:ext uri="{FF2B5EF4-FFF2-40B4-BE49-F238E27FC236}">
                    <a16:creationId xmlns:a16="http://schemas.microsoft.com/office/drawing/2014/main" id="{1EA72244-5361-4498-BD28-6B4397F03F59}"/>
                  </a:ext>
                </a:extLst>
              </p:cNvPr>
              <p:cNvCxnSpPr/>
              <p:nvPr/>
            </p:nvCxnSpPr>
            <p:spPr bwMode="auto">
              <a:xfrm>
                <a:off x="2441275" y="4022714"/>
                <a:ext cx="1708031" cy="0"/>
              </a:xfrm>
              <a:prstGeom prst="line">
                <a:avLst/>
              </a:prstGeom>
              <a:grpFill/>
              <a:ln w="1270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chemeClr val="tx1">
                          <a:gamma/>
                          <a:shade val="60000"/>
                          <a:invGamma/>
                        </a:schemeClr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37" name="Text Box 50">
              <a:extLst>
                <a:ext uri="{FF2B5EF4-FFF2-40B4-BE49-F238E27FC236}">
                  <a16:creationId xmlns:a16="http://schemas.microsoft.com/office/drawing/2014/main" id="{DE6B3688-5858-4EEB-A8A4-DF13D0168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5384" y="2478181"/>
              <a:ext cx="590548" cy="338554"/>
            </a:xfrm>
            <a:prstGeom prst="rect">
              <a:avLst/>
            </a:prstGeom>
            <a:grpFill/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4cm</a:t>
              </a:r>
            </a:p>
          </p:txBody>
        </p:sp>
        <p:sp>
          <p:nvSpPr>
            <p:cNvPr id="38" name="Text Box 50">
              <a:extLst>
                <a:ext uri="{FF2B5EF4-FFF2-40B4-BE49-F238E27FC236}">
                  <a16:creationId xmlns:a16="http://schemas.microsoft.com/office/drawing/2014/main" id="{D5C1D987-5A5E-40A3-A598-FC5972A02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3907" y="3405778"/>
              <a:ext cx="590548" cy="338554"/>
            </a:xfrm>
            <a:prstGeom prst="rect">
              <a:avLst/>
            </a:prstGeom>
            <a:grpFill/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7cm</a:t>
              </a:r>
            </a:p>
          </p:txBody>
        </p:sp>
        <p:sp>
          <p:nvSpPr>
            <p:cNvPr id="39" name="Text Box 50">
              <a:extLst>
                <a:ext uri="{FF2B5EF4-FFF2-40B4-BE49-F238E27FC236}">
                  <a16:creationId xmlns:a16="http://schemas.microsoft.com/office/drawing/2014/main" id="{7AAEF502-8A89-4CB9-B022-7FAF3E913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6350" y="3905434"/>
              <a:ext cx="590548" cy="338554"/>
            </a:xfrm>
            <a:prstGeom prst="rect">
              <a:avLst/>
            </a:prstGeom>
            <a:grpFill/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8cm</a:t>
              </a:r>
            </a:p>
          </p:txBody>
        </p:sp>
        <p:sp>
          <p:nvSpPr>
            <p:cNvPr id="40" name="Text Box 50">
              <a:extLst>
                <a:ext uri="{FF2B5EF4-FFF2-40B4-BE49-F238E27FC236}">
                  <a16:creationId xmlns:a16="http://schemas.microsoft.com/office/drawing/2014/main" id="{4A6CDEB9-58A2-4E2A-A854-6A83669D5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2509" y="2864150"/>
              <a:ext cx="730374" cy="338554"/>
            </a:xfrm>
            <a:prstGeom prst="rect">
              <a:avLst/>
            </a:prstGeom>
            <a:grpFill/>
            <a:ln w="12700" algn="ctr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999999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zh-TW" sz="1600" dirty="0"/>
                <a:t>11cm</a:t>
              </a:r>
            </a:p>
          </p:txBody>
        </p:sp>
        <p:grpSp>
          <p:nvGrpSpPr>
            <p:cNvPr id="41" name="组合 42">
              <a:extLst>
                <a:ext uri="{FF2B5EF4-FFF2-40B4-BE49-F238E27FC236}">
                  <a16:creationId xmlns:a16="http://schemas.microsoft.com/office/drawing/2014/main" id="{C5A6AD50-F397-4EC6-9129-C89551E808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34521" y="2365195"/>
              <a:ext cx="237279" cy="1584880"/>
              <a:chOff x="8146616" y="3078000"/>
              <a:chExt cx="116952" cy="423917"/>
            </a:xfrm>
            <a:grpFill/>
          </p:grpSpPr>
          <p:cxnSp>
            <p:nvCxnSpPr>
              <p:cNvPr id="42" name="直接连接符 22">
                <a:extLst>
                  <a:ext uri="{FF2B5EF4-FFF2-40B4-BE49-F238E27FC236}">
                    <a16:creationId xmlns:a16="http://schemas.microsoft.com/office/drawing/2014/main" id="{72E3E0C5-1636-42C6-9623-A20A6E74B05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6200000">
                <a:off x="8208785" y="3447133"/>
                <a:ext cx="0" cy="109567"/>
              </a:xfrm>
              <a:prstGeom prst="line">
                <a:avLst/>
              </a:prstGeom>
              <a:grp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3" name="直接连接符 22">
                <a:extLst>
                  <a:ext uri="{FF2B5EF4-FFF2-40B4-BE49-F238E27FC236}">
                    <a16:creationId xmlns:a16="http://schemas.microsoft.com/office/drawing/2014/main" id="{C511E402-585F-4050-BEF7-2E603ABE8BF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-5400000">
                <a:off x="8201400" y="3023216"/>
                <a:ext cx="0" cy="109567"/>
              </a:xfrm>
              <a:prstGeom prst="line">
                <a:avLst/>
              </a:prstGeom>
              <a:grpFill/>
              <a:ln w="12700" algn="ctr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4" name="直接箭头连接符 32">
                <a:extLst>
                  <a:ext uri="{FF2B5EF4-FFF2-40B4-BE49-F238E27FC236}">
                    <a16:creationId xmlns:a16="http://schemas.microsoft.com/office/drawing/2014/main" id="{C126DFE6-F394-418E-88D8-F481B7DE2E4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8192584" y="3078000"/>
                <a:ext cx="1" cy="423681"/>
              </a:xfrm>
              <a:prstGeom prst="straightConnector1">
                <a:avLst/>
              </a:prstGeom>
              <a:grpFill/>
              <a:ln w="12700" algn="ctr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49" name="Line 23">
            <a:extLst>
              <a:ext uri="{FF2B5EF4-FFF2-40B4-BE49-F238E27FC236}">
                <a16:creationId xmlns:a16="http://schemas.microsoft.com/office/drawing/2014/main" id="{9992F038-66A8-4124-A440-C575F05BB9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058" y="2775145"/>
            <a:ext cx="1152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55" name="Line 23">
            <a:extLst>
              <a:ext uri="{FF2B5EF4-FFF2-40B4-BE49-F238E27FC236}">
                <a16:creationId xmlns:a16="http://schemas.microsoft.com/office/drawing/2014/main" id="{B9CE4AAF-B612-40A9-A402-3920CBAB91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810" y="2394692"/>
            <a:ext cx="1152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56" name="Text Box 50">
            <a:extLst>
              <a:ext uri="{FF2B5EF4-FFF2-40B4-BE49-F238E27FC236}">
                <a16:creationId xmlns:a16="http://schemas.microsoft.com/office/drawing/2014/main" id="{B9948DF2-DF1D-4D53-BF10-9D5698E44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4463" y="2361235"/>
            <a:ext cx="590548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8cm</a:t>
            </a:r>
          </a:p>
        </p:txBody>
      </p:sp>
      <p:sp>
        <p:nvSpPr>
          <p:cNvPr id="57" name="Line 23">
            <a:extLst>
              <a:ext uri="{FF2B5EF4-FFF2-40B4-BE49-F238E27FC236}">
                <a16:creationId xmlns:a16="http://schemas.microsoft.com/office/drawing/2014/main" id="{617A7CF1-0A3E-40F5-8AE7-EAABCA0B91F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7139" y="3933056"/>
            <a:ext cx="1692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58" name="Line 23">
            <a:extLst>
              <a:ext uri="{FF2B5EF4-FFF2-40B4-BE49-F238E27FC236}">
                <a16:creationId xmlns:a16="http://schemas.microsoft.com/office/drawing/2014/main" id="{7667E88B-0216-4F3D-9526-3782A7BFE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058" y="1767608"/>
            <a:ext cx="1728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59" name="Line 23">
            <a:extLst>
              <a:ext uri="{FF2B5EF4-FFF2-40B4-BE49-F238E27FC236}">
                <a16:creationId xmlns:a16="http://schemas.microsoft.com/office/drawing/2014/main" id="{31BE71F3-C4B0-4F51-AA3C-41F57CBAA4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810" y="1387155"/>
            <a:ext cx="1728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60" name="Line 23">
            <a:extLst>
              <a:ext uri="{FF2B5EF4-FFF2-40B4-BE49-F238E27FC236}">
                <a16:creationId xmlns:a16="http://schemas.microsoft.com/office/drawing/2014/main" id="{70E3F448-00B4-405A-A112-6B99B0389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0068" y="1186889"/>
            <a:ext cx="1728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62" name="Text Box 50">
            <a:extLst>
              <a:ext uri="{FF2B5EF4-FFF2-40B4-BE49-F238E27FC236}">
                <a16:creationId xmlns:a16="http://schemas.microsoft.com/office/drawing/2014/main" id="{A941AC55-27CD-4F49-A560-2A9512C51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3403" y="1091043"/>
            <a:ext cx="744160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12cm</a:t>
            </a:r>
          </a:p>
        </p:txBody>
      </p:sp>
      <p:sp>
        <p:nvSpPr>
          <p:cNvPr id="63" name="Line 23">
            <a:extLst>
              <a:ext uri="{FF2B5EF4-FFF2-40B4-BE49-F238E27FC236}">
                <a16:creationId xmlns:a16="http://schemas.microsoft.com/office/drawing/2014/main" id="{AA7D666A-20BD-4B7A-9E27-264901B9381E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2150058" y="1479608"/>
            <a:ext cx="576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64" name="Line 23">
            <a:extLst>
              <a:ext uri="{FF2B5EF4-FFF2-40B4-BE49-F238E27FC236}">
                <a16:creationId xmlns:a16="http://schemas.microsoft.com/office/drawing/2014/main" id="{F45BA11E-1A0B-4B83-BD30-2DF28DF36676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3872272" y="1484050"/>
            <a:ext cx="576000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3" name="右大括号 2">
            <a:extLst>
              <a:ext uri="{FF2B5EF4-FFF2-40B4-BE49-F238E27FC236}">
                <a16:creationId xmlns:a16="http://schemas.microsoft.com/office/drawing/2014/main" id="{CA8315F1-7989-4BAA-BEFF-816D8A885ED8}"/>
              </a:ext>
            </a:extLst>
          </p:cNvPr>
          <p:cNvSpPr/>
          <p:nvPr/>
        </p:nvSpPr>
        <p:spPr bwMode="auto">
          <a:xfrm flipH="1">
            <a:off x="2045249" y="1169597"/>
            <a:ext cx="396175" cy="592227"/>
          </a:xfrm>
          <a:prstGeom prst="rightBrace">
            <a:avLst/>
          </a:pr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66" name="Text Box 50">
            <a:extLst>
              <a:ext uri="{FF2B5EF4-FFF2-40B4-BE49-F238E27FC236}">
                <a16:creationId xmlns:a16="http://schemas.microsoft.com/office/drawing/2014/main" id="{9E61DEA7-EE3B-4474-810A-D3ED21916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4687" y="1287799"/>
            <a:ext cx="590548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4cm</a:t>
            </a:r>
          </a:p>
        </p:txBody>
      </p:sp>
      <p:sp>
        <p:nvSpPr>
          <p:cNvPr id="67" name="Line 23">
            <a:extLst>
              <a:ext uri="{FF2B5EF4-FFF2-40B4-BE49-F238E27FC236}">
                <a16:creationId xmlns:a16="http://schemas.microsoft.com/office/drawing/2014/main" id="{DA4CDBB3-6B52-4D09-9751-9EC0B08E50E4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1928895" y="2272467"/>
            <a:ext cx="1030456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68" name="右大括号 67">
            <a:extLst>
              <a:ext uri="{FF2B5EF4-FFF2-40B4-BE49-F238E27FC236}">
                <a16:creationId xmlns:a16="http://schemas.microsoft.com/office/drawing/2014/main" id="{A0E6FBE7-02C6-47BC-A14E-29E0CDA453D5}"/>
              </a:ext>
            </a:extLst>
          </p:cNvPr>
          <p:cNvSpPr/>
          <p:nvPr/>
        </p:nvSpPr>
        <p:spPr bwMode="auto">
          <a:xfrm flipH="1">
            <a:off x="2108356" y="1785914"/>
            <a:ext cx="349951" cy="989113"/>
          </a:xfrm>
          <a:prstGeom prst="rightBrace">
            <a:avLst/>
          </a:pr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70" name="Text Box 50">
            <a:extLst>
              <a:ext uri="{FF2B5EF4-FFF2-40B4-BE49-F238E27FC236}">
                <a16:creationId xmlns:a16="http://schemas.microsoft.com/office/drawing/2014/main" id="{90524759-7CBD-47D3-B271-24E53FE7F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1413" y="2081030"/>
            <a:ext cx="1179883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(11</a:t>
            </a:r>
            <a:r>
              <a:rPr lang="zh-TW" altLang="en-US" sz="16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4)cm</a:t>
            </a:r>
          </a:p>
        </p:txBody>
      </p:sp>
      <p:sp>
        <p:nvSpPr>
          <p:cNvPr id="71" name="Line 23">
            <a:extLst>
              <a:ext uri="{FF2B5EF4-FFF2-40B4-BE49-F238E27FC236}">
                <a16:creationId xmlns:a16="http://schemas.microsoft.com/office/drawing/2014/main" id="{F96FDCD6-B3FE-432C-9C56-B47F26AE7D38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456994" y="1898937"/>
            <a:ext cx="1030456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72" name="Text Box 50">
            <a:extLst>
              <a:ext uri="{FF2B5EF4-FFF2-40B4-BE49-F238E27FC236}">
                <a16:creationId xmlns:a16="http://schemas.microsoft.com/office/drawing/2014/main" id="{3B15E16D-8357-4A76-8DC8-AEDCC81C1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5962" y="1729550"/>
            <a:ext cx="1230696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(11</a:t>
            </a:r>
            <a:r>
              <a:rPr lang="zh-TW" altLang="en-US" sz="16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4)cm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62EAB342-B498-4B93-8BD1-B94B94016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852" y="2583932"/>
            <a:ext cx="43706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000" b="1" dirty="0">
                <a:solidFill>
                  <a:srgbClr val="008A00"/>
                </a:solidFill>
              </a:rPr>
              <a:t>梯形的面積 </a:t>
            </a:r>
            <a:r>
              <a:rPr lang="en-US" altLang="zh-TW" sz="2000" b="1" dirty="0">
                <a:solidFill>
                  <a:srgbClr val="008A00"/>
                </a:solidFill>
              </a:rPr>
              <a:t>=</a:t>
            </a:r>
            <a:r>
              <a:rPr lang="zh-TW" altLang="en-US" sz="2000" b="1" dirty="0">
                <a:solidFill>
                  <a:srgbClr val="008A00"/>
                </a:solidFill>
              </a:rPr>
              <a:t> </a:t>
            </a:r>
            <a:r>
              <a:rPr lang="en-US" altLang="zh-TW" sz="2000" b="1" dirty="0">
                <a:solidFill>
                  <a:srgbClr val="008A00"/>
                </a:solidFill>
              </a:rPr>
              <a:t>(</a:t>
            </a:r>
            <a:r>
              <a:rPr lang="zh-TW" altLang="en-US" sz="2000" b="1" dirty="0">
                <a:solidFill>
                  <a:srgbClr val="008A00"/>
                </a:solidFill>
              </a:rPr>
              <a:t>上底＋下底</a:t>
            </a:r>
            <a:r>
              <a:rPr lang="en-US" altLang="zh-TW" sz="2000" b="1" dirty="0">
                <a:solidFill>
                  <a:srgbClr val="008A00"/>
                </a:solidFill>
              </a:rPr>
              <a:t>)</a:t>
            </a:r>
            <a:r>
              <a:rPr lang="en-US" altLang="zh-TW" sz="2000" b="1" dirty="0">
                <a:solidFill>
                  <a:srgbClr val="008A00"/>
                </a:solidFill>
                <a:sym typeface="Symbol" panose="05050102010706020507" pitchFamily="18" charset="2"/>
              </a:rPr>
              <a:t></a:t>
            </a:r>
            <a:r>
              <a:rPr lang="zh-TW" altLang="en-US" sz="2000" b="1" dirty="0">
                <a:solidFill>
                  <a:srgbClr val="008A00"/>
                </a:solidFill>
                <a:sym typeface="Symbol" panose="05050102010706020507" pitchFamily="18" charset="2"/>
              </a:rPr>
              <a:t>高</a:t>
            </a:r>
            <a:r>
              <a:rPr lang="en-US" altLang="zh-TW" sz="2000" b="1" dirty="0">
                <a:solidFill>
                  <a:srgbClr val="008A00"/>
                </a:solidFill>
                <a:sym typeface="Symbol" panose="05050102010706020507" pitchFamily="18" charset="2"/>
              </a:rPr>
              <a:t>2</a:t>
            </a:r>
            <a:r>
              <a:rPr lang="zh-TW" altLang="en-US" sz="2000" b="1" dirty="0">
                <a:solidFill>
                  <a:srgbClr val="008A00"/>
                </a:solidFill>
              </a:rPr>
              <a:t> </a:t>
            </a:r>
            <a:endParaRPr lang="en-US" altLang="zh-TW" sz="2000" b="1" dirty="0">
              <a:solidFill>
                <a:srgbClr val="008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8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1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9" grpId="0" animBg="1"/>
      <p:bldP spid="49" grpId="1" animBg="1"/>
      <p:bldP spid="55" grpId="0" animBg="1"/>
      <p:bldP spid="55" grpId="1" animBg="1"/>
      <p:bldP spid="56" grpId="0"/>
      <p:bldP spid="56" grpId="1"/>
      <p:bldP spid="57" grpId="0" animBg="1"/>
      <p:bldP spid="58" grpId="0" animBg="1"/>
      <p:bldP spid="58" grpId="1" animBg="1"/>
      <p:bldP spid="59" grpId="0" animBg="1"/>
      <p:bldP spid="59" grpId="1" animBg="1"/>
      <p:bldP spid="59" grpId="2" animBg="1"/>
      <p:bldP spid="60" grpId="0" animBg="1"/>
      <p:bldP spid="60" grpId="1" animBg="1"/>
      <p:bldP spid="62" grpId="0"/>
      <p:bldP spid="62" grpId="1"/>
      <p:bldP spid="63" grpId="0" animBg="1"/>
      <p:bldP spid="63" grpId="1" animBg="1"/>
      <p:bldP spid="64" grpId="0" animBg="1"/>
      <p:bldP spid="64" grpId="1" animBg="1"/>
      <p:bldP spid="3" grpId="0" animBg="1"/>
      <p:bldP spid="3" grpId="1" animBg="1"/>
      <p:bldP spid="66" grpId="0"/>
      <p:bldP spid="66" grpId="1"/>
      <p:bldP spid="66" grpId="2"/>
      <p:bldP spid="67" grpId="0" animBg="1"/>
      <p:bldP spid="67" grpId="1" animBg="1"/>
      <p:bldP spid="68" grpId="0" animBg="1"/>
      <p:bldP spid="68" grpId="1" animBg="1"/>
      <p:bldP spid="70" grpId="0"/>
      <p:bldP spid="70" grpId="1"/>
      <p:bldP spid="71" grpId="0" animBg="1"/>
      <p:bldP spid="71" grpId="1" animBg="1"/>
      <p:bldP spid="72" grpId="0"/>
      <p:bldP spid="72" grpId="1"/>
      <p:bldP spid="50" grpId="0" animBg="1"/>
      <p:bldP spid="50" grpId="1" animBg="1"/>
      <p:bldP spid="50" grpId="2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9C392664-7272-4065-BC79-5AC90E56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167"/>
            <a:ext cx="83359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35.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cxnSp>
        <p:nvCxnSpPr>
          <p:cNvPr id="5123" name="直接连接符 104">
            <a:extLst>
              <a:ext uri="{FF2B5EF4-FFF2-40B4-BE49-F238E27FC236}">
                <a16:creationId xmlns:a16="http://schemas.microsoft.com/office/drawing/2014/main" id="{11BC855A-46AF-4282-BAAA-1AB9B0017F51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1125092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4" name="Text Box 13">
            <a:extLst>
              <a:ext uri="{FF2B5EF4-FFF2-40B4-BE49-F238E27FC236}">
                <a16:creationId xmlns:a16="http://schemas.microsoft.com/office/drawing/2014/main" id="{F60A006D-94D3-4DBF-A503-9AB7E6679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836712"/>
            <a:ext cx="79930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0850" indent="-4508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001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573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145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71700" indent="-3429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dirty="0">
                <a:ea typeface="標楷體" panose="03000509000000000000" pitchFamily="65" charset="-120"/>
              </a:rPr>
              <a:t>(b)</a:t>
            </a:r>
            <a:r>
              <a:rPr lang="zh-TW" altLang="en-US" sz="2800" dirty="0">
                <a:ea typeface="標楷體" panose="03000509000000000000" pitchFamily="65" charset="-120"/>
              </a:rPr>
              <a:t>下圖顯示</a:t>
            </a:r>
            <a:r>
              <a:rPr lang="zh-TW" altLang="en-US" sz="2800" u="sng" dirty="0">
                <a:ea typeface="標楷體" panose="03000509000000000000" pitchFamily="65" charset="-120"/>
              </a:rPr>
              <a:t>曉瑩</a:t>
            </a:r>
            <a:r>
              <a:rPr lang="zh-TW" altLang="en-US" sz="2800" dirty="0">
                <a:ea typeface="標楷體" panose="03000509000000000000" pitchFamily="65" charset="-120"/>
              </a:rPr>
              <a:t>利用圖二設計的標誌。她認為兩個設計的陰影部分的面積不一樣。你同意嗎？試解釋。                      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[4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5125" name="Text Box 147">
            <a:extLst>
              <a:ext uri="{FF2B5EF4-FFF2-40B4-BE49-F238E27FC236}">
                <a16:creationId xmlns:a16="http://schemas.microsoft.com/office/drawing/2014/main" id="{7A5063CF-7999-408E-A24D-8263942BF0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四</a:t>
            </a:r>
            <a:r>
              <a:rPr lang="en-US" altLang="zh-TW" sz="3400" b="1"/>
              <a:t>)</a:t>
            </a:r>
          </a:p>
        </p:txBody>
      </p:sp>
      <p:sp>
        <p:nvSpPr>
          <p:cNvPr id="5127" name="Rectangle 6">
            <a:extLst>
              <a:ext uri="{FF2B5EF4-FFF2-40B4-BE49-F238E27FC236}">
                <a16:creationId xmlns:a16="http://schemas.microsoft.com/office/drawing/2014/main" id="{33154A64-67D7-49B7-B3AC-67DA1F3CB7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5" y="3706402"/>
            <a:ext cx="6972798" cy="217087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28" name="Text Box 108">
            <a:extLst>
              <a:ext uri="{FF2B5EF4-FFF2-40B4-BE49-F238E27FC236}">
                <a16:creationId xmlns:a16="http://schemas.microsoft.com/office/drawing/2014/main" id="{FAB15322-98B0-4825-8714-65090E8A2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6168" y="3700760"/>
            <a:ext cx="68440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陰影部分都是底為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8cm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、高為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(11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4)cm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的</a:t>
            </a:r>
            <a:endParaRPr lang="en-US" altLang="zh-TW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9" name="组合 8">
            <a:extLst>
              <a:ext uri="{FF2B5EF4-FFF2-40B4-BE49-F238E27FC236}">
                <a16:creationId xmlns:a16="http://schemas.microsoft.com/office/drawing/2014/main" id="{D783D3EB-14C9-44BE-9EA0-FA76B1AC14D6}"/>
              </a:ext>
            </a:extLst>
          </p:cNvPr>
          <p:cNvGrpSpPr/>
          <p:nvPr/>
        </p:nvGrpSpPr>
        <p:grpSpPr>
          <a:xfrm>
            <a:off x="1205063" y="2395718"/>
            <a:ext cx="6635213" cy="1071302"/>
            <a:chOff x="1889326" y="2886075"/>
            <a:chExt cx="6635213" cy="1071302"/>
          </a:xfrm>
        </p:grpSpPr>
        <p:grpSp>
          <p:nvGrpSpPr>
            <p:cNvPr id="7" name="组合 6">
              <a:extLst>
                <a:ext uri="{FF2B5EF4-FFF2-40B4-BE49-F238E27FC236}">
                  <a16:creationId xmlns:a16="http://schemas.microsoft.com/office/drawing/2014/main" id="{2E29D97E-E167-414E-B781-61F31E61B0CE}"/>
                </a:ext>
              </a:extLst>
            </p:cNvPr>
            <p:cNvGrpSpPr/>
            <p:nvPr/>
          </p:nvGrpSpPr>
          <p:grpSpPr>
            <a:xfrm>
              <a:off x="1889326" y="2886075"/>
              <a:ext cx="2657761" cy="1071302"/>
              <a:chOff x="2952748" y="2886075"/>
              <a:chExt cx="2657761" cy="1071302"/>
            </a:xfrm>
          </p:grpSpPr>
          <p:grpSp>
            <p:nvGrpSpPr>
              <p:cNvPr id="6" name="组合 5">
                <a:extLst>
                  <a:ext uri="{FF2B5EF4-FFF2-40B4-BE49-F238E27FC236}">
                    <a16:creationId xmlns:a16="http://schemas.microsoft.com/office/drawing/2014/main" id="{06A3E203-B19A-461C-8FD5-676ECA8520A0}"/>
                  </a:ext>
                </a:extLst>
              </p:cNvPr>
              <p:cNvGrpSpPr/>
              <p:nvPr/>
            </p:nvGrpSpPr>
            <p:grpSpPr>
              <a:xfrm>
                <a:off x="3893853" y="2886075"/>
                <a:ext cx="1716656" cy="1011224"/>
                <a:chOff x="3893853" y="2886075"/>
                <a:chExt cx="1716656" cy="1011224"/>
              </a:xfrm>
            </p:grpSpPr>
            <p:sp>
              <p:nvSpPr>
                <p:cNvPr id="55" name="任意多边形: 形状 54">
                  <a:extLst>
                    <a:ext uri="{FF2B5EF4-FFF2-40B4-BE49-F238E27FC236}">
                      <a16:creationId xmlns:a16="http://schemas.microsoft.com/office/drawing/2014/main" id="{7D176AE1-3E62-4E9A-A188-E9F89171E2DD}"/>
                    </a:ext>
                  </a:extLst>
                </p:cNvPr>
                <p:cNvSpPr/>
                <p:nvPr/>
              </p:nvSpPr>
              <p:spPr bwMode="auto">
                <a:xfrm>
                  <a:off x="3901648" y="2886075"/>
                  <a:ext cx="1708861" cy="1000664"/>
                </a:xfrm>
                <a:custGeom>
                  <a:avLst/>
                  <a:gdLst>
                    <a:gd name="connsiteX0" fmla="*/ 0 w 1716657"/>
                    <a:gd name="connsiteY0" fmla="*/ 0 h 1000664"/>
                    <a:gd name="connsiteX1" fmla="*/ 8627 w 1716657"/>
                    <a:gd name="connsiteY1" fmla="*/ 1000664 h 1000664"/>
                    <a:gd name="connsiteX2" fmla="*/ 1155940 w 1716657"/>
                    <a:gd name="connsiteY2" fmla="*/ 983411 h 1000664"/>
                    <a:gd name="connsiteX3" fmla="*/ 1716657 w 1716657"/>
                    <a:gd name="connsiteY3" fmla="*/ 0 h 1000664"/>
                    <a:gd name="connsiteX4" fmla="*/ 0 w 1716657"/>
                    <a:gd name="connsiteY4" fmla="*/ 0 h 1000664"/>
                    <a:gd name="connsiteX0" fmla="*/ 0 w 1725284"/>
                    <a:gd name="connsiteY0" fmla="*/ 0 h 1000664"/>
                    <a:gd name="connsiteX1" fmla="*/ 17254 w 1725284"/>
                    <a:gd name="connsiteY1" fmla="*/ 1000664 h 1000664"/>
                    <a:gd name="connsiteX2" fmla="*/ 1164567 w 1725284"/>
                    <a:gd name="connsiteY2" fmla="*/ 983411 h 1000664"/>
                    <a:gd name="connsiteX3" fmla="*/ 1725284 w 1725284"/>
                    <a:gd name="connsiteY3" fmla="*/ 0 h 1000664"/>
                    <a:gd name="connsiteX4" fmla="*/ 0 w 1725284"/>
                    <a:gd name="connsiteY4" fmla="*/ 0 h 1000664"/>
                    <a:gd name="connsiteX0" fmla="*/ 829 w 1708861"/>
                    <a:gd name="connsiteY0" fmla="*/ 0 h 1000664"/>
                    <a:gd name="connsiteX1" fmla="*/ 831 w 1708861"/>
                    <a:gd name="connsiteY1" fmla="*/ 1000664 h 1000664"/>
                    <a:gd name="connsiteX2" fmla="*/ 1148144 w 1708861"/>
                    <a:gd name="connsiteY2" fmla="*/ 983411 h 1000664"/>
                    <a:gd name="connsiteX3" fmla="*/ 1708861 w 1708861"/>
                    <a:gd name="connsiteY3" fmla="*/ 0 h 1000664"/>
                    <a:gd name="connsiteX4" fmla="*/ 829 w 1708861"/>
                    <a:gd name="connsiteY4" fmla="*/ 0 h 1000664"/>
                    <a:gd name="connsiteX0" fmla="*/ 829 w 1708861"/>
                    <a:gd name="connsiteY0" fmla="*/ 0 h 1000664"/>
                    <a:gd name="connsiteX1" fmla="*/ 831 w 1708861"/>
                    <a:gd name="connsiteY1" fmla="*/ 1000664 h 1000664"/>
                    <a:gd name="connsiteX2" fmla="*/ 1156771 w 1708861"/>
                    <a:gd name="connsiteY2" fmla="*/ 1000663 h 1000664"/>
                    <a:gd name="connsiteX3" fmla="*/ 1708861 w 1708861"/>
                    <a:gd name="connsiteY3" fmla="*/ 0 h 1000664"/>
                    <a:gd name="connsiteX4" fmla="*/ 829 w 1708861"/>
                    <a:gd name="connsiteY4" fmla="*/ 0 h 10006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8861" h="1000664">
                      <a:moveTo>
                        <a:pt x="829" y="0"/>
                      </a:moveTo>
                      <a:cubicBezTo>
                        <a:pt x="3705" y="333555"/>
                        <a:pt x="-2045" y="667109"/>
                        <a:pt x="831" y="1000664"/>
                      </a:cubicBezTo>
                      <a:lnTo>
                        <a:pt x="1156771" y="1000663"/>
                      </a:lnTo>
                      <a:lnTo>
                        <a:pt x="1708861" y="0"/>
                      </a:lnTo>
                      <a:lnTo>
                        <a:pt x="829" y="0"/>
                      </a:lnTo>
                      <a:close/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5" name="任意多边形: 形状 4">
                  <a:extLst>
                    <a:ext uri="{FF2B5EF4-FFF2-40B4-BE49-F238E27FC236}">
                      <a16:creationId xmlns:a16="http://schemas.microsoft.com/office/drawing/2014/main" id="{A65219C2-AABA-4253-B80F-36F1392CC89A}"/>
                    </a:ext>
                  </a:extLst>
                </p:cNvPr>
                <p:cNvSpPr/>
                <p:nvPr/>
              </p:nvSpPr>
              <p:spPr bwMode="auto">
                <a:xfrm>
                  <a:off x="3893853" y="2888009"/>
                  <a:ext cx="1716656" cy="1009290"/>
                </a:xfrm>
                <a:custGeom>
                  <a:avLst/>
                  <a:gdLst>
                    <a:gd name="connsiteX0" fmla="*/ 0 w 1716656"/>
                    <a:gd name="connsiteY0" fmla="*/ 1009290 h 1009290"/>
                    <a:gd name="connsiteX1" fmla="*/ 1716656 w 1716656"/>
                    <a:gd name="connsiteY1" fmla="*/ 0 h 1009290"/>
                    <a:gd name="connsiteX2" fmla="*/ 1155939 w 1716656"/>
                    <a:gd name="connsiteY2" fmla="*/ 1009290 h 1009290"/>
                    <a:gd name="connsiteX3" fmla="*/ 0 w 1716656"/>
                    <a:gd name="connsiteY3" fmla="*/ 1009290 h 10092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16656" h="1009290">
                      <a:moveTo>
                        <a:pt x="0" y="1009290"/>
                      </a:moveTo>
                      <a:lnTo>
                        <a:pt x="1716656" y="0"/>
                      </a:lnTo>
                      <a:lnTo>
                        <a:pt x="1155939" y="1009290"/>
                      </a:lnTo>
                      <a:lnTo>
                        <a:pt x="0" y="1009290"/>
                      </a:lnTo>
                      <a:close/>
                    </a:path>
                  </a:pathLst>
                </a:custGeom>
                <a:solidFill>
                  <a:schemeClr val="accent3">
                    <a:lumMod val="85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sp>
            <p:nvSpPr>
              <p:cNvPr id="62" name="Rectangle 7">
                <a:extLst>
                  <a:ext uri="{FF2B5EF4-FFF2-40B4-BE49-F238E27FC236}">
                    <a16:creationId xmlns:a16="http://schemas.microsoft.com/office/drawing/2014/main" id="{BBD7C014-6FF8-4C7E-B089-12703C4FAD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52748" y="3557267"/>
                <a:ext cx="115593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CN" altLang="en-US" sz="2000" dirty="0">
                    <a:ea typeface="標楷體" panose="03000509000000000000" pitchFamily="65" charset="-120"/>
                  </a:rPr>
                  <a:t>設計</a:t>
                </a:r>
                <a:r>
                  <a:rPr lang="zh-TW" altLang="en-US" sz="2000" dirty="0">
                    <a:ea typeface="標楷體" panose="03000509000000000000" pitchFamily="65" charset="-120"/>
                  </a:rPr>
                  <a:t>一</a:t>
                </a:r>
                <a:endParaRPr kumimoji="0"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</p:grpSp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BE5C574B-085E-4C62-B9DC-E1A76EB6B577}"/>
                </a:ext>
              </a:extLst>
            </p:cNvPr>
            <p:cNvGrpSpPr/>
            <p:nvPr/>
          </p:nvGrpSpPr>
          <p:grpSpPr>
            <a:xfrm>
              <a:off x="5950047" y="2888276"/>
              <a:ext cx="2574492" cy="1020029"/>
              <a:chOff x="5857274" y="2970153"/>
              <a:chExt cx="2574492" cy="1020029"/>
            </a:xfrm>
          </p:grpSpPr>
          <p:grpSp>
            <p:nvGrpSpPr>
              <p:cNvPr id="57" name="组合 56">
                <a:extLst>
                  <a:ext uri="{FF2B5EF4-FFF2-40B4-BE49-F238E27FC236}">
                    <a16:creationId xmlns:a16="http://schemas.microsoft.com/office/drawing/2014/main" id="{767E9BC7-F105-4ED9-A362-69B3F36A4BF4}"/>
                  </a:ext>
                </a:extLst>
              </p:cNvPr>
              <p:cNvGrpSpPr/>
              <p:nvPr/>
            </p:nvGrpSpPr>
            <p:grpSpPr>
              <a:xfrm>
                <a:off x="5857274" y="2970153"/>
                <a:ext cx="1716657" cy="1020029"/>
                <a:chOff x="3893852" y="2877270"/>
                <a:chExt cx="1716657" cy="1020029"/>
              </a:xfrm>
            </p:grpSpPr>
            <p:sp>
              <p:nvSpPr>
                <p:cNvPr id="60" name="任意多边形: 形状 59">
                  <a:extLst>
                    <a:ext uri="{FF2B5EF4-FFF2-40B4-BE49-F238E27FC236}">
                      <a16:creationId xmlns:a16="http://schemas.microsoft.com/office/drawing/2014/main" id="{1D7C16AD-BE90-492D-B1DE-0065DAFE25A0}"/>
                    </a:ext>
                  </a:extLst>
                </p:cNvPr>
                <p:cNvSpPr/>
                <p:nvPr/>
              </p:nvSpPr>
              <p:spPr bwMode="auto">
                <a:xfrm>
                  <a:off x="3901648" y="2877270"/>
                  <a:ext cx="1708861" cy="1009469"/>
                </a:xfrm>
                <a:custGeom>
                  <a:avLst/>
                  <a:gdLst>
                    <a:gd name="connsiteX0" fmla="*/ 0 w 1716657"/>
                    <a:gd name="connsiteY0" fmla="*/ 0 h 1000664"/>
                    <a:gd name="connsiteX1" fmla="*/ 8627 w 1716657"/>
                    <a:gd name="connsiteY1" fmla="*/ 1000664 h 1000664"/>
                    <a:gd name="connsiteX2" fmla="*/ 1155940 w 1716657"/>
                    <a:gd name="connsiteY2" fmla="*/ 983411 h 1000664"/>
                    <a:gd name="connsiteX3" fmla="*/ 1716657 w 1716657"/>
                    <a:gd name="connsiteY3" fmla="*/ 0 h 1000664"/>
                    <a:gd name="connsiteX4" fmla="*/ 0 w 1716657"/>
                    <a:gd name="connsiteY4" fmla="*/ 0 h 1000664"/>
                    <a:gd name="connsiteX0" fmla="*/ 0 w 1725284"/>
                    <a:gd name="connsiteY0" fmla="*/ 0 h 1000664"/>
                    <a:gd name="connsiteX1" fmla="*/ 17254 w 1725284"/>
                    <a:gd name="connsiteY1" fmla="*/ 1000664 h 1000664"/>
                    <a:gd name="connsiteX2" fmla="*/ 1164567 w 1725284"/>
                    <a:gd name="connsiteY2" fmla="*/ 983411 h 1000664"/>
                    <a:gd name="connsiteX3" fmla="*/ 1725284 w 1725284"/>
                    <a:gd name="connsiteY3" fmla="*/ 0 h 1000664"/>
                    <a:gd name="connsiteX4" fmla="*/ 0 w 1725284"/>
                    <a:gd name="connsiteY4" fmla="*/ 0 h 1000664"/>
                    <a:gd name="connsiteX0" fmla="*/ 829 w 1708861"/>
                    <a:gd name="connsiteY0" fmla="*/ 0 h 1000664"/>
                    <a:gd name="connsiteX1" fmla="*/ 831 w 1708861"/>
                    <a:gd name="connsiteY1" fmla="*/ 1000664 h 1000664"/>
                    <a:gd name="connsiteX2" fmla="*/ 1148144 w 1708861"/>
                    <a:gd name="connsiteY2" fmla="*/ 983411 h 1000664"/>
                    <a:gd name="connsiteX3" fmla="*/ 1708861 w 1708861"/>
                    <a:gd name="connsiteY3" fmla="*/ 0 h 1000664"/>
                    <a:gd name="connsiteX4" fmla="*/ 829 w 1708861"/>
                    <a:gd name="connsiteY4" fmla="*/ 0 h 1000664"/>
                    <a:gd name="connsiteX0" fmla="*/ 829 w 1708861"/>
                    <a:gd name="connsiteY0" fmla="*/ 0 h 1000664"/>
                    <a:gd name="connsiteX1" fmla="*/ 831 w 1708861"/>
                    <a:gd name="connsiteY1" fmla="*/ 1000664 h 1000664"/>
                    <a:gd name="connsiteX2" fmla="*/ 1156771 w 1708861"/>
                    <a:gd name="connsiteY2" fmla="*/ 1000663 h 1000664"/>
                    <a:gd name="connsiteX3" fmla="*/ 1708861 w 1708861"/>
                    <a:gd name="connsiteY3" fmla="*/ 0 h 1000664"/>
                    <a:gd name="connsiteX4" fmla="*/ 829 w 1708861"/>
                    <a:gd name="connsiteY4" fmla="*/ 0 h 100066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08861" h="1000664">
                      <a:moveTo>
                        <a:pt x="829" y="0"/>
                      </a:moveTo>
                      <a:cubicBezTo>
                        <a:pt x="3705" y="333555"/>
                        <a:pt x="-2045" y="667109"/>
                        <a:pt x="831" y="1000664"/>
                      </a:cubicBezTo>
                      <a:lnTo>
                        <a:pt x="1156771" y="1000663"/>
                      </a:lnTo>
                      <a:lnTo>
                        <a:pt x="1708861" y="0"/>
                      </a:lnTo>
                      <a:lnTo>
                        <a:pt x="829" y="0"/>
                      </a:lnTo>
                      <a:close/>
                    </a:path>
                  </a:pathLst>
                </a:custGeom>
                <a:noFill/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chemeClr val="tx1">
                            <a:gamma/>
                            <a:shade val="60000"/>
                            <a:invGamma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  <p:sp>
              <p:nvSpPr>
                <p:cNvPr id="59" name="任意多边形: 形状 58">
                  <a:extLst>
                    <a:ext uri="{FF2B5EF4-FFF2-40B4-BE49-F238E27FC236}">
                      <a16:creationId xmlns:a16="http://schemas.microsoft.com/office/drawing/2014/main" id="{45A2B2AD-D346-4B25-8B44-4579051CD4AB}"/>
                    </a:ext>
                  </a:extLst>
                </p:cNvPr>
                <p:cNvSpPr/>
                <p:nvPr/>
              </p:nvSpPr>
              <p:spPr bwMode="auto">
                <a:xfrm>
                  <a:off x="3893852" y="2879383"/>
                  <a:ext cx="1155939" cy="1017916"/>
                </a:xfrm>
                <a:custGeom>
                  <a:avLst/>
                  <a:gdLst>
                    <a:gd name="connsiteX0" fmla="*/ 0 w 1716656"/>
                    <a:gd name="connsiteY0" fmla="*/ 1009290 h 1009290"/>
                    <a:gd name="connsiteX1" fmla="*/ 1716656 w 1716656"/>
                    <a:gd name="connsiteY1" fmla="*/ 0 h 1009290"/>
                    <a:gd name="connsiteX2" fmla="*/ 1155939 w 1716656"/>
                    <a:gd name="connsiteY2" fmla="*/ 1009290 h 1009290"/>
                    <a:gd name="connsiteX3" fmla="*/ 0 w 1716656"/>
                    <a:gd name="connsiteY3" fmla="*/ 1009290 h 1009290"/>
                    <a:gd name="connsiteX0" fmla="*/ 0 w 1155939"/>
                    <a:gd name="connsiteY0" fmla="*/ 1017916 h 1017916"/>
                    <a:gd name="connsiteX1" fmla="*/ 569343 w 1155939"/>
                    <a:gd name="connsiteY1" fmla="*/ 0 h 1017916"/>
                    <a:gd name="connsiteX2" fmla="*/ 1155939 w 1155939"/>
                    <a:gd name="connsiteY2" fmla="*/ 1017916 h 1017916"/>
                    <a:gd name="connsiteX3" fmla="*/ 0 w 1155939"/>
                    <a:gd name="connsiteY3" fmla="*/ 1017916 h 10179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155939" h="1017916">
                      <a:moveTo>
                        <a:pt x="0" y="1017916"/>
                      </a:moveTo>
                      <a:lnTo>
                        <a:pt x="569343" y="0"/>
                      </a:lnTo>
                      <a:lnTo>
                        <a:pt x="1155939" y="1017916"/>
                      </a:lnTo>
                      <a:lnTo>
                        <a:pt x="0" y="1017916"/>
                      </a:lnTo>
                      <a:close/>
                    </a:path>
                  </a:pathLst>
                </a:custGeom>
                <a:solidFill>
                  <a:schemeClr val="accent3">
                    <a:lumMod val="85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新細明體" panose="02020500000000000000" pitchFamily="18" charset="-120"/>
                  </a:endParaRPr>
                </a:p>
              </p:txBody>
            </p:sp>
          </p:grpSp>
          <p:sp>
            <p:nvSpPr>
              <p:cNvPr id="63" name="Rectangle 7">
                <a:extLst>
                  <a:ext uri="{FF2B5EF4-FFF2-40B4-BE49-F238E27FC236}">
                    <a16:creationId xmlns:a16="http://schemas.microsoft.com/office/drawing/2014/main" id="{3F569E7C-5A75-4E14-B7B7-08B4C991AB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75827" y="3579066"/>
                <a:ext cx="115593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CN" altLang="en-US" sz="2000" dirty="0">
                    <a:ea typeface="標楷體" panose="03000509000000000000" pitchFamily="65" charset="-120"/>
                  </a:rPr>
                  <a:t>設計二</a:t>
                </a:r>
                <a:endParaRPr kumimoji="0" lang="en-US" altLang="zh-TW" sz="20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64" name="Text Box 108">
            <a:extLst>
              <a:ext uri="{FF2B5EF4-FFF2-40B4-BE49-F238E27FC236}">
                <a16:creationId xmlns:a16="http://schemas.microsoft.com/office/drawing/2014/main" id="{380FFD76-8DFA-4040-835E-6EB765086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895" y="4252865"/>
            <a:ext cx="54255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面積都是：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8×(11</a:t>
            </a:r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－ 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4)÷2 = 28(cm</a:t>
            </a:r>
            <a:r>
              <a:rPr lang="en-US" altLang="zh-CN" sz="2400" dirty="0">
                <a:solidFill>
                  <a:srgbClr val="FF0000"/>
                </a:solidFill>
                <a:ea typeface="標楷體" panose="03000509000000000000" pitchFamily="65" charset="-120"/>
              </a:rPr>
              <a:t>²</a:t>
            </a:r>
            <a:r>
              <a:rPr lang="en-US" altLang="zh-TW" sz="2400" dirty="0">
                <a:solidFill>
                  <a:srgbClr val="FF0000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5" name="Text Box 108">
            <a:extLst>
              <a:ext uri="{FF2B5EF4-FFF2-40B4-BE49-F238E27FC236}">
                <a16:creationId xmlns:a16="http://schemas.microsoft.com/office/drawing/2014/main" id="{BD48F10B-BD7A-499B-8DD4-000A7E88A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266" y="4869586"/>
            <a:ext cx="280831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dirty="0">
                <a:solidFill>
                  <a:srgbClr val="FF0000"/>
                </a:solidFill>
                <a:ea typeface="標楷體" panose="03000509000000000000" pitchFamily="65" charset="-120"/>
              </a:rPr>
              <a:t>（其他合理解釋也可接受）</a:t>
            </a:r>
            <a:endParaRPr lang="en-US" altLang="zh-TW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66" name="Text Box 108">
            <a:extLst>
              <a:ext uri="{FF2B5EF4-FFF2-40B4-BE49-F238E27FC236}">
                <a16:creationId xmlns:a16="http://schemas.microsoft.com/office/drawing/2014/main" id="{09D5BF32-606C-41F3-9503-89806EA14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935" y="5308077"/>
            <a:ext cx="63206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ea typeface="標楷體" panose="03000509000000000000" pitchFamily="65" charset="-120"/>
              </a:rPr>
              <a:t>所以我* 同意 </a:t>
            </a:r>
            <a:r>
              <a:rPr lang="en-US" altLang="zh-TW" sz="2400" dirty="0">
                <a:ea typeface="標楷體" panose="03000509000000000000" pitchFamily="65" charset="-120"/>
              </a:rPr>
              <a:t>/</a:t>
            </a:r>
            <a:r>
              <a:rPr lang="zh-TW" altLang="en-US" sz="2400" dirty="0">
                <a:ea typeface="標楷體" panose="03000509000000000000" pitchFamily="65" charset="-120"/>
              </a:rPr>
              <a:t> </a:t>
            </a:r>
            <a:r>
              <a:rPr lang="zh-CN" altLang="en-US" sz="2400" dirty="0">
                <a:ea typeface="標楷體" panose="03000509000000000000" pitchFamily="65" charset="-120"/>
              </a:rPr>
              <a:t>不同意</a:t>
            </a:r>
            <a:r>
              <a:rPr lang="zh-TW" altLang="en-US" sz="2400" dirty="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(</a:t>
            </a:r>
            <a:r>
              <a:rPr lang="zh-TW" altLang="en-US" sz="2400" dirty="0">
                <a:ea typeface="標楷體" panose="03000509000000000000" pitchFamily="65" charset="-120"/>
              </a:rPr>
              <a:t>*圈出答案</a:t>
            </a:r>
            <a:r>
              <a:rPr lang="en-US" altLang="zh-TW" sz="2400" dirty="0">
                <a:ea typeface="標楷體" panose="03000509000000000000" pitchFamily="65" charset="-120"/>
              </a:rPr>
              <a:t>)</a:t>
            </a:r>
            <a:r>
              <a:rPr lang="zh-TW" altLang="en-US" sz="2400" dirty="0">
                <a:ea typeface="標楷體" panose="03000509000000000000" pitchFamily="65" charset="-120"/>
              </a:rPr>
              <a:t>。</a:t>
            </a:r>
            <a:endParaRPr lang="en-US" altLang="zh-TW" sz="2400" dirty="0">
              <a:ea typeface="標楷體" panose="03000509000000000000" pitchFamily="65" charset="-120"/>
            </a:endParaRPr>
          </a:p>
        </p:txBody>
      </p:sp>
      <p:sp>
        <p:nvSpPr>
          <p:cNvPr id="67" name="Text Box 108">
            <a:extLst>
              <a:ext uri="{FF2B5EF4-FFF2-40B4-BE49-F238E27FC236}">
                <a16:creationId xmlns:a16="http://schemas.microsoft.com/office/drawing/2014/main" id="{6404A12D-47CE-4833-8E36-B05DE7365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872" y="4252865"/>
            <a:ext cx="14294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三</a:t>
            </a:r>
            <a:r>
              <a:rPr lang="zh-CN" altLang="en-US" sz="2400" dirty="0">
                <a:solidFill>
                  <a:srgbClr val="FF0000"/>
                </a:solidFill>
                <a:ea typeface="標楷體" panose="03000509000000000000" pitchFamily="65" charset="-120"/>
              </a:rPr>
              <a:t>角形，</a:t>
            </a:r>
            <a:endParaRPr lang="en-US" altLang="zh-TW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0" name="Text Box 50">
            <a:extLst>
              <a:ext uri="{FF2B5EF4-FFF2-40B4-BE49-F238E27FC236}">
                <a16:creationId xmlns:a16="http://schemas.microsoft.com/office/drawing/2014/main" id="{ED8E5E0A-D181-4D6E-AEA9-881AF3270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437" y="3388004"/>
            <a:ext cx="590548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8cm</a:t>
            </a:r>
          </a:p>
        </p:txBody>
      </p:sp>
      <p:sp>
        <p:nvSpPr>
          <p:cNvPr id="71" name="Text Box 50">
            <a:extLst>
              <a:ext uri="{FF2B5EF4-FFF2-40B4-BE49-F238E27FC236}">
                <a16:creationId xmlns:a16="http://schemas.microsoft.com/office/drawing/2014/main" id="{A0E0C51D-E5AC-4920-8E8A-F8392C5F5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7952" y="3376835"/>
            <a:ext cx="590548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8cm</a:t>
            </a:r>
          </a:p>
        </p:txBody>
      </p:sp>
      <p:sp>
        <p:nvSpPr>
          <p:cNvPr id="75" name="Line 23">
            <a:extLst>
              <a:ext uri="{FF2B5EF4-FFF2-40B4-BE49-F238E27FC236}">
                <a16:creationId xmlns:a16="http://schemas.microsoft.com/office/drawing/2014/main" id="{233F8966-1036-4FAD-A167-A1CEA489C54E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1646331" y="2908141"/>
            <a:ext cx="1030456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76" name="Text Box 50">
            <a:extLst>
              <a:ext uri="{FF2B5EF4-FFF2-40B4-BE49-F238E27FC236}">
                <a16:creationId xmlns:a16="http://schemas.microsoft.com/office/drawing/2014/main" id="{DFDE2E72-5925-4DB9-B257-2295B2DFC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821" y="2703750"/>
            <a:ext cx="1259635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(11</a:t>
            </a:r>
            <a:r>
              <a:rPr lang="zh-TW" altLang="en-US" sz="16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4)cm</a:t>
            </a:r>
          </a:p>
        </p:txBody>
      </p:sp>
      <p:sp>
        <p:nvSpPr>
          <p:cNvPr id="78" name="Text Box 50">
            <a:extLst>
              <a:ext uri="{FF2B5EF4-FFF2-40B4-BE49-F238E27FC236}">
                <a16:creationId xmlns:a16="http://schemas.microsoft.com/office/drawing/2014/main" id="{703050F8-105A-498E-AC62-E41357F31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2670" y="2813044"/>
            <a:ext cx="1156779" cy="338554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(11</a:t>
            </a:r>
            <a:r>
              <a:rPr lang="zh-TW" altLang="en-US" sz="16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TW" sz="1600" dirty="0">
                <a:solidFill>
                  <a:srgbClr val="0066FF"/>
                </a:solidFill>
                <a:ea typeface="標楷體" panose="03000509000000000000" pitchFamily="65" charset="-120"/>
              </a:rPr>
              <a:t>4)cm</a:t>
            </a:r>
          </a:p>
        </p:txBody>
      </p:sp>
      <p:sp>
        <p:nvSpPr>
          <p:cNvPr id="79" name="任意多边形: 形状 78">
            <a:extLst>
              <a:ext uri="{FF2B5EF4-FFF2-40B4-BE49-F238E27FC236}">
                <a16:creationId xmlns:a16="http://schemas.microsoft.com/office/drawing/2014/main" id="{1E8BA9FF-46FB-403B-A5A0-2C4DE30AC18A}"/>
              </a:ext>
            </a:extLst>
          </p:cNvPr>
          <p:cNvSpPr/>
          <p:nvPr/>
        </p:nvSpPr>
        <p:spPr bwMode="auto">
          <a:xfrm>
            <a:off x="2162978" y="2393910"/>
            <a:ext cx="1716656" cy="1009290"/>
          </a:xfrm>
          <a:custGeom>
            <a:avLst/>
            <a:gdLst>
              <a:gd name="connsiteX0" fmla="*/ 0 w 1716656"/>
              <a:gd name="connsiteY0" fmla="*/ 1009290 h 1009290"/>
              <a:gd name="connsiteX1" fmla="*/ 1716656 w 1716656"/>
              <a:gd name="connsiteY1" fmla="*/ 0 h 1009290"/>
              <a:gd name="connsiteX2" fmla="*/ 1155939 w 1716656"/>
              <a:gd name="connsiteY2" fmla="*/ 1009290 h 1009290"/>
              <a:gd name="connsiteX3" fmla="*/ 0 w 1716656"/>
              <a:gd name="connsiteY3" fmla="*/ 1009290 h 10092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6656" h="1009290">
                <a:moveTo>
                  <a:pt x="0" y="1009290"/>
                </a:moveTo>
                <a:lnTo>
                  <a:pt x="1716656" y="0"/>
                </a:lnTo>
                <a:lnTo>
                  <a:pt x="1155939" y="1009290"/>
                </a:lnTo>
                <a:lnTo>
                  <a:pt x="0" y="1009290"/>
                </a:lnTo>
                <a:close/>
              </a:path>
            </a:pathLst>
          </a:custGeom>
          <a:solidFill>
            <a:srgbClr val="6699FF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80" name="任意多边形: 形状 79">
            <a:extLst>
              <a:ext uri="{FF2B5EF4-FFF2-40B4-BE49-F238E27FC236}">
                <a16:creationId xmlns:a16="http://schemas.microsoft.com/office/drawing/2014/main" id="{9250F389-EC6C-4501-8D6A-8795689704A8}"/>
              </a:ext>
            </a:extLst>
          </p:cNvPr>
          <p:cNvSpPr/>
          <p:nvPr/>
        </p:nvSpPr>
        <p:spPr bwMode="auto">
          <a:xfrm>
            <a:off x="5264368" y="2398098"/>
            <a:ext cx="1155939" cy="1017916"/>
          </a:xfrm>
          <a:custGeom>
            <a:avLst/>
            <a:gdLst>
              <a:gd name="connsiteX0" fmla="*/ 0 w 1716656"/>
              <a:gd name="connsiteY0" fmla="*/ 1009290 h 1009290"/>
              <a:gd name="connsiteX1" fmla="*/ 1716656 w 1716656"/>
              <a:gd name="connsiteY1" fmla="*/ 0 h 1009290"/>
              <a:gd name="connsiteX2" fmla="*/ 1155939 w 1716656"/>
              <a:gd name="connsiteY2" fmla="*/ 1009290 h 1009290"/>
              <a:gd name="connsiteX3" fmla="*/ 0 w 1716656"/>
              <a:gd name="connsiteY3" fmla="*/ 1009290 h 1009290"/>
              <a:gd name="connsiteX0" fmla="*/ 0 w 1155939"/>
              <a:gd name="connsiteY0" fmla="*/ 1017916 h 1017916"/>
              <a:gd name="connsiteX1" fmla="*/ 569343 w 1155939"/>
              <a:gd name="connsiteY1" fmla="*/ 0 h 1017916"/>
              <a:gd name="connsiteX2" fmla="*/ 1155939 w 1155939"/>
              <a:gd name="connsiteY2" fmla="*/ 1017916 h 1017916"/>
              <a:gd name="connsiteX3" fmla="*/ 0 w 1155939"/>
              <a:gd name="connsiteY3" fmla="*/ 1017916 h 1017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5939" h="1017916">
                <a:moveTo>
                  <a:pt x="0" y="1017916"/>
                </a:moveTo>
                <a:lnTo>
                  <a:pt x="569343" y="0"/>
                </a:lnTo>
                <a:lnTo>
                  <a:pt x="1155939" y="1017916"/>
                </a:lnTo>
                <a:lnTo>
                  <a:pt x="0" y="1017916"/>
                </a:lnTo>
                <a:close/>
              </a:path>
            </a:pathLst>
          </a:custGeom>
          <a:solidFill>
            <a:srgbClr val="6699FF"/>
          </a:solidFill>
          <a:ln w="952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id="{9515D4AE-2639-472C-9F3D-B91D2592904A}"/>
              </a:ext>
            </a:extLst>
          </p:cNvPr>
          <p:cNvSpPr/>
          <p:nvPr/>
        </p:nvSpPr>
        <p:spPr bwMode="auto">
          <a:xfrm>
            <a:off x="2228850" y="4162425"/>
            <a:ext cx="6143625" cy="0"/>
          </a:xfrm>
          <a:custGeom>
            <a:avLst/>
            <a:gdLst>
              <a:gd name="connsiteX0" fmla="*/ 0 w 6143625"/>
              <a:gd name="connsiteY0" fmla="*/ 0 h 0"/>
              <a:gd name="connsiteX1" fmla="*/ 6143625 w 61436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43625">
                <a:moveTo>
                  <a:pt x="0" y="0"/>
                </a:moveTo>
                <a:lnTo>
                  <a:pt x="6143625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8" name="任意多边形: 形状 37">
            <a:extLst>
              <a:ext uri="{FF2B5EF4-FFF2-40B4-BE49-F238E27FC236}">
                <a16:creationId xmlns:a16="http://schemas.microsoft.com/office/drawing/2014/main" id="{3A19824B-7362-49CC-8EBF-C00B450AA00B}"/>
              </a:ext>
            </a:extLst>
          </p:cNvPr>
          <p:cNvSpPr/>
          <p:nvPr/>
        </p:nvSpPr>
        <p:spPr bwMode="auto">
          <a:xfrm flipV="1">
            <a:off x="1635638" y="4668810"/>
            <a:ext cx="6736837" cy="60245"/>
          </a:xfrm>
          <a:custGeom>
            <a:avLst/>
            <a:gdLst>
              <a:gd name="connsiteX0" fmla="*/ 0 w 6143625"/>
              <a:gd name="connsiteY0" fmla="*/ 0 h 0"/>
              <a:gd name="connsiteX1" fmla="*/ 6143625 w 61436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43625">
                <a:moveTo>
                  <a:pt x="0" y="0"/>
                </a:moveTo>
                <a:lnTo>
                  <a:pt x="6143625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9" name="任意多边形: 形状 38">
            <a:extLst>
              <a:ext uri="{FF2B5EF4-FFF2-40B4-BE49-F238E27FC236}">
                <a16:creationId xmlns:a16="http://schemas.microsoft.com/office/drawing/2014/main" id="{2B9441CF-49C3-4283-AF8D-3771C07A30E7}"/>
              </a:ext>
            </a:extLst>
          </p:cNvPr>
          <p:cNvSpPr/>
          <p:nvPr/>
        </p:nvSpPr>
        <p:spPr bwMode="auto">
          <a:xfrm flipV="1">
            <a:off x="1644629" y="5200083"/>
            <a:ext cx="6762771" cy="45719"/>
          </a:xfrm>
          <a:custGeom>
            <a:avLst/>
            <a:gdLst>
              <a:gd name="connsiteX0" fmla="*/ 0 w 6143625"/>
              <a:gd name="connsiteY0" fmla="*/ 0 h 0"/>
              <a:gd name="connsiteX1" fmla="*/ 6143625 w 6143625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143625">
                <a:moveTo>
                  <a:pt x="0" y="0"/>
                </a:moveTo>
                <a:lnTo>
                  <a:pt x="6143625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id="{B3AC8629-D79B-4AC9-8324-944D033DE699}"/>
              </a:ext>
            </a:extLst>
          </p:cNvPr>
          <p:cNvSpPr/>
          <p:nvPr/>
        </p:nvSpPr>
        <p:spPr bwMode="auto">
          <a:xfrm>
            <a:off x="2166938" y="3252788"/>
            <a:ext cx="147600" cy="147637"/>
          </a:xfrm>
          <a:custGeom>
            <a:avLst/>
            <a:gdLst>
              <a:gd name="connsiteX0" fmla="*/ 0 w 109537"/>
              <a:gd name="connsiteY0" fmla="*/ 0 h 147637"/>
              <a:gd name="connsiteX1" fmla="*/ 109537 w 109537"/>
              <a:gd name="connsiteY1" fmla="*/ 0 h 147637"/>
              <a:gd name="connsiteX2" fmla="*/ 109537 w 109537"/>
              <a:gd name="connsiteY2" fmla="*/ 147637 h 1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537" h="147637">
                <a:moveTo>
                  <a:pt x="0" y="0"/>
                </a:moveTo>
                <a:lnTo>
                  <a:pt x="109537" y="0"/>
                </a:lnTo>
                <a:lnTo>
                  <a:pt x="109537" y="147637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1" name="任意多边形: 形状 40">
            <a:extLst>
              <a:ext uri="{FF2B5EF4-FFF2-40B4-BE49-F238E27FC236}">
                <a16:creationId xmlns:a16="http://schemas.microsoft.com/office/drawing/2014/main" id="{11690444-3C65-4163-B11D-D5B0C8E5E49D}"/>
              </a:ext>
            </a:extLst>
          </p:cNvPr>
          <p:cNvSpPr/>
          <p:nvPr/>
        </p:nvSpPr>
        <p:spPr bwMode="auto">
          <a:xfrm>
            <a:off x="5271942" y="3259078"/>
            <a:ext cx="147600" cy="147637"/>
          </a:xfrm>
          <a:custGeom>
            <a:avLst/>
            <a:gdLst>
              <a:gd name="connsiteX0" fmla="*/ 0 w 109537"/>
              <a:gd name="connsiteY0" fmla="*/ 0 h 147637"/>
              <a:gd name="connsiteX1" fmla="*/ 109537 w 109537"/>
              <a:gd name="connsiteY1" fmla="*/ 0 h 147637"/>
              <a:gd name="connsiteX2" fmla="*/ 109537 w 109537"/>
              <a:gd name="connsiteY2" fmla="*/ 147637 h 1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537" h="147637">
                <a:moveTo>
                  <a:pt x="0" y="0"/>
                </a:moveTo>
                <a:lnTo>
                  <a:pt x="109537" y="0"/>
                </a:lnTo>
                <a:lnTo>
                  <a:pt x="109537" y="147637"/>
                </a:lnTo>
              </a:path>
            </a:pathLst>
          </a:custGeom>
          <a:noFill/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42" name="Text Box 108">
            <a:extLst>
              <a:ext uri="{FF2B5EF4-FFF2-40B4-BE49-F238E27FC236}">
                <a16:creationId xmlns:a16="http://schemas.microsoft.com/office/drawing/2014/main" id="{91B55409-EBC2-4F30-AD5E-1A12641820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3628" y="3720070"/>
            <a:ext cx="99388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dirty="0">
                <a:ea typeface="標楷體" panose="03000509000000000000" pitchFamily="65" charset="-120"/>
              </a:rPr>
              <a:t>因為</a:t>
            </a:r>
            <a:endParaRPr lang="en-US" altLang="zh-TW" sz="2400" dirty="0">
              <a:solidFill>
                <a:srgbClr val="FF0000"/>
              </a:solidFill>
              <a:ea typeface="標楷體" panose="03000509000000000000" pitchFamily="65" charset="-120"/>
            </a:endParaRPr>
          </a:p>
        </p:txBody>
      </p:sp>
      <p:sp>
        <p:nvSpPr>
          <p:cNvPr id="77" name="Line 23">
            <a:extLst>
              <a:ext uri="{FF2B5EF4-FFF2-40B4-BE49-F238E27FC236}">
                <a16:creationId xmlns:a16="http://schemas.microsoft.com/office/drawing/2014/main" id="{FED5D513-85DE-439D-88B9-A02DAC9E029C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4758352" y="2913772"/>
            <a:ext cx="1030456" cy="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 dirty="0"/>
          </a:p>
        </p:txBody>
      </p:sp>
      <p:sp>
        <p:nvSpPr>
          <p:cNvPr id="4" name="椭圆 3">
            <a:extLst>
              <a:ext uri="{FF2B5EF4-FFF2-40B4-BE49-F238E27FC236}">
                <a16:creationId xmlns:a16="http://schemas.microsoft.com/office/drawing/2014/main" id="{C873E5C2-1569-4057-98EE-2C8BCC048F74}"/>
              </a:ext>
            </a:extLst>
          </p:cNvPr>
          <p:cNvSpPr/>
          <p:nvPr/>
        </p:nvSpPr>
        <p:spPr bwMode="auto">
          <a:xfrm>
            <a:off x="3563888" y="5379449"/>
            <a:ext cx="1008112" cy="38726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436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64" grpId="0"/>
      <p:bldP spid="65" grpId="0"/>
      <p:bldP spid="67" grpId="0"/>
      <p:bldP spid="70" grpId="0"/>
      <p:bldP spid="70" grpId="1"/>
      <p:bldP spid="71" grpId="0"/>
      <p:bldP spid="71" grpId="1"/>
      <p:bldP spid="75" grpId="0" animBg="1"/>
      <p:bldP spid="75" grpId="1" animBg="1"/>
      <p:bldP spid="76" grpId="0"/>
      <p:bldP spid="76" grpId="1"/>
      <p:bldP spid="78" grpId="0"/>
      <p:bldP spid="78" grpId="1"/>
      <p:bldP spid="79" grpId="0" animBg="1"/>
      <p:bldP spid="79" grpId="1" animBg="1"/>
      <p:bldP spid="80" grpId="0" animBg="1"/>
      <p:bldP spid="80" grpId="1" animBg="1"/>
      <p:bldP spid="3" grpId="0" animBg="1"/>
      <p:bldP spid="3" grpId="1" animBg="1"/>
      <p:bldP spid="41" grpId="0" animBg="1"/>
      <p:bldP spid="41" grpId="1" animBg="1"/>
      <p:bldP spid="77" grpId="0" animBg="1"/>
      <p:bldP spid="77" grpId="1" animBg="1"/>
      <p:bldP spid="4" grpId="0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4070</TotalTime>
  <Words>246</Words>
  <Application>Microsoft Office PowerPoint</Application>
  <PresentationFormat>全屏显示(4:3)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5" baseType="lpstr">
      <vt:lpstr>Arial</vt:lpstr>
      <vt:lpstr>Calibri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522</cp:revision>
  <dcterms:modified xsi:type="dcterms:W3CDTF">2023-07-10T02:48:14Z</dcterms:modified>
</cp:coreProperties>
</file>