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8"/>
  </p:notesMasterIdLst>
  <p:sldIdLst>
    <p:sldId id="327" r:id="rId2"/>
    <p:sldId id="330" r:id="rId3"/>
    <p:sldId id="331" r:id="rId4"/>
    <p:sldId id="329" r:id="rId5"/>
    <p:sldId id="332" r:id="rId6"/>
    <p:sldId id="333" r:id="rId7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6699FF"/>
    <a:srgbClr val="0066FF"/>
    <a:srgbClr val="0000FF"/>
    <a:srgbClr val="EAEAEB"/>
    <a:srgbClr val="FBEDEB"/>
    <a:srgbClr val="EBE6FE"/>
    <a:srgbClr val="008A00"/>
    <a:srgbClr val="009600"/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582" autoAdjust="0"/>
    <p:restoredTop sz="85936" autoAdjust="0"/>
  </p:normalViewPr>
  <p:slideViewPr>
    <p:cSldViewPr>
      <p:cViewPr varScale="1">
        <p:scale>
          <a:sx n="72" d="100"/>
          <a:sy n="72" d="100"/>
        </p:scale>
        <p:origin x="119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8D1B6CBC-2708-4335-B68C-4F93002667A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4647D1B3-BC35-4969-B86D-300CFDB9618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B53BDB58-B0AA-49E2-8D87-04D23FD5F0EC}" type="datetimeFigureOut">
              <a:rPr lang="zh-TW" altLang="en-US"/>
              <a:pPr>
                <a:defRPr/>
              </a:pPr>
              <a:t>2023/7/10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34729DA7-F91E-4C0F-B6AB-95DA859E0AE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2817F992-07CB-4986-A9F7-AD63426864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E0E6237-C8E7-4733-88FC-ED846B6E188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CC32221-8428-470A-88A1-4E51743F96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7F2E2E0-06CA-4B68-8F7E-8CED25F09A8F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5B4D2C40-69CB-4422-8BE3-A2C2D41626A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4F483C8-5E27-4F43-99F1-6F10D2CEFF84}" type="slidenum">
              <a:rPr lang="en-US" altLang="zh-TW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1</a:t>
            </a:fld>
            <a:endParaRPr lang="en-US" altLang="zh-TW">
              <a:latin typeface="Arial" panose="020B0604020202020204" pitchFamily="34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A7962EDB-77B3-494D-9AA6-E6B60316C6E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6F1F21F4-EEDB-465D-BBC8-A6511499A3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solidFill>
                <a:srgbClr val="0066FF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8F046BB4-BD00-405D-B1FE-C4E8434D885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4757DB8-988B-480A-91A3-B94BB293DBA6}" type="slidenum">
              <a:rPr lang="en-US" altLang="zh-TW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>
              <a:latin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B478AFC-94CE-4EE6-B14D-991002132D1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9F262D13-5032-4353-AC36-DA5852DF8B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solidFill>
                <a:srgbClr val="0066FF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D7A0FF3B-27FD-416E-B5DD-994514F55633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A436747-B96D-49FD-90EB-3391C73E42C8}" type="slidenum">
              <a:rPr lang="en-US" altLang="zh-TW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>
              <a:latin typeface="Arial" panose="020B0604020202020204" pitchFamily="34" charset="0"/>
            </a:endParaRPr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FCF7D38E-AFCA-4C20-98F8-05C3373A20D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8532304D-7560-456A-90BF-DDB7322896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solidFill>
                <a:srgbClr val="0066FF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70ADB5C3-0642-4657-AC24-5506944242B4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0A4544A-E2E1-4B10-91AB-1FB4373E0D3E}" type="slidenum">
              <a:rPr lang="en-US" altLang="zh-TW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>
              <a:latin typeface="Arial" panose="020B0604020202020204" pitchFamily="34" charset="0"/>
            </a:endParaRPr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4E0BE1E3-0920-4642-932E-259243AA6D9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DDE38D46-3751-4757-AF9B-1BB51149C6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solidFill>
                <a:srgbClr val="0066FF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DC33F69D-9C40-4071-81C6-EC8A8E7C6F02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42BF525-32E5-4F0D-9CF7-EF5F9B01A47F}" type="slidenum">
              <a:rPr lang="en-US" altLang="zh-TW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5</a:t>
            </a:fld>
            <a:endParaRPr lang="en-US" altLang="zh-TW">
              <a:latin typeface="Arial" panose="020B0604020202020204" pitchFamily="34" charset="0"/>
            </a:endParaRPr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BCE4E842-AA1A-4A36-975B-84F5B355151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3EE7BBC6-BCB2-48CB-8D60-019A138C0B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solidFill>
                <a:srgbClr val="0066FF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FE76C04E-7666-4565-AC02-D7EEE72030F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85B6E41-584C-450A-BAF8-36F119633F9B}" type="slidenum">
              <a:rPr lang="en-US" altLang="zh-TW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6</a:t>
            </a:fld>
            <a:endParaRPr lang="en-US" altLang="zh-TW">
              <a:latin typeface="Arial" panose="020B0604020202020204" pitchFamily="34" charset="0"/>
            </a:endParaRPr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91EC107B-A987-4747-8AAE-2CB4311DA0D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51DCC9A1-DFF6-452D-B116-9D28A34213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solidFill>
                <a:srgbClr val="0066FF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altLang="zh-TW"/>
              <a:t>Click to edit Master subtitle style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77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9121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3509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7337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5305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9090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5362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443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8827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39910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74034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D472C60A-1B2E-464B-8D68-13C170FF162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A9155AB0-E22B-49DD-97EC-EAFE4E9DFCF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8033" y="6150247"/>
            <a:ext cx="6264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9pPr>
          </a:lstStyle>
          <a:p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" name="表格 45">
            <a:extLst>
              <a:ext uri="{FF2B5EF4-FFF2-40B4-BE49-F238E27FC236}">
                <a16:creationId xmlns:a16="http://schemas.microsoft.com/office/drawing/2014/main" id="{8674DBCB-CF53-4609-8E2E-9D1009633DEB}"/>
              </a:ext>
            </a:extLst>
          </p:cNvPr>
          <p:cNvGraphicFramePr>
            <a:graphicFrameLocks noGrp="1"/>
          </p:cNvGraphicFramePr>
          <p:nvPr/>
        </p:nvGraphicFramePr>
        <p:xfrm>
          <a:off x="1835150" y="1679575"/>
          <a:ext cx="5905500" cy="24987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05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12201"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201"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201"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3315"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201"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2201"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2201"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2201"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094" name="文本框 5">
            <a:extLst>
              <a:ext uri="{FF2B5EF4-FFF2-40B4-BE49-F238E27FC236}">
                <a16:creationId xmlns:a16="http://schemas.microsoft.com/office/drawing/2014/main" id="{0409CF1A-D28C-4C6C-A922-EAA3EF1F5E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1838" y="4089400"/>
            <a:ext cx="69135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dirty="0">
                <a:ea typeface="標楷體" panose="03000509000000000000" pitchFamily="65" charset="-120"/>
                <a:cs typeface="Arial" panose="020B0604020202020204" pitchFamily="34" charset="0"/>
              </a:rPr>
              <a:t>一月    二月    三月    四月     五月    六月    月份</a:t>
            </a:r>
            <a:endParaRPr lang="zh-CN" altLang="en-US" sz="2400" dirty="0"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095" name="文本框 28">
            <a:extLst>
              <a:ext uri="{FF2B5EF4-FFF2-40B4-BE49-F238E27FC236}">
                <a16:creationId xmlns:a16="http://schemas.microsoft.com/office/drawing/2014/main" id="{9F2A0D5F-4760-4B8C-956A-336043E564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9025" y="1476375"/>
            <a:ext cx="1035050" cy="296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2400"/>
              </a:lnSpc>
              <a:spcAft>
                <a:spcPts val="100"/>
              </a:spcAft>
            </a:pPr>
            <a:r>
              <a:rPr lang="en-US" altLang="zh-TW" sz="2400">
                <a:ea typeface="標楷體" panose="03000509000000000000" pitchFamily="65" charset="-120"/>
                <a:cs typeface="Arial" panose="020B0604020202020204" pitchFamily="34" charset="0"/>
              </a:rPr>
              <a:t>800</a:t>
            </a:r>
          </a:p>
          <a:p>
            <a:pPr>
              <a:lnSpc>
                <a:spcPts val="2400"/>
              </a:lnSpc>
              <a:spcAft>
                <a:spcPts val="100"/>
              </a:spcAft>
            </a:pPr>
            <a:r>
              <a:rPr lang="en-US" altLang="zh-TW" sz="2400">
                <a:ea typeface="標楷體" panose="03000509000000000000" pitchFamily="65" charset="-120"/>
                <a:cs typeface="Arial" panose="020B0604020202020204" pitchFamily="34" charset="0"/>
              </a:rPr>
              <a:t>700</a:t>
            </a:r>
          </a:p>
          <a:p>
            <a:pPr>
              <a:lnSpc>
                <a:spcPts val="2400"/>
              </a:lnSpc>
              <a:spcAft>
                <a:spcPts val="100"/>
              </a:spcAft>
            </a:pPr>
            <a:r>
              <a:rPr lang="en-US" altLang="zh-TW" sz="2400">
                <a:ea typeface="標楷體" panose="03000509000000000000" pitchFamily="65" charset="-120"/>
                <a:cs typeface="Arial" panose="020B0604020202020204" pitchFamily="34" charset="0"/>
              </a:rPr>
              <a:t>600</a:t>
            </a:r>
          </a:p>
          <a:p>
            <a:pPr>
              <a:lnSpc>
                <a:spcPts val="2400"/>
              </a:lnSpc>
              <a:spcAft>
                <a:spcPts val="100"/>
              </a:spcAft>
            </a:pPr>
            <a:r>
              <a:rPr lang="en-US" altLang="zh-TW" sz="2400">
                <a:ea typeface="標楷體" panose="03000509000000000000" pitchFamily="65" charset="-120"/>
                <a:cs typeface="Arial" panose="020B0604020202020204" pitchFamily="34" charset="0"/>
              </a:rPr>
              <a:t>500</a:t>
            </a:r>
          </a:p>
          <a:p>
            <a:pPr>
              <a:lnSpc>
                <a:spcPts val="2400"/>
              </a:lnSpc>
              <a:spcAft>
                <a:spcPts val="100"/>
              </a:spcAft>
            </a:pPr>
            <a:r>
              <a:rPr lang="en-US" altLang="zh-TW" sz="2400">
                <a:ea typeface="標楷體" panose="03000509000000000000" pitchFamily="65" charset="-120"/>
                <a:cs typeface="Arial" panose="020B0604020202020204" pitchFamily="34" charset="0"/>
              </a:rPr>
              <a:t>400</a:t>
            </a:r>
            <a:r>
              <a:rPr lang="zh-TW" altLang="en-US" sz="2400">
                <a:ea typeface="標楷體" panose="03000509000000000000" pitchFamily="65" charset="-120"/>
                <a:cs typeface="Arial" panose="020B0604020202020204" pitchFamily="34" charset="0"/>
              </a:rPr>
              <a:t>  </a:t>
            </a:r>
            <a:endParaRPr lang="en-US" altLang="zh-TW" sz="2400"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>
              <a:lnSpc>
                <a:spcPts val="2400"/>
              </a:lnSpc>
              <a:spcAft>
                <a:spcPts val="100"/>
              </a:spcAft>
            </a:pPr>
            <a:r>
              <a:rPr lang="en-US" altLang="zh-TW" sz="2400">
                <a:ea typeface="標楷體" panose="03000509000000000000" pitchFamily="65" charset="-120"/>
                <a:cs typeface="Arial" panose="020B0604020202020204" pitchFamily="34" charset="0"/>
              </a:rPr>
              <a:t>300</a:t>
            </a:r>
          </a:p>
          <a:p>
            <a:pPr>
              <a:lnSpc>
                <a:spcPts val="2400"/>
              </a:lnSpc>
              <a:spcAft>
                <a:spcPts val="100"/>
              </a:spcAft>
            </a:pPr>
            <a:r>
              <a:rPr lang="en-US" altLang="zh-TW" sz="2400">
                <a:ea typeface="標楷體" panose="03000509000000000000" pitchFamily="65" charset="-120"/>
                <a:cs typeface="Arial" panose="020B0604020202020204" pitchFamily="34" charset="0"/>
              </a:rPr>
              <a:t>200</a:t>
            </a:r>
          </a:p>
          <a:p>
            <a:pPr>
              <a:lnSpc>
                <a:spcPts val="2400"/>
              </a:lnSpc>
              <a:spcAft>
                <a:spcPts val="100"/>
              </a:spcAft>
            </a:pPr>
            <a:r>
              <a:rPr lang="en-US" altLang="zh-TW" sz="2400">
                <a:ea typeface="標楷體" panose="03000509000000000000" pitchFamily="65" charset="-120"/>
                <a:cs typeface="Arial" panose="020B0604020202020204" pitchFamily="34" charset="0"/>
              </a:rPr>
              <a:t>100</a:t>
            </a:r>
          </a:p>
          <a:p>
            <a:pPr>
              <a:lnSpc>
                <a:spcPts val="2400"/>
              </a:lnSpc>
              <a:spcAft>
                <a:spcPts val="100"/>
              </a:spcAft>
            </a:pPr>
            <a:r>
              <a:rPr lang="zh-TW" altLang="en-US" sz="2400">
                <a:ea typeface="標楷體" panose="03000509000000000000" pitchFamily="65" charset="-120"/>
                <a:cs typeface="Arial" panose="020B0604020202020204" pitchFamily="34" charset="0"/>
              </a:rPr>
              <a:t>   </a:t>
            </a:r>
            <a:r>
              <a:rPr lang="en-US" altLang="zh-TW" sz="2400">
                <a:ea typeface="標楷體" panose="03000509000000000000" pitchFamily="65" charset="-120"/>
                <a:cs typeface="Arial" panose="020B0604020202020204" pitchFamily="34" charset="0"/>
              </a:rPr>
              <a:t>0</a:t>
            </a:r>
            <a:endParaRPr lang="zh-CN" altLang="en-US" sz="2400"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096" name="矩形 6">
            <a:extLst>
              <a:ext uri="{FF2B5EF4-FFF2-40B4-BE49-F238E27FC236}">
                <a16:creationId xmlns:a16="http://schemas.microsoft.com/office/drawing/2014/main" id="{7B010917-109E-4E0A-8783-A3B43F775D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3125" y="2306638"/>
            <a:ext cx="530225" cy="1865312"/>
          </a:xfrm>
          <a:prstGeom prst="rect">
            <a:avLst/>
          </a:prstGeom>
          <a:solidFill>
            <a:srgbClr val="EAEAEB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3097" name="矩形 30">
            <a:extLst>
              <a:ext uri="{FF2B5EF4-FFF2-40B4-BE49-F238E27FC236}">
                <a16:creationId xmlns:a16="http://schemas.microsoft.com/office/drawing/2014/main" id="{B32777AE-7979-4C17-BC25-8DBC7029CB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6413" y="2457450"/>
            <a:ext cx="530225" cy="1712913"/>
          </a:xfrm>
          <a:prstGeom prst="rect">
            <a:avLst/>
          </a:prstGeom>
          <a:solidFill>
            <a:srgbClr val="EAEAEB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cxnSp>
        <p:nvCxnSpPr>
          <p:cNvPr id="3098" name="直接连接符 8">
            <a:extLst>
              <a:ext uri="{FF2B5EF4-FFF2-40B4-BE49-F238E27FC236}">
                <a16:creationId xmlns:a16="http://schemas.microsoft.com/office/drawing/2014/main" id="{42472E37-9A41-4060-9282-25C4D874322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35150" y="1857375"/>
            <a:ext cx="144463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99" name="直接连接符 34">
            <a:extLst>
              <a:ext uri="{FF2B5EF4-FFF2-40B4-BE49-F238E27FC236}">
                <a16:creationId xmlns:a16="http://schemas.microsoft.com/office/drawing/2014/main" id="{E6B19C04-1DD9-4F14-B809-0C8BE4CC6AF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35150" y="2160588"/>
            <a:ext cx="144463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00" name="直接连接符 36">
            <a:extLst>
              <a:ext uri="{FF2B5EF4-FFF2-40B4-BE49-F238E27FC236}">
                <a16:creationId xmlns:a16="http://schemas.microsoft.com/office/drawing/2014/main" id="{9E3341D1-B78A-4C74-9593-DBEA60964D0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35150" y="2466975"/>
            <a:ext cx="144463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01" name="直接连接符 37">
            <a:extLst>
              <a:ext uri="{FF2B5EF4-FFF2-40B4-BE49-F238E27FC236}">
                <a16:creationId xmlns:a16="http://schemas.microsoft.com/office/drawing/2014/main" id="{131FC4FE-BF3A-4A2C-B1E9-8A37977D8A0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35150" y="2779713"/>
            <a:ext cx="144463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02" name="直接连接符 38">
            <a:extLst>
              <a:ext uri="{FF2B5EF4-FFF2-40B4-BE49-F238E27FC236}">
                <a16:creationId xmlns:a16="http://schemas.microsoft.com/office/drawing/2014/main" id="{A1D358F1-5A8E-4C2F-87EF-55856BE5BEF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39913" y="3097213"/>
            <a:ext cx="144462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03" name="直接连接符 39">
            <a:extLst>
              <a:ext uri="{FF2B5EF4-FFF2-40B4-BE49-F238E27FC236}">
                <a16:creationId xmlns:a16="http://schemas.microsoft.com/office/drawing/2014/main" id="{196DF05B-CAAD-4B57-A65B-F2715372801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35150" y="3405188"/>
            <a:ext cx="144463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04" name="直接连接符 40">
            <a:extLst>
              <a:ext uri="{FF2B5EF4-FFF2-40B4-BE49-F238E27FC236}">
                <a16:creationId xmlns:a16="http://schemas.microsoft.com/office/drawing/2014/main" id="{10C4A6E0-3CB6-4872-9B01-B06E1A4DCEC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35150" y="3717925"/>
            <a:ext cx="144463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05" name="直接连接符 41">
            <a:extLst>
              <a:ext uri="{FF2B5EF4-FFF2-40B4-BE49-F238E27FC236}">
                <a16:creationId xmlns:a16="http://schemas.microsoft.com/office/drawing/2014/main" id="{F00E9214-123F-4381-A74F-DC7AD6A4D06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35150" y="4037013"/>
            <a:ext cx="144463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06" name="矩形 42">
            <a:extLst>
              <a:ext uri="{FF2B5EF4-FFF2-40B4-BE49-F238E27FC236}">
                <a16:creationId xmlns:a16="http://schemas.microsoft.com/office/drawing/2014/main" id="{6816BF17-70B5-43FC-9C05-17BDB09BF8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5575" y="2160588"/>
            <a:ext cx="531813" cy="2012950"/>
          </a:xfrm>
          <a:prstGeom prst="rect">
            <a:avLst/>
          </a:prstGeom>
          <a:solidFill>
            <a:srgbClr val="EAEAEB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3107" name="矩形 43">
            <a:extLst>
              <a:ext uri="{FF2B5EF4-FFF2-40B4-BE49-F238E27FC236}">
                <a16:creationId xmlns:a16="http://schemas.microsoft.com/office/drawing/2014/main" id="{4D4E58D9-BB28-4C3B-8566-0E9D6E93CE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3950" y="1682150"/>
            <a:ext cx="531813" cy="2497737"/>
          </a:xfrm>
          <a:prstGeom prst="rect">
            <a:avLst/>
          </a:prstGeom>
          <a:solidFill>
            <a:srgbClr val="EAEAEB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3108" name="矩形 44">
            <a:extLst>
              <a:ext uri="{FF2B5EF4-FFF2-40B4-BE49-F238E27FC236}">
                <a16:creationId xmlns:a16="http://schemas.microsoft.com/office/drawing/2014/main" id="{798A55AB-1DF6-4DB4-B650-A93549BDD4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3450" y="1998663"/>
            <a:ext cx="531813" cy="2176462"/>
          </a:xfrm>
          <a:prstGeom prst="rect">
            <a:avLst/>
          </a:prstGeom>
          <a:solidFill>
            <a:srgbClr val="EAEAEB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3109" name="矩形 45">
            <a:extLst>
              <a:ext uri="{FF2B5EF4-FFF2-40B4-BE49-F238E27FC236}">
                <a16:creationId xmlns:a16="http://schemas.microsoft.com/office/drawing/2014/main" id="{6E2084FD-479F-4A75-A6F0-36802FD913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4838" y="1854200"/>
            <a:ext cx="530225" cy="2324100"/>
          </a:xfrm>
          <a:prstGeom prst="rect">
            <a:avLst/>
          </a:prstGeom>
          <a:solidFill>
            <a:srgbClr val="EAEAEB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65" name="文本框 64">
            <a:extLst>
              <a:ext uri="{FF2B5EF4-FFF2-40B4-BE49-F238E27FC236}">
                <a16:creationId xmlns:a16="http://schemas.microsoft.com/office/drawing/2014/main" id="{6FD40781-8D1A-41EE-AC5C-0F951845D009}"/>
              </a:ext>
            </a:extLst>
          </p:cNvPr>
          <p:cNvSpPr txBox="1"/>
          <p:nvPr/>
        </p:nvSpPr>
        <p:spPr>
          <a:xfrm>
            <a:off x="673923" y="2306823"/>
            <a:ext cx="553998" cy="137883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>
              <a:defRPr/>
            </a:pPr>
            <a:r>
              <a:rPr lang="zh-TW" altLang="en-US" sz="2400" dirty="0">
                <a:ea typeface="DFKai-SB" panose="03000509000000000000" pitchFamily="65" charset="-120"/>
                <a:cs typeface="Arial" panose="020B0604020202020204" pitchFamily="34" charset="0"/>
              </a:rPr>
              <a:t>手錶數量</a:t>
            </a:r>
            <a:endParaRPr lang="zh-CN" altLang="en-US" sz="2400" dirty="0"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111" name="Text Box 5">
            <a:extLst>
              <a:ext uri="{FF2B5EF4-FFF2-40B4-BE49-F238E27FC236}">
                <a16:creationId xmlns:a16="http://schemas.microsoft.com/office/drawing/2014/main" id="{19CF1878-9F83-4B00-A39C-7E1BD372F2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850" y="836613"/>
            <a:ext cx="80470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36.              </a:t>
            </a:r>
            <a:r>
              <a:rPr lang="zh-TW" altLang="en-US" sz="2800" u="sng">
                <a:ea typeface="標楷體" panose="03000509000000000000" pitchFamily="65" charset="-120"/>
              </a:rPr>
              <a:t>百貨公司去年下半年手錶的銷量</a:t>
            </a:r>
            <a:endParaRPr lang="zh-TW" altLang="zh-TW" sz="2800" u="sng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3112" name="直接连接符 104">
            <a:extLst>
              <a:ext uri="{FF2B5EF4-FFF2-40B4-BE49-F238E27FC236}">
                <a16:creationId xmlns:a16="http://schemas.microsoft.com/office/drawing/2014/main" id="{0AF4BC3B-0C5E-4BA3-9A75-F3D7C88C6A16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-1701800" y="3101976"/>
            <a:ext cx="4465637" cy="144462"/>
          </a:xfrm>
          <a:prstGeom prst="line">
            <a:avLst/>
          </a:prstGeom>
          <a:noFill/>
          <a:ln>
            <a:noFill/>
          </a:ln>
          <a:effectLst>
            <a:outerShdw dist="35921" dir="2700000" algn="ctr" rotWithShape="0">
              <a:srgbClr val="C0C0C0">
                <a:alpha val="79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3076" name="Text Box 13">
            <a:extLst>
              <a:ext uri="{FF2B5EF4-FFF2-40B4-BE49-F238E27FC236}">
                <a16:creationId xmlns:a16="http://schemas.microsoft.com/office/drawing/2014/main" id="{407B4834-C3C2-4906-8BA8-85590E9AA5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7100" y="4637088"/>
            <a:ext cx="7532688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0850" indent="-45085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514350" indent="-514350" algn="l" eaLnBrk="1" hangingPunct="1">
              <a:buFontTx/>
              <a:buAutoNum type="alphaLcParenBoth"/>
              <a:defRPr/>
            </a:pPr>
            <a:r>
              <a:rPr lang="zh-TW" altLang="en-US" sz="2800" dirty="0">
                <a:ea typeface="標楷體" panose="03000509000000000000" pitchFamily="65" charset="-120"/>
              </a:rPr>
              <a:t>哪兩個月份手錶的銷量高於</a:t>
            </a:r>
            <a:r>
              <a:rPr lang="en-US" altLang="zh-TW" sz="2800" dirty="0">
                <a:ea typeface="標楷體" panose="03000509000000000000" pitchFamily="65" charset="-120"/>
              </a:rPr>
              <a:t>700</a:t>
            </a:r>
            <a:r>
              <a:rPr lang="zh-TW" altLang="en-US" sz="2800" dirty="0">
                <a:ea typeface="標楷體" panose="03000509000000000000" pitchFamily="65" charset="-120"/>
              </a:rPr>
              <a:t>隻？</a:t>
            </a:r>
            <a:r>
              <a:rPr lang="en-US" altLang="zh-TW" sz="2800" dirty="0">
                <a:ea typeface="標楷體" panose="03000509000000000000" pitchFamily="65" charset="-120"/>
              </a:rPr>
              <a:t>(</a:t>
            </a:r>
            <a:r>
              <a:rPr lang="zh-TW" altLang="en-US" sz="2800" dirty="0">
                <a:ea typeface="標楷體" panose="03000509000000000000" pitchFamily="65" charset="-120"/>
              </a:rPr>
              <a:t>只須寫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marL="0" indent="0" algn="l" eaLnBrk="1" hangingPunct="1">
              <a:defRPr/>
            </a:pPr>
            <a:r>
              <a:rPr lang="en-US" altLang="zh-TW" sz="2800" dirty="0">
                <a:ea typeface="標楷體" panose="03000509000000000000" pitchFamily="65" charset="-120"/>
              </a:rPr>
              <a:t>     </a:t>
            </a:r>
            <a:r>
              <a:rPr lang="zh-TW" altLang="en-US" sz="2800" dirty="0">
                <a:ea typeface="標楷體" panose="03000509000000000000" pitchFamily="65" charset="-120"/>
              </a:rPr>
              <a:t>出答案</a:t>
            </a:r>
            <a:r>
              <a:rPr lang="en-US" altLang="zh-TW" sz="2800" dirty="0">
                <a:ea typeface="標楷體" panose="03000509000000000000" pitchFamily="65" charset="-120"/>
              </a:rPr>
              <a:t>)</a:t>
            </a:r>
            <a:r>
              <a:rPr lang="zh-TW" altLang="en-US" sz="2800" dirty="0">
                <a:ea typeface="標楷體" panose="03000509000000000000" pitchFamily="65" charset="-120"/>
              </a:rPr>
              <a:t>                                                 </a:t>
            </a:r>
            <a:r>
              <a:rPr lang="en-US" altLang="zh-TW" sz="2800" dirty="0">
                <a:ea typeface="標楷體" panose="03000509000000000000" pitchFamily="65" charset="-120"/>
              </a:rPr>
              <a:t>[2</a:t>
            </a:r>
            <a:r>
              <a:rPr lang="zh-TW" altLang="en-US" sz="2800" dirty="0"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ea typeface="標楷體" panose="03000509000000000000" pitchFamily="65" charset="-120"/>
              </a:rPr>
              <a:t>]</a:t>
            </a:r>
          </a:p>
        </p:txBody>
      </p:sp>
      <p:sp>
        <p:nvSpPr>
          <p:cNvPr id="3114" name="Text Box 42">
            <a:extLst>
              <a:ext uri="{FF2B5EF4-FFF2-40B4-BE49-F238E27FC236}">
                <a16:creationId xmlns:a16="http://schemas.microsoft.com/office/drawing/2014/main" id="{DC0BAF88-B572-4B5E-8E90-D4CF05953A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四</a:t>
            </a:r>
            <a:r>
              <a:rPr lang="en-US" altLang="zh-TW" sz="3400" b="1"/>
              <a:t>)</a:t>
            </a:r>
          </a:p>
        </p:txBody>
      </p:sp>
      <p:cxnSp>
        <p:nvCxnSpPr>
          <p:cNvPr id="11" name="直接连接符 10">
            <a:extLst>
              <a:ext uri="{FF2B5EF4-FFF2-40B4-BE49-F238E27FC236}">
                <a16:creationId xmlns:a16="http://schemas.microsoft.com/office/drawing/2014/main" id="{CD07F380-16E6-4FF9-BDC7-6513C6BD8C7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773238" y="1989138"/>
            <a:ext cx="6183312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文本框 12">
            <a:extLst>
              <a:ext uri="{FF2B5EF4-FFF2-40B4-BE49-F238E27FC236}">
                <a16:creationId xmlns:a16="http://schemas.microsoft.com/office/drawing/2014/main" id="{707B122E-3EC4-4B3F-A8B9-58B278D154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5688" y="1277938"/>
            <a:ext cx="7048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dirty="0">
                <a:solidFill>
                  <a:srgbClr val="0066FF"/>
                </a:solidFill>
              </a:rPr>
              <a:t>800</a:t>
            </a:r>
            <a:endParaRPr lang="zh-CN" altLang="en-US" sz="2400" dirty="0">
              <a:solidFill>
                <a:srgbClr val="0066FF"/>
              </a:solidFill>
            </a:endParaRPr>
          </a:p>
        </p:txBody>
      </p:sp>
      <p:sp>
        <p:nvSpPr>
          <p:cNvPr id="51" name="文本框 50">
            <a:extLst>
              <a:ext uri="{FF2B5EF4-FFF2-40B4-BE49-F238E27FC236}">
                <a16:creationId xmlns:a16="http://schemas.microsoft.com/office/drawing/2014/main" id="{821BFAF3-D8E5-4BEA-9038-C5178F8F38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67525" y="1446213"/>
            <a:ext cx="8334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>
                <a:solidFill>
                  <a:srgbClr val="0066FF"/>
                </a:solidFill>
              </a:rPr>
              <a:t>750</a:t>
            </a:r>
            <a:endParaRPr lang="zh-CN" altLang="en-US" sz="2400">
              <a:solidFill>
                <a:srgbClr val="0066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5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5">
            <a:extLst>
              <a:ext uri="{FF2B5EF4-FFF2-40B4-BE49-F238E27FC236}">
                <a16:creationId xmlns:a16="http://schemas.microsoft.com/office/drawing/2014/main" id="{0CFC4B45-4C26-4391-96C8-C3836A1E6A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850" y="836613"/>
            <a:ext cx="156686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36.              </a:t>
            </a:r>
            <a:endParaRPr lang="zh-TW" altLang="zh-TW" sz="28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5123" name="直接连接符 104">
            <a:extLst>
              <a:ext uri="{FF2B5EF4-FFF2-40B4-BE49-F238E27FC236}">
                <a16:creationId xmlns:a16="http://schemas.microsoft.com/office/drawing/2014/main" id="{4C4DDCA4-84B8-41C9-A2A6-B48A52EFDE3B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-1701800" y="3101976"/>
            <a:ext cx="4465637" cy="144462"/>
          </a:xfrm>
          <a:prstGeom prst="line">
            <a:avLst/>
          </a:prstGeom>
          <a:noFill/>
          <a:ln>
            <a:noFill/>
          </a:ln>
          <a:effectLst>
            <a:outerShdw dist="35921" dir="2700000" algn="ctr" rotWithShape="0">
              <a:srgbClr val="C0C0C0">
                <a:alpha val="79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3076" name="Text Box 13">
            <a:extLst>
              <a:ext uri="{FF2B5EF4-FFF2-40B4-BE49-F238E27FC236}">
                <a16:creationId xmlns:a16="http://schemas.microsoft.com/office/drawing/2014/main" id="{C3670CFB-FA56-4D98-B748-DE64F68669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338" y="815975"/>
            <a:ext cx="813752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0850" indent="-45085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514350" indent="-514350" algn="l" eaLnBrk="1" hangingPunct="1">
              <a:buFontTx/>
              <a:buAutoNum type="alphaLcParenBoth"/>
              <a:defRPr/>
            </a:pPr>
            <a:r>
              <a:rPr lang="zh-TW" altLang="en-US" sz="2800" dirty="0">
                <a:ea typeface="標楷體" panose="03000509000000000000" pitchFamily="65" charset="-120"/>
              </a:rPr>
              <a:t>哪兩個月份手錶的銷量高於</a:t>
            </a:r>
            <a:r>
              <a:rPr lang="en-US" altLang="zh-TW" sz="2800" dirty="0">
                <a:ea typeface="標楷體" panose="03000509000000000000" pitchFamily="65" charset="-120"/>
              </a:rPr>
              <a:t>700</a:t>
            </a:r>
            <a:r>
              <a:rPr lang="zh-TW" altLang="en-US" sz="2800" dirty="0">
                <a:ea typeface="標楷體" panose="03000509000000000000" pitchFamily="65" charset="-120"/>
              </a:rPr>
              <a:t>隻？</a:t>
            </a:r>
            <a:r>
              <a:rPr lang="en-US" altLang="zh-TW" sz="2800" dirty="0">
                <a:ea typeface="標楷體" panose="03000509000000000000" pitchFamily="65" charset="-120"/>
              </a:rPr>
              <a:t>(</a:t>
            </a:r>
            <a:r>
              <a:rPr lang="zh-TW" altLang="en-US" sz="2800" dirty="0">
                <a:ea typeface="標楷體" panose="03000509000000000000" pitchFamily="65" charset="-120"/>
              </a:rPr>
              <a:t>只須寫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marL="0" indent="0" algn="l" eaLnBrk="1" hangingPunct="1">
              <a:defRPr/>
            </a:pPr>
            <a:r>
              <a:rPr lang="zh-TW" altLang="en-US" sz="2800" dirty="0">
                <a:ea typeface="標楷體" panose="03000509000000000000" pitchFamily="65" charset="-120"/>
              </a:rPr>
              <a:t>     出答案</a:t>
            </a:r>
            <a:r>
              <a:rPr lang="en-US" altLang="zh-TW" sz="2800" dirty="0">
                <a:ea typeface="標楷體" panose="03000509000000000000" pitchFamily="65" charset="-120"/>
              </a:rPr>
              <a:t>)</a:t>
            </a:r>
            <a:r>
              <a:rPr lang="zh-TW" altLang="en-US" sz="2800" dirty="0">
                <a:ea typeface="標楷體" panose="03000509000000000000" pitchFamily="65" charset="-120"/>
              </a:rPr>
              <a:t>                                                 </a:t>
            </a:r>
            <a:r>
              <a:rPr lang="en-US" altLang="zh-TW" sz="2800" dirty="0">
                <a:ea typeface="標楷體" panose="03000509000000000000" pitchFamily="65" charset="-120"/>
              </a:rPr>
              <a:t>[2</a:t>
            </a:r>
            <a:r>
              <a:rPr lang="zh-TW" altLang="en-US" sz="2800" dirty="0"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ea typeface="標楷體" panose="03000509000000000000" pitchFamily="65" charset="-120"/>
              </a:rPr>
              <a:t>]</a:t>
            </a:r>
          </a:p>
        </p:txBody>
      </p:sp>
      <p:sp>
        <p:nvSpPr>
          <p:cNvPr id="5125" name="Text Box 42">
            <a:extLst>
              <a:ext uri="{FF2B5EF4-FFF2-40B4-BE49-F238E27FC236}">
                <a16:creationId xmlns:a16="http://schemas.microsoft.com/office/drawing/2014/main" id="{67700B48-B3E7-4BE5-AE00-A8CAFA9E99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四</a:t>
            </a:r>
            <a:r>
              <a:rPr lang="en-US" altLang="zh-TW" sz="3400" b="1"/>
              <a:t>)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A81083DB-3C96-43A8-886F-EC51C7BD6F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8888" y="2006600"/>
            <a:ext cx="6913562" cy="576263"/>
          </a:xfrm>
          <a:prstGeom prst="rect">
            <a:avLst/>
          </a:prstGeom>
          <a:solidFill>
            <a:srgbClr val="D1FFB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indent="412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u="sng">
                <a:ea typeface="標楷體" panose="03000509000000000000" pitchFamily="65" charset="-120"/>
              </a:rPr>
              <a:t>             </a:t>
            </a:r>
            <a:r>
              <a:rPr lang="zh-TW" altLang="en-US" sz="2800">
                <a:ea typeface="標楷體" panose="03000509000000000000" pitchFamily="65" charset="-120"/>
              </a:rPr>
              <a:t>和</a:t>
            </a:r>
            <a:r>
              <a:rPr lang="zh-TW" altLang="en-US" sz="2800" u="sng">
                <a:ea typeface="標楷體" panose="03000509000000000000" pitchFamily="65" charset="-120"/>
              </a:rPr>
              <a:t>             </a:t>
            </a:r>
            <a:r>
              <a:rPr lang="zh-TW" altLang="en-US" sz="2800">
                <a:ea typeface="標楷體" panose="03000509000000000000" pitchFamily="65" charset="-120"/>
              </a:rPr>
              <a:t>手錶的銷量高於</a:t>
            </a:r>
            <a:r>
              <a:rPr lang="en-US" altLang="zh-TW" sz="2800">
                <a:ea typeface="標楷體" panose="03000509000000000000" pitchFamily="65" charset="-120"/>
              </a:rPr>
              <a:t>700</a:t>
            </a:r>
            <a:r>
              <a:rPr lang="zh-TW" altLang="en-US" sz="2800">
                <a:ea typeface="標楷體" panose="03000509000000000000" pitchFamily="65" charset="-120"/>
              </a:rPr>
              <a:t>隻。</a:t>
            </a:r>
          </a:p>
        </p:txBody>
      </p:sp>
      <p:sp>
        <p:nvSpPr>
          <p:cNvPr id="30" name="Rectangle 73">
            <a:extLst>
              <a:ext uri="{FF2B5EF4-FFF2-40B4-BE49-F238E27FC236}">
                <a16:creationId xmlns:a16="http://schemas.microsoft.com/office/drawing/2014/main" id="{3D04B996-0BCC-4EB2-B118-73763A2D0E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9088" y="1939925"/>
            <a:ext cx="901700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四月</a:t>
            </a:r>
          </a:p>
        </p:txBody>
      </p:sp>
      <p:sp>
        <p:nvSpPr>
          <p:cNvPr id="36" name="Rectangle 73">
            <a:extLst>
              <a:ext uri="{FF2B5EF4-FFF2-40B4-BE49-F238E27FC236}">
                <a16:creationId xmlns:a16="http://schemas.microsoft.com/office/drawing/2014/main" id="{D913759B-14FF-4B32-BDAC-85440A1400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5488" y="1951038"/>
            <a:ext cx="9017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六月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D35DA310-D903-4E35-B7C5-7B3C9CE49207}"/>
              </a:ext>
            </a:extLst>
          </p:cNvPr>
          <p:cNvGraphicFramePr>
            <a:graphicFrameLocks noGrp="1"/>
          </p:cNvGraphicFramePr>
          <p:nvPr/>
        </p:nvGraphicFramePr>
        <p:xfrm>
          <a:off x="1835150" y="1557338"/>
          <a:ext cx="5905500" cy="24971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05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12003"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003"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003"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3116"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003"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2003"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2003"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2003"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190" name="Text Box 5">
            <a:extLst>
              <a:ext uri="{FF2B5EF4-FFF2-40B4-BE49-F238E27FC236}">
                <a16:creationId xmlns:a16="http://schemas.microsoft.com/office/drawing/2014/main" id="{2DA0C32A-DEB5-4E99-91E4-1C46EB4537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850" y="836613"/>
            <a:ext cx="80470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36.              </a:t>
            </a:r>
            <a:r>
              <a:rPr lang="zh-TW" altLang="en-US" sz="2800" u="sng">
                <a:ea typeface="標楷體" panose="03000509000000000000" pitchFamily="65" charset="-120"/>
              </a:rPr>
              <a:t>百貨公司去年下半年手錶的銷量</a:t>
            </a:r>
            <a:endParaRPr lang="zh-TW" altLang="zh-TW" sz="2800" u="sng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7191" name="直接连接符 104">
            <a:extLst>
              <a:ext uri="{FF2B5EF4-FFF2-40B4-BE49-F238E27FC236}">
                <a16:creationId xmlns:a16="http://schemas.microsoft.com/office/drawing/2014/main" id="{14784D6E-D08D-4F81-A5E4-ADDC4DACCC8B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-1701800" y="3101976"/>
            <a:ext cx="4465637" cy="144462"/>
          </a:xfrm>
          <a:prstGeom prst="line">
            <a:avLst/>
          </a:prstGeom>
          <a:noFill/>
          <a:ln>
            <a:noFill/>
          </a:ln>
          <a:effectLst>
            <a:outerShdw dist="35921" dir="2700000" algn="ctr" rotWithShape="0">
              <a:srgbClr val="C0C0C0">
                <a:alpha val="79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7192" name="Text Box 42">
            <a:extLst>
              <a:ext uri="{FF2B5EF4-FFF2-40B4-BE49-F238E27FC236}">
                <a16:creationId xmlns:a16="http://schemas.microsoft.com/office/drawing/2014/main" id="{676863CD-4FC4-489E-A9C2-E19FAF7544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四</a:t>
            </a:r>
            <a:r>
              <a:rPr lang="en-US" altLang="zh-TW" sz="3400" b="1"/>
              <a:t>)</a:t>
            </a:r>
          </a:p>
        </p:txBody>
      </p:sp>
      <p:sp>
        <p:nvSpPr>
          <p:cNvPr id="7193" name="文本框 5">
            <a:extLst>
              <a:ext uri="{FF2B5EF4-FFF2-40B4-BE49-F238E27FC236}">
                <a16:creationId xmlns:a16="http://schemas.microsoft.com/office/drawing/2014/main" id="{EAEBA27C-58A1-4A0E-A64E-311069EE8D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1838" y="3967163"/>
            <a:ext cx="69135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dirty="0">
                <a:ea typeface="標楷體" panose="03000509000000000000" pitchFamily="65" charset="-120"/>
                <a:cs typeface="Arial" panose="020B0604020202020204" pitchFamily="34" charset="0"/>
              </a:rPr>
              <a:t>一月    二月    三月    四月     五月    六月    月份</a:t>
            </a:r>
            <a:endParaRPr lang="zh-CN" altLang="en-US" sz="2400" dirty="0"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194" name="文本框 28">
            <a:extLst>
              <a:ext uri="{FF2B5EF4-FFF2-40B4-BE49-F238E27FC236}">
                <a16:creationId xmlns:a16="http://schemas.microsoft.com/office/drawing/2014/main" id="{888314BD-3A3B-4F3A-9950-B41292825E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9025" y="1354138"/>
            <a:ext cx="1035050" cy="296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2400"/>
              </a:lnSpc>
              <a:spcAft>
                <a:spcPts val="100"/>
              </a:spcAft>
            </a:pPr>
            <a:r>
              <a:rPr lang="en-US" altLang="zh-TW" sz="2400">
                <a:ea typeface="標楷體" panose="03000509000000000000" pitchFamily="65" charset="-120"/>
                <a:cs typeface="Arial" panose="020B0604020202020204" pitchFamily="34" charset="0"/>
              </a:rPr>
              <a:t>800</a:t>
            </a:r>
          </a:p>
          <a:p>
            <a:pPr>
              <a:lnSpc>
                <a:spcPts val="2400"/>
              </a:lnSpc>
              <a:spcAft>
                <a:spcPts val="100"/>
              </a:spcAft>
            </a:pPr>
            <a:r>
              <a:rPr lang="en-US" altLang="zh-TW" sz="2400">
                <a:ea typeface="標楷體" panose="03000509000000000000" pitchFamily="65" charset="-120"/>
                <a:cs typeface="Arial" panose="020B0604020202020204" pitchFamily="34" charset="0"/>
              </a:rPr>
              <a:t>700</a:t>
            </a:r>
          </a:p>
          <a:p>
            <a:pPr>
              <a:lnSpc>
                <a:spcPts val="2400"/>
              </a:lnSpc>
              <a:spcAft>
                <a:spcPts val="100"/>
              </a:spcAft>
            </a:pPr>
            <a:r>
              <a:rPr lang="en-US" altLang="zh-TW" sz="2400">
                <a:ea typeface="標楷體" panose="03000509000000000000" pitchFamily="65" charset="-120"/>
                <a:cs typeface="Arial" panose="020B0604020202020204" pitchFamily="34" charset="0"/>
              </a:rPr>
              <a:t>600</a:t>
            </a:r>
          </a:p>
          <a:p>
            <a:pPr>
              <a:lnSpc>
                <a:spcPts val="2400"/>
              </a:lnSpc>
              <a:spcAft>
                <a:spcPts val="100"/>
              </a:spcAft>
            </a:pPr>
            <a:r>
              <a:rPr lang="en-US" altLang="zh-TW" sz="2400">
                <a:ea typeface="標楷體" panose="03000509000000000000" pitchFamily="65" charset="-120"/>
                <a:cs typeface="Arial" panose="020B0604020202020204" pitchFamily="34" charset="0"/>
              </a:rPr>
              <a:t>500</a:t>
            </a:r>
          </a:p>
          <a:p>
            <a:pPr>
              <a:lnSpc>
                <a:spcPts val="2400"/>
              </a:lnSpc>
              <a:spcAft>
                <a:spcPts val="100"/>
              </a:spcAft>
            </a:pPr>
            <a:r>
              <a:rPr lang="en-US" altLang="zh-TW" sz="2400">
                <a:ea typeface="標楷體" panose="03000509000000000000" pitchFamily="65" charset="-120"/>
                <a:cs typeface="Arial" panose="020B0604020202020204" pitchFamily="34" charset="0"/>
              </a:rPr>
              <a:t>400</a:t>
            </a:r>
            <a:r>
              <a:rPr lang="zh-TW" altLang="en-US" sz="2400">
                <a:ea typeface="標楷體" panose="03000509000000000000" pitchFamily="65" charset="-120"/>
                <a:cs typeface="Arial" panose="020B0604020202020204" pitchFamily="34" charset="0"/>
              </a:rPr>
              <a:t>  </a:t>
            </a:r>
            <a:endParaRPr lang="en-US" altLang="zh-TW" sz="2400"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>
              <a:lnSpc>
                <a:spcPts val="2400"/>
              </a:lnSpc>
              <a:spcAft>
                <a:spcPts val="100"/>
              </a:spcAft>
            </a:pPr>
            <a:r>
              <a:rPr lang="en-US" altLang="zh-TW" sz="2400">
                <a:ea typeface="標楷體" panose="03000509000000000000" pitchFamily="65" charset="-120"/>
                <a:cs typeface="Arial" panose="020B0604020202020204" pitchFamily="34" charset="0"/>
              </a:rPr>
              <a:t>300</a:t>
            </a:r>
          </a:p>
          <a:p>
            <a:pPr>
              <a:lnSpc>
                <a:spcPts val="2400"/>
              </a:lnSpc>
              <a:spcAft>
                <a:spcPts val="100"/>
              </a:spcAft>
            </a:pPr>
            <a:r>
              <a:rPr lang="en-US" altLang="zh-TW" sz="2400">
                <a:ea typeface="標楷體" panose="03000509000000000000" pitchFamily="65" charset="-120"/>
                <a:cs typeface="Arial" panose="020B0604020202020204" pitchFamily="34" charset="0"/>
              </a:rPr>
              <a:t>200</a:t>
            </a:r>
          </a:p>
          <a:p>
            <a:pPr>
              <a:lnSpc>
                <a:spcPts val="2400"/>
              </a:lnSpc>
              <a:spcAft>
                <a:spcPts val="100"/>
              </a:spcAft>
            </a:pPr>
            <a:r>
              <a:rPr lang="en-US" altLang="zh-TW" sz="2400">
                <a:ea typeface="標楷體" panose="03000509000000000000" pitchFamily="65" charset="-120"/>
                <a:cs typeface="Arial" panose="020B0604020202020204" pitchFamily="34" charset="0"/>
              </a:rPr>
              <a:t>100</a:t>
            </a:r>
          </a:p>
          <a:p>
            <a:pPr>
              <a:lnSpc>
                <a:spcPts val="2400"/>
              </a:lnSpc>
              <a:spcAft>
                <a:spcPts val="100"/>
              </a:spcAft>
            </a:pPr>
            <a:r>
              <a:rPr lang="zh-TW" altLang="en-US" sz="2400">
                <a:ea typeface="標楷體" panose="03000509000000000000" pitchFamily="65" charset="-120"/>
                <a:cs typeface="Arial" panose="020B0604020202020204" pitchFamily="34" charset="0"/>
              </a:rPr>
              <a:t>   </a:t>
            </a:r>
            <a:r>
              <a:rPr lang="en-US" altLang="zh-TW" sz="2400">
                <a:ea typeface="標楷體" panose="03000509000000000000" pitchFamily="65" charset="-120"/>
                <a:cs typeface="Arial" panose="020B0604020202020204" pitchFamily="34" charset="0"/>
              </a:rPr>
              <a:t>0</a:t>
            </a:r>
            <a:endParaRPr lang="zh-CN" altLang="en-US" sz="2400"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195" name="矩形 6">
            <a:extLst>
              <a:ext uri="{FF2B5EF4-FFF2-40B4-BE49-F238E27FC236}">
                <a16:creationId xmlns:a16="http://schemas.microsoft.com/office/drawing/2014/main" id="{EE63B36D-BEB6-4036-8EBF-854AF12908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3125" y="2184400"/>
            <a:ext cx="530225" cy="1865313"/>
          </a:xfrm>
          <a:prstGeom prst="rect">
            <a:avLst/>
          </a:prstGeom>
          <a:solidFill>
            <a:srgbClr val="EAEAEB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7196" name="矩形 30">
            <a:extLst>
              <a:ext uri="{FF2B5EF4-FFF2-40B4-BE49-F238E27FC236}">
                <a16:creationId xmlns:a16="http://schemas.microsoft.com/office/drawing/2014/main" id="{036E00F4-14F5-4F03-B788-43558696E1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6413" y="2335213"/>
            <a:ext cx="530225" cy="1712912"/>
          </a:xfrm>
          <a:prstGeom prst="rect">
            <a:avLst/>
          </a:prstGeom>
          <a:solidFill>
            <a:srgbClr val="EAEAEB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cxnSp>
        <p:nvCxnSpPr>
          <p:cNvPr id="7197" name="直接连接符 8">
            <a:extLst>
              <a:ext uri="{FF2B5EF4-FFF2-40B4-BE49-F238E27FC236}">
                <a16:creationId xmlns:a16="http://schemas.microsoft.com/office/drawing/2014/main" id="{2B593D3A-9FD6-4092-B51D-590F71FB82D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35150" y="1735138"/>
            <a:ext cx="144463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98" name="直接连接符 34">
            <a:extLst>
              <a:ext uri="{FF2B5EF4-FFF2-40B4-BE49-F238E27FC236}">
                <a16:creationId xmlns:a16="http://schemas.microsoft.com/office/drawing/2014/main" id="{5EB717A3-0A4B-4808-8004-FC156C99E0C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35150" y="2038350"/>
            <a:ext cx="144463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99" name="直接连接符 36">
            <a:extLst>
              <a:ext uri="{FF2B5EF4-FFF2-40B4-BE49-F238E27FC236}">
                <a16:creationId xmlns:a16="http://schemas.microsoft.com/office/drawing/2014/main" id="{7A6C94EA-40D1-4F6A-8F1B-536432D1336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35150" y="2344738"/>
            <a:ext cx="144463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200" name="直接连接符 37">
            <a:extLst>
              <a:ext uri="{FF2B5EF4-FFF2-40B4-BE49-F238E27FC236}">
                <a16:creationId xmlns:a16="http://schemas.microsoft.com/office/drawing/2014/main" id="{DCC2F64B-237D-4BB1-BA0D-DC26E7ABFA9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35150" y="2657475"/>
            <a:ext cx="144463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201" name="直接连接符 38">
            <a:extLst>
              <a:ext uri="{FF2B5EF4-FFF2-40B4-BE49-F238E27FC236}">
                <a16:creationId xmlns:a16="http://schemas.microsoft.com/office/drawing/2014/main" id="{23B16FEF-16C9-49AD-867B-8B1BE859C3B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39913" y="2974975"/>
            <a:ext cx="144462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202" name="直接连接符 39">
            <a:extLst>
              <a:ext uri="{FF2B5EF4-FFF2-40B4-BE49-F238E27FC236}">
                <a16:creationId xmlns:a16="http://schemas.microsoft.com/office/drawing/2014/main" id="{7E8E3D74-9E47-4989-BCE2-198889EBBD4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35150" y="3282950"/>
            <a:ext cx="144463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203" name="直接连接符 40">
            <a:extLst>
              <a:ext uri="{FF2B5EF4-FFF2-40B4-BE49-F238E27FC236}">
                <a16:creationId xmlns:a16="http://schemas.microsoft.com/office/drawing/2014/main" id="{DE1145E5-58D0-4576-A7F7-1131334CCBA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35150" y="3595688"/>
            <a:ext cx="144463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204" name="直接连接符 41">
            <a:extLst>
              <a:ext uri="{FF2B5EF4-FFF2-40B4-BE49-F238E27FC236}">
                <a16:creationId xmlns:a16="http://schemas.microsoft.com/office/drawing/2014/main" id="{668B02CC-7D24-44EA-A1E1-83EB7E79F35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35150" y="3913188"/>
            <a:ext cx="144463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205" name="矩形 42">
            <a:extLst>
              <a:ext uri="{FF2B5EF4-FFF2-40B4-BE49-F238E27FC236}">
                <a16:creationId xmlns:a16="http://schemas.microsoft.com/office/drawing/2014/main" id="{817D1364-162B-4A6C-BBA1-7454E60C18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5575" y="2038350"/>
            <a:ext cx="531813" cy="2012950"/>
          </a:xfrm>
          <a:prstGeom prst="rect">
            <a:avLst/>
          </a:prstGeom>
          <a:solidFill>
            <a:srgbClr val="EAEAEB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7206" name="矩形 43">
            <a:extLst>
              <a:ext uri="{FF2B5EF4-FFF2-40B4-BE49-F238E27FC236}">
                <a16:creationId xmlns:a16="http://schemas.microsoft.com/office/drawing/2014/main" id="{3ED48058-265D-409D-AFCC-2CF43BBCB1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3950" y="1552754"/>
            <a:ext cx="531813" cy="2504895"/>
          </a:xfrm>
          <a:prstGeom prst="rect">
            <a:avLst/>
          </a:prstGeom>
          <a:solidFill>
            <a:srgbClr val="EAEAEB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7207" name="矩形 44">
            <a:extLst>
              <a:ext uri="{FF2B5EF4-FFF2-40B4-BE49-F238E27FC236}">
                <a16:creationId xmlns:a16="http://schemas.microsoft.com/office/drawing/2014/main" id="{4BAC6786-1F8B-4504-8DDD-78A3421CE4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3450" y="1876425"/>
            <a:ext cx="531813" cy="2176463"/>
          </a:xfrm>
          <a:prstGeom prst="rect">
            <a:avLst/>
          </a:prstGeom>
          <a:solidFill>
            <a:srgbClr val="EAEAEB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7208" name="矩形 45">
            <a:extLst>
              <a:ext uri="{FF2B5EF4-FFF2-40B4-BE49-F238E27FC236}">
                <a16:creationId xmlns:a16="http://schemas.microsoft.com/office/drawing/2014/main" id="{F3252DC7-A3F9-4B9C-A034-E2E803D8B5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4838" y="1731963"/>
            <a:ext cx="530225" cy="2322512"/>
          </a:xfrm>
          <a:prstGeom prst="rect">
            <a:avLst/>
          </a:prstGeom>
          <a:solidFill>
            <a:srgbClr val="EAEAEB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47" name="文本框 46">
            <a:extLst>
              <a:ext uri="{FF2B5EF4-FFF2-40B4-BE49-F238E27FC236}">
                <a16:creationId xmlns:a16="http://schemas.microsoft.com/office/drawing/2014/main" id="{1959E16A-FE51-4575-A0AB-A90952174FBB}"/>
              </a:ext>
            </a:extLst>
          </p:cNvPr>
          <p:cNvSpPr txBox="1"/>
          <p:nvPr/>
        </p:nvSpPr>
        <p:spPr>
          <a:xfrm>
            <a:off x="673923" y="2184461"/>
            <a:ext cx="553998" cy="137883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>
              <a:defRPr/>
            </a:pPr>
            <a:r>
              <a:rPr lang="zh-TW" altLang="en-US" sz="2400" dirty="0">
                <a:ea typeface="DFKai-SB" panose="03000509000000000000" pitchFamily="65" charset="-120"/>
                <a:cs typeface="Arial" panose="020B0604020202020204" pitchFamily="34" charset="0"/>
              </a:rPr>
              <a:t>手錶數量</a:t>
            </a:r>
            <a:endParaRPr lang="zh-CN" altLang="en-US" sz="2400" dirty="0"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E5FA4EFA-621A-4CEC-B263-257CDF2E1C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8863" y="1174750"/>
            <a:ext cx="7048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>
                <a:solidFill>
                  <a:srgbClr val="0066FF"/>
                </a:solidFill>
              </a:rPr>
              <a:t>800</a:t>
            </a:r>
            <a:endParaRPr lang="zh-CN" altLang="en-US" sz="2400">
              <a:solidFill>
                <a:srgbClr val="0066FF"/>
              </a:solidFill>
            </a:endParaRPr>
          </a:p>
        </p:txBody>
      </p:sp>
      <p:sp>
        <p:nvSpPr>
          <p:cNvPr id="7211" name="Text Box 13">
            <a:extLst>
              <a:ext uri="{FF2B5EF4-FFF2-40B4-BE49-F238E27FC236}">
                <a16:creationId xmlns:a16="http://schemas.microsoft.com/office/drawing/2014/main" id="{A7672A96-6076-4B81-9C0F-88D42E8374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4384675"/>
            <a:ext cx="80645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0850" indent="-4508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ea typeface="標楷體" panose="03000509000000000000" pitchFamily="65" charset="-120"/>
              </a:rPr>
              <a:t>(</a:t>
            </a:r>
            <a:r>
              <a:rPr lang="en-US" altLang="zh-TW" sz="2800">
                <a:ea typeface="標楷體" panose="03000509000000000000" pitchFamily="65" charset="-120"/>
              </a:rPr>
              <a:t>b) </a:t>
            </a:r>
            <a:r>
              <a:rPr lang="zh-TW" altLang="en-US" sz="2800">
                <a:ea typeface="標楷體" panose="03000509000000000000" pitchFamily="65" charset="-120"/>
              </a:rPr>
              <a:t>每隻手錶的售價相同。一月份手錶的銷售額</a:t>
            </a:r>
            <a:endParaRPr lang="en-US" altLang="zh-TW" sz="2800">
              <a:ea typeface="標楷體" panose="03000509000000000000" pitchFamily="65" charset="-120"/>
            </a:endParaRPr>
          </a:p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     </a:t>
            </a:r>
            <a:r>
              <a:rPr lang="zh-TW" altLang="en-US" sz="2800">
                <a:ea typeface="標楷體" panose="03000509000000000000" pitchFamily="65" charset="-120"/>
              </a:rPr>
              <a:t>是</a:t>
            </a:r>
            <a:r>
              <a:rPr lang="en-US" altLang="zh-TW" sz="2800">
                <a:ea typeface="標楷體" panose="03000509000000000000" pitchFamily="65" charset="-120"/>
              </a:rPr>
              <a:t>$360 000</a:t>
            </a:r>
            <a:r>
              <a:rPr lang="zh-TW" altLang="en-US" sz="2800">
                <a:ea typeface="標楷體" panose="03000509000000000000" pitchFamily="65" charset="-120"/>
              </a:rPr>
              <a:t>，那麼四月份手錶的銷售額是多</a:t>
            </a:r>
            <a:endParaRPr lang="en-US" altLang="zh-TW" sz="2800">
              <a:ea typeface="標楷體" panose="03000509000000000000" pitchFamily="65" charset="-120"/>
            </a:endParaRPr>
          </a:p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    </a:t>
            </a:r>
            <a:r>
              <a:rPr lang="zh-TW" altLang="en-US" sz="2800">
                <a:ea typeface="標楷體" panose="03000509000000000000" pitchFamily="65" charset="-120"/>
              </a:rPr>
              <a:t> 少？</a:t>
            </a:r>
            <a:r>
              <a:rPr lang="zh-TW" altLang="zh-TW" sz="2800">
                <a:ea typeface="標楷體" panose="03000509000000000000" pitchFamily="65" charset="-120"/>
              </a:rPr>
              <a:t>[</a:t>
            </a:r>
            <a:r>
              <a:rPr lang="en-US" altLang="zh-TW" sz="2800">
                <a:ea typeface="標楷體" panose="03000509000000000000" pitchFamily="65" charset="-120"/>
              </a:rPr>
              <a:t>4</a:t>
            </a:r>
            <a:r>
              <a:rPr lang="zh-TW" altLang="zh-TW" sz="2800">
                <a:ea typeface="標楷體" panose="03000509000000000000" pitchFamily="65" charset="-120"/>
              </a:rPr>
              <a:t>分</a:t>
            </a:r>
            <a:r>
              <a:rPr lang="zh-TW" altLang="en-US" sz="2800">
                <a:ea typeface="標楷體" panose="03000509000000000000" pitchFamily="65" charset="-120"/>
              </a:rPr>
              <a:t>]</a:t>
            </a: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A100645E-8DE4-4385-805F-DB31839717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5025" y="1793875"/>
            <a:ext cx="7064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>
                <a:solidFill>
                  <a:srgbClr val="0066FF"/>
                </a:solidFill>
              </a:rPr>
              <a:t>600</a:t>
            </a:r>
            <a:endParaRPr lang="zh-CN" altLang="en-US" sz="2400">
              <a:solidFill>
                <a:srgbClr val="0066FF"/>
              </a:solidFill>
            </a:endParaRP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605EBCF1-CA87-4F9A-9AF3-556A066E0C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8775" y="5259388"/>
            <a:ext cx="5921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每隻手錶的售價為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$(360 000÷600)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。</a:t>
            </a:r>
            <a:endParaRPr lang="zh-CN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A48A5E20-4B57-4F8E-A2E4-BEB10578168B}"/>
              </a:ext>
            </a:extLst>
          </p:cNvPr>
          <p:cNvCxnSpPr>
            <a:cxnSpLocks/>
          </p:cNvCxnSpPr>
          <p:nvPr/>
        </p:nvCxnSpPr>
        <p:spPr bwMode="auto">
          <a:xfrm>
            <a:off x="4933950" y="4867275"/>
            <a:ext cx="3181350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" name="直接连接符 35">
            <a:extLst>
              <a:ext uri="{FF2B5EF4-FFF2-40B4-BE49-F238E27FC236}">
                <a16:creationId xmlns:a16="http://schemas.microsoft.com/office/drawing/2014/main" id="{27076D1E-D6A7-4ADC-A8A7-4D4586E7F805}"/>
              </a:ext>
            </a:extLst>
          </p:cNvPr>
          <p:cNvCxnSpPr>
            <a:cxnSpLocks/>
          </p:cNvCxnSpPr>
          <p:nvPr/>
        </p:nvCxnSpPr>
        <p:spPr bwMode="auto">
          <a:xfrm>
            <a:off x="1327150" y="5289550"/>
            <a:ext cx="1876425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" name="直接连接符 47">
            <a:extLst>
              <a:ext uri="{FF2B5EF4-FFF2-40B4-BE49-F238E27FC236}">
                <a16:creationId xmlns:a16="http://schemas.microsoft.com/office/drawing/2014/main" id="{7216CDA9-F928-4448-9B9E-FCC4609D0575}"/>
              </a:ext>
            </a:extLst>
          </p:cNvPr>
          <p:cNvCxnSpPr>
            <a:cxnSpLocks/>
          </p:cNvCxnSpPr>
          <p:nvPr/>
        </p:nvCxnSpPr>
        <p:spPr bwMode="auto">
          <a:xfrm>
            <a:off x="1416050" y="4867275"/>
            <a:ext cx="3300413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" name="文本框 30">
            <a:extLst>
              <a:ext uri="{FF2B5EF4-FFF2-40B4-BE49-F238E27FC236}">
                <a16:creationId xmlns:a16="http://schemas.microsoft.com/office/drawing/2014/main" id="{34FC6966-96EF-429C-A5CE-1C74CA07A0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9733" y="5718175"/>
            <a:ext cx="767471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四月的銷售額為：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360 000÷600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800</a:t>
            </a:r>
            <a:endParaRPr lang="zh-CN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5">
            <a:extLst>
              <a:ext uri="{FF2B5EF4-FFF2-40B4-BE49-F238E27FC236}">
                <a16:creationId xmlns:a16="http://schemas.microsoft.com/office/drawing/2014/main" id="{7DED98C5-35E9-4E6D-A396-8765F9D34D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850" y="1014413"/>
            <a:ext cx="80470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36. </a:t>
            </a:r>
            <a:endParaRPr lang="zh-TW" altLang="zh-TW" sz="28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9219" name="直接连接符 104">
            <a:extLst>
              <a:ext uri="{FF2B5EF4-FFF2-40B4-BE49-F238E27FC236}">
                <a16:creationId xmlns:a16="http://schemas.microsoft.com/office/drawing/2014/main" id="{6D77D6E8-FCD2-47B6-9E99-E9BA29A1CC4E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-1785937" y="2984500"/>
            <a:ext cx="4465637" cy="144463"/>
          </a:xfrm>
          <a:prstGeom prst="line">
            <a:avLst/>
          </a:prstGeom>
          <a:noFill/>
          <a:ln>
            <a:noFill/>
          </a:ln>
          <a:effectLst>
            <a:outerShdw dist="35921" dir="2700000" algn="ctr" rotWithShape="0">
              <a:srgbClr val="C0C0C0">
                <a:alpha val="79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9220" name="Text Box 13">
            <a:extLst>
              <a:ext uri="{FF2B5EF4-FFF2-40B4-BE49-F238E27FC236}">
                <a16:creationId xmlns:a16="http://schemas.microsoft.com/office/drawing/2014/main" id="{AC5CF2C9-AF59-4696-B6A6-438A551C8C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1014413"/>
            <a:ext cx="80645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0850" indent="-4508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ea typeface="標楷體" panose="03000509000000000000" pitchFamily="65" charset="-120"/>
              </a:rPr>
              <a:t>(</a:t>
            </a:r>
            <a:r>
              <a:rPr lang="en-US" altLang="zh-TW" sz="2800">
                <a:ea typeface="標楷體" panose="03000509000000000000" pitchFamily="65" charset="-120"/>
              </a:rPr>
              <a:t>b) </a:t>
            </a:r>
            <a:r>
              <a:rPr lang="zh-TW" altLang="en-US" sz="2800">
                <a:ea typeface="標楷體" panose="03000509000000000000" pitchFamily="65" charset="-120"/>
              </a:rPr>
              <a:t>每隻手錶的售價相同。一月份手錶的銷售額</a:t>
            </a:r>
            <a:endParaRPr lang="en-US" altLang="zh-TW" sz="2800">
              <a:ea typeface="標楷體" panose="03000509000000000000" pitchFamily="65" charset="-120"/>
            </a:endParaRPr>
          </a:p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     </a:t>
            </a:r>
            <a:r>
              <a:rPr lang="zh-TW" altLang="en-US" sz="2800">
                <a:ea typeface="標楷體" panose="03000509000000000000" pitchFamily="65" charset="-120"/>
              </a:rPr>
              <a:t>是</a:t>
            </a:r>
            <a:r>
              <a:rPr lang="en-US" altLang="zh-TW" sz="2800">
                <a:ea typeface="標楷體" panose="03000509000000000000" pitchFamily="65" charset="-120"/>
              </a:rPr>
              <a:t>$360 000</a:t>
            </a:r>
            <a:r>
              <a:rPr lang="zh-TW" altLang="en-US" sz="2800">
                <a:ea typeface="標楷體" panose="03000509000000000000" pitchFamily="65" charset="-120"/>
              </a:rPr>
              <a:t>，那麼四月份手錶的銷售額是多</a:t>
            </a:r>
            <a:endParaRPr lang="en-US" altLang="zh-TW" sz="2800">
              <a:ea typeface="標楷體" panose="03000509000000000000" pitchFamily="65" charset="-120"/>
            </a:endParaRPr>
          </a:p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    </a:t>
            </a:r>
            <a:r>
              <a:rPr lang="zh-TW" altLang="en-US" sz="2800">
                <a:ea typeface="標楷體" panose="03000509000000000000" pitchFamily="65" charset="-120"/>
              </a:rPr>
              <a:t> 少？                                                  </a:t>
            </a:r>
            <a:r>
              <a:rPr lang="en-US" altLang="zh-TW" sz="2800">
                <a:ea typeface="標楷體" panose="03000509000000000000" pitchFamily="65" charset="-120"/>
              </a:rPr>
              <a:t>    [4</a:t>
            </a:r>
            <a:r>
              <a:rPr lang="zh-TW" altLang="zh-TW" sz="2800">
                <a:ea typeface="標楷體" panose="03000509000000000000" pitchFamily="65" charset="-120"/>
              </a:rPr>
              <a:t>分</a:t>
            </a:r>
            <a:r>
              <a:rPr lang="zh-TW" altLang="en-US" sz="2800">
                <a:ea typeface="標楷體" panose="03000509000000000000" pitchFamily="65" charset="-120"/>
              </a:rPr>
              <a:t>]</a:t>
            </a:r>
          </a:p>
        </p:txBody>
      </p:sp>
      <p:sp>
        <p:nvSpPr>
          <p:cNvPr id="9221" name="Text Box 244">
            <a:extLst>
              <a:ext uri="{FF2B5EF4-FFF2-40B4-BE49-F238E27FC236}">
                <a16:creationId xmlns:a16="http://schemas.microsoft.com/office/drawing/2014/main" id="{96CE24BE-3713-4E92-BD7E-38DE101334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四</a:t>
            </a:r>
            <a:r>
              <a:rPr lang="en-US" altLang="zh-TW" sz="3400" b="1"/>
              <a:t>)</a:t>
            </a:r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3289FE9D-27A1-4588-BF50-9D3E31ED5C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4125" y="2490788"/>
            <a:ext cx="6626225" cy="1800225"/>
          </a:xfrm>
          <a:prstGeom prst="rect">
            <a:avLst/>
          </a:prstGeom>
          <a:solidFill>
            <a:srgbClr val="D1FFB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indent="412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 sz="2800">
              <a:ea typeface="標楷體" panose="03000509000000000000" pitchFamily="65" charset="-120"/>
            </a:endParaRPr>
          </a:p>
        </p:txBody>
      </p:sp>
      <p:sp>
        <p:nvSpPr>
          <p:cNvPr id="73" name="文本框 72">
            <a:extLst>
              <a:ext uri="{FF2B5EF4-FFF2-40B4-BE49-F238E27FC236}">
                <a16:creationId xmlns:a16="http://schemas.microsoft.com/office/drawing/2014/main" id="{36534264-2594-483E-9435-F9BE460A26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3650" y="2609850"/>
            <a:ext cx="6489700" cy="153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   360000÷600×800</a:t>
            </a:r>
          </a:p>
          <a:p>
            <a:pPr>
              <a:spcAft>
                <a:spcPts val="600"/>
              </a:spcAft>
            </a:pP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480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000</a:t>
            </a:r>
          </a:p>
          <a:p>
            <a:pPr>
              <a:spcAft>
                <a:spcPts val="600"/>
              </a:spcAft>
            </a:pP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四月份手錶的銷售額是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$480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000</a:t>
            </a:r>
            <a:r>
              <a:rPr lang="zh-CN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。</a:t>
            </a:r>
            <a:endParaRPr lang="en-US" altLang="zh-TW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矩形 41">
            <a:extLst>
              <a:ext uri="{FF2B5EF4-FFF2-40B4-BE49-F238E27FC236}">
                <a16:creationId xmlns:a16="http://schemas.microsoft.com/office/drawing/2014/main" id="{451A3303-2038-4F7A-BEAA-B367C74CA923}"/>
              </a:ext>
            </a:extLst>
          </p:cNvPr>
          <p:cNvSpPr/>
          <p:nvPr/>
        </p:nvSpPr>
        <p:spPr bwMode="auto">
          <a:xfrm>
            <a:off x="4546690" y="4508500"/>
            <a:ext cx="2185550" cy="431800"/>
          </a:xfrm>
          <a:prstGeom prst="rect">
            <a:avLst/>
          </a:prstGeom>
          <a:solidFill>
            <a:srgbClr val="99CC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r" eaLnBrk="1" hangingPunct="1">
              <a:defRPr/>
            </a:pPr>
            <a:endParaRPr lang="zh-CN" altLang="en-US">
              <a:latin typeface="Arial" charset="0"/>
            </a:endParaRPr>
          </a:p>
        </p:txBody>
      </p:sp>
      <p:graphicFrame>
        <p:nvGraphicFramePr>
          <p:cNvPr id="35" name="表格 34">
            <a:extLst>
              <a:ext uri="{FF2B5EF4-FFF2-40B4-BE49-F238E27FC236}">
                <a16:creationId xmlns:a16="http://schemas.microsoft.com/office/drawing/2014/main" id="{A1206758-27ED-4CC5-B678-A8F41440920B}"/>
              </a:ext>
            </a:extLst>
          </p:cNvPr>
          <p:cNvGraphicFramePr>
            <a:graphicFrameLocks noGrp="1"/>
          </p:cNvGraphicFramePr>
          <p:nvPr/>
        </p:nvGraphicFramePr>
        <p:xfrm>
          <a:off x="1835150" y="1636713"/>
          <a:ext cx="5905500" cy="24987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05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12201"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201"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201"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3315"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201"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2201"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2201"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2201"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1286" name="Text Box 5">
            <a:extLst>
              <a:ext uri="{FF2B5EF4-FFF2-40B4-BE49-F238E27FC236}">
                <a16:creationId xmlns:a16="http://schemas.microsoft.com/office/drawing/2014/main" id="{D707B4D9-50E5-4196-96C1-6F8D7D5114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850" y="836613"/>
            <a:ext cx="80470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36.              </a:t>
            </a:r>
            <a:r>
              <a:rPr lang="zh-TW" altLang="en-US" sz="2800" u="sng">
                <a:ea typeface="標楷體" panose="03000509000000000000" pitchFamily="65" charset="-120"/>
              </a:rPr>
              <a:t>百貨公司去年下半年手錶的銷量</a:t>
            </a:r>
            <a:endParaRPr lang="zh-TW" altLang="zh-TW" sz="2800" u="sng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0EB8BA8B-69FA-48F7-8EB8-8D7330C7A8C6}"/>
              </a:ext>
            </a:extLst>
          </p:cNvPr>
          <p:cNvSpPr/>
          <p:nvPr/>
        </p:nvSpPr>
        <p:spPr bwMode="auto">
          <a:xfrm>
            <a:off x="1376363" y="4494213"/>
            <a:ext cx="1479550" cy="4318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r" eaLnBrk="1" hangingPunct="1">
              <a:defRPr/>
            </a:pPr>
            <a:endParaRPr lang="zh-CN" altLang="en-US">
              <a:latin typeface="Arial" charset="0"/>
            </a:endParaRPr>
          </a:p>
        </p:txBody>
      </p:sp>
      <p:sp>
        <p:nvSpPr>
          <p:cNvPr id="11288" name="Text Box 13">
            <a:extLst>
              <a:ext uri="{FF2B5EF4-FFF2-40B4-BE49-F238E27FC236}">
                <a16:creationId xmlns:a16="http://schemas.microsoft.com/office/drawing/2014/main" id="{6232C5A9-A099-4708-84F3-11FA428670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4452938"/>
            <a:ext cx="80645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0850" indent="-4508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dirty="0">
                <a:ea typeface="標楷體" panose="03000509000000000000" pitchFamily="65" charset="-120"/>
              </a:rPr>
              <a:t>(</a:t>
            </a:r>
            <a:r>
              <a:rPr lang="en-US" altLang="zh-TW" sz="2800" dirty="0">
                <a:ea typeface="標楷體" panose="03000509000000000000" pitchFamily="65" charset="-120"/>
              </a:rPr>
              <a:t>c) </a:t>
            </a:r>
            <a:r>
              <a:rPr lang="zh-TW" altLang="en-US" sz="2800" dirty="0">
                <a:ea typeface="標楷體" panose="03000509000000000000" pitchFamily="65" charset="-120"/>
              </a:rPr>
              <a:t>第一季度手錶的銷量佔去年上半年的幾分之  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/>
            <a:r>
              <a:rPr lang="en-US" altLang="zh-TW" sz="2800" dirty="0">
                <a:ea typeface="標楷體" panose="03000509000000000000" pitchFamily="65" charset="-120"/>
              </a:rPr>
              <a:t>     </a:t>
            </a:r>
            <a:r>
              <a:rPr lang="zh-TW" altLang="en-US" sz="2800" dirty="0">
                <a:ea typeface="標楷體" panose="03000509000000000000" pitchFamily="65" charset="-120"/>
              </a:rPr>
              <a:t>幾？</a:t>
            </a:r>
            <a:r>
              <a:rPr lang="en-US" altLang="zh-TW" sz="2800" dirty="0">
                <a:ea typeface="標楷體" panose="03000509000000000000" pitchFamily="65" charset="-120"/>
              </a:rPr>
              <a:t>(</a:t>
            </a:r>
            <a:r>
              <a:rPr lang="zh-TW" altLang="en-US" sz="2800" dirty="0">
                <a:ea typeface="標楷體" panose="03000509000000000000" pitchFamily="65" charset="-120"/>
              </a:rPr>
              <a:t>只須寫出答案</a:t>
            </a:r>
            <a:r>
              <a:rPr lang="en-US" altLang="zh-TW" sz="2800" dirty="0">
                <a:ea typeface="標楷體" panose="03000509000000000000" pitchFamily="65" charset="-120"/>
              </a:rPr>
              <a:t>)                               </a:t>
            </a:r>
            <a:r>
              <a:rPr lang="zh-TW" altLang="zh-TW" sz="2800" dirty="0">
                <a:ea typeface="標楷體" panose="03000509000000000000" pitchFamily="65" charset="-120"/>
              </a:rPr>
              <a:t>[2分</a:t>
            </a:r>
            <a:r>
              <a:rPr lang="zh-TW" altLang="en-US" sz="2800" dirty="0">
                <a:ea typeface="標楷體" panose="03000509000000000000" pitchFamily="65" charset="-120"/>
              </a:rPr>
              <a:t>]</a:t>
            </a: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F878F2C-8AE6-4B6D-BE0D-5134D62137C3}"/>
              </a:ext>
            </a:extLst>
          </p:cNvPr>
          <p:cNvSpPr/>
          <p:nvPr/>
        </p:nvSpPr>
        <p:spPr bwMode="auto">
          <a:xfrm>
            <a:off x="3924300" y="1658938"/>
            <a:ext cx="650875" cy="433387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r" eaLnBrk="1" hangingPunct="1">
              <a:defRPr/>
            </a:pPr>
            <a:endParaRPr lang="zh-CN" altLang="en-US" dirty="0">
              <a:latin typeface="Arial" charset="0"/>
            </a:endParaRPr>
          </a:p>
        </p:txBody>
      </p:sp>
      <p:sp>
        <p:nvSpPr>
          <p:cNvPr id="55" name="矩形 54">
            <a:extLst>
              <a:ext uri="{FF2B5EF4-FFF2-40B4-BE49-F238E27FC236}">
                <a16:creationId xmlns:a16="http://schemas.microsoft.com/office/drawing/2014/main" id="{7536B4F4-1D19-4ADD-8714-A049321A1B53}"/>
              </a:ext>
            </a:extLst>
          </p:cNvPr>
          <p:cNvSpPr/>
          <p:nvPr/>
        </p:nvSpPr>
        <p:spPr bwMode="auto">
          <a:xfrm>
            <a:off x="3013075" y="1919288"/>
            <a:ext cx="650875" cy="433387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r" eaLnBrk="1" hangingPunct="1">
              <a:defRPr/>
            </a:pPr>
            <a:endParaRPr lang="zh-CN" altLang="en-US" dirty="0">
              <a:latin typeface="Arial" charset="0"/>
            </a:endParaRP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id="{4130DB60-991B-43A5-AE77-09B5C23898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8900" y="1647825"/>
            <a:ext cx="7048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>
                <a:solidFill>
                  <a:srgbClr val="0066FF"/>
                </a:solidFill>
              </a:rPr>
              <a:t>650</a:t>
            </a:r>
            <a:endParaRPr lang="zh-CN" altLang="en-US" sz="2400">
              <a:solidFill>
                <a:srgbClr val="0066FF"/>
              </a:solidFill>
            </a:endParaRP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32C1FA2C-CC0B-4417-9BB8-9DE9CEAF27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913" y="1938338"/>
            <a:ext cx="7048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>
                <a:solidFill>
                  <a:srgbClr val="0066FF"/>
                </a:solidFill>
              </a:rPr>
              <a:t>550</a:t>
            </a:r>
            <a:endParaRPr lang="zh-CN" altLang="en-US" sz="2400">
              <a:solidFill>
                <a:srgbClr val="0066FF"/>
              </a:solidFill>
            </a:endParaRPr>
          </a:p>
        </p:txBody>
      </p:sp>
      <p:sp>
        <p:nvSpPr>
          <p:cNvPr id="54" name="矩形 53">
            <a:extLst>
              <a:ext uri="{FF2B5EF4-FFF2-40B4-BE49-F238E27FC236}">
                <a16:creationId xmlns:a16="http://schemas.microsoft.com/office/drawing/2014/main" id="{ED1D1C0C-993B-416C-8BBD-D929CFE94504}"/>
              </a:ext>
            </a:extLst>
          </p:cNvPr>
          <p:cNvSpPr/>
          <p:nvPr/>
        </p:nvSpPr>
        <p:spPr bwMode="auto">
          <a:xfrm>
            <a:off x="2116138" y="1771650"/>
            <a:ext cx="652462" cy="43338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r" eaLnBrk="1" hangingPunct="1">
              <a:defRPr/>
            </a:pPr>
            <a:endParaRPr lang="zh-CN" altLang="en-US">
              <a:latin typeface="Arial" charset="0"/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51D69472-BA00-406E-9EF2-D5D0915892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5025" y="1781175"/>
            <a:ext cx="7064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dirty="0">
                <a:solidFill>
                  <a:srgbClr val="0066FF"/>
                </a:solidFill>
              </a:rPr>
              <a:t>600</a:t>
            </a:r>
            <a:endParaRPr lang="zh-CN" altLang="en-US" sz="2400" dirty="0">
              <a:solidFill>
                <a:srgbClr val="0066FF"/>
              </a:solidFill>
            </a:endParaRPr>
          </a:p>
        </p:txBody>
      </p:sp>
      <p:cxnSp>
        <p:nvCxnSpPr>
          <p:cNvPr id="11295" name="直接连接符 104">
            <a:extLst>
              <a:ext uri="{FF2B5EF4-FFF2-40B4-BE49-F238E27FC236}">
                <a16:creationId xmlns:a16="http://schemas.microsoft.com/office/drawing/2014/main" id="{6425B4CA-F6C9-47E3-B6B7-81152E9262EE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-1701800" y="3101976"/>
            <a:ext cx="4465637" cy="144462"/>
          </a:xfrm>
          <a:prstGeom prst="line">
            <a:avLst/>
          </a:prstGeom>
          <a:noFill/>
          <a:ln>
            <a:noFill/>
          </a:ln>
          <a:effectLst>
            <a:outerShdw dist="35921" dir="2700000" algn="ctr" rotWithShape="0">
              <a:srgbClr val="C0C0C0">
                <a:alpha val="79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11296" name="Text Box 42">
            <a:extLst>
              <a:ext uri="{FF2B5EF4-FFF2-40B4-BE49-F238E27FC236}">
                <a16:creationId xmlns:a16="http://schemas.microsoft.com/office/drawing/2014/main" id="{51560B21-8679-4F0D-B08D-743D76C87C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四</a:t>
            </a:r>
            <a:r>
              <a:rPr lang="en-US" altLang="zh-TW" sz="3400" b="1"/>
              <a:t>)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AFBAF509-353D-46D9-A8C1-829DE68F4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1217613"/>
            <a:ext cx="7048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>
                <a:solidFill>
                  <a:srgbClr val="0066FF"/>
                </a:solidFill>
              </a:rPr>
              <a:t>800</a:t>
            </a:r>
            <a:endParaRPr lang="zh-CN" altLang="en-US" sz="2400">
              <a:solidFill>
                <a:srgbClr val="0066FF"/>
              </a:solidFill>
            </a:endParaRPr>
          </a:p>
        </p:txBody>
      </p:sp>
      <p:sp>
        <p:nvSpPr>
          <p:cNvPr id="51" name="文本框 50">
            <a:extLst>
              <a:ext uri="{FF2B5EF4-FFF2-40B4-BE49-F238E27FC236}">
                <a16:creationId xmlns:a16="http://schemas.microsoft.com/office/drawing/2014/main" id="{8777E51D-F9AE-4B00-9669-CE10E69887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8838" y="1536700"/>
            <a:ext cx="7048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>
                <a:solidFill>
                  <a:srgbClr val="0066FF"/>
                </a:solidFill>
              </a:rPr>
              <a:t>700</a:t>
            </a:r>
            <a:endParaRPr lang="zh-CN" altLang="en-US" sz="2400">
              <a:solidFill>
                <a:srgbClr val="0066FF"/>
              </a:solidFill>
            </a:endParaRPr>
          </a:p>
        </p:txBody>
      </p:sp>
      <p:sp>
        <p:nvSpPr>
          <p:cNvPr id="53" name="文本框 52">
            <a:extLst>
              <a:ext uri="{FF2B5EF4-FFF2-40B4-BE49-F238E27FC236}">
                <a16:creationId xmlns:a16="http://schemas.microsoft.com/office/drawing/2014/main" id="{81B18531-6C17-4A4C-B1D3-453BB061E8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9913" y="1425575"/>
            <a:ext cx="7064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>
                <a:solidFill>
                  <a:srgbClr val="0066FF"/>
                </a:solidFill>
              </a:rPr>
              <a:t>750</a:t>
            </a:r>
            <a:endParaRPr lang="zh-CN" altLang="en-US" sz="2400">
              <a:solidFill>
                <a:srgbClr val="0066FF"/>
              </a:solidFill>
            </a:endParaRPr>
          </a:p>
        </p:txBody>
      </p:sp>
      <p:cxnSp>
        <p:nvCxnSpPr>
          <p:cNvPr id="11" name="直接连接符 10">
            <a:extLst>
              <a:ext uri="{FF2B5EF4-FFF2-40B4-BE49-F238E27FC236}">
                <a16:creationId xmlns:a16="http://schemas.microsoft.com/office/drawing/2014/main" id="{56922120-FC74-4F61-8887-1A1BB74D66DA}"/>
              </a:ext>
            </a:extLst>
          </p:cNvPr>
          <p:cNvCxnSpPr>
            <a:cxnSpLocks/>
          </p:cNvCxnSpPr>
          <p:nvPr/>
        </p:nvCxnSpPr>
        <p:spPr bwMode="auto">
          <a:xfrm>
            <a:off x="1427163" y="5792788"/>
            <a:ext cx="5076825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5622DCBE-9B2E-4CC1-A689-1ED13B9BAF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9414" y="5811044"/>
            <a:ext cx="52212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dirty="0">
                <a:solidFill>
                  <a:srgbClr val="0066FF"/>
                </a:solidFill>
              </a:rPr>
              <a:t>600</a:t>
            </a:r>
            <a:r>
              <a:rPr lang="zh-TW" altLang="en-US" sz="2400" dirty="0">
                <a:solidFill>
                  <a:srgbClr val="0066FF"/>
                </a:solidFill>
              </a:rPr>
              <a:t>＋</a:t>
            </a:r>
            <a:r>
              <a:rPr lang="en-US" altLang="zh-TW" sz="2400" dirty="0">
                <a:solidFill>
                  <a:srgbClr val="0066FF"/>
                </a:solidFill>
              </a:rPr>
              <a:t>550</a:t>
            </a:r>
            <a:r>
              <a:rPr lang="zh-TW" altLang="en-US" sz="2400" dirty="0">
                <a:solidFill>
                  <a:srgbClr val="0066FF"/>
                </a:solidFill>
              </a:rPr>
              <a:t>＋</a:t>
            </a:r>
            <a:r>
              <a:rPr lang="en-US" altLang="zh-TW" sz="2400" dirty="0">
                <a:solidFill>
                  <a:srgbClr val="0066FF"/>
                </a:solidFill>
              </a:rPr>
              <a:t>650</a:t>
            </a:r>
            <a:r>
              <a:rPr lang="zh-TW" altLang="en-US" sz="2400" dirty="0">
                <a:solidFill>
                  <a:srgbClr val="0066FF"/>
                </a:solidFill>
              </a:rPr>
              <a:t>＋</a:t>
            </a:r>
            <a:r>
              <a:rPr lang="en-US" altLang="zh-TW" sz="2400" dirty="0">
                <a:solidFill>
                  <a:srgbClr val="0066FF"/>
                </a:solidFill>
              </a:rPr>
              <a:t>800</a:t>
            </a:r>
            <a:r>
              <a:rPr lang="zh-TW" altLang="en-US" sz="2400" dirty="0">
                <a:solidFill>
                  <a:srgbClr val="0066FF"/>
                </a:solidFill>
              </a:rPr>
              <a:t> ＋</a:t>
            </a:r>
            <a:r>
              <a:rPr lang="en-US" altLang="zh-TW" sz="2400" dirty="0">
                <a:solidFill>
                  <a:srgbClr val="0066FF"/>
                </a:solidFill>
              </a:rPr>
              <a:t>700</a:t>
            </a:r>
            <a:r>
              <a:rPr lang="zh-TW" altLang="en-US" sz="2400" dirty="0">
                <a:solidFill>
                  <a:srgbClr val="0066FF"/>
                </a:solidFill>
              </a:rPr>
              <a:t>＋</a:t>
            </a:r>
            <a:r>
              <a:rPr lang="en-US" altLang="zh-TW" sz="2400" dirty="0">
                <a:solidFill>
                  <a:srgbClr val="0066FF"/>
                </a:solidFill>
              </a:rPr>
              <a:t>750</a:t>
            </a:r>
            <a:endParaRPr lang="zh-CN" altLang="en-US" sz="2400" dirty="0">
              <a:solidFill>
                <a:srgbClr val="0066FF"/>
              </a:solidFill>
            </a:endParaRPr>
          </a:p>
        </p:txBody>
      </p:sp>
      <p:sp>
        <p:nvSpPr>
          <p:cNvPr id="74" name="文本框 73">
            <a:extLst>
              <a:ext uri="{FF2B5EF4-FFF2-40B4-BE49-F238E27FC236}">
                <a16:creationId xmlns:a16="http://schemas.microsoft.com/office/drawing/2014/main" id="{15C281C8-D39C-4F94-BF28-D3AD53B6B4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5346700"/>
            <a:ext cx="25019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dirty="0">
                <a:solidFill>
                  <a:srgbClr val="0066FF"/>
                </a:solidFill>
              </a:rPr>
              <a:t>600</a:t>
            </a:r>
            <a:r>
              <a:rPr lang="zh-TW" altLang="en-US" sz="2400" dirty="0">
                <a:solidFill>
                  <a:srgbClr val="0066FF"/>
                </a:solidFill>
              </a:rPr>
              <a:t>＋</a:t>
            </a:r>
            <a:r>
              <a:rPr lang="en-US" altLang="zh-TW" sz="2400" dirty="0">
                <a:solidFill>
                  <a:srgbClr val="0066FF"/>
                </a:solidFill>
              </a:rPr>
              <a:t>550</a:t>
            </a:r>
            <a:r>
              <a:rPr lang="zh-TW" altLang="en-US" sz="2400" dirty="0">
                <a:solidFill>
                  <a:srgbClr val="0066FF"/>
                </a:solidFill>
              </a:rPr>
              <a:t>＋</a:t>
            </a:r>
            <a:r>
              <a:rPr lang="en-US" altLang="zh-TW" sz="2400" dirty="0">
                <a:solidFill>
                  <a:srgbClr val="0066FF"/>
                </a:solidFill>
              </a:rPr>
              <a:t>650</a:t>
            </a:r>
            <a:endParaRPr lang="zh-CN" altLang="en-US" sz="2400" dirty="0">
              <a:solidFill>
                <a:srgbClr val="0066FF"/>
              </a:solidFill>
            </a:endParaRPr>
          </a:p>
        </p:txBody>
      </p:sp>
      <p:sp>
        <p:nvSpPr>
          <p:cNvPr id="75" name="文本框 74">
            <a:extLst>
              <a:ext uri="{FF2B5EF4-FFF2-40B4-BE49-F238E27FC236}">
                <a16:creationId xmlns:a16="http://schemas.microsoft.com/office/drawing/2014/main" id="{8D51ED19-D4A0-4A9D-B7A4-CE8153DFC8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9700" y="5511800"/>
            <a:ext cx="43021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dirty="0">
                <a:solidFill>
                  <a:srgbClr val="0066FF"/>
                </a:solidFill>
              </a:rPr>
              <a:t>=</a:t>
            </a:r>
            <a:r>
              <a:rPr lang="zh-TW" altLang="en-US" sz="2400" dirty="0">
                <a:solidFill>
                  <a:srgbClr val="0066FF"/>
                </a:solidFill>
              </a:rPr>
              <a:t> </a:t>
            </a:r>
            <a:endParaRPr lang="zh-CN" altLang="en-US" sz="2400" dirty="0">
              <a:solidFill>
                <a:srgbClr val="0066FF"/>
              </a:solidFill>
            </a:endParaRPr>
          </a:p>
        </p:txBody>
      </p:sp>
      <p:grpSp>
        <p:nvGrpSpPr>
          <p:cNvPr id="21" name="组合 20">
            <a:extLst>
              <a:ext uri="{FF2B5EF4-FFF2-40B4-BE49-F238E27FC236}">
                <a16:creationId xmlns:a16="http://schemas.microsoft.com/office/drawing/2014/main" id="{CCFF4558-8B38-4548-A69A-930F84CA2572}"/>
              </a:ext>
            </a:extLst>
          </p:cNvPr>
          <p:cNvGrpSpPr>
            <a:grpSpLocks/>
          </p:cNvGrpSpPr>
          <p:nvPr/>
        </p:nvGrpSpPr>
        <p:grpSpPr bwMode="auto">
          <a:xfrm>
            <a:off x="6886575" y="5373688"/>
            <a:ext cx="539750" cy="838200"/>
            <a:chOff x="6935806" y="5241715"/>
            <a:chExt cx="538917" cy="839169"/>
          </a:xfrm>
        </p:grpSpPr>
        <p:sp>
          <p:nvSpPr>
            <p:cNvPr id="11322" name="文本框 75">
              <a:extLst>
                <a:ext uri="{FF2B5EF4-FFF2-40B4-BE49-F238E27FC236}">
                  <a16:creationId xmlns:a16="http://schemas.microsoft.com/office/drawing/2014/main" id="{742D54BE-9F1A-4107-85E3-208489B1BC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flipH="1">
              <a:off x="7035003" y="5241715"/>
              <a:ext cx="43071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400" dirty="0">
                  <a:solidFill>
                    <a:srgbClr val="0066FF"/>
                  </a:solidFill>
                </a:rPr>
                <a:t>4</a:t>
              </a:r>
              <a:endParaRPr lang="zh-CN" altLang="en-US" sz="2400" dirty="0">
                <a:solidFill>
                  <a:srgbClr val="0066FF"/>
                </a:solidFill>
              </a:endParaRPr>
            </a:p>
          </p:txBody>
        </p:sp>
        <p:sp>
          <p:nvSpPr>
            <p:cNvPr id="11323" name="文本框 76">
              <a:extLst>
                <a:ext uri="{FF2B5EF4-FFF2-40B4-BE49-F238E27FC236}">
                  <a16:creationId xmlns:a16="http://schemas.microsoft.com/office/drawing/2014/main" id="{655DDEFF-FCAC-45F8-BF9A-9011374681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flipH="1">
              <a:off x="7050059" y="5619252"/>
              <a:ext cx="339574" cy="4616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400" dirty="0">
                  <a:solidFill>
                    <a:srgbClr val="0066FF"/>
                  </a:solidFill>
                </a:rPr>
                <a:t>9</a:t>
              </a:r>
              <a:endParaRPr lang="zh-CN" altLang="en-US" sz="2400" dirty="0">
                <a:solidFill>
                  <a:srgbClr val="0066FF"/>
                </a:solidFill>
              </a:endParaRPr>
            </a:p>
          </p:txBody>
        </p:sp>
        <p:cxnSp>
          <p:nvCxnSpPr>
            <p:cNvPr id="11324" name="直接连接符 77">
              <a:extLst>
                <a:ext uri="{FF2B5EF4-FFF2-40B4-BE49-F238E27FC236}">
                  <a16:creationId xmlns:a16="http://schemas.microsoft.com/office/drawing/2014/main" id="{38E99C2E-6B3B-437F-918E-33056661E839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935806" y="5639856"/>
              <a:ext cx="538917" cy="0"/>
            </a:xfrm>
            <a:prstGeom prst="line">
              <a:avLst/>
            </a:prstGeom>
            <a:noFill/>
            <a:ln w="28575" algn="ctr">
              <a:solidFill>
                <a:srgbClr val="00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1305" name="文本框 5">
            <a:extLst>
              <a:ext uri="{FF2B5EF4-FFF2-40B4-BE49-F238E27FC236}">
                <a16:creationId xmlns:a16="http://schemas.microsoft.com/office/drawing/2014/main" id="{3821301B-1F57-4EA3-A1C3-557C018046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1838" y="4046538"/>
            <a:ext cx="69135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dirty="0">
                <a:ea typeface="標楷體" panose="03000509000000000000" pitchFamily="65" charset="-120"/>
                <a:cs typeface="Arial" panose="020B0604020202020204" pitchFamily="34" charset="0"/>
              </a:rPr>
              <a:t>一月    二月    三月    四月     五月    六月    月份</a:t>
            </a:r>
            <a:endParaRPr lang="zh-CN" altLang="en-US" sz="2400" dirty="0"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1306" name="文本框 28">
            <a:extLst>
              <a:ext uri="{FF2B5EF4-FFF2-40B4-BE49-F238E27FC236}">
                <a16:creationId xmlns:a16="http://schemas.microsoft.com/office/drawing/2014/main" id="{0535B012-5808-47F8-8644-F47AD917A3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0463" y="1433513"/>
            <a:ext cx="1035050" cy="296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2400"/>
              </a:lnSpc>
              <a:spcAft>
                <a:spcPts val="100"/>
              </a:spcAft>
            </a:pPr>
            <a:r>
              <a:rPr lang="en-US" altLang="zh-TW" sz="2400">
                <a:ea typeface="標楷體" panose="03000509000000000000" pitchFamily="65" charset="-120"/>
                <a:cs typeface="Arial" panose="020B0604020202020204" pitchFamily="34" charset="0"/>
              </a:rPr>
              <a:t>800</a:t>
            </a:r>
          </a:p>
          <a:p>
            <a:pPr>
              <a:lnSpc>
                <a:spcPts val="2400"/>
              </a:lnSpc>
              <a:spcAft>
                <a:spcPts val="100"/>
              </a:spcAft>
            </a:pPr>
            <a:r>
              <a:rPr lang="en-US" altLang="zh-TW" sz="2400">
                <a:ea typeface="標楷體" panose="03000509000000000000" pitchFamily="65" charset="-120"/>
                <a:cs typeface="Arial" panose="020B0604020202020204" pitchFamily="34" charset="0"/>
              </a:rPr>
              <a:t>700</a:t>
            </a:r>
          </a:p>
          <a:p>
            <a:pPr>
              <a:lnSpc>
                <a:spcPts val="2400"/>
              </a:lnSpc>
              <a:spcAft>
                <a:spcPts val="100"/>
              </a:spcAft>
            </a:pPr>
            <a:r>
              <a:rPr lang="en-US" altLang="zh-TW" sz="2400">
                <a:ea typeface="標楷體" panose="03000509000000000000" pitchFamily="65" charset="-120"/>
                <a:cs typeface="Arial" panose="020B0604020202020204" pitchFamily="34" charset="0"/>
              </a:rPr>
              <a:t>600</a:t>
            </a:r>
          </a:p>
          <a:p>
            <a:pPr>
              <a:lnSpc>
                <a:spcPts val="2400"/>
              </a:lnSpc>
              <a:spcAft>
                <a:spcPts val="100"/>
              </a:spcAft>
            </a:pPr>
            <a:r>
              <a:rPr lang="en-US" altLang="zh-TW" sz="2400">
                <a:ea typeface="標楷體" panose="03000509000000000000" pitchFamily="65" charset="-120"/>
                <a:cs typeface="Arial" panose="020B0604020202020204" pitchFamily="34" charset="0"/>
              </a:rPr>
              <a:t>500</a:t>
            </a:r>
          </a:p>
          <a:p>
            <a:pPr>
              <a:lnSpc>
                <a:spcPts val="2400"/>
              </a:lnSpc>
              <a:spcAft>
                <a:spcPts val="100"/>
              </a:spcAft>
            </a:pPr>
            <a:r>
              <a:rPr lang="en-US" altLang="zh-TW" sz="2400">
                <a:ea typeface="標楷體" panose="03000509000000000000" pitchFamily="65" charset="-120"/>
                <a:cs typeface="Arial" panose="020B0604020202020204" pitchFamily="34" charset="0"/>
              </a:rPr>
              <a:t>400</a:t>
            </a:r>
            <a:r>
              <a:rPr lang="zh-TW" altLang="en-US" sz="2400">
                <a:ea typeface="標楷體" panose="03000509000000000000" pitchFamily="65" charset="-120"/>
                <a:cs typeface="Arial" panose="020B0604020202020204" pitchFamily="34" charset="0"/>
              </a:rPr>
              <a:t>  </a:t>
            </a:r>
            <a:endParaRPr lang="en-US" altLang="zh-TW" sz="2400"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>
              <a:lnSpc>
                <a:spcPts val="2400"/>
              </a:lnSpc>
              <a:spcAft>
                <a:spcPts val="100"/>
              </a:spcAft>
            </a:pPr>
            <a:r>
              <a:rPr lang="en-US" altLang="zh-TW" sz="2400">
                <a:ea typeface="標楷體" panose="03000509000000000000" pitchFamily="65" charset="-120"/>
                <a:cs typeface="Arial" panose="020B0604020202020204" pitchFamily="34" charset="0"/>
              </a:rPr>
              <a:t>300</a:t>
            </a:r>
          </a:p>
          <a:p>
            <a:pPr>
              <a:lnSpc>
                <a:spcPts val="2400"/>
              </a:lnSpc>
              <a:spcAft>
                <a:spcPts val="100"/>
              </a:spcAft>
            </a:pPr>
            <a:r>
              <a:rPr lang="en-US" altLang="zh-TW" sz="2400">
                <a:ea typeface="標楷體" panose="03000509000000000000" pitchFamily="65" charset="-120"/>
                <a:cs typeface="Arial" panose="020B0604020202020204" pitchFamily="34" charset="0"/>
              </a:rPr>
              <a:t>200</a:t>
            </a:r>
          </a:p>
          <a:p>
            <a:pPr>
              <a:lnSpc>
                <a:spcPts val="2400"/>
              </a:lnSpc>
              <a:spcAft>
                <a:spcPts val="100"/>
              </a:spcAft>
            </a:pPr>
            <a:r>
              <a:rPr lang="en-US" altLang="zh-TW" sz="2400">
                <a:ea typeface="標楷體" panose="03000509000000000000" pitchFamily="65" charset="-120"/>
                <a:cs typeface="Arial" panose="020B0604020202020204" pitchFamily="34" charset="0"/>
              </a:rPr>
              <a:t>100</a:t>
            </a:r>
          </a:p>
          <a:p>
            <a:pPr>
              <a:lnSpc>
                <a:spcPts val="2400"/>
              </a:lnSpc>
              <a:spcAft>
                <a:spcPts val="100"/>
              </a:spcAft>
            </a:pPr>
            <a:r>
              <a:rPr lang="zh-TW" altLang="en-US" sz="2400">
                <a:ea typeface="標楷體" panose="03000509000000000000" pitchFamily="65" charset="-120"/>
                <a:cs typeface="Arial" panose="020B0604020202020204" pitchFamily="34" charset="0"/>
              </a:rPr>
              <a:t>   </a:t>
            </a:r>
            <a:r>
              <a:rPr lang="en-US" altLang="zh-TW" sz="2400">
                <a:ea typeface="標楷體" panose="03000509000000000000" pitchFamily="65" charset="-120"/>
                <a:cs typeface="Arial" panose="020B0604020202020204" pitchFamily="34" charset="0"/>
              </a:rPr>
              <a:t>0</a:t>
            </a:r>
            <a:endParaRPr lang="zh-CN" altLang="en-US" sz="2400"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1307" name="矩形 6">
            <a:extLst>
              <a:ext uri="{FF2B5EF4-FFF2-40B4-BE49-F238E27FC236}">
                <a16:creationId xmlns:a16="http://schemas.microsoft.com/office/drawing/2014/main" id="{A5D2A7B6-0510-423D-A30D-722DCD6573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3125" y="2263775"/>
            <a:ext cx="530225" cy="1866900"/>
          </a:xfrm>
          <a:prstGeom prst="rect">
            <a:avLst/>
          </a:prstGeom>
          <a:solidFill>
            <a:srgbClr val="EAEAEB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11308" name="矩形 30">
            <a:extLst>
              <a:ext uri="{FF2B5EF4-FFF2-40B4-BE49-F238E27FC236}">
                <a16:creationId xmlns:a16="http://schemas.microsoft.com/office/drawing/2014/main" id="{DD38DA8B-F7E5-436E-8025-86CDC8B7C1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6413" y="2414588"/>
            <a:ext cx="530225" cy="1714500"/>
          </a:xfrm>
          <a:prstGeom prst="rect">
            <a:avLst/>
          </a:prstGeom>
          <a:solidFill>
            <a:srgbClr val="EAEAEB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cxnSp>
        <p:nvCxnSpPr>
          <p:cNvPr id="11309" name="直接连接符 8">
            <a:extLst>
              <a:ext uri="{FF2B5EF4-FFF2-40B4-BE49-F238E27FC236}">
                <a16:creationId xmlns:a16="http://schemas.microsoft.com/office/drawing/2014/main" id="{4163A631-684A-4FEA-8593-CAB3D349C8C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35150" y="1814513"/>
            <a:ext cx="144463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10" name="直接连接符 34">
            <a:extLst>
              <a:ext uri="{FF2B5EF4-FFF2-40B4-BE49-F238E27FC236}">
                <a16:creationId xmlns:a16="http://schemas.microsoft.com/office/drawing/2014/main" id="{FC7CD803-32AE-4163-AD0B-4570E702D51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35150" y="2117725"/>
            <a:ext cx="144463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11" name="直接连接符 36">
            <a:extLst>
              <a:ext uri="{FF2B5EF4-FFF2-40B4-BE49-F238E27FC236}">
                <a16:creationId xmlns:a16="http://schemas.microsoft.com/office/drawing/2014/main" id="{9A944D58-34EF-4FB7-BD02-E8042841935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35150" y="2424113"/>
            <a:ext cx="144463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12" name="直接连接符 37">
            <a:extLst>
              <a:ext uri="{FF2B5EF4-FFF2-40B4-BE49-F238E27FC236}">
                <a16:creationId xmlns:a16="http://schemas.microsoft.com/office/drawing/2014/main" id="{CE5ABD32-AB60-450B-9F3E-614C039D04E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35150" y="2738438"/>
            <a:ext cx="144463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13" name="直接连接符 38">
            <a:extLst>
              <a:ext uri="{FF2B5EF4-FFF2-40B4-BE49-F238E27FC236}">
                <a16:creationId xmlns:a16="http://schemas.microsoft.com/office/drawing/2014/main" id="{89A3220B-E6C8-4E38-811E-1869BDDEDC0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39913" y="3054350"/>
            <a:ext cx="144462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14" name="直接连接符 39">
            <a:extLst>
              <a:ext uri="{FF2B5EF4-FFF2-40B4-BE49-F238E27FC236}">
                <a16:creationId xmlns:a16="http://schemas.microsoft.com/office/drawing/2014/main" id="{4A0DD237-E14C-4DAE-83E3-434D5C41B22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35150" y="3362325"/>
            <a:ext cx="144463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15" name="直接连接符 40">
            <a:extLst>
              <a:ext uri="{FF2B5EF4-FFF2-40B4-BE49-F238E27FC236}">
                <a16:creationId xmlns:a16="http://schemas.microsoft.com/office/drawing/2014/main" id="{B4BD2983-B0FA-4695-B365-C612DAE1294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35150" y="3675063"/>
            <a:ext cx="144463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16" name="直接连接符 41">
            <a:extLst>
              <a:ext uri="{FF2B5EF4-FFF2-40B4-BE49-F238E27FC236}">
                <a16:creationId xmlns:a16="http://schemas.microsoft.com/office/drawing/2014/main" id="{50B9F74E-3C86-4764-9ACF-EE9AB1B58BB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35150" y="3994150"/>
            <a:ext cx="144463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317" name="矩形 42">
            <a:extLst>
              <a:ext uri="{FF2B5EF4-FFF2-40B4-BE49-F238E27FC236}">
                <a16:creationId xmlns:a16="http://schemas.microsoft.com/office/drawing/2014/main" id="{D8C6A9B6-F9BE-4976-B38F-21E7CCD22C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5575" y="2117725"/>
            <a:ext cx="531813" cy="2014538"/>
          </a:xfrm>
          <a:prstGeom prst="rect">
            <a:avLst/>
          </a:prstGeom>
          <a:solidFill>
            <a:srgbClr val="EAEAEB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11318" name="矩形 43">
            <a:extLst>
              <a:ext uri="{FF2B5EF4-FFF2-40B4-BE49-F238E27FC236}">
                <a16:creationId xmlns:a16="http://schemas.microsoft.com/office/drawing/2014/main" id="{ACB05ADC-EABD-4E86-8371-072B115406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3950" y="1630391"/>
            <a:ext cx="531813" cy="2506633"/>
          </a:xfrm>
          <a:prstGeom prst="rect">
            <a:avLst/>
          </a:prstGeom>
          <a:solidFill>
            <a:srgbClr val="EAEAEB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11319" name="矩形 44">
            <a:extLst>
              <a:ext uri="{FF2B5EF4-FFF2-40B4-BE49-F238E27FC236}">
                <a16:creationId xmlns:a16="http://schemas.microsoft.com/office/drawing/2014/main" id="{F9409670-4BDA-483D-8435-7786196239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3450" y="1955800"/>
            <a:ext cx="531813" cy="2178050"/>
          </a:xfrm>
          <a:prstGeom prst="rect">
            <a:avLst/>
          </a:prstGeom>
          <a:solidFill>
            <a:srgbClr val="EAEAEB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11320" name="矩形 45">
            <a:extLst>
              <a:ext uri="{FF2B5EF4-FFF2-40B4-BE49-F238E27FC236}">
                <a16:creationId xmlns:a16="http://schemas.microsoft.com/office/drawing/2014/main" id="{4103D5AB-B79C-41DD-846F-AACEBD6821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4838" y="1811338"/>
            <a:ext cx="530225" cy="2324100"/>
          </a:xfrm>
          <a:prstGeom prst="rect">
            <a:avLst/>
          </a:prstGeom>
          <a:solidFill>
            <a:srgbClr val="EAEAEB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57" name="文本框 56">
            <a:extLst>
              <a:ext uri="{FF2B5EF4-FFF2-40B4-BE49-F238E27FC236}">
                <a16:creationId xmlns:a16="http://schemas.microsoft.com/office/drawing/2014/main" id="{EBF7690C-0B21-4EBC-B621-287E21380879}"/>
              </a:ext>
            </a:extLst>
          </p:cNvPr>
          <p:cNvSpPr txBox="1"/>
          <p:nvPr/>
        </p:nvSpPr>
        <p:spPr>
          <a:xfrm>
            <a:off x="651871" y="2011784"/>
            <a:ext cx="553998" cy="137883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>
              <a:defRPr/>
            </a:pPr>
            <a:r>
              <a:rPr lang="zh-TW" altLang="en-US" sz="2400" dirty="0">
                <a:ea typeface="DFKai-SB" panose="03000509000000000000" pitchFamily="65" charset="-120"/>
                <a:cs typeface="Arial" panose="020B0604020202020204" pitchFamily="34" charset="0"/>
              </a:rPr>
              <a:t>手錶數量</a:t>
            </a:r>
            <a:endParaRPr lang="zh-CN" altLang="en-US" sz="2400" dirty="0"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2" grpId="1" animBg="1"/>
      <p:bldP spid="8" grpId="0" animBg="1"/>
      <p:bldP spid="8" grpId="1" animBg="1"/>
      <p:bldP spid="56" grpId="0" animBg="1"/>
      <p:bldP spid="56" grpId="1" animBg="1"/>
      <p:bldP spid="55" grpId="0" animBg="1"/>
      <p:bldP spid="55" grpId="1" animBg="1"/>
      <p:bldP spid="34" grpId="0"/>
      <p:bldP spid="34" grpId="1"/>
      <p:bldP spid="32" grpId="0"/>
      <p:bldP spid="32" grpId="1"/>
      <p:bldP spid="54" grpId="0" animBg="1"/>
      <p:bldP spid="54" grpId="1" animBg="1"/>
      <p:bldP spid="30" grpId="0"/>
      <p:bldP spid="30" grpId="1"/>
      <p:bldP spid="13" grpId="0"/>
      <p:bldP spid="13" grpId="1"/>
      <p:bldP spid="51" grpId="0"/>
      <p:bldP spid="51" grpId="1"/>
      <p:bldP spid="53" grpId="0"/>
      <p:bldP spid="53" grpId="1"/>
      <p:bldP spid="7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5">
            <a:extLst>
              <a:ext uri="{FF2B5EF4-FFF2-40B4-BE49-F238E27FC236}">
                <a16:creationId xmlns:a16="http://schemas.microsoft.com/office/drawing/2014/main" id="{370925F2-B450-4706-8F8B-7486A7712B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941388"/>
            <a:ext cx="8640762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36. </a:t>
            </a:r>
            <a:r>
              <a:rPr lang="zh-TW" altLang="en-US" sz="2800">
                <a:ea typeface="標楷體" panose="03000509000000000000" pitchFamily="65" charset="-120"/>
              </a:rPr>
              <a:t>(</a:t>
            </a:r>
            <a:r>
              <a:rPr lang="en-US" altLang="zh-TW" sz="2800">
                <a:ea typeface="標楷體" panose="03000509000000000000" pitchFamily="65" charset="-120"/>
              </a:rPr>
              <a:t>c) </a:t>
            </a:r>
            <a:r>
              <a:rPr lang="zh-TW" altLang="en-US" sz="2800">
                <a:ea typeface="標楷體" panose="03000509000000000000" pitchFamily="65" charset="-120"/>
              </a:rPr>
              <a:t>第一季度手錶的銷量佔去年上半年的幾分之</a:t>
            </a:r>
            <a:endParaRPr lang="en-US" altLang="zh-TW" sz="2800"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sz="2800">
                <a:ea typeface="標楷體" panose="03000509000000000000" pitchFamily="65" charset="-120"/>
              </a:rPr>
              <a:t>           幾？</a:t>
            </a:r>
            <a:r>
              <a:rPr lang="en-US" altLang="zh-TW" sz="2800">
                <a:ea typeface="標楷體" panose="03000509000000000000" pitchFamily="65" charset="-120"/>
              </a:rPr>
              <a:t>(</a:t>
            </a:r>
            <a:r>
              <a:rPr lang="zh-TW" altLang="en-US" sz="2800">
                <a:ea typeface="標楷體" panose="03000509000000000000" pitchFamily="65" charset="-120"/>
              </a:rPr>
              <a:t>只須寫出答案</a:t>
            </a:r>
            <a:r>
              <a:rPr lang="en-US" altLang="zh-TW" sz="2800">
                <a:ea typeface="標楷體" panose="03000509000000000000" pitchFamily="65" charset="-120"/>
              </a:rPr>
              <a:t>)                              </a:t>
            </a:r>
            <a:r>
              <a:rPr lang="zh-TW" altLang="zh-TW" sz="2800">
                <a:ea typeface="標楷體" panose="03000509000000000000" pitchFamily="65" charset="-120"/>
              </a:rPr>
              <a:t>[2分</a:t>
            </a:r>
            <a:r>
              <a:rPr lang="zh-TW" altLang="en-US" sz="2800">
                <a:ea typeface="標楷體" panose="03000509000000000000" pitchFamily="65" charset="-120"/>
              </a:rPr>
              <a:t>]</a:t>
            </a:r>
          </a:p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             </a:t>
            </a:r>
            <a:endParaRPr lang="zh-TW" altLang="zh-TW" sz="28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13315" name="直接连接符 104">
            <a:extLst>
              <a:ext uri="{FF2B5EF4-FFF2-40B4-BE49-F238E27FC236}">
                <a16:creationId xmlns:a16="http://schemas.microsoft.com/office/drawing/2014/main" id="{C4CEFF16-6E90-404C-95A6-878D33D58C8B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-1701800" y="3101976"/>
            <a:ext cx="4465637" cy="144462"/>
          </a:xfrm>
          <a:prstGeom prst="line">
            <a:avLst/>
          </a:prstGeom>
          <a:noFill/>
          <a:ln>
            <a:noFill/>
          </a:ln>
          <a:effectLst>
            <a:outerShdw dist="35921" dir="2700000" algn="ctr" rotWithShape="0">
              <a:srgbClr val="C0C0C0">
                <a:alpha val="79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13316" name="Text Box 42">
            <a:extLst>
              <a:ext uri="{FF2B5EF4-FFF2-40B4-BE49-F238E27FC236}">
                <a16:creationId xmlns:a16="http://schemas.microsoft.com/office/drawing/2014/main" id="{E6F50B4B-AA8D-4EF3-9D54-CF032280E7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四</a:t>
            </a:r>
            <a:r>
              <a:rPr lang="en-US" altLang="zh-TW" sz="3400" b="1"/>
              <a:t>)</a:t>
            </a:r>
          </a:p>
        </p:txBody>
      </p:sp>
      <p:sp>
        <p:nvSpPr>
          <p:cNvPr id="13317" name="Rectangle 6">
            <a:extLst>
              <a:ext uri="{FF2B5EF4-FFF2-40B4-BE49-F238E27FC236}">
                <a16:creationId xmlns:a16="http://schemas.microsoft.com/office/drawing/2014/main" id="{B9785B73-8307-4DD2-8B63-6D774034AC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6813" y="2081213"/>
            <a:ext cx="7559675" cy="846137"/>
          </a:xfrm>
          <a:prstGeom prst="rect">
            <a:avLst/>
          </a:prstGeom>
          <a:solidFill>
            <a:srgbClr val="D1FFB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tIns="216000"/>
          <a:lstStyle>
            <a:lvl1pPr indent="412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1200"/>
              </a:spcBef>
            </a:pPr>
            <a:r>
              <a:rPr lang="zh-TW" altLang="en-US" sz="2800" dirty="0">
                <a:ea typeface="標楷體" panose="03000509000000000000" pitchFamily="65" charset="-120"/>
              </a:rPr>
              <a:t>第一季度手錶的銷量佔去年上半年的</a:t>
            </a:r>
            <a:r>
              <a:rPr lang="zh-TW" altLang="en-US" sz="2800" u="sng" dirty="0">
                <a:ea typeface="標楷體" panose="03000509000000000000" pitchFamily="65" charset="-120"/>
              </a:rPr>
              <a:t>            </a:t>
            </a:r>
            <a:r>
              <a:rPr lang="zh-TW" altLang="en-US" sz="2800" dirty="0">
                <a:ea typeface="標楷體" panose="03000509000000000000" pitchFamily="65" charset="-120"/>
              </a:rPr>
              <a:t>。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spcBef>
                <a:spcPts val="3600"/>
              </a:spcBef>
              <a:spcAft>
                <a:spcPts val="1200"/>
              </a:spcAft>
            </a:pPr>
            <a:endParaRPr lang="zh-TW" altLang="en-US" sz="2800" dirty="0">
              <a:ea typeface="標楷體" panose="03000509000000000000" pitchFamily="65" charset="-120"/>
            </a:endParaRPr>
          </a:p>
        </p:txBody>
      </p:sp>
      <p:grpSp>
        <p:nvGrpSpPr>
          <p:cNvPr id="50" name="组合 49">
            <a:extLst>
              <a:ext uri="{FF2B5EF4-FFF2-40B4-BE49-F238E27FC236}">
                <a16:creationId xmlns:a16="http://schemas.microsoft.com/office/drawing/2014/main" id="{9A851FB3-39D8-4A64-83DE-C953BD309039}"/>
              </a:ext>
            </a:extLst>
          </p:cNvPr>
          <p:cNvGrpSpPr>
            <a:grpSpLocks/>
          </p:cNvGrpSpPr>
          <p:nvPr/>
        </p:nvGrpSpPr>
        <p:grpSpPr bwMode="auto">
          <a:xfrm>
            <a:off x="7308850" y="1986353"/>
            <a:ext cx="539750" cy="817169"/>
            <a:chOff x="6935806" y="5226677"/>
            <a:chExt cx="538917" cy="816134"/>
          </a:xfrm>
        </p:grpSpPr>
        <p:sp>
          <p:nvSpPr>
            <p:cNvPr id="13319" name="文本框 51">
              <a:extLst>
                <a:ext uri="{FF2B5EF4-FFF2-40B4-BE49-F238E27FC236}">
                  <a16:creationId xmlns:a16="http://schemas.microsoft.com/office/drawing/2014/main" id="{2E75E9CF-9DDD-4AE0-886C-0E0B1E0B06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flipH="1">
              <a:off x="7044010" y="5226677"/>
              <a:ext cx="43071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400" dirty="0">
                  <a:solidFill>
                    <a:srgbClr val="FF0000"/>
                  </a:solidFill>
                </a:rPr>
                <a:t>4</a:t>
              </a:r>
              <a:endParaRPr lang="zh-CN" altLang="en-US" sz="2400" dirty="0">
                <a:solidFill>
                  <a:srgbClr val="FF0000"/>
                </a:solidFill>
              </a:endParaRPr>
            </a:p>
          </p:txBody>
        </p:sp>
        <p:sp>
          <p:nvSpPr>
            <p:cNvPr id="13320" name="文本框 56">
              <a:extLst>
                <a:ext uri="{FF2B5EF4-FFF2-40B4-BE49-F238E27FC236}">
                  <a16:creationId xmlns:a16="http://schemas.microsoft.com/office/drawing/2014/main" id="{B5E7F15B-0747-4045-AF2F-1EDFB499FD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flipH="1">
              <a:off x="7048518" y="5581179"/>
              <a:ext cx="339574" cy="4616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/>
              <a:r>
                <a:rPr lang="en-US" altLang="zh-TW" sz="2400">
                  <a:solidFill>
                    <a:srgbClr val="FF0000"/>
                  </a:solidFill>
                </a:rPr>
                <a:t>9</a:t>
              </a:r>
              <a:endParaRPr lang="zh-CN" altLang="en-US" sz="2400">
                <a:solidFill>
                  <a:srgbClr val="FF0000"/>
                </a:solidFill>
              </a:endParaRPr>
            </a:p>
          </p:txBody>
        </p:sp>
        <p:cxnSp>
          <p:nvCxnSpPr>
            <p:cNvPr id="13321" name="直接连接符 57">
              <a:extLst>
                <a:ext uri="{FF2B5EF4-FFF2-40B4-BE49-F238E27FC236}">
                  <a16:creationId xmlns:a16="http://schemas.microsoft.com/office/drawing/2014/main" id="{7289ABDF-6166-40E0-9B44-9CA4BE0BE95A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935806" y="5639856"/>
              <a:ext cx="538917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4135</TotalTime>
  <Words>441</Words>
  <Application>Microsoft Office PowerPoint</Application>
  <PresentationFormat>全屏显示(4:3)</PresentationFormat>
  <Paragraphs>91</Paragraphs>
  <Slides>6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2" baseType="lpstr">
      <vt:lpstr>標楷體</vt:lpstr>
      <vt:lpstr>新細明體</vt:lpstr>
      <vt:lpstr>幼圆</vt:lpstr>
      <vt:lpstr>Arial</vt:lpstr>
      <vt:lpstr>Calibri</vt:lpstr>
      <vt:lpstr>1_預設簡報設計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ice.gao</dc:creator>
  <cp:lastModifiedBy>Nancy Zhang</cp:lastModifiedBy>
  <cp:revision>530</cp:revision>
  <dcterms:modified xsi:type="dcterms:W3CDTF">2023-07-10T03:05:08Z</dcterms:modified>
</cp:coreProperties>
</file>