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FF"/>
    <a:srgbClr val="2308C8"/>
    <a:srgbClr val="FFCCFF"/>
    <a:srgbClr val="FF00FF"/>
    <a:srgbClr val="FFFFFF"/>
    <a:srgbClr val="FF66FF"/>
    <a:srgbClr val="79DCFF"/>
    <a:srgbClr val="FFDF7F"/>
    <a:srgbClr val="E1C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90" y="9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4193C-E39E-4FE5-BB9F-D829F3FF6138}" type="datetimeFigureOut">
              <a:rPr lang="zh-TW" altLang="en-US" smtClean="0"/>
              <a:t>2024/4/19</a:t>
            </a:fld>
            <a:endParaRPr lang="zh-TW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70094-FE53-468C-9AAA-103C89CA11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636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F70094-FE53-468C-9AAA-103C89CA11B1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8531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2024/4/19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67A35365-4CBB-5444-CF96-E12956EBF9BD}"/>
              </a:ext>
            </a:extLst>
          </p:cNvPr>
          <p:cNvSpPr/>
          <p:nvPr/>
        </p:nvSpPr>
        <p:spPr>
          <a:xfrm>
            <a:off x="1158305" y="1344121"/>
            <a:ext cx="3838567" cy="42487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4E83618-064D-1B7F-8D0A-DEAB4EA17B15}"/>
              </a:ext>
            </a:extLst>
          </p:cNvPr>
          <p:cNvSpPr/>
          <p:nvPr/>
        </p:nvSpPr>
        <p:spPr>
          <a:xfrm>
            <a:off x="5275846" y="1351731"/>
            <a:ext cx="1854627" cy="424872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778757" y="1231683"/>
            <a:ext cx="11274697" cy="2345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TW" sz="2400" dirty="0">
                <a:latin typeface="Impact" panose="020B0806030902050204" pitchFamily="34" charset="0"/>
              </a:rPr>
              <a:t>4.</a:t>
            </a:r>
            <a:r>
              <a:rPr lang="zh-TW" altLang="en-US" sz="2400" dirty="0">
                <a:latin typeface="Impact" panose="020B0806030902050204" pitchFamily="34" charset="0"/>
              </a:rPr>
              <a:t>  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製作一個豆袋需要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0.3kg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黃豆，用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32.5kg</a:t>
            </a: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黃豆共可製作豆袋多少個？餘下黃豆</a:t>
            </a:r>
            <a:endParaRPr lang="en-US" altLang="zh-TW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  多少？ </a:t>
            </a:r>
            <a:endParaRPr lang="en-US" altLang="zh-TW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108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個，餘下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0.1kg                 B. 108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個，餘下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1kg</a:t>
            </a:r>
          </a:p>
          <a:p>
            <a:pPr>
              <a:lnSpc>
                <a:spcPts val="4000"/>
              </a:lnSpc>
              <a:spcAft>
                <a:spcPts val="1000"/>
              </a:spcAft>
            </a:pP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C. 18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個，餘下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0.1kg                    D. 18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個，餘下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1kg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　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023B1C13-46B4-165F-59C9-4FAFB752C3EE}"/>
              </a:ext>
            </a:extLst>
          </p:cNvPr>
          <p:cNvSpPr txBox="1"/>
          <p:nvPr/>
        </p:nvSpPr>
        <p:spPr>
          <a:xfrm>
            <a:off x="5073892" y="4038676"/>
            <a:ext cx="413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84" name="文本框 83">
            <a:extLst>
              <a:ext uri="{FF2B5EF4-FFF2-40B4-BE49-F238E27FC236}">
                <a16:creationId xmlns:a16="http://schemas.microsoft.com/office/drawing/2014/main" id="{AD558703-16EE-BE52-A9C3-2E9E2C7C4948}"/>
              </a:ext>
            </a:extLst>
          </p:cNvPr>
          <p:cNvSpPr txBox="1"/>
          <p:nvPr/>
        </p:nvSpPr>
        <p:spPr>
          <a:xfrm>
            <a:off x="3637221" y="4437204"/>
            <a:ext cx="2628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zh-TW" altLang="en-US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zh-TW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3   2   5             </a:t>
            </a:r>
            <a:endParaRPr lang="en-US" sz="24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384B83DF-B4EB-49A1-8F6F-65D917BD4A42}"/>
              </a:ext>
            </a:extLst>
          </p:cNvPr>
          <p:cNvGrpSpPr/>
          <p:nvPr/>
        </p:nvGrpSpPr>
        <p:grpSpPr>
          <a:xfrm>
            <a:off x="8548372" y="3661429"/>
            <a:ext cx="3326872" cy="1436744"/>
            <a:chOff x="6682515" y="4470936"/>
            <a:chExt cx="3326872" cy="1436744"/>
          </a:xfrm>
        </p:grpSpPr>
        <p:sp>
          <p:nvSpPr>
            <p:cNvPr id="74" name="矩形: 圆角 73">
              <a:extLst>
                <a:ext uri="{FF2B5EF4-FFF2-40B4-BE49-F238E27FC236}">
                  <a16:creationId xmlns:a16="http://schemas.microsoft.com/office/drawing/2014/main" id="{CB2DF15C-2D2D-4A63-AFEE-AD33133602F1}"/>
                </a:ext>
              </a:extLst>
            </p:cNvPr>
            <p:cNvSpPr/>
            <p:nvPr/>
          </p:nvSpPr>
          <p:spPr>
            <a:xfrm>
              <a:off x="6688923" y="4470936"/>
              <a:ext cx="1620539" cy="1063561"/>
            </a:xfrm>
            <a:prstGeom prst="roundRect">
              <a:avLst>
                <a:gd name="adj" fmla="val 31763"/>
              </a:avLst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t">
                <a:lnSpc>
                  <a:spcPts val="1200"/>
                </a:lnSpc>
              </a:pPr>
              <a:r>
                <a:rPr lang="zh-CN" alt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應試技巧</a:t>
              </a:r>
              <a:endPara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7" name="矩形: 圆角 6">
              <a:extLst>
                <a:ext uri="{FF2B5EF4-FFF2-40B4-BE49-F238E27FC236}">
                  <a16:creationId xmlns:a16="http://schemas.microsoft.com/office/drawing/2014/main" id="{CA3FADD0-AF19-4861-B3D1-9B03CBA43D2A}"/>
                </a:ext>
              </a:extLst>
            </p:cNvPr>
            <p:cNvSpPr/>
            <p:nvPr/>
          </p:nvSpPr>
          <p:spPr>
            <a:xfrm>
              <a:off x="6682515" y="4844118"/>
              <a:ext cx="3326872" cy="1063562"/>
            </a:xfrm>
            <a:prstGeom prst="roundRect">
              <a:avLst>
                <a:gd name="adj" fmla="val 19349"/>
              </a:avLst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 dirty="0"/>
            </a:p>
          </p:txBody>
        </p: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0D691CC5-B4F8-428B-8B7F-65E28697D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2428" y="4079402"/>
            <a:ext cx="3258760" cy="897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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商中間的「</a:t>
            </a: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」不要漏寫。</a:t>
            </a:r>
          </a:p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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直式中的餘數需要除以</a:t>
            </a:r>
            <a:r>
              <a:rPr lang="en-US" altLang="zh-TW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18DE119-A0A0-9EFF-F01C-4A0FDAA3D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1787" y="2799068"/>
            <a:ext cx="1066025" cy="816899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D12A66E-28AE-9584-FCB1-53F8B5001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6756" y="3022922"/>
            <a:ext cx="597768" cy="515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300"/>
              </a:lnSpc>
            </a:pPr>
            <a:r>
              <a:rPr lang="en-US" altLang="zh-CN" sz="3200" dirty="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endParaRPr lang="zh-CN" altLang="en-US" sz="3200" dirty="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AB64A8F-F6E1-4689-8BA8-7A0E613CF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9001" y="3829071"/>
            <a:ext cx="6303908" cy="198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</a:rPr>
              <a:t>   32.5÷0.3</a:t>
            </a:r>
          </a:p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</a:rPr>
              <a:t>= 325÷3       </a:t>
            </a:r>
          </a:p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en-US" altLang="zh-TW" sz="2400" dirty="0">
                <a:solidFill>
                  <a:srgbClr val="0000FF"/>
                </a:solidFill>
              </a:rPr>
              <a:t>= 108</a:t>
            </a:r>
            <a:r>
              <a:rPr lang="en-US" altLang="zh-TW" sz="240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…</a:t>
            </a:r>
            <a:r>
              <a:rPr lang="en-US" altLang="zh-TW" sz="2400" dirty="0">
                <a:solidFill>
                  <a:srgbClr val="0000FF"/>
                </a:solidFill>
              </a:rPr>
              <a:t>0.1</a:t>
            </a:r>
          </a:p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共可製作豆袋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108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個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，餘下</a:t>
            </a: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黃豆</a:t>
            </a:r>
            <a:r>
              <a:rPr lang="en-US" altLang="zh-TW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0.1kg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15647323-41FF-2C82-B7F4-6B80FC1C9D8C}"/>
              </a:ext>
            </a:extLst>
          </p:cNvPr>
          <p:cNvGrpSpPr/>
          <p:nvPr/>
        </p:nvGrpSpPr>
        <p:grpSpPr>
          <a:xfrm>
            <a:off x="3652518" y="4233022"/>
            <a:ext cx="2366536" cy="847892"/>
            <a:chOff x="3056575" y="3040349"/>
            <a:chExt cx="2366536" cy="914400"/>
          </a:xfrm>
        </p:grpSpPr>
        <p:cxnSp>
          <p:nvCxnSpPr>
            <p:cNvPr id="86" name="直接连接符 85">
              <a:extLst>
                <a:ext uri="{FF2B5EF4-FFF2-40B4-BE49-F238E27FC236}">
                  <a16:creationId xmlns:a16="http://schemas.microsoft.com/office/drawing/2014/main" id="{19DC0212-0236-7B0E-50CE-F5FB05FCA580}"/>
                </a:ext>
              </a:extLst>
            </p:cNvPr>
            <p:cNvCxnSpPr>
              <a:cxnSpLocks/>
            </p:cNvCxnSpPr>
            <p:nvPr/>
          </p:nvCxnSpPr>
          <p:spPr>
            <a:xfrm>
              <a:off x="3900162" y="3269948"/>
              <a:ext cx="1522949" cy="0"/>
            </a:xfrm>
            <a:prstGeom prst="line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弧形 86">
              <a:extLst>
                <a:ext uri="{FF2B5EF4-FFF2-40B4-BE49-F238E27FC236}">
                  <a16:creationId xmlns:a16="http://schemas.microsoft.com/office/drawing/2014/main" id="{43F27F50-4F83-D06F-B8F0-727C34EDB8D2}"/>
                </a:ext>
              </a:extLst>
            </p:cNvPr>
            <p:cNvSpPr/>
            <p:nvPr/>
          </p:nvSpPr>
          <p:spPr>
            <a:xfrm rot="3548582">
              <a:off x="3056575" y="3040349"/>
              <a:ext cx="914400" cy="914400"/>
            </a:xfrm>
            <a:prstGeom prst="arc">
              <a:avLst>
                <a:gd name="adj1" fmla="val 16332873"/>
                <a:gd name="adj2" fmla="val 20100918"/>
              </a:avLst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89" name="文本框 88">
            <a:extLst>
              <a:ext uri="{FF2B5EF4-FFF2-40B4-BE49-F238E27FC236}">
                <a16:creationId xmlns:a16="http://schemas.microsoft.com/office/drawing/2014/main" id="{E0DEDD84-B4DC-B0BA-66A0-39871B4539BF}"/>
              </a:ext>
            </a:extLst>
          </p:cNvPr>
          <p:cNvSpPr txBox="1"/>
          <p:nvPr/>
        </p:nvSpPr>
        <p:spPr>
          <a:xfrm>
            <a:off x="4644682" y="4034611"/>
            <a:ext cx="413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64D303C1-B4E9-4C9D-0DBF-C75D177A11E9}"/>
              </a:ext>
            </a:extLst>
          </p:cNvPr>
          <p:cNvSpPr txBox="1"/>
          <p:nvPr/>
        </p:nvSpPr>
        <p:spPr>
          <a:xfrm>
            <a:off x="4644682" y="4758870"/>
            <a:ext cx="413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cxnSp>
        <p:nvCxnSpPr>
          <p:cNvPr id="91" name="直接连接符 90">
            <a:extLst>
              <a:ext uri="{FF2B5EF4-FFF2-40B4-BE49-F238E27FC236}">
                <a16:creationId xmlns:a16="http://schemas.microsoft.com/office/drawing/2014/main" id="{936D3F90-2AC2-1D34-71B4-A9F9B636B522}"/>
              </a:ext>
            </a:extLst>
          </p:cNvPr>
          <p:cNvCxnSpPr>
            <a:cxnSpLocks/>
          </p:cNvCxnSpPr>
          <p:nvPr/>
        </p:nvCxnSpPr>
        <p:spPr>
          <a:xfrm>
            <a:off x="4571040" y="5176764"/>
            <a:ext cx="1453099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文本框 92">
            <a:extLst>
              <a:ext uri="{FF2B5EF4-FFF2-40B4-BE49-F238E27FC236}">
                <a16:creationId xmlns:a16="http://schemas.microsoft.com/office/drawing/2014/main" id="{43FD040A-8508-A537-3861-C2E490D4F34E}"/>
              </a:ext>
            </a:extLst>
          </p:cNvPr>
          <p:cNvSpPr txBox="1"/>
          <p:nvPr/>
        </p:nvSpPr>
        <p:spPr>
          <a:xfrm>
            <a:off x="5085858" y="5121732"/>
            <a:ext cx="854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2   5</a:t>
            </a:r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895E624B-650D-59BD-B272-8C42B506B5D7}"/>
              </a:ext>
            </a:extLst>
          </p:cNvPr>
          <p:cNvSpPr txBox="1"/>
          <p:nvPr/>
        </p:nvSpPr>
        <p:spPr>
          <a:xfrm>
            <a:off x="5077520" y="5441948"/>
            <a:ext cx="1211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2   4</a:t>
            </a:r>
          </a:p>
        </p:txBody>
      </p:sp>
      <p:cxnSp>
        <p:nvCxnSpPr>
          <p:cNvPr id="95" name="直接连接符 94">
            <a:extLst>
              <a:ext uri="{FF2B5EF4-FFF2-40B4-BE49-F238E27FC236}">
                <a16:creationId xmlns:a16="http://schemas.microsoft.com/office/drawing/2014/main" id="{1DD86D3B-67A6-B1AD-DDBF-E10961715AF2}"/>
              </a:ext>
            </a:extLst>
          </p:cNvPr>
          <p:cNvCxnSpPr>
            <a:cxnSpLocks/>
          </p:cNvCxnSpPr>
          <p:nvPr/>
        </p:nvCxnSpPr>
        <p:spPr>
          <a:xfrm>
            <a:off x="4977401" y="5896496"/>
            <a:ext cx="1066025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文本框 95">
            <a:extLst>
              <a:ext uri="{FF2B5EF4-FFF2-40B4-BE49-F238E27FC236}">
                <a16:creationId xmlns:a16="http://schemas.microsoft.com/office/drawing/2014/main" id="{DCA81449-06CC-2FBD-97A0-1A71BA950139}"/>
              </a:ext>
            </a:extLst>
          </p:cNvPr>
          <p:cNvSpPr txBox="1"/>
          <p:nvPr/>
        </p:nvSpPr>
        <p:spPr>
          <a:xfrm>
            <a:off x="5526848" y="5867141"/>
            <a:ext cx="413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01" name="文本框 100">
            <a:extLst>
              <a:ext uri="{FF2B5EF4-FFF2-40B4-BE49-F238E27FC236}">
                <a16:creationId xmlns:a16="http://schemas.microsoft.com/office/drawing/2014/main" id="{8B6779E0-BB13-BD56-9837-62B66BFE871B}"/>
              </a:ext>
            </a:extLst>
          </p:cNvPr>
          <p:cNvSpPr txBox="1"/>
          <p:nvPr/>
        </p:nvSpPr>
        <p:spPr>
          <a:xfrm>
            <a:off x="5510414" y="4069895"/>
            <a:ext cx="413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103" name="直接箭头连接符 102">
            <a:extLst>
              <a:ext uri="{FF2B5EF4-FFF2-40B4-BE49-F238E27FC236}">
                <a16:creationId xmlns:a16="http://schemas.microsoft.com/office/drawing/2014/main" id="{DE08FF80-BAF2-BDD6-F9BD-E2908D44264F}"/>
              </a:ext>
            </a:extLst>
          </p:cNvPr>
          <p:cNvCxnSpPr>
            <a:cxnSpLocks/>
          </p:cNvCxnSpPr>
          <p:nvPr/>
        </p:nvCxnSpPr>
        <p:spPr>
          <a:xfrm>
            <a:off x="5899408" y="6097973"/>
            <a:ext cx="452946" cy="0"/>
          </a:xfrm>
          <a:prstGeom prst="straightConnector1">
            <a:avLst/>
          </a:prstGeom>
          <a:ln w="38100">
            <a:solidFill>
              <a:srgbClr val="FF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文本框 109">
            <a:extLst>
              <a:ext uri="{FF2B5EF4-FFF2-40B4-BE49-F238E27FC236}">
                <a16:creationId xmlns:a16="http://schemas.microsoft.com/office/drawing/2014/main" id="{BF74A9F2-28E7-3521-7AA7-4E6400956006}"/>
              </a:ext>
            </a:extLst>
          </p:cNvPr>
          <p:cNvSpPr txBox="1"/>
          <p:nvPr/>
        </p:nvSpPr>
        <p:spPr>
          <a:xfrm>
            <a:off x="6352353" y="5858862"/>
            <a:ext cx="1986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CN" sz="2400" dirty="0">
                <a:solidFill>
                  <a:srgbClr val="FF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÷10 = 0.1</a:t>
            </a:r>
            <a:endParaRPr lang="en-US" sz="2400" dirty="0">
              <a:solidFill>
                <a:srgbClr val="FF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2" name="直接箭头连接符 111">
            <a:extLst>
              <a:ext uri="{FF2B5EF4-FFF2-40B4-BE49-F238E27FC236}">
                <a16:creationId xmlns:a16="http://schemas.microsoft.com/office/drawing/2014/main" id="{2A00E448-4D52-88E4-849E-E289D23C8A3F}"/>
              </a:ext>
            </a:extLst>
          </p:cNvPr>
          <p:cNvCxnSpPr/>
          <p:nvPr/>
        </p:nvCxnSpPr>
        <p:spPr>
          <a:xfrm>
            <a:off x="2466110" y="4586979"/>
            <a:ext cx="1588654" cy="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>
            <a:extLst>
              <a:ext uri="{FF2B5EF4-FFF2-40B4-BE49-F238E27FC236}">
                <a16:creationId xmlns:a16="http://schemas.microsoft.com/office/drawing/2014/main" id="{4A72194A-55EE-B1C9-8B63-E81E2CA44A37}"/>
              </a:ext>
            </a:extLst>
          </p:cNvPr>
          <p:cNvSpPr txBox="1"/>
          <p:nvPr/>
        </p:nvSpPr>
        <p:spPr>
          <a:xfrm>
            <a:off x="3958770" y="189364"/>
            <a:ext cx="5261429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小數除法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二</a:t>
            </a: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7FC270A-B5D5-753C-EAF8-593861A831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54" y="1030790"/>
            <a:ext cx="692251" cy="73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5" grpId="0" animBg="1"/>
      <p:bldP spid="15" grpId="1" animBg="1"/>
      <p:bldP spid="83" grpId="0"/>
      <p:bldP spid="83" grpId="1"/>
      <p:bldP spid="84" grpId="0"/>
      <p:bldP spid="84" grpId="1"/>
      <p:bldP spid="56" grpId="0" uiExpand="1" build="allAtOnce"/>
      <p:bldP spid="8" grpId="0"/>
      <p:bldP spid="9" grpId="0" uiExpand="1" build="allAtOnce"/>
      <p:bldP spid="89" grpId="0"/>
      <p:bldP spid="89" grpId="1"/>
      <p:bldP spid="90" grpId="0"/>
      <p:bldP spid="90" grpId="1"/>
      <p:bldP spid="93" grpId="0"/>
      <p:bldP spid="93" grpId="1"/>
      <p:bldP spid="94" grpId="0"/>
      <p:bldP spid="94" grpId="1"/>
      <p:bldP spid="96" grpId="0"/>
      <p:bldP spid="96" grpId="1"/>
      <p:bldP spid="101" grpId="0"/>
      <p:bldP spid="101" grpId="1"/>
      <p:bldP spid="110" grpId="0"/>
      <p:bldP spid="110" grpId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141</Words>
  <Application>Microsoft Office PowerPoint</Application>
  <PresentationFormat>宽屏</PresentationFormat>
  <Paragraphs>24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DFKai-SB</vt:lpstr>
      <vt:lpstr>DFKai-SB</vt:lpstr>
      <vt:lpstr>新細明體</vt:lpstr>
      <vt:lpstr>幼圆</vt:lpstr>
      <vt:lpstr>Arial</vt:lpstr>
      <vt:lpstr>Calibri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39</cp:revision>
  <dcterms:created xsi:type="dcterms:W3CDTF">2023-07-19T03:07:24Z</dcterms:created>
  <dcterms:modified xsi:type="dcterms:W3CDTF">2024-04-19T08:30:59Z</dcterms:modified>
</cp:coreProperties>
</file>