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FF"/>
    <a:srgbClr val="B0DED3"/>
    <a:srgbClr val="2308C8"/>
    <a:srgbClr val="FFCCFF"/>
    <a:srgbClr val="FF00FF"/>
    <a:srgbClr val="FFFFFF"/>
    <a:srgbClr val="FF66FF"/>
    <a:srgbClr val="79DCFF"/>
    <a:srgbClr val="FFD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72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DC538F-B4CB-41D1-A569-A2B5F5CF3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153BDE3-6962-48ED-88B3-CB354B1213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EE20917-8C11-471D-AA58-090A2603A4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5FC0177-4802-407F-A9B3-29C7126B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D3AA39-727A-4D0E-98AF-D1CA962BC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28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381185-4A20-476C-8BD7-1960EF5E9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F3FCCA5-87A3-49EB-A5CD-A185A265E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123E6DF-2A24-4C73-BF3E-455017CDC2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A7BE14-EA73-43E2-A47E-C951BDE3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8C0D716-721E-4F27-A67A-6B1A8819B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97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C27AC76-3D94-4BE2-A354-8FA9F49259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4DCDB18-5EB2-4F7A-9192-E9F130FD4C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BDC8A8-CA9E-460A-9C81-933A844C72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87918C-FAB6-4B19-BDFA-71DDA5B89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C4527B3-7910-46A9-9514-BAEFB2747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6993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49583C-17FC-485E-B79A-A098DC852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82B1B3A-5E27-46EF-B3E7-973671507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9A46C93-7027-4778-AD2F-866590641D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8B5EF00-ED12-4C64-8C0D-B36B7238A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21EC59-8B56-4C03-8D73-511F9B49B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221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6F6921-C7CD-43BB-9E88-0491A9F81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91DF238-C1FC-4493-9E76-EABB084E7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E445A0-A61D-4918-AE0B-AD53562EC0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F7E63FF-FD06-4EC8-B366-B1D50E6C6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6D7427F-FD45-4A52-B638-93BCD37F2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3161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8907D2-BDC0-424A-BAB4-0FF865656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223475A-CF64-4FA2-A7A5-7BF915CD3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0C6B0B5-FC3D-417B-AB51-D04689BEB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844EDA-73CB-4F8E-9844-F62C8E73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F49D11F-C976-4140-A451-2ED2C6F16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7072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862842-5CC0-4182-B153-EBEBB5EF3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C35F05-7E36-4788-8F9D-7419FA7051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CE9025B-74F1-4ABD-AB30-901C03CFA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4E1FBB7-5F23-4E40-8F95-3E32D4F552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01DB573-569E-4A88-984B-7D8E6300C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8B9C13-7647-4F83-A936-29E96304D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16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E91C33-8088-4E35-85D9-06090643C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EE5F03F-808A-464C-B478-D2B3D6661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7E2B2B0-0068-4555-B26A-F9265A6FB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2C97B2B-97B8-4080-B117-F9C9A6C125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CB6F4F6-DA83-4D4F-AF21-D472C8775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592A7C8-B30F-4B93-8166-1622C20C29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307DCF1-168D-4AC7-8C9D-2488EF59B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35C0D91-5129-4E2F-9209-3FC58DA2C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153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97620C-65E4-4131-AA9F-48E35413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C0B9834-E97F-4A6B-B3B0-5D5BDBFDCC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5811374-4522-438A-87AF-BAE96E2A3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500465A-7FFC-4FE9-A5B5-DBB0ED03D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15813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C45D82-EA39-47DB-9008-2F921825B4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5D6218D-DE54-439B-AF1B-4015AD882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E55E677-0CD3-4314-B052-38AEF23D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07778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44ECAB-C5C5-4210-871E-0870EB3CA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DFAB29-7366-4585-B532-5C9DC6F72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8834807-A7B2-4143-ABD6-E01F54D95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176FFD8-62C1-44F0-BDEF-C85EFED14F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5B2FB6F-3777-4F3E-BA43-DBE281E1B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DE39716-5CA5-4A46-B251-A533C8A91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779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50E928-111F-44E8-A39B-0370AF76C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0E8496-6C4D-4F0D-9A7E-7EFC752E5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05CBDD-550E-4403-A316-486AC28780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150139-2F0A-426E-A3F6-95647B6D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26F5D19-3439-4FD8-A87B-9267D1EB4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19567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21DB57-2D40-4946-AFFF-0968D810D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2767EAD-C2F7-40E9-AD4C-3C9AF59B3A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A14E70B-7E9D-4FF3-949C-18C4C03C4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3DF5AD-6809-4CA9-82F9-78CDF7CF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5358B90-F370-47B0-8383-761EF0F7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1841532-E394-4669-ADAC-A0CA2934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1819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6F5856-04AC-474D-9C2A-AE3C98BC6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3904AEB-0C05-491E-9400-75C89A3B4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840FF9-B158-4DAC-B734-6559DD1BD8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B3379E1-90A7-49CD-B6EE-B9017C2CA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629D7E-5318-43C7-829B-E9A48FE48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69398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DBB9D9A-BB1E-4B5F-8A52-CCA1FAA50F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293F7AA-4332-4455-9F54-EEC8B7D05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54AA8D9-221D-4324-B1DE-844EE3110B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D73031-7AE6-4E17-AAB8-88589AD2B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57A889-A3A6-42AC-B051-4B4D460B3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8899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35845C-FE65-414D-BB61-C2025B26C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0F8C8D5-4B22-4F0E-A9F1-A1CD69406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17E3F1-367D-4BFF-87ED-7D95ADCE3B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C2D2A9-8D41-4507-8DD1-23655A5A1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B3E616-6E6F-4621-A9F1-22BF5374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0251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BB4AA8-0295-4B69-A7FE-5C6867F4C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93C2A21-CCD6-4F97-9614-1B24CD6E31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120E06F-1A6C-469A-82F6-7ABC99986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8829111-FDCF-4FE3-AC88-514ECD940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6A36870-242E-475B-B2FB-72E62B166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EF366B4-870D-4EA6-AB3D-FA668D81C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9017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AE8A9A-7A2C-4289-A003-E8547BC41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DAFCFA7-04B5-4EDA-82C3-257459DC7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80F70EF-37D4-41CA-A169-9A5607498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26F168A-7B87-4DDE-AFF3-01A55715A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DEE97F8-D068-498B-AA8F-453EAF2413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C1918FD-FD43-4FE1-B164-F9016B9C23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4343043-B299-435E-831F-7FEC7B90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B2EB784-50A9-4359-97BF-FC4AFEF75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01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E05708-53E6-462D-9CC6-EDE7F81CD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B59DADD-977D-4EA7-8F5B-792243618B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6699D04-BC4C-4B47-BD85-92E12D10F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B6C05B4-E3FA-405A-8D81-511BF426F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34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BDBEF76-C75A-4365-AA99-AAAE47E4DC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2A08DE5-2D7A-49DE-9D8A-427D90EA8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E46BC36-6452-43F7-BAD3-0773AFDD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>
            <a:extLst>
              <a:ext uri="{FF2B5EF4-FFF2-40B4-BE49-F238E27FC236}">
                <a16:creationId xmlns:a16="http://schemas.microsoft.com/office/drawing/2014/main" id="{84AB637E-3D52-24E4-0A53-AF29313F0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612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5EB35B-6DC2-4B94-AD87-D31954693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B03A4F2-206F-453D-83F3-F796A72DF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0E37BDC-7639-4A26-9B9E-ED82DE83E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F226319-5A69-431C-AC52-0C201B1E9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08C0841-1D38-4AC1-AEBF-3B091B8C3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7B6F040-389A-4526-8FBB-505B39EE1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935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F2BC1D-17AA-4C4B-A00D-03A266E5D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CBD059B-D941-4379-A99F-D12400EEF6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DF03A3B-AB85-4DD2-82DE-390DE0832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9CCCF26-1A5A-421B-83C7-11A82D6DB2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0003A8-FB5B-4222-BCFF-D4B76294E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1DF23F9-B587-4331-8208-F351EDC24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028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019343D6-ADD1-4BE0-964C-201440A9CF7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AF93D067-7558-4DC0-B949-0F051139701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F6FD7722-98A9-494E-BDCD-AF9D53FF13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/>
          <a:srcRect t="14471" b="20338"/>
          <a:stretch/>
        </p:blipFill>
        <p:spPr>
          <a:xfrm>
            <a:off x="0" y="0"/>
            <a:ext cx="12192000" cy="983467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3E1664D-D6F0-C72E-D6D0-24B8DE95159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4" y="6331611"/>
            <a:ext cx="5624268" cy="4619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 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(</a:t>
            </a:r>
            <a:r>
              <a:rPr lang="en-US" altLang="zh-TW" sz="2200" b="1" dirty="0">
                <a:solidFill>
                  <a:srgbClr val="FF3399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6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上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)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682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373C877B-6B84-4A14-8953-3E72E43B232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A551360B-2DAB-4201-A5D6-E5C01A2739E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42826F6E-6EEC-4AAC-B0F4-79AA568F86B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3" y="6331611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E6EBD971-F00A-4A76-A111-F1389EC3085B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503" y="-30633"/>
            <a:ext cx="4724400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32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矩形 76">
            <a:extLst>
              <a:ext uri="{FF2B5EF4-FFF2-40B4-BE49-F238E27FC236}">
                <a16:creationId xmlns:a16="http://schemas.microsoft.com/office/drawing/2014/main" id="{5F8DF7E7-5713-F512-9F4D-4222952FFE56}"/>
              </a:ext>
            </a:extLst>
          </p:cNvPr>
          <p:cNvSpPr/>
          <p:nvPr/>
        </p:nvSpPr>
        <p:spPr>
          <a:xfrm>
            <a:off x="3170934" y="1470399"/>
            <a:ext cx="1166116" cy="377660"/>
          </a:xfrm>
          <a:prstGeom prst="rect">
            <a:avLst/>
          </a:prstGeom>
          <a:solidFill>
            <a:srgbClr val="FFCC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20AE776-2406-44C8-9DE8-FFBBD77F2A20}"/>
              </a:ext>
            </a:extLst>
          </p:cNvPr>
          <p:cNvSpPr txBox="1"/>
          <p:nvPr/>
        </p:nvSpPr>
        <p:spPr>
          <a:xfrm>
            <a:off x="955267" y="1323406"/>
            <a:ext cx="6181810" cy="1957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  <a:spcAft>
                <a:spcPts val="1200"/>
              </a:spcAft>
            </a:pPr>
            <a:r>
              <a:rPr lang="en-US" altLang="zh-TW" sz="2400" dirty="0">
                <a:latin typeface="Impact" panose="020B0806030902050204" pitchFamily="34" charset="0"/>
              </a:rPr>
              <a:t>4.</a:t>
            </a:r>
            <a:r>
              <a:rPr lang="zh-TW" altLang="en-US" sz="2400" dirty="0">
                <a:latin typeface="Impact" panose="020B0806030902050204" pitchFamily="34" charset="0"/>
              </a:rPr>
              <a:t>  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下列哪一個數最接近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？</a:t>
            </a:r>
            <a:endParaRPr kumimoji="1" lang="en-US" altLang="zh-TW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lnSpc>
                <a:spcPts val="4000"/>
              </a:lnSpc>
              <a:spcAft>
                <a:spcPts val="1800"/>
              </a:spcAft>
            </a:pP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A. 0.9                                  B. </a:t>
            </a:r>
            <a:endParaRPr lang="en-US" altLang="zh-TW" sz="2400" dirty="0">
              <a:latin typeface="TimesNewRomanPSMT"/>
            </a:endParaRPr>
          </a:p>
          <a:p>
            <a:pPr>
              <a:lnSpc>
                <a:spcPts val="4000"/>
              </a:lnSpc>
              <a:spcAft>
                <a:spcPts val="1000"/>
              </a:spcAft>
            </a:pP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</a:t>
            </a:r>
            <a:r>
              <a:rPr kumimoji="1" lang="en-US" altLang="zh-CN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C. 1                                     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kumimoji="1" lang="en-US" altLang="zh-CN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D. 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endParaRPr kumimoji="1" lang="zh-CN" altLang="en-US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384B83DF-B4EB-49A1-8F6F-65D917BD4A42}"/>
              </a:ext>
            </a:extLst>
          </p:cNvPr>
          <p:cNvGrpSpPr/>
          <p:nvPr/>
        </p:nvGrpSpPr>
        <p:grpSpPr>
          <a:xfrm>
            <a:off x="7653750" y="3215958"/>
            <a:ext cx="3231109" cy="1344112"/>
            <a:chOff x="6682514" y="4470936"/>
            <a:chExt cx="3231109" cy="1344112"/>
          </a:xfrm>
        </p:grpSpPr>
        <p:sp>
          <p:nvSpPr>
            <p:cNvPr id="74" name="矩形: 圆角 73">
              <a:extLst>
                <a:ext uri="{FF2B5EF4-FFF2-40B4-BE49-F238E27FC236}">
                  <a16:creationId xmlns:a16="http://schemas.microsoft.com/office/drawing/2014/main" id="{CB2DF15C-2D2D-4A63-AFEE-AD33133602F1}"/>
                </a:ext>
              </a:extLst>
            </p:cNvPr>
            <p:cNvSpPr/>
            <p:nvPr/>
          </p:nvSpPr>
          <p:spPr>
            <a:xfrm>
              <a:off x="6688923" y="4470936"/>
              <a:ext cx="1620539" cy="1063561"/>
            </a:xfrm>
            <a:prstGeom prst="roundRect">
              <a:avLst>
                <a:gd name="adj" fmla="val 31763"/>
              </a:avLst>
            </a:prstGeom>
            <a:solidFill>
              <a:srgbClr val="E1CC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fontAlgn="t">
                <a:lnSpc>
                  <a:spcPts val="1200"/>
                </a:lnSpc>
              </a:pPr>
              <a:r>
                <a:rPr lang="zh-CN" altLang="en-US" sz="24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應試技巧</a:t>
              </a:r>
              <a:endPara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 fontAlgn="t">
                <a:lnSpc>
                  <a:spcPts val="1200"/>
                </a:lnSpc>
              </a:pPr>
              <a:endPara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 fontAlgn="t">
                <a:lnSpc>
                  <a:spcPts val="1200"/>
                </a:lnSpc>
              </a:pPr>
              <a:endPara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 fontAlgn="t">
                <a:lnSpc>
                  <a:spcPts val="1200"/>
                </a:lnSpc>
              </a:pPr>
              <a:endPara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CA3FADD0-AF19-4861-B3D1-9B03CBA43D2A}"/>
                </a:ext>
              </a:extLst>
            </p:cNvPr>
            <p:cNvSpPr/>
            <p:nvPr/>
          </p:nvSpPr>
          <p:spPr>
            <a:xfrm>
              <a:off x="6682514" y="4844118"/>
              <a:ext cx="3231109" cy="970930"/>
            </a:xfrm>
            <a:prstGeom prst="roundRect">
              <a:avLst>
                <a:gd name="adj" fmla="val 19349"/>
              </a:avLst>
            </a:prstGeom>
            <a:solidFill>
              <a:schemeClr val="bg1"/>
            </a:solidFill>
            <a:ln w="190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zh-CN" altLang="en-US" dirty="0"/>
            </a:p>
          </p:txBody>
        </p:sp>
      </p:grpSp>
      <p:sp>
        <p:nvSpPr>
          <p:cNvPr id="56" name="文本框 55">
            <a:extLst>
              <a:ext uri="{FF2B5EF4-FFF2-40B4-BE49-F238E27FC236}">
                <a16:creationId xmlns:a16="http://schemas.microsoft.com/office/drawing/2014/main" id="{0D691CC5-B4F8-428B-8B7F-65E28697D8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178" y="3640142"/>
            <a:ext cx="3146254" cy="80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600"/>
              </a:lnSpc>
              <a:spcAft>
                <a:spcPts val="600"/>
              </a:spcAft>
            </a:pPr>
            <a:r>
              <a:rPr lang="en-US" altLang="zh-TW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</a:t>
            </a:r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化為小數後與</a:t>
            </a:r>
            <a:r>
              <a:rPr lang="en-US" altLang="zh-TW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1</a:t>
            </a:r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作差。</a:t>
            </a:r>
          </a:p>
          <a:p>
            <a:pPr>
              <a:lnSpc>
                <a:spcPts val="2600"/>
              </a:lnSpc>
              <a:spcAft>
                <a:spcPts val="600"/>
              </a:spcAft>
            </a:pPr>
            <a:r>
              <a:rPr lang="en-US" altLang="zh-TW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</a:t>
            </a:r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與</a:t>
            </a:r>
            <a:r>
              <a:rPr lang="en-US" altLang="zh-TW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1 </a:t>
            </a:r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相差最少的即最接近</a:t>
            </a:r>
            <a:r>
              <a:rPr lang="en-US" altLang="zh-TW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1</a:t>
            </a:r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。</a:t>
            </a:r>
            <a:endParaRPr lang="zh-TW" altLang="en-US" dirty="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B18DE119-A0A0-9EFF-F01C-4A0FDAA3DE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7846" y="2624354"/>
            <a:ext cx="1066025" cy="816899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2D12A66E-28AE-9584-FCB1-53F8B5001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2815" y="2848208"/>
            <a:ext cx="597768" cy="515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32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D</a:t>
            </a:r>
            <a:endParaRPr lang="zh-CN" altLang="en-US" sz="32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9" name="文本框 68">
            <a:extLst>
              <a:ext uri="{FF2B5EF4-FFF2-40B4-BE49-F238E27FC236}">
                <a16:creationId xmlns:a16="http://schemas.microsoft.com/office/drawing/2014/main" id="{2388263B-F3EF-7A27-730B-860070C88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058" y="3382548"/>
            <a:ext cx="3657197" cy="48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</a:rPr>
              <a:t>A. 1</a:t>
            </a:r>
            <a:r>
              <a:rPr lang="zh-TW" altLang="en-US" sz="2400" dirty="0">
                <a:solidFill>
                  <a:srgbClr val="0000FF"/>
                </a:solidFill>
              </a:rPr>
              <a:t>－</a:t>
            </a:r>
            <a:r>
              <a:rPr lang="en-US" altLang="zh-TW" sz="2400" dirty="0">
                <a:solidFill>
                  <a:srgbClr val="0000FF"/>
                </a:solidFill>
              </a:rPr>
              <a:t>0.9</a:t>
            </a:r>
            <a:r>
              <a:rPr lang="zh-TW" altLang="en-US" sz="2400" dirty="0">
                <a:solidFill>
                  <a:srgbClr val="0000FF"/>
                </a:solidFill>
              </a:rPr>
              <a:t> </a:t>
            </a:r>
            <a:r>
              <a:rPr lang="en-US" altLang="zh-TW" sz="2400" dirty="0">
                <a:solidFill>
                  <a:srgbClr val="0000FF"/>
                </a:solidFill>
              </a:rPr>
              <a:t>=</a:t>
            </a:r>
            <a:r>
              <a:rPr lang="zh-TW" altLang="en-US" sz="2400" dirty="0">
                <a:solidFill>
                  <a:srgbClr val="0000FF"/>
                </a:solidFill>
              </a:rPr>
              <a:t> </a:t>
            </a:r>
            <a:r>
              <a:rPr lang="en-US" altLang="zh-TW" sz="2400" dirty="0">
                <a:solidFill>
                  <a:srgbClr val="FF33FF"/>
                </a:solidFill>
              </a:rPr>
              <a:t>0.1</a:t>
            </a:r>
            <a:endParaRPr lang="en-US" altLang="zh-TW" sz="2400" dirty="0">
              <a:solidFill>
                <a:srgbClr val="FF33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EF6AB56-0AEF-BDC5-901C-0582754F0589}"/>
              </a:ext>
            </a:extLst>
          </p:cNvPr>
          <p:cNvSpPr txBox="1"/>
          <p:nvPr/>
        </p:nvSpPr>
        <p:spPr>
          <a:xfrm>
            <a:off x="4583635" y="153259"/>
            <a:ext cx="3896408" cy="772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300"/>
              </a:lnSpc>
              <a:spcAft>
                <a:spcPts val="1000"/>
              </a:spcAft>
            </a:pP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 比較大小</a:t>
            </a:r>
            <a:endParaRPr lang="zh-CN" altLang="en-US" sz="5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E36E7212-9814-6E8C-8F3B-BDBF11EEF8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952" y="1115438"/>
            <a:ext cx="692251" cy="732621"/>
          </a:xfrm>
          <a:prstGeom prst="rect">
            <a:avLst/>
          </a:prstGeom>
        </p:spPr>
      </p:pic>
      <p:grpSp>
        <p:nvGrpSpPr>
          <p:cNvPr id="13" name="组合 12">
            <a:extLst>
              <a:ext uri="{FF2B5EF4-FFF2-40B4-BE49-F238E27FC236}">
                <a16:creationId xmlns:a16="http://schemas.microsoft.com/office/drawing/2014/main" id="{CCC81846-B28B-4808-906D-D019978144B4}"/>
              </a:ext>
            </a:extLst>
          </p:cNvPr>
          <p:cNvGrpSpPr/>
          <p:nvPr/>
        </p:nvGrpSpPr>
        <p:grpSpPr>
          <a:xfrm>
            <a:off x="5552125" y="1924023"/>
            <a:ext cx="554832" cy="835613"/>
            <a:chOff x="3374231" y="3606726"/>
            <a:chExt cx="554832" cy="835613"/>
          </a:xfrm>
        </p:grpSpPr>
        <p:sp>
          <p:nvSpPr>
            <p:cNvPr id="14" name="文本框 13">
              <a:extLst>
                <a:ext uri="{FF2B5EF4-FFF2-40B4-BE49-F238E27FC236}">
                  <a16:creationId xmlns:a16="http://schemas.microsoft.com/office/drawing/2014/main" id="{E9DAFD27-380A-516A-0E58-FE88C49B6B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9360" y="3606726"/>
              <a:ext cx="529703" cy="835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000"/>
                </a:lnSpc>
              </a:pPr>
              <a:r>
                <a:rPr lang="en-US" altLang="zh-TW" sz="2400" dirty="0">
                  <a:ea typeface="標楷體" panose="03000509000000000000" pitchFamily="65" charset="-120"/>
                  <a:cs typeface="Arial" panose="020B0604020202020204" pitchFamily="34" charset="0"/>
                </a:rPr>
                <a:t>4</a:t>
              </a:r>
            </a:p>
            <a:p>
              <a:pPr>
                <a:lnSpc>
                  <a:spcPts val="3000"/>
                </a:lnSpc>
              </a:pPr>
              <a:r>
                <a:rPr lang="en-US" altLang="zh-TW" sz="2400" dirty="0">
                  <a:ea typeface="標楷體" panose="03000509000000000000" pitchFamily="65" charset="-120"/>
                  <a:cs typeface="Arial" panose="020B0604020202020204" pitchFamily="34" charset="0"/>
                </a:rPr>
                <a:t>5</a:t>
              </a:r>
            </a:p>
          </p:txBody>
        </p:sp>
        <p:cxnSp>
          <p:nvCxnSpPr>
            <p:cNvPr id="15" name="直接连接符 14">
              <a:extLst>
                <a:ext uri="{FF2B5EF4-FFF2-40B4-BE49-F238E27FC236}">
                  <a16:creationId xmlns:a16="http://schemas.microsoft.com/office/drawing/2014/main" id="{AE86576B-678C-623A-BC9D-512AA0FE5B3B}"/>
                </a:ext>
              </a:extLst>
            </p:cNvPr>
            <p:cNvCxnSpPr/>
            <p:nvPr/>
          </p:nvCxnSpPr>
          <p:spPr>
            <a:xfrm>
              <a:off x="3374231" y="4027094"/>
              <a:ext cx="42862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ABE66F37-905C-445D-8CEB-8168E22BA13D}"/>
              </a:ext>
            </a:extLst>
          </p:cNvPr>
          <p:cNvGrpSpPr/>
          <p:nvPr/>
        </p:nvGrpSpPr>
        <p:grpSpPr>
          <a:xfrm>
            <a:off x="1956686" y="2601007"/>
            <a:ext cx="556606" cy="835613"/>
            <a:chOff x="3372457" y="3595297"/>
            <a:chExt cx="556606" cy="835613"/>
          </a:xfrm>
        </p:grpSpPr>
        <p:sp>
          <p:nvSpPr>
            <p:cNvPr id="35" name="文本框 34">
              <a:extLst>
                <a:ext uri="{FF2B5EF4-FFF2-40B4-BE49-F238E27FC236}">
                  <a16:creationId xmlns:a16="http://schemas.microsoft.com/office/drawing/2014/main" id="{0BA8727C-BC82-6594-287D-A07B4975FC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2457" y="3595297"/>
              <a:ext cx="529703" cy="835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000"/>
                </a:lnSpc>
              </a:pPr>
              <a:r>
                <a:rPr lang="en-US" altLang="zh-TW" sz="2400" dirty="0">
                  <a:ea typeface="標楷體" panose="03000509000000000000" pitchFamily="65" charset="-120"/>
                  <a:cs typeface="Arial" panose="020B0604020202020204" pitchFamily="34" charset="0"/>
                </a:rPr>
                <a:t> 2</a:t>
              </a:r>
            </a:p>
            <a:p>
              <a:pPr>
                <a:lnSpc>
                  <a:spcPts val="3000"/>
                </a:lnSpc>
              </a:pPr>
              <a:r>
                <a:rPr lang="en-US" altLang="zh-TW" sz="2400" dirty="0">
                  <a:ea typeface="標楷體" panose="03000509000000000000" pitchFamily="65" charset="-120"/>
                  <a:cs typeface="Arial" panose="020B0604020202020204" pitchFamily="34" charset="0"/>
                </a:rPr>
                <a:t>13</a:t>
              </a:r>
            </a:p>
          </p:txBody>
        </p:sp>
        <p:cxnSp>
          <p:nvCxnSpPr>
            <p:cNvPr id="37" name="直接连接符 36">
              <a:extLst>
                <a:ext uri="{FF2B5EF4-FFF2-40B4-BE49-F238E27FC236}">
                  <a16:creationId xmlns:a16="http://schemas.microsoft.com/office/drawing/2014/main" id="{0BB06B10-9816-F642-1D2E-25A4C409C96B}"/>
                </a:ext>
              </a:extLst>
            </p:cNvPr>
            <p:cNvCxnSpPr>
              <a:cxnSpLocks/>
            </p:cNvCxnSpPr>
            <p:nvPr/>
          </p:nvCxnSpPr>
          <p:spPr>
            <a:xfrm>
              <a:off x="3374231" y="4027094"/>
              <a:ext cx="55483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组合 42">
            <a:extLst>
              <a:ext uri="{FF2B5EF4-FFF2-40B4-BE49-F238E27FC236}">
                <a16:creationId xmlns:a16="http://schemas.microsoft.com/office/drawing/2014/main" id="{88767323-48F7-5C98-D8F5-3662F3E10785}"/>
              </a:ext>
            </a:extLst>
          </p:cNvPr>
          <p:cNvGrpSpPr/>
          <p:nvPr/>
        </p:nvGrpSpPr>
        <p:grpSpPr>
          <a:xfrm>
            <a:off x="5757074" y="2602846"/>
            <a:ext cx="556606" cy="835613"/>
            <a:chOff x="3372457" y="3595297"/>
            <a:chExt cx="556606" cy="835613"/>
          </a:xfrm>
        </p:grpSpPr>
        <p:sp>
          <p:nvSpPr>
            <p:cNvPr id="50" name="文本框 49">
              <a:extLst>
                <a:ext uri="{FF2B5EF4-FFF2-40B4-BE49-F238E27FC236}">
                  <a16:creationId xmlns:a16="http://schemas.microsoft.com/office/drawing/2014/main" id="{6479672E-C62F-D73C-95A9-AEBF0C0CA6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2457" y="3595297"/>
              <a:ext cx="529703" cy="835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000"/>
                </a:lnSpc>
              </a:pPr>
              <a:r>
                <a:rPr lang="en-US" altLang="zh-TW" sz="2400" dirty="0">
                  <a:ea typeface="標楷體" panose="03000509000000000000" pitchFamily="65" charset="-120"/>
                  <a:cs typeface="Arial" panose="020B0604020202020204" pitchFamily="34" charset="0"/>
                </a:rPr>
                <a:t> 1</a:t>
              </a:r>
            </a:p>
            <a:p>
              <a:pPr>
                <a:lnSpc>
                  <a:spcPts val="3000"/>
                </a:lnSpc>
              </a:pPr>
              <a:r>
                <a:rPr lang="en-US" altLang="zh-TW" sz="2400" dirty="0">
                  <a:ea typeface="標楷體" panose="03000509000000000000" pitchFamily="65" charset="-120"/>
                  <a:cs typeface="Arial" panose="020B0604020202020204" pitchFamily="34" charset="0"/>
                </a:rPr>
                <a:t>50</a:t>
              </a:r>
            </a:p>
          </p:txBody>
        </p:sp>
        <p:cxnSp>
          <p:nvCxnSpPr>
            <p:cNvPr id="52" name="直接连接符 51">
              <a:extLst>
                <a:ext uri="{FF2B5EF4-FFF2-40B4-BE49-F238E27FC236}">
                  <a16:creationId xmlns:a16="http://schemas.microsoft.com/office/drawing/2014/main" id="{952E27AC-BF5C-29E1-83BC-042FBE05F34C}"/>
                </a:ext>
              </a:extLst>
            </p:cNvPr>
            <p:cNvCxnSpPr>
              <a:cxnSpLocks/>
            </p:cNvCxnSpPr>
            <p:nvPr/>
          </p:nvCxnSpPr>
          <p:spPr>
            <a:xfrm>
              <a:off x="3374231" y="4027094"/>
              <a:ext cx="55483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组合 94">
            <a:extLst>
              <a:ext uri="{FF2B5EF4-FFF2-40B4-BE49-F238E27FC236}">
                <a16:creationId xmlns:a16="http://schemas.microsoft.com/office/drawing/2014/main" id="{444CC91D-8172-834D-C79B-DB604B73E4D7}"/>
              </a:ext>
            </a:extLst>
          </p:cNvPr>
          <p:cNvGrpSpPr/>
          <p:nvPr/>
        </p:nvGrpSpPr>
        <p:grpSpPr>
          <a:xfrm>
            <a:off x="891958" y="3976113"/>
            <a:ext cx="2862034" cy="847570"/>
            <a:chOff x="2908363" y="4014900"/>
            <a:chExt cx="2862034" cy="847570"/>
          </a:xfrm>
        </p:grpSpPr>
        <p:sp>
          <p:nvSpPr>
            <p:cNvPr id="73" name="文本框 72">
              <a:extLst>
                <a:ext uri="{FF2B5EF4-FFF2-40B4-BE49-F238E27FC236}">
                  <a16:creationId xmlns:a16="http://schemas.microsoft.com/office/drawing/2014/main" id="{D31F9F57-8064-0C31-71C0-B3CFA1A94C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8363" y="4172932"/>
              <a:ext cx="2862034" cy="482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  <a:spcAft>
                  <a:spcPts val="600"/>
                </a:spcAft>
              </a:pPr>
              <a:r>
                <a:rPr lang="en-US" altLang="zh-TW" sz="2400" dirty="0">
                  <a:solidFill>
                    <a:srgbClr val="0000FF"/>
                  </a:solidFill>
                </a:rPr>
                <a:t>B. 1</a:t>
              </a:r>
              <a:r>
                <a:rPr lang="zh-TW" altLang="en-US" sz="2400" dirty="0">
                  <a:solidFill>
                    <a:srgbClr val="0000FF"/>
                  </a:solidFill>
                </a:rPr>
                <a:t>－        </a:t>
              </a:r>
              <a:r>
                <a:rPr lang="en-US" altLang="zh-TW" sz="2400" dirty="0">
                  <a:solidFill>
                    <a:srgbClr val="0000FF"/>
                  </a:solidFill>
                </a:rPr>
                <a:t>=</a:t>
              </a:r>
              <a:endPara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90" name="文本框 89">
              <a:extLst>
                <a:ext uri="{FF2B5EF4-FFF2-40B4-BE49-F238E27FC236}">
                  <a16:creationId xmlns:a16="http://schemas.microsoft.com/office/drawing/2014/main" id="{0CA7DFEB-6E7F-EADB-08DB-8614FEF382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25310" y="4014900"/>
              <a:ext cx="529703" cy="835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4</a:t>
              </a:r>
            </a:p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5</a:t>
              </a:r>
            </a:p>
          </p:txBody>
        </p:sp>
        <p:cxnSp>
          <p:nvCxnSpPr>
            <p:cNvPr id="91" name="直接连接符 90">
              <a:extLst>
                <a:ext uri="{FF2B5EF4-FFF2-40B4-BE49-F238E27FC236}">
                  <a16:creationId xmlns:a16="http://schemas.microsoft.com/office/drawing/2014/main" id="{03422006-E3C3-8479-195C-A550858AE427}"/>
                </a:ext>
              </a:extLst>
            </p:cNvPr>
            <p:cNvCxnSpPr/>
            <p:nvPr/>
          </p:nvCxnSpPr>
          <p:spPr>
            <a:xfrm>
              <a:off x="4000181" y="4435268"/>
              <a:ext cx="428625" cy="0"/>
            </a:xfrm>
            <a:prstGeom prst="line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文本框 92">
              <a:extLst>
                <a:ext uri="{FF2B5EF4-FFF2-40B4-BE49-F238E27FC236}">
                  <a16:creationId xmlns:a16="http://schemas.microsoft.com/office/drawing/2014/main" id="{9556B8B7-3597-A373-0B16-B3C35DC5E7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1451" y="4026857"/>
              <a:ext cx="529703" cy="835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</a:t>
              </a:r>
            </a:p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5</a:t>
              </a:r>
            </a:p>
          </p:txBody>
        </p:sp>
        <p:cxnSp>
          <p:nvCxnSpPr>
            <p:cNvPr id="94" name="直接连接符 93">
              <a:extLst>
                <a:ext uri="{FF2B5EF4-FFF2-40B4-BE49-F238E27FC236}">
                  <a16:creationId xmlns:a16="http://schemas.microsoft.com/office/drawing/2014/main" id="{33A7894B-DBA9-CD32-B643-D70A770CB559}"/>
                </a:ext>
              </a:extLst>
            </p:cNvPr>
            <p:cNvCxnSpPr/>
            <p:nvPr/>
          </p:nvCxnSpPr>
          <p:spPr>
            <a:xfrm>
              <a:off x="4798906" y="4435268"/>
              <a:ext cx="428625" cy="0"/>
            </a:xfrm>
            <a:prstGeom prst="line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组合 97">
            <a:extLst>
              <a:ext uri="{FF2B5EF4-FFF2-40B4-BE49-F238E27FC236}">
                <a16:creationId xmlns:a16="http://schemas.microsoft.com/office/drawing/2014/main" id="{9416D024-694E-848A-251C-2C77C070634A}"/>
              </a:ext>
            </a:extLst>
          </p:cNvPr>
          <p:cNvGrpSpPr/>
          <p:nvPr/>
        </p:nvGrpSpPr>
        <p:grpSpPr>
          <a:xfrm>
            <a:off x="4137357" y="3944644"/>
            <a:ext cx="1551740" cy="835613"/>
            <a:chOff x="4555217" y="3259583"/>
            <a:chExt cx="1551740" cy="835613"/>
          </a:xfrm>
        </p:grpSpPr>
        <p:sp>
          <p:nvSpPr>
            <p:cNvPr id="92" name="文本框 91">
              <a:extLst>
                <a:ext uri="{FF2B5EF4-FFF2-40B4-BE49-F238E27FC236}">
                  <a16:creationId xmlns:a16="http://schemas.microsoft.com/office/drawing/2014/main" id="{EF44B98E-44DF-C010-FD0C-22F5AC080D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79152" y="3445990"/>
              <a:ext cx="1127805" cy="482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  <a:spcAft>
                  <a:spcPts val="600"/>
                </a:spcAft>
              </a:pPr>
              <a:r>
                <a:rPr lang="en-US" altLang="zh-TW" sz="2400" dirty="0">
                  <a:solidFill>
                    <a:srgbClr val="0000FF"/>
                  </a:solidFill>
                </a:rPr>
                <a:t>=</a:t>
              </a:r>
              <a:r>
                <a:rPr lang="zh-TW" altLang="en-US" sz="2400" dirty="0">
                  <a:solidFill>
                    <a:srgbClr val="0000FF"/>
                  </a:solidFill>
                </a:rPr>
                <a:t> </a:t>
              </a:r>
              <a:r>
                <a:rPr lang="en-US" altLang="zh-TW" sz="2400" dirty="0">
                  <a:solidFill>
                    <a:srgbClr val="FF33FF"/>
                  </a:solidFill>
                </a:rPr>
                <a:t>0.2</a:t>
              </a:r>
              <a:endParaRPr lang="en-US" altLang="zh-TW" sz="2400" dirty="0">
                <a:solidFill>
                  <a:srgbClr val="FF33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96" name="文本框 95">
              <a:extLst>
                <a:ext uri="{FF2B5EF4-FFF2-40B4-BE49-F238E27FC236}">
                  <a16:creationId xmlns:a16="http://schemas.microsoft.com/office/drawing/2014/main" id="{8DB21BDB-083F-9D2C-0199-9539675EAE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80346" y="3259583"/>
              <a:ext cx="529703" cy="835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</a:t>
              </a:r>
            </a:p>
            <a:p>
              <a:pPr>
                <a:lnSpc>
                  <a:spcPts val="3000"/>
                </a:lnSpc>
              </a:pP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5</a:t>
              </a:r>
            </a:p>
          </p:txBody>
        </p:sp>
        <p:cxnSp>
          <p:nvCxnSpPr>
            <p:cNvPr id="97" name="直接连接符 96">
              <a:extLst>
                <a:ext uri="{FF2B5EF4-FFF2-40B4-BE49-F238E27FC236}">
                  <a16:creationId xmlns:a16="http://schemas.microsoft.com/office/drawing/2014/main" id="{2FA3A08E-EF6C-98D6-2A93-BC9D9F965AE3}"/>
                </a:ext>
              </a:extLst>
            </p:cNvPr>
            <p:cNvCxnSpPr/>
            <p:nvPr/>
          </p:nvCxnSpPr>
          <p:spPr>
            <a:xfrm>
              <a:off x="4555217" y="3679951"/>
              <a:ext cx="428625" cy="0"/>
            </a:xfrm>
            <a:prstGeom prst="line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组合 101">
            <a:extLst>
              <a:ext uri="{FF2B5EF4-FFF2-40B4-BE49-F238E27FC236}">
                <a16:creationId xmlns:a16="http://schemas.microsoft.com/office/drawing/2014/main" id="{29AA3836-5307-A978-8C73-9F8BBF0E5E95}"/>
              </a:ext>
            </a:extLst>
          </p:cNvPr>
          <p:cNvGrpSpPr/>
          <p:nvPr/>
        </p:nvGrpSpPr>
        <p:grpSpPr>
          <a:xfrm>
            <a:off x="870896" y="4729413"/>
            <a:ext cx="2800072" cy="849604"/>
            <a:chOff x="3063670" y="5160325"/>
            <a:chExt cx="2800072" cy="849604"/>
          </a:xfrm>
        </p:grpSpPr>
        <p:sp>
          <p:nvSpPr>
            <p:cNvPr id="85" name="文本框 84">
              <a:extLst>
                <a:ext uri="{FF2B5EF4-FFF2-40B4-BE49-F238E27FC236}">
                  <a16:creationId xmlns:a16="http://schemas.microsoft.com/office/drawing/2014/main" id="{0093A164-BEA3-FDBD-29DF-95385DF100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3670" y="5342857"/>
              <a:ext cx="2800072" cy="482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  <a:spcAft>
                  <a:spcPts val="600"/>
                </a:spcAft>
              </a:pPr>
              <a:r>
                <a:rPr lang="en-US" altLang="zh-TW" sz="2400" dirty="0">
                  <a:solidFill>
                    <a:srgbClr val="0000FF"/>
                  </a:solidFill>
                </a:rPr>
                <a:t>C. 1        </a:t>
              </a:r>
              <a:r>
                <a:rPr lang="zh-TW" altLang="en-US" sz="2400" dirty="0">
                  <a:solidFill>
                    <a:srgbClr val="0000FF"/>
                  </a:solidFill>
                </a:rPr>
                <a:t>－</a:t>
              </a:r>
              <a:r>
                <a:rPr lang="en-US" altLang="zh-TW" sz="2400" dirty="0">
                  <a:solidFill>
                    <a:srgbClr val="0000FF"/>
                  </a:solidFill>
                </a:rPr>
                <a:t>1</a:t>
              </a:r>
              <a:r>
                <a:rPr lang="zh-TW" altLang="en-US" sz="2400" dirty="0">
                  <a:solidFill>
                    <a:srgbClr val="0000FF"/>
                  </a:solidFill>
                </a:rPr>
                <a:t> </a:t>
              </a:r>
              <a:r>
                <a:rPr lang="en-US" altLang="zh-TW" sz="2400" dirty="0">
                  <a:solidFill>
                    <a:srgbClr val="0000FF"/>
                  </a:solidFill>
                </a:rPr>
                <a:t>=</a:t>
              </a:r>
              <a:r>
                <a:rPr lang="zh-TW" altLang="en-US" sz="2400" dirty="0">
                  <a:solidFill>
                    <a:srgbClr val="0000FF"/>
                  </a:solidFill>
                </a:rPr>
                <a:t> </a:t>
              </a:r>
              <a:endPara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86" name="组合 85">
              <a:extLst>
                <a:ext uri="{FF2B5EF4-FFF2-40B4-BE49-F238E27FC236}">
                  <a16:creationId xmlns:a16="http://schemas.microsoft.com/office/drawing/2014/main" id="{87BC9BBB-3FAF-C4EB-37C6-DE3E47D5296B}"/>
                </a:ext>
              </a:extLst>
            </p:cNvPr>
            <p:cNvGrpSpPr/>
            <p:nvPr/>
          </p:nvGrpSpPr>
          <p:grpSpPr>
            <a:xfrm>
              <a:off x="3780066" y="5174316"/>
              <a:ext cx="556606" cy="835613"/>
              <a:chOff x="3372457" y="3595297"/>
              <a:chExt cx="556606" cy="835613"/>
            </a:xfrm>
          </p:grpSpPr>
          <p:sp>
            <p:nvSpPr>
              <p:cNvPr id="87" name="文本框 86">
                <a:extLst>
                  <a:ext uri="{FF2B5EF4-FFF2-40B4-BE49-F238E27FC236}">
                    <a16:creationId xmlns:a16="http://schemas.microsoft.com/office/drawing/2014/main" id="{C0AF30CD-9B1F-BFAC-CB88-BAA79FEA85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72457" y="3595297"/>
                <a:ext cx="529703" cy="8356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 2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13</a:t>
                </a:r>
              </a:p>
            </p:txBody>
          </p:sp>
          <p:cxnSp>
            <p:nvCxnSpPr>
              <p:cNvPr id="88" name="直接连接符 87">
                <a:extLst>
                  <a:ext uri="{FF2B5EF4-FFF2-40B4-BE49-F238E27FC236}">
                    <a16:creationId xmlns:a16="http://schemas.microsoft.com/office/drawing/2014/main" id="{C546B924-351C-4BD5-A3A3-C4371164DB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74231" y="4027094"/>
                <a:ext cx="554832" cy="0"/>
              </a:xfrm>
              <a:prstGeom prst="line">
                <a:avLst/>
              </a:prstGeom>
              <a:ln w="1905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9" name="组合 98">
              <a:extLst>
                <a:ext uri="{FF2B5EF4-FFF2-40B4-BE49-F238E27FC236}">
                  <a16:creationId xmlns:a16="http://schemas.microsoft.com/office/drawing/2014/main" id="{0741B6CB-F2C8-9604-FED8-4FF2786108D1}"/>
                </a:ext>
              </a:extLst>
            </p:cNvPr>
            <p:cNvGrpSpPr/>
            <p:nvPr/>
          </p:nvGrpSpPr>
          <p:grpSpPr>
            <a:xfrm>
              <a:off x="5229438" y="5160325"/>
              <a:ext cx="556606" cy="835613"/>
              <a:chOff x="3302944" y="3589288"/>
              <a:chExt cx="556606" cy="835613"/>
            </a:xfrm>
          </p:grpSpPr>
          <p:sp>
            <p:nvSpPr>
              <p:cNvPr id="100" name="文本框 99">
                <a:extLst>
                  <a:ext uri="{FF2B5EF4-FFF2-40B4-BE49-F238E27FC236}">
                    <a16:creationId xmlns:a16="http://schemas.microsoft.com/office/drawing/2014/main" id="{BEF7A71E-50E5-D646-4D08-0DA5194EAC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02944" y="3589288"/>
                <a:ext cx="529703" cy="8356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 2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13</a:t>
                </a:r>
              </a:p>
            </p:txBody>
          </p:sp>
          <p:cxnSp>
            <p:nvCxnSpPr>
              <p:cNvPr id="101" name="直接连接符 100">
                <a:extLst>
                  <a:ext uri="{FF2B5EF4-FFF2-40B4-BE49-F238E27FC236}">
                    <a16:creationId xmlns:a16="http://schemas.microsoft.com/office/drawing/2014/main" id="{870B9724-52DA-E4DC-6B9A-2ED373853E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04718" y="4021085"/>
                <a:ext cx="554832" cy="0"/>
              </a:xfrm>
              <a:prstGeom prst="line">
                <a:avLst/>
              </a:prstGeom>
              <a:ln w="1905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3" name="组合 102">
            <a:extLst>
              <a:ext uri="{FF2B5EF4-FFF2-40B4-BE49-F238E27FC236}">
                <a16:creationId xmlns:a16="http://schemas.microsoft.com/office/drawing/2014/main" id="{E5CC6EB7-B488-A487-A4FE-E4A9B7F8B486}"/>
              </a:ext>
            </a:extLst>
          </p:cNvPr>
          <p:cNvGrpSpPr/>
          <p:nvPr/>
        </p:nvGrpSpPr>
        <p:grpSpPr>
          <a:xfrm>
            <a:off x="4097634" y="4747930"/>
            <a:ext cx="2134673" cy="835613"/>
            <a:chOff x="1978536" y="3986900"/>
            <a:chExt cx="2134673" cy="835613"/>
          </a:xfrm>
        </p:grpSpPr>
        <p:sp>
          <p:nvSpPr>
            <p:cNvPr id="104" name="文本框 103">
              <a:extLst>
                <a:ext uri="{FF2B5EF4-FFF2-40B4-BE49-F238E27FC236}">
                  <a16:creationId xmlns:a16="http://schemas.microsoft.com/office/drawing/2014/main" id="{4E126998-223D-2C06-1F4E-E98B38737D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7845" y="4163422"/>
              <a:ext cx="1595364" cy="482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  <a:spcAft>
                  <a:spcPts val="600"/>
                </a:spcAft>
              </a:pPr>
              <a:r>
                <a:rPr lang="en-US" altLang="zh-TW" sz="2400" dirty="0">
                  <a:solidFill>
                    <a:srgbClr val="0000FF"/>
                  </a:solidFill>
                </a:rPr>
                <a:t>=</a:t>
              </a:r>
              <a:r>
                <a:rPr lang="zh-TW" altLang="en-US" sz="2400" dirty="0">
                  <a:solidFill>
                    <a:srgbClr val="0000FF"/>
                  </a:solidFill>
                </a:rPr>
                <a:t> </a:t>
              </a:r>
              <a:r>
                <a:rPr lang="en-US" altLang="zh-TW" sz="2400" dirty="0">
                  <a:solidFill>
                    <a:srgbClr val="FF33FF"/>
                  </a:solidFill>
                </a:rPr>
                <a:t>0.153</a:t>
              </a:r>
              <a:r>
                <a:rPr lang="en-US" altLang="zh-TW" sz="2400" dirty="0">
                  <a:solidFill>
                    <a:srgbClr val="FF33FF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…</a:t>
              </a:r>
              <a:endParaRPr lang="en-US" altLang="zh-TW" sz="2400" dirty="0">
                <a:solidFill>
                  <a:srgbClr val="FF33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105" name="组合 104">
              <a:extLst>
                <a:ext uri="{FF2B5EF4-FFF2-40B4-BE49-F238E27FC236}">
                  <a16:creationId xmlns:a16="http://schemas.microsoft.com/office/drawing/2014/main" id="{A00D782A-0EC0-46DD-42FB-E38B8BF847AE}"/>
                </a:ext>
              </a:extLst>
            </p:cNvPr>
            <p:cNvGrpSpPr/>
            <p:nvPr/>
          </p:nvGrpSpPr>
          <p:grpSpPr>
            <a:xfrm>
              <a:off x="1978536" y="3986900"/>
              <a:ext cx="529703" cy="835613"/>
              <a:chOff x="3550317" y="3609287"/>
              <a:chExt cx="529703" cy="835613"/>
            </a:xfrm>
          </p:grpSpPr>
          <p:sp>
            <p:nvSpPr>
              <p:cNvPr id="106" name="文本框 105">
                <a:extLst>
                  <a:ext uri="{FF2B5EF4-FFF2-40B4-BE49-F238E27FC236}">
                    <a16:creationId xmlns:a16="http://schemas.microsoft.com/office/drawing/2014/main" id="{4ED996B0-EB5B-6326-A6FD-5A9D06370E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50317" y="3609287"/>
                <a:ext cx="529703" cy="8356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 2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13</a:t>
                </a:r>
              </a:p>
            </p:txBody>
          </p:sp>
          <p:cxnSp>
            <p:nvCxnSpPr>
              <p:cNvPr id="107" name="直接连接符 106">
                <a:extLst>
                  <a:ext uri="{FF2B5EF4-FFF2-40B4-BE49-F238E27FC236}">
                    <a16:creationId xmlns:a16="http://schemas.microsoft.com/office/drawing/2014/main" id="{C5029DF5-99EA-4AE0-6BB5-8BC444B7C58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50317" y="4027093"/>
                <a:ext cx="520291" cy="1"/>
              </a:xfrm>
              <a:prstGeom prst="line">
                <a:avLst/>
              </a:prstGeom>
              <a:ln w="1905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8" name="组合 107">
            <a:extLst>
              <a:ext uri="{FF2B5EF4-FFF2-40B4-BE49-F238E27FC236}">
                <a16:creationId xmlns:a16="http://schemas.microsoft.com/office/drawing/2014/main" id="{9F50095B-7CDB-8ED4-20C3-035C7CD1EB4F}"/>
              </a:ext>
            </a:extLst>
          </p:cNvPr>
          <p:cNvGrpSpPr/>
          <p:nvPr/>
        </p:nvGrpSpPr>
        <p:grpSpPr>
          <a:xfrm>
            <a:off x="862711" y="5517823"/>
            <a:ext cx="2800072" cy="844610"/>
            <a:chOff x="3063670" y="5165319"/>
            <a:chExt cx="2800072" cy="844610"/>
          </a:xfrm>
        </p:grpSpPr>
        <p:sp>
          <p:nvSpPr>
            <p:cNvPr id="109" name="文本框 108">
              <a:extLst>
                <a:ext uri="{FF2B5EF4-FFF2-40B4-BE49-F238E27FC236}">
                  <a16:creationId xmlns:a16="http://schemas.microsoft.com/office/drawing/2014/main" id="{31C9084E-7231-359C-6792-736AA1E65D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3670" y="5342857"/>
              <a:ext cx="2800072" cy="482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  <a:spcAft>
                  <a:spcPts val="600"/>
                </a:spcAft>
              </a:pPr>
              <a:r>
                <a:rPr lang="en-US" altLang="zh-TW" sz="2400" dirty="0">
                  <a:solidFill>
                    <a:srgbClr val="0000FF"/>
                  </a:solidFill>
                </a:rPr>
                <a:t>D. 1        </a:t>
              </a:r>
              <a:r>
                <a:rPr lang="zh-TW" altLang="en-US" sz="2400" dirty="0">
                  <a:solidFill>
                    <a:srgbClr val="0000FF"/>
                  </a:solidFill>
                </a:rPr>
                <a:t>－</a:t>
              </a:r>
              <a:r>
                <a:rPr lang="en-US" altLang="zh-TW" sz="2400" dirty="0">
                  <a:solidFill>
                    <a:srgbClr val="0000FF"/>
                  </a:solidFill>
                </a:rPr>
                <a:t>1</a:t>
              </a:r>
              <a:r>
                <a:rPr lang="zh-TW" altLang="en-US" sz="2400" dirty="0">
                  <a:solidFill>
                    <a:srgbClr val="0000FF"/>
                  </a:solidFill>
                </a:rPr>
                <a:t> </a:t>
              </a:r>
              <a:r>
                <a:rPr lang="en-US" altLang="zh-TW" sz="2400" dirty="0">
                  <a:solidFill>
                    <a:srgbClr val="0000FF"/>
                  </a:solidFill>
                </a:rPr>
                <a:t>=</a:t>
              </a:r>
              <a:r>
                <a:rPr lang="zh-TW" altLang="en-US" sz="2400" dirty="0">
                  <a:solidFill>
                    <a:srgbClr val="0000FF"/>
                  </a:solidFill>
                </a:rPr>
                <a:t> </a:t>
              </a:r>
              <a:endPara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110" name="组合 109">
              <a:extLst>
                <a:ext uri="{FF2B5EF4-FFF2-40B4-BE49-F238E27FC236}">
                  <a16:creationId xmlns:a16="http://schemas.microsoft.com/office/drawing/2014/main" id="{C477880A-0B6E-4DF1-A808-DE508FB5B427}"/>
                </a:ext>
              </a:extLst>
            </p:cNvPr>
            <p:cNvGrpSpPr/>
            <p:nvPr/>
          </p:nvGrpSpPr>
          <p:grpSpPr>
            <a:xfrm>
              <a:off x="3780066" y="5174316"/>
              <a:ext cx="556606" cy="835613"/>
              <a:chOff x="3372457" y="3595297"/>
              <a:chExt cx="556606" cy="835613"/>
            </a:xfrm>
          </p:grpSpPr>
          <p:sp>
            <p:nvSpPr>
              <p:cNvPr id="114" name="文本框 113">
                <a:extLst>
                  <a:ext uri="{FF2B5EF4-FFF2-40B4-BE49-F238E27FC236}">
                    <a16:creationId xmlns:a16="http://schemas.microsoft.com/office/drawing/2014/main" id="{D3851A29-C614-5065-8ECD-BFA80CBE06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72457" y="3595297"/>
                <a:ext cx="529703" cy="8356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 1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50</a:t>
                </a:r>
              </a:p>
            </p:txBody>
          </p:sp>
          <p:cxnSp>
            <p:nvCxnSpPr>
              <p:cNvPr id="115" name="直接连接符 114">
                <a:extLst>
                  <a:ext uri="{FF2B5EF4-FFF2-40B4-BE49-F238E27FC236}">
                    <a16:creationId xmlns:a16="http://schemas.microsoft.com/office/drawing/2014/main" id="{275A4CE9-6EDF-85E0-D2C3-F6A5E9F809A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74231" y="4027094"/>
                <a:ext cx="554832" cy="0"/>
              </a:xfrm>
              <a:prstGeom prst="line">
                <a:avLst/>
              </a:prstGeom>
              <a:ln w="1905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组合 110">
              <a:extLst>
                <a:ext uri="{FF2B5EF4-FFF2-40B4-BE49-F238E27FC236}">
                  <a16:creationId xmlns:a16="http://schemas.microsoft.com/office/drawing/2014/main" id="{8F62DF37-3EC0-BE50-ABC2-49BA8CB17170}"/>
                </a:ext>
              </a:extLst>
            </p:cNvPr>
            <p:cNvGrpSpPr/>
            <p:nvPr/>
          </p:nvGrpSpPr>
          <p:grpSpPr>
            <a:xfrm>
              <a:off x="5203603" y="5165319"/>
              <a:ext cx="556606" cy="835613"/>
              <a:chOff x="3277109" y="3594282"/>
              <a:chExt cx="556606" cy="835613"/>
            </a:xfrm>
          </p:grpSpPr>
          <p:sp>
            <p:nvSpPr>
              <p:cNvPr id="112" name="文本框 111">
                <a:extLst>
                  <a:ext uri="{FF2B5EF4-FFF2-40B4-BE49-F238E27FC236}">
                    <a16:creationId xmlns:a16="http://schemas.microsoft.com/office/drawing/2014/main" id="{E14BA7B3-FA8E-7638-04A1-1B26D4F020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77109" y="3594282"/>
                <a:ext cx="529703" cy="8356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 1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50</a:t>
                </a:r>
              </a:p>
            </p:txBody>
          </p:sp>
          <p:cxnSp>
            <p:nvCxnSpPr>
              <p:cNvPr id="113" name="直接连接符 112">
                <a:extLst>
                  <a:ext uri="{FF2B5EF4-FFF2-40B4-BE49-F238E27FC236}">
                    <a16:creationId xmlns:a16="http://schemas.microsoft.com/office/drawing/2014/main" id="{9D17838F-D43C-232E-4F27-38FBF1DE5A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78883" y="4026079"/>
                <a:ext cx="554832" cy="0"/>
              </a:xfrm>
              <a:prstGeom prst="line">
                <a:avLst/>
              </a:prstGeom>
              <a:ln w="1905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6" name="组合 115">
            <a:extLst>
              <a:ext uri="{FF2B5EF4-FFF2-40B4-BE49-F238E27FC236}">
                <a16:creationId xmlns:a16="http://schemas.microsoft.com/office/drawing/2014/main" id="{49CCCE44-F016-8B59-C2CB-F67F577414D5}"/>
              </a:ext>
            </a:extLst>
          </p:cNvPr>
          <p:cNvGrpSpPr/>
          <p:nvPr/>
        </p:nvGrpSpPr>
        <p:grpSpPr>
          <a:xfrm>
            <a:off x="4116352" y="5531813"/>
            <a:ext cx="2134673" cy="835613"/>
            <a:chOff x="1978536" y="3986900"/>
            <a:chExt cx="2134673" cy="835613"/>
          </a:xfrm>
        </p:grpSpPr>
        <p:sp>
          <p:nvSpPr>
            <p:cNvPr id="117" name="文本框 116">
              <a:extLst>
                <a:ext uri="{FF2B5EF4-FFF2-40B4-BE49-F238E27FC236}">
                  <a16:creationId xmlns:a16="http://schemas.microsoft.com/office/drawing/2014/main" id="{1E9F86F0-7BC7-76EF-1C1B-C0320F2120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7845" y="4163422"/>
              <a:ext cx="1595364" cy="482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  <a:spcAft>
                  <a:spcPts val="600"/>
                </a:spcAft>
              </a:pPr>
              <a:r>
                <a:rPr lang="en-US" altLang="zh-TW" sz="2400" dirty="0">
                  <a:solidFill>
                    <a:srgbClr val="0000FF"/>
                  </a:solidFill>
                </a:rPr>
                <a:t>=</a:t>
              </a:r>
              <a:r>
                <a:rPr lang="zh-TW" altLang="en-US" sz="2400" dirty="0">
                  <a:solidFill>
                    <a:srgbClr val="0000FF"/>
                  </a:solidFill>
                </a:rPr>
                <a:t> </a:t>
              </a:r>
              <a:r>
                <a:rPr lang="en-US" altLang="zh-TW" sz="2400" dirty="0">
                  <a:solidFill>
                    <a:srgbClr val="FF33FF"/>
                  </a:solidFill>
                </a:rPr>
                <a:t>0.02</a:t>
              </a:r>
              <a:endParaRPr lang="en-US" altLang="zh-TW" sz="2400" dirty="0">
                <a:solidFill>
                  <a:srgbClr val="FF33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118" name="组合 117">
              <a:extLst>
                <a:ext uri="{FF2B5EF4-FFF2-40B4-BE49-F238E27FC236}">
                  <a16:creationId xmlns:a16="http://schemas.microsoft.com/office/drawing/2014/main" id="{E2F3B8D1-6A56-F347-AC1C-931A7533550C}"/>
                </a:ext>
              </a:extLst>
            </p:cNvPr>
            <p:cNvGrpSpPr/>
            <p:nvPr/>
          </p:nvGrpSpPr>
          <p:grpSpPr>
            <a:xfrm>
              <a:off x="1978536" y="3986900"/>
              <a:ext cx="529703" cy="835613"/>
              <a:chOff x="3550317" y="3609287"/>
              <a:chExt cx="529703" cy="835613"/>
            </a:xfrm>
          </p:grpSpPr>
          <p:sp>
            <p:nvSpPr>
              <p:cNvPr id="119" name="文本框 118">
                <a:extLst>
                  <a:ext uri="{FF2B5EF4-FFF2-40B4-BE49-F238E27FC236}">
                    <a16:creationId xmlns:a16="http://schemas.microsoft.com/office/drawing/2014/main" id="{1652CBB3-AC98-B18D-09B0-BF1678B664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50317" y="3609287"/>
                <a:ext cx="529703" cy="8356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 1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50</a:t>
                </a:r>
              </a:p>
            </p:txBody>
          </p:sp>
          <p:cxnSp>
            <p:nvCxnSpPr>
              <p:cNvPr id="120" name="直接连接符 119">
                <a:extLst>
                  <a:ext uri="{FF2B5EF4-FFF2-40B4-BE49-F238E27FC236}">
                    <a16:creationId xmlns:a16="http://schemas.microsoft.com/office/drawing/2014/main" id="{E6C9FCC7-A3E0-9768-D1E1-DE3BC0E4A7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50317" y="4027093"/>
                <a:ext cx="520291" cy="1"/>
              </a:xfrm>
              <a:prstGeom prst="line">
                <a:avLst/>
              </a:prstGeom>
              <a:ln w="1905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1" name="文本框 120">
            <a:extLst>
              <a:ext uri="{FF2B5EF4-FFF2-40B4-BE49-F238E27FC236}">
                <a16:creationId xmlns:a16="http://schemas.microsoft.com/office/drawing/2014/main" id="{3C20EC66-5B3A-0B58-A4D8-EAC71FADB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5292" y="4919926"/>
            <a:ext cx="4707908" cy="48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en-US" altLang="zh-TW" sz="2400" dirty="0">
                <a:solidFill>
                  <a:srgbClr val="FF33FF"/>
                </a:solidFill>
              </a:rPr>
              <a:t>0.02 </a:t>
            </a:r>
            <a:r>
              <a:rPr lang="zh-TW" altLang="en-US" sz="2400" dirty="0">
                <a:solidFill>
                  <a:srgbClr val="FF33FF"/>
                </a:solidFill>
              </a:rPr>
              <a:t>＜ </a:t>
            </a:r>
            <a:r>
              <a:rPr lang="en-US" altLang="zh-TW" sz="2400" dirty="0">
                <a:solidFill>
                  <a:srgbClr val="FF33FF"/>
                </a:solidFill>
              </a:rPr>
              <a:t>0.1</a:t>
            </a:r>
            <a:r>
              <a:rPr lang="zh-TW" altLang="en-US" sz="2400" dirty="0">
                <a:solidFill>
                  <a:srgbClr val="FF33FF"/>
                </a:solidFill>
              </a:rPr>
              <a:t> ＜ </a:t>
            </a:r>
            <a:r>
              <a:rPr lang="en-US" altLang="zh-TW" sz="2400" dirty="0">
                <a:solidFill>
                  <a:srgbClr val="FF33FF"/>
                </a:solidFill>
              </a:rPr>
              <a:t>0.153</a:t>
            </a:r>
            <a:r>
              <a:rPr lang="en-US" altLang="zh-TW" sz="2400" dirty="0">
                <a:solidFill>
                  <a:srgbClr val="FF33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…</a:t>
            </a:r>
            <a:r>
              <a:rPr lang="zh-TW" altLang="en-US" sz="2400" dirty="0">
                <a:solidFill>
                  <a:srgbClr val="FF33FF"/>
                </a:solidFill>
              </a:rPr>
              <a:t> ＜ </a:t>
            </a:r>
            <a:r>
              <a:rPr lang="en-US" altLang="zh-TW" sz="2400" dirty="0">
                <a:solidFill>
                  <a:srgbClr val="FF33FF"/>
                </a:solidFill>
              </a:rPr>
              <a:t>0.2</a:t>
            </a:r>
            <a:endParaRPr lang="en-US" altLang="zh-TW" sz="2400" dirty="0">
              <a:solidFill>
                <a:srgbClr val="FF33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123" name="组合 122">
            <a:extLst>
              <a:ext uri="{FF2B5EF4-FFF2-40B4-BE49-F238E27FC236}">
                <a16:creationId xmlns:a16="http://schemas.microsoft.com/office/drawing/2014/main" id="{2DB03B0D-FD7A-F015-D073-AFFD1510757D}"/>
              </a:ext>
            </a:extLst>
          </p:cNvPr>
          <p:cNvGrpSpPr/>
          <p:nvPr/>
        </p:nvGrpSpPr>
        <p:grpSpPr>
          <a:xfrm>
            <a:off x="6925292" y="5416017"/>
            <a:ext cx="3002180" cy="835613"/>
            <a:chOff x="3055485" y="5174316"/>
            <a:chExt cx="3002180" cy="835613"/>
          </a:xfrm>
        </p:grpSpPr>
        <p:sp>
          <p:nvSpPr>
            <p:cNvPr id="124" name="文本框 123">
              <a:extLst>
                <a:ext uri="{FF2B5EF4-FFF2-40B4-BE49-F238E27FC236}">
                  <a16:creationId xmlns:a16="http://schemas.microsoft.com/office/drawing/2014/main" id="{8922C00F-2EFA-55FF-B14D-6FE73ABBF1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5485" y="5350838"/>
              <a:ext cx="3002180" cy="482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  <a:spcAft>
                  <a:spcPts val="600"/>
                </a:spcAft>
              </a:pP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即 </a:t>
              </a:r>
              <a:r>
                <a:rPr lang="en-US" altLang="zh-TW" sz="2400" dirty="0">
                  <a:solidFill>
                    <a:srgbClr val="0000FF"/>
                  </a:solidFill>
                </a:rPr>
                <a:t>1</a:t>
              </a:r>
              <a:r>
                <a:rPr lang="zh-TW" altLang="en-US" sz="2400" dirty="0">
                  <a:solidFill>
                    <a:srgbClr val="0000FF"/>
                  </a:solidFill>
                </a:rPr>
                <a:t>         </a:t>
              </a: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最接近</a:t>
              </a: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1</a:t>
              </a: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。</a:t>
              </a:r>
              <a:endPara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125" name="组合 124">
              <a:extLst>
                <a:ext uri="{FF2B5EF4-FFF2-40B4-BE49-F238E27FC236}">
                  <a16:creationId xmlns:a16="http://schemas.microsoft.com/office/drawing/2014/main" id="{30A0C9D5-0505-F54F-E3E8-1A54C581B64B}"/>
                </a:ext>
              </a:extLst>
            </p:cNvPr>
            <p:cNvGrpSpPr/>
            <p:nvPr/>
          </p:nvGrpSpPr>
          <p:grpSpPr>
            <a:xfrm>
              <a:off x="3780066" y="5174316"/>
              <a:ext cx="556606" cy="835613"/>
              <a:chOff x="3372457" y="3595297"/>
              <a:chExt cx="556606" cy="835613"/>
            </a:xfrm>
          </p:grpSpPr>
          <p:sp>
            <p:nvSpPr>
              <p:cNvPr id="129" name="文本框 128">
                <a:extLst>
                  <a:ext uri="{FF2B5EF4-FFF2-40B4-BE49-F238E27FC236}">
                    <a16:creationId xmlns:a16="http://schemas.microsoft.com/office/drawing/2014/main" id="{01A31490-F04C-4F71-6357-45287E93270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72457" y="3595297"/>
                <a:ext cx="529703" cy="8356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 1</a:t>
                </a:r>
              </a:p>
              <a:p>
                <a:pPr>
                  <a:lnSpc>
                    <a:spcPts val="3000"/>
                  </a:lnSpc>
                </a:pPr>
                <a:r>
                  <a:rPr lang="en-US" altLang="zh-TW" sz="240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50</a:t>
                </a:r>
              </a:p>
            </p:txBody>
          </p:sp>
          <p:cxnSp>
            <p:nvCxnSpPr>
              <p:cNvPr id="130" name="直接连接符 129">
                <a:extLst>
                  <a:ext uri="{FF2B5EF4-FFF2-40B4-BE49-F238E27FC236}">
                    <a16:creationId xmlns:a16="http://schemas.microsoft.com/office/drawing/2014/main" id="{56F5FC1A-4909-7F63-220D-67A49D80D1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74231" y="4027094"/>
                <a:ext cx="554832" cy="0"/>
              </a:xfrm>
              <a:prstGeom prst="line">
                <a:avLst/>
              </a:prstGeom>
              <a:ln w="19050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6963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7" grpId="1" animBg="1"/>
      <p:bldP spid="56" grpId="0" uiExpand="1" build="allAtOnce"/>
      <p:bldP spid="8" grpId="0"/>
      <p:bldP spid="69" grpId="0"/>
      <p:bldP spid="69" grpId="1"/>
      <p:bldP spid="121" grpId="0"/>
      <p:bldP spid="121" grpId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134</Words>
  <Application>Microsoft Office PowerPoint</Application>
  <PresentationFormat>宽屏</PresentationFormat>
  <Paragraphs>44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標楷體</vt:lpstr>
      <vt:lpstr>標楷體</vt:lpstr>
      <vt:lpstr>新細明體</vt:lpstr>
      <vt:lpstr>TimesNewRomanPSMT</vt:lpstr>
      <vt:lpstr>幼圆</vt:lpstr>
      <vt:lpstr>宋体</vt:lpstr>
      <vt:lpstr>Arial</vt:lpstr>
      <vt:lpstr>Impact</vt:lpstr>
      <vt:lpstr>Office 主题​​</vt:lpstr>
      <vt:lpstr>自定义设计方案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Jan Tan</cp:lastModifiedBy>
  <cp:revision>41</cp:revision>
  <dcterms:created xsi:type="dcterms:W3CDTF">2023-07-19T03:07:24Z</dcterms:created>
  <dcterms:modified xsi:type="dcterms:W3CDTF">2024-04-19T08:30:29Z</dcterms:modified>
</cp:coreProperties>
</file>