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99C1"/>
    <a:srgbClr val="FF33FF"/>
    <a:srgbClr val="B0DED3"/>
    <a:srgbClr val="2308C8"/>
    <a:srgbClr val="FFCCFF"/>
    <a:srgbClr val="FF00FF"/>
    <a:srgbClr val="FFFFFF"/>
    <a:srgbClr val="FF66FF"/>
    <a:srgbClr val="79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93" autoAdjust="0"/>
  </p:normalViewPr>
  <p:slideViewPr>
    <p:cSldViewPr snapToGrid="0">
      <p:cViewPr>
        <p:scale>
          <a:sx n="125" d="100"/>
          <a:sy n="125" d="100"/>
        </p:scale>
        <p:origin x="90" y="-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6DEE9-7B88-4DB5-8DB9-43607BD082B9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50FF-6930-4401-BF46-17F992746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22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F50FF-6930-4401-BF46-17F99274624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58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DC538F-B4CB-41D1-A569-A2B5F5CF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153BDE3-6962-48ED-88B3-CB354B121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E20917-8C11-471D-AA58-090A2603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FC0177-4802-407F-A9B3-29C7126B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D3AA39-727A-4D0E-98AF-D1CA962B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28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381185-4A20-476C-8BD7-1960EF5E9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3FCCA5-87A3-49EB-A5CD-A185A265E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23E6DF-2A24-4C73-BF3E-455017CD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A7BE14-EA73-43E2-A47E-C951BDE3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C0D716-721E-4F27-A67A-6B1A8819B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9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C27AC76-3D94-4BE2-A354-8FA9F4925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DCDB18-5EB2-4F7A-9192-E9F130FD4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BDC8A8-CA9E-460A-9C81-933A844C72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7918C-FAB6-4B19-BDFA-71DDA5B8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4527B3-7910-46A9-9514-BAEFB274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993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9583C-17FC-485E-B79A-A098DC852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2B1B3A-5E27-46EF-B3E7-973671507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A46C93-7027-4778-AD2F-86659064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B5EF00-ED12-4C64-8C0D-B36B7238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21EC59-8B56-4C03-8D73-511F9B49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2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6F6921-C7CD-43BB-9E88-0491A9F8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1DF238-C1FC-4493-9E76-EABB084E7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E445A0-A61D-4918-AE0B-AD53562E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7E63FF-FD06-4EC8-B366-B1D50E6C6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D7427F-FD45-4A52-B638-93BCD37F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161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8907D2-BDC0-424A-BAB4-0FF86565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23475A-CF64-4FA2-A7A5-7BF915CD3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C6B0B5-FC3D-417B-AB51-D04689BEB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844EDA-73CB-4F8E-9844-F62C8E73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49D11F-C976-4140-A451-2ED2C6F1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072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862842-5CC0-4182-B153-EBEBB5EF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C35F05-7E36-4788-8F9D-7419FA705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E9025B-74F1-4ABD-AB30-901C03CFA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E1FBB7-5F23-4E40-8F95-3E32D4F5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1DB573-569E-4A88-984B-7D8E6300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8B9C13-7647-4F83-A936-29E96304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16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91C33-8088-4E35-85D9-06090643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E5F03F-808A-464C-B478-D2B3D6661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E2B2B0-0068-4555-B26A-F9265A6FB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C97B2B-97B8-4080-B117-F9C9A6C12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CB6F4F6-DA83-4D4F-AF21-D472C87752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592A7C8-B30F-4B93-8166-1622C20C2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307DCF1-168D-4AC7-8C9D-2488EF59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5C0D91-5129-4E2F-9209-3FC58DA2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53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620C-65E4-4131-AA9F-48E35413B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C0B9834-E97F-4A6B-B3B0-5D5BDBFD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5811374-4522-438A-87AF-BAE96E2A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00465A-7FFC-4FE9-A5B5-DBB0ED03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581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C45D82-EA39-47DB-9008-2F921825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5D6218D-DE54-439B-AF1B-4015AD88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55E677-0CD3-4314-B052-38AEF23D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777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4ECAB-C5C5-4210-871E-0870EB3CA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DFAB29-7366-4585-B532-5C9DC6F72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8834807-A7B2-4143-ABD6-E01F54D95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76FFD8-62C1-44F0-BDEF-C85EFED14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B2FB6F-3777-4F3E-BA43-DBE281E1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E39716-5CA5-4A46-B251-A533C8A9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79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50E928-111F-44E8-A39B-0370AF76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0E8496-6C4D-4F0D-9A7E-7EFC752E5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05CBDD-550E-4403-A316-486AC2878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150139-2F0A-426E-A3F6-95647B6D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6F5D19-3439-4FD8-A87B-9267D1EB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956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21DB57-2D40-4946-AFFF-0968D810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2767EAD-C2F7-40E9-AD4C-3C9AF59B3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14E70B-7E9D-4FF3-949C-18C4C03C4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3DF5AD-6809-4CA9-82F9-78CDF7CFE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358B90-F370-47B0-8383-761EF0F7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841532-E394-4669-ADAC-A0CA2934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819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6F5856-04AC-474D-9C2A-AE3C98BC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3904AEB-0C05-491E-9400-75C89A3B4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840FF9-B158-4DAC-B734-6559DD1BD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3379E1-90A7-49CD-B6EE-B9017C2C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629D7E-5318-43C7-829B-E9A48FE4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939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DBB9D9A-BB1E-4B5F-8A52-CCA1FAA50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93F7AA-4332-4455-9F54-EEC8B7D05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4AA8D9-221D-4324-B1DE-844EE311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D73031-7AE6-4E17-AAB8-88589AD2B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57A889-A3A6-42AC-B051-4B4D460B3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89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35845C-FE65-414D-BB61-C2025B26C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F8C8D5-4B22-4F0E-A9F1-A1CD69406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17E3F1-367D-4BFF-87ED-7D95ADCE3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C2D2A9-8D41-4507-8DD1-23655A5A1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B3E616-6E6F-4621-A9F1-22BF53740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25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BB4AA8-0295-4B69-A7FE-5C6867F4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3C2A21-CCD6-4F97-9614-1B24CD6E3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20E06F-1A6C-469A-82F6-7ABC99986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829111-FDCF-4FE3-AC88-514ECD94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A36870-242E-475B-B2FB-72E62B166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F366B4-870D-4EA6-AB3D-FA668D81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01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E8A9A-7A2C-4289-A003-E8547BC41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AFCFA7-04B5-4EDA-82C3-257459DC7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80F70EF-37D4-41CA-A169-9A5607498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26F168A-7B87-4DDE-AFF3-01A55715A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DEE97F8-D068-498B-AA8F-453EAF241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1918FD-FD43-4FE1-B164-F9016B9C23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4343043-B299-435E-831F-7FEC7B90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B2EB784-50A9-4359-97BF-FC4AFEF7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01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E05708-53E6-462D-9CC6-EDE7F81C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B59DADD-977D-4EA7-8F5B-792243618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699D04-BC4C-4B47-BD85-92E12D10F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6C05B4-E3FA-405A-8D81-511BF426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4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BDBEF76-C75A-4365-AA99-AAAE47E4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A08DE5-2D7A-49DE-9D8A-427D90EA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46BC36-6452-43F7-BAD3-0773AFDD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84AB637E-3D52-24E4-0A53-AF29313F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12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5EB35B-6DC2-4B94-AD87-D3195469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03A4F2-206F-453D-83F3-F796A72DF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E37BDC-7639-4A26-9B9E-ED82DE83E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226319-5A69-431C-AC52-0C201B1E9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8C0841-1D38-4AC1-AEBF-3B091B8C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B6F040-389A-4526-8FBB-505B39EE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93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F2BC1D-17AA-4C4B-A00D-03A266E5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CBD059B-D941-4379-A99F-D12400EE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F03A3B-AB85-4DD2-82DE-390DE0832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CCCF26-1A5A-421B-83C7-11A82D6D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0003A8-FB5B-4222-BCFF-D4B76294E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DF23F9-B587-4331-8208-F351EDC2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8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19343D6-ADD1-4BE0-964C-201440A9CF7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74320"/>
            <a:ext cx="12192000" cy="5836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93D067-7558-4DC0-B949-0F05113970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3120" y="6388901"/>
            <a:ext cx="2468880" cy="4046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6FD7722-98A9-494E-BDCD-AF9D53FF1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14471" b="20338"/>
          <a:stretch/>
        </p:blipFill>
        <p:spPr>
          <a:xfrm>
            <a:off x="0" y="0"/>
            <a:ext cx="12192000" cy="98346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3E1664D-D6F0-C72E-D6D0-24B8DE9515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504" y="6331611"/>
            <a:ext cx="5624268" cy="4619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kumimoji="1" lang="zh-TW" altLang="en-US" sz="2400" b="1" kern="1200" dirty="0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長河小學 </a:t>
            </a:r>
            <a:r>
              <a:rPr lang="zh-TW" altLang="en-US" sz="2400" b="1" dirty="0">
                <a:solidFill>
                  <a:schemeClr val="tx1"/>
                </a:solidFill>
                <a:latin typeface="新細明體" panose="02020500000000000000" pitchFamily="18" charset="-120"/>
              </a:rPr>
              <a:t>數學科 </a:t>
            </a:r>
            <a:r>
              <a:rPr lang="zh-TW" altLang="en-US" sz="2200" b="1" dirty="0">
                <a:solidFill>
                  <a:srgbClr val="FF33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綜合提優訓練 </a:t>
            </a:r>
            <a:r>
              <a:rPr lang="en-US" altLang="zh-TW" sz="2200" b="1" dirty="0">
                <a:solidFill>
                  <a:srgbClr val="FF33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en-US" altLang="zh-TW" sz="2200" b="1" dirty="0">
                <a:solidFill>
                  <a:srgbClr val="FF339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6</a:t>
            </a:r>
            <a:r>
              <a:rPr lang="zh-TW" altLang="en-US" sz="2200" b="1" dirty="0">
                <a:solidFill>
                  <a:srgbClr val="FF3399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2200" b="1" dirty="0">
                <a:solidFill>
                  <a:srgbClr val="FF33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</a:t>
            </a:r>
            <a:r>
              <a:rPr lang="en-US" altLang="zh-TW" sz="2200" b="1" dirty="0">
                <a:solidFill>
                  <a:srgbClr val="FF33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  <a:endParaRPr lang="zh-CN" altLang="en-US" sz="2200" b="1" dirty="0">
              <a:solidFill>
                <a:srgbClr val="FF339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682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73C877B-6B84-4A14-8953-3E72E43B232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74320"/>
            <a:ext cx="12192000" cy="5836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551360B-2DAB-4201-A5D6-E5C01A2739E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3120" y="6388901"/>
            <a:ext cx="2468880" cy="40467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2826F6E-6EEC-4AAC-B0F4-79AA568F86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503" y="6331611"/>
            <a:ext cx="626427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kumimoji="1" lang="zh-TW" altLang="en-US" sz="2400" b="1" kern="1200" dirty="0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長河小數 </a:t>
            </a:r>
            <a:r>
              <a:rPr lang="zh-TW" altLang="en-US" sz="2400" b="1" dirty="0">
                <a:solidFill>
                  <a:schemeClr val="tx1"/>
                </a:solidFill>
                <a:latin typeface="新細明體" panose="02020500000000000000" pitchFamily="18" charset="-120"/>
              </a:rPr>
              <a:t>數學科 </a:t>
            </a:r>
            <a:r>
              <a:rPr lang="zh-TW" altLang="en-US" sz="2200" b="1" dirty="0">
                <a:solidFill>
                  <a:srgbClr val="FF33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綜合提優訓練</a:t>
            </a:r>
            <a:endParaRPr lang="zh-CN" altLang="en-US" sz="2200" b="1" dirty="0">
              <a:solidFill>
                <a:srgbClr val="FF339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6EBD971-F00A-4A76-A111-F1389EC3085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03" y="-30633"/>
            <a:ext cx="47244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2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82">
            <a:extLst>
              <a:ext uri="{FF2B5EF4-FFF2-40B4-BE49-F238E27FC236}">
                <a16:creationId xmlns:a16="http://schemas.microsoft.com/office/drawing/2014/main" id="{BBFCB1D7-773E-886D-0221-407EF87C9C27}"/>
              </a:ext>
            </a:extLst>
          </p:cNvPr>
          <p:cNvSpPr/>
          <p:nvPr/>
        </p:nvSpPr>
        <p:spPr>
          <a:xfrm>
            <a:off x="2997224" y="2807312"/>
            <a:ext cx="2774926" cy="377660"/>
          </a:xfrm>
          <a:prstGeom prst="rect">
            <a:avLst/>
          </a:prstGeom>
          <a:solidFill>
            <a:srgbClr val="FFCC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BD0422E-DDAF-CBF4-1B04-C1828B86A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405" y="1266908"/>
            <a:ext cx="8919680" cy="130886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20AE776-2406-44C8-9DE8-FFBBD77F2A20}"/>
              </a:ext>
            </a:extLst>
          </p:cNvPr>
          <p:cNvSpPr txBox="1"/>
          <p:nvPr/>
        </p:nvSpPr>
        <p:spPr>
          <a:xfrm>
            <a:off x="752067" y="1323406"/>
            <a:ext cx="10848806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TW" sz="2400" dirty="0">
                <a:latin typeface="Impact" panose="020B0806030902050204" pitchFamily="34" charset="0"/>
              </a:rPr>
              <a:t>3.</a:t>
            </a:r>
            <a:r>
              <a:rPr lang="zh-TW" altLang="en-US" sz="2400" dirty="0">
                <a:latin typeface="Impact" panose="020B0806030902050204" pitchFamily="34" charset="0"/>
              </a:rPr>
              <a:t>  </a:t>
            </a:r>
            <a:endParaRPr lang="en-US" altLang="zh-TW" sz="2400" dirty="0">
              <a:latin typeface="Impact" panose="020B0806030902050204" pitchFamily="34" charset="0"/>
            </a:endParaRPr>
          </a:p>
          <a:p>
            <a:pPr>
              <a:lnSpc>
                <a:spcPts val="4000"/>
              </a:lnSpc>
              <a:spcAft>
                <a:spcPts val="2400"/>
              </a:spcAft>
            </a:pPr>
            <a:endParaRPr kumimoji="1" lang="en-US" altLang="zh-TW" sz="2400" dirty="0">
              <a:latin typeface="Impact" panose="020B080603090205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kumimoji="1"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以上數字卡是按數值由小至大排列的。</a:t>
            </a:r>
            <a:r>
              <a:rPr kumimoji="1" lang="en-US" altLang="zh-TW" sz="2400" i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</a:t>
            </a:r>
            <a:r>
              <a:rPr kumimoji="1"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kumimoji="1" lang="en-US" altLang="zh-TW" sz="2400" i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Q</a:t>
            </a:r>
            <a:r>
              <a:rPr kumimoji="1"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可能是什麼？  </a:t>
            </a:r>
            <a:endParaRPr kumimoji="1" lang="zh-CN" altLang="en-US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36E7212-9814-6E8C-8F3B-BDBF11EEF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52" y="1115438"/>
            <a:ext cx="692251" cy="732621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384B83DF-B4EB-49A1-8F6F-65D917BD4A42}"/>
              </a:ext>
            </a:extLst>
          </p:cNvPr>
          <p:cNvGrpSpPr/>
          <p:nvPr/>
        </p:nvGrpSpPr>
        <p:grpSpPr>
          <a:xfrm>
            <a:off x="9130538" y="2900151"/>
            <a:ext cx="2510738" cy="1264006"/>
            <a:chOff x="6682514" y="4470936"/>
            <a:chExt cx="2510738" cy="1264006"/>
          </a:xfrm>
        </p:grpSpPr>
        <p:sp>
          <p:nvSpPr>
            <p:cNvPr id="74" name="矩形: 圆角 73">
              <a:extLst>
                <a:ext uri="{FF2B5EF4-FFF2-40B4-BE49-F238E27FC236}">
                  <a16:creationId xmlns:a16="http://schemas.microsoft.com/office/drawing/2014/main" id="{CB2DF15C-2D2D-4A63-AFEE-AD33133602F1}"/>
                </a:ext>
              </a:extLst>
            </p:cNvPr>
            <p:cNvSpPr/>
            <p:nvPr/>
          </p:nvSpPr>
          <p:spPr>
            <a:xfrm>
              <a:off x="6688923" y="4470936"/>
              <a:ext cx="1620539" cy="1063561"/>
            </a:xfrm>
            <a:prstGeom prst="roundRect">
              <a:avLst>
                <a:gd name="adj" fmla="val 31763"/>
              </a:avLst>
            </a:prstGeom>
            <a:solidFill>
              <a:srgbClr val="E1C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t">
                <a:lnSpc>
                  <a:spcPts val="1200"/>
                </a:lnSpc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標楷體" panose="03000509000000000000" pitchFamily="65" charset="-120"/>
                  <a:cs typeface="Arial" panose="020B0604020202020204" pitchFamily="34" charset="0"/>
                </a:rPr>
                <a:t>應試技巧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fontAlgn="t">
                <a:lnSpc>
                  <a:spcPts val="1200"/>
                </a:lnSpc>
              </a:pPr>
              <a:endParaRPr lang="en-US" altLang="zh-TW" sz="24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fontAlgn="t">
                <a:lnSpc>
                  <a:spcPts val="1200"/>
                </a:lnSpc>
              </a:pPr>
              <a:endParaRPr lang="en-US" altLang="zh-TW" sz="24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fontAlgn="t">
                <a:lnSpc>
                  <a:spcPts val="1200"/>
                </a:lnSpc>
              </a:pPr>
              <a:endParaRPr lang="zh-TW" altLang="en-US" sz="24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CA3FADD0-AF19-4861-B3D1-9B03CBA43D2A}"/>
                </a:ext>
              </a:extLst>
            </p:cNvPr>
            <p:cNvSpPr/>
            <p:nvPr/>
          </p:nvSpPr>
          <p:spPr>
            <a:xfrm>
              <a:off x="6682514" y="4844117"/>
              <a:ext cx="2510738" cy="890825"/>
            </a:xfrm>
            <a:prstGeom prst="roundRect">
              <a:avLst>
                <a:gd name="adj" fmla="val 19349"/>
              </a:avLst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/>
            </a:p>
          </p:txBody>
        </p:sp>
      </p:grpSp>
      <p:sp>
        <p:nvSpPr>
          <p:cNvPr id="56" name="文本框 55">
            <a:extLst>
              <a:ext uri="{FF2B5EF4-FFF2-40B4-BE49-F238E27FC236}">
                <a16:creationId xmlns:a16="http://schemas.microsoft.com/office/drawing/2014/main" id="{0D691CC5-B4F8-428B-8B7F-65E28697D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0538" y="3332773"/>
            <a:ext cx="2599730" cy="73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2600"/>
              </a:lnSpc>
            </a:pPr>
            <a:r>
              <a:rPr lang="zh-TW" altLang="en-US" dirty="0">
                <a:solidFill>
                  <a:srgbClr val="0066FF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先找出</a:t>
            </a:r>
            <a:r>
              <a:rPr lang="en-US" altLang="zh-TW" i="1" dirty="0">
                <a:solidFill>
                  <a:srgbClr val="0066FF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altLang="zh-TW" dirty="0">
                <a:solidFill>
                  <a:srgbClr val="0066FF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zh-TW" altLang="en-US" dirty="0">
                <a:solidFill>
                  <a:srgbClr val="0066FF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的範圍，剔除</a:t>
            </a:r>
            <a:endParaRPr lang="en-US" altLang="zh-TW" dirty="0">
              <a:solidFill>
                <a:srgbClr val="0066FF"/>
              </a:solidFill>
              <a:ea typeface="標楷體" panose="03000509000000000000" pitchFamily="65" charset="-12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ts val="2600"/>
              </a:lnSpc>
            </a:pPr>
            <a:r>
              <a:rPr lang="zh-TW" altLang="en-US" dirty="0">
                <a:solidFill>
                  <a:srgbClr val="0066FF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部分選項，再找出</a:t>
            </a:r>
            <a:r>
              <a:rPr lang="en-US" altLang="zh-TW" i="1" dirty="0">
                <a:solidFill>
                  <a:srgbClr val="0066FF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Q</a:t>
            </a:r>
            <a:r>
              <a:rPr lang="en-US" altLang="zh-TW" dirty="0">
                <a:solidFill>
                  <a:srgbClr val="0066FF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zh-TW" altLang="en-US" dirty="0">
                <a:solidFill>
                  <a:srgbClr val="0066FF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。</a:t>
            </a:r>
            <a:endParaRPr lang="zh-TW" altLang="en-US" dirty="0">
              <a:solidFill>
                <a:srgbClr val="0066FF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8DE119-A0A0-9EFF-F01C-4A0FDAA3D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5058" y="5047837"/>
            <a:ext cx="1066025" cy="81689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D12A66E-28AE-9584-FCB1-53F8B5001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0027" y="5271691"/>
            <a:ext cx="59776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ts val="3300"/>
              </a:lnSpc>
            </a:pPr>
            <a:r>
              <a:rPr lang="en-US" altLang="zh-CN" sz="32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D</a:t>
            </a:r>
            <a:endParaRPr lang="zh-CN" altLang="en-US" sz="3200" dirty="0">
              <a:solidFill>
                <a:srgbClr val="FF0000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45E067C-4A24-FAAD-3DBC-D61F656F1639}"/>
              </a:ext>
            </a:extLst>
          </p:cNvPr>
          <p:cNvSpPr txBox="1"/>
          <p:nvPr/>
        </p:nvSpPr>
        <p:spPr>
          <a:xfrm>
            <a:off x="1107376" y="3269064"/>
            <a:ext cx="4162995" cy="247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Aft>
                <a:spcPts val="1000"/>
              </a:spcAft>
            </a:pPr>
            <a:r>
              <a:rPr kumimoji="1"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A.</a:t>
            </a:r>
            <a:r>
              <a:rPr kumimoji="1" lang="fr-FR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kumimoji="1" lang="fr-FR" altLang="zh-TW" sz="2400" i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</a:t>
            </a:r>
            <a:r>
              <a:rPr kumimoji="1" lang="fr-FR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= 2.08</a:t>
            </a:r>
            <a:r>
              <a:rPr kumimoji="1" lang="zh-TW" altLang="fr-FR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kumimoji="1" lang="fr-FR" altLang="zh-TW" sz="2400" i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Q</a:t>
            </a:r>
            <a:r>
              <a:rPr kumimoji="1" lang="fr-FR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= 285%</a:t>
            </a:r>
            <a:r>
              <a:rPr lang="en-US" altLang="zh-TW" sz="2400" dirty="0">
                <a:latin typeface="TimesNewRomanPSMT"/>
              </a:rPr>
              <a:t>          </a:t>
            </a:r>
          </a:p>
          <a:p>
            <a:pPr>
              <a:lnSpc>
                <a:spcPts val="4000"/>
              </a:lnSpc>
              <a:spcAft>
                <a:spcPts val="1000"/>
              </a:spcAft>
            </a:pPr>
            <a:r>
              <a:rPr kumimoji="1"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B.</a:t>
            </a:r>
            <a:r>
              <a:rPr kumimoji="1" lang="fr-FR" altLang="zh-TW" sz="2400" i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P</a:t>
            </a:r>
            <a:r>
              <a:rPr kumimoji="1" lang="fr-FR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= </a:t>
            </a:r>
            <a:r>
              <a:rPr kumimoji="1"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10.3</a:t>
            </a:r>
            <a:r>
              <a:rPr kumimoji="1" lang="fr-FR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% </a:t>
            </a:r>
            <a:r>
              <a:rPr kumimoji="1" lang="zh-TW" altLang="fr-FR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kumimoji="1" lang="fr-FR" altLang="zh-TW" sz="2400" i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Q</a:t>
            </a:r>
            <a:r>
              <a:rPr kumimoji="1" lang="fr-FR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= 2</a:t>
            </a:r>
            <a:endParaRPr lang="en-US" altLang="zh-TW" sz="2400" dirty="0">
              <a:latin typeface="TimesNewRomanPSMT"/>
            </a:endParaRPr>
          </a:p>
          <a:p>
            <a:pPr>
              <a:lnSpc>
                <a:spcPts val="4000"/>
              </a:lnSpc>
              <a:spcAft>
                <a:spcPts val="1000"/>
              </a:spcAft>
            </a:pPr>
            <a:r>
              <a:rPr kumimoji="1" lang="en-US" altLang="zh-CN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C. </a:t>
            </a:r>
            <a:r>
              <a:rPr kumimoji="1" lang="fr-FR" altLang="zh-TW" sz="2400" i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</a:t>
            </a:r>
            <a:r>
              <a:rPr kumimoji="1" lang="fr-FR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= 2</a:t>
            </a:r>
            <a:r>
              <a:rPr kumimoji="1"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53</a:t>
            </a:r>
            <a:r>
              <a:rPr kumimoji="1" lang="fr-FR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% </a:t>
            </a:r>
            <a:r>
              <a:rPr kumimoji="1" lang="zh-TW" altLang="fr-FR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kumimoji="1" lang="fr-FR" altLang="zh-TW" sz="2400" i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Q</a:t>
            </a:r>
            <a:r>
              <a:rPr kumimoji="1" lang="fr-FR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= 2</a:t>
            </a:r>
            <a:r>
              <a:rPr kumimoji="1"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.83</a:t>
            </a:r>
            <a:endParaRPr kumimoji="1" lang="en-US" altLang="zh-CN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  <a:spcAft>
                <a:spcPts val="1000"/>
              </a:spcAft>
            </a:pPr>
            <a:r>
              <a:rPr kumimoji="1" lang="en-US" altLang="zh-CN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D. </a:t>
            </a:r>
            <a:r>
              <a:rPr kumimoji="1" lang="fr-FR" altLang="zh-TW" sz="2400" i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</a:t>
            </a:r>
            <a:r>
              <a:rPr kumimoji="1" lang="fr-FR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= 2</a:t>
            </a:r>
            <a:r>
              <a:rPr kumimoji="1"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</a:t>
            </a:r>
            <a:r>
              <a:rPr kumimoji="1" lang="zh-TW" altLang="fr-FR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kumimoji="1" lang="fr-FR" altLang="zh-TW" sz="2400" i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Q</a:t>
            </a:r>
            <a:r>
              <a:rPr kumimoji="1" lang="fr-FR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= </a:t>
            </a:r>
            <a:r>
              <a:rPr kumimoji="1"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2.9</a:t>
            </a:r>
            <a:endParaRPr lang="zh-CN" altLang="en-US" sz="2400" dirty="0">
              <a:latin typeface="TimesNewRomanPSM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F6AB56-0AEF-BDC5-901C-0582754F0589}"/>
              </a:ext>
            </a:extLst>
          </p:cNvPr>
          <p:cNvSpPr txBox="1"/>
          <p:nvPr/>
        </p:nvSpPr>
        <p:spPr>
          <a:xfrm>
            <a:off x="2873686" y="234091"/>
            <a:ext cx="8172844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  <a:spcAft>
                <a:spcPts val="1000"/>
              </a:spcAft>
            </a:pPr>
            <a:r>
              <a:rPr lang="en-US" altLang="zh-TW" sz="5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13</a:t>
            </a:r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 百分數和小數的互化</a:t>
            </a:r>
            <a:endParaRPr lang="zh-CN" altLang="en-US" sz="5400" dirty="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B8578B7F-2BD4-249D-07EC-30ABB24AF395}"/>
              </a:ext>
            </a:extLst>
          </p:cNvPr>
          <p:cNvGrpSpPr/>
          <p:nvPr/>
        </p:nvGrpSpPr>
        <p:grpSpPr>
          <a:xfrm>
            <a:off x="5142506" y="2157967"/>
            <a:ext cx="2400423" cy="835613"/>
            <a:chOff x="4552187" y="5150253"/>
            <a:chExt cx="2400423" cy="835613"/>
          </a:xfrm>
        </p:grpSpPr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C8480C8B-8B37-B7C4-1BCD-69BB9DE92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2187" y="5305547"/>
              <a:ext cx="2400423" cy="48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ts val="3300"/>
                </a:lnSpc>
                <a:spcAft>
                  <a:spcPts val="600"/>
                </a:spcAft>
              </a:pPr>
              <a:r>
                <a:rPr lang="en-US" altLang="zh-TW" sz="2400" dirty="0">
                  <a:solidFill>
                    <a:srgbClr val="0000FF"/>
                  </a:solidFill>
                </a:rPr>
                <a:t>2</a:t>
              </a:r>
              <a:r>
                <a:rPr lang="zh-TW" altLang="en-US" sz="2400" dirty="0">
                  <a:solidFill>
                    <a:srgbClr val="0000FF"/>
                  </a:solidFill>
                </a:rPr>
                <a:t>        </a:t>
              </a:r>
              <a:r>
                <a:rPr lang="en-US" altLang="zh-TW" sz="2400" dirty="0">
                  <a:solidFill>
                    <a:srgbClr val="0000FF"/>
                  </a:solidFill>
                </a:rPr>
                <a:t>=</a:t>
              </a:r>
              <a:r>
                <a:rPr lang="zh-TW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zh-TW" sz="2400" dirty="0">
                  <a:solidFill>
                    <a:srgbClr val="0000FF"/>
                  </a:solidFill>
                </a:rPr>
                <a:t>2.83</a:t>
              </a:r>
              <a:r>
                <a:rPr lang="en-US" altLang="zh-TW" sz="2400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…</a:t>
              </a:r>
              <a:r>
                <a:rPr lang="zh-TW" altLang="en-US" sz="2400" dirty="0">
                  <a:solidFill>
                    <a:srgbClr val="0000FF"/>
                  </a:solidFill>
                </a:rPr>
                <a:t> </a:t>
              </a:r>
              <a:endParaRPr lang="en-US" altLang="zh-TW" sz="2400" dirty="0">
                <a:solidFill>
                  <a:srgbClr val="0000FF"/>
                </a:solidFill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33D98004-ADD2-1836-EE9B-E613EC675887}"/>
                </a:ext>
              </a:extLst>
            </p:cNvPr>
            <p:cNvGrpSpPr/>
            <p:nvPr/>
          </p:nvGrpSpPr>
          <p:grpSpPr>
            <a:xfrm>
              <a:off x="4925061" y="5150253"/>
              <a:ext cx="554832" cy="835613"/>
              <a:chOff x="3374231" y="3606726"/>
              <a:chExt cx="554832" cy="835613"/>
            </a:xfrm>
          </p:grpSpPr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F03DBB1E-9734-73FA-CBAB-F7427DF12F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9360" y="3606726"/>
                <a:ext cx="529703" cy="835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lnSpc>
                    <a:spcPts val="3000"/>
                  </a:lnSpc>
                </a:pPr>
                <a:r>
                  <a:rPr lang="en-US" altLang="zh-TW" sz="2400" dirty="0">
                    <a:solidFill>
                      <a:srgbClr val="0000FF"/>
                    </a:solidFill>
                    <a:ea typeface="標楷體" panose="03000509000000000000" pitchFamily="65" charset="-120"/>
                    <a:cs typeface="Arial" panose="020B0604020202020204" pitchFamily="34" charset="0"/>
                  </a:rPr>
                  <a:t>5</a:t>
                </a:r>
              </a:p>
              <a:p>
                <a:pPr>
                  <a:lnSpc>
                    <a:spcPts val="3000"/>
                  </a:lnSpc>
                </a:pPr>
                <a:r>
                  <a:rPr lang="en-US" altLang="zh-TW" sz="2400" dirty="0">
                    <a:solidFill>
                      <a:srgbClr val="0000FF"/>
                    </a:solidFill>
                    <a:ea typeface="標楷體" panose="03000509000000000000" pitchFamily="65" charset="-12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99" name="直接连接符 98">
                <a:extLst>
                  <a:ext uri="{FF2B5EF4-FFF2-40B4-BE49-F238E27FC236}">
                    <a16:creationId xmlns:a16="http://schemas.microsoft.com/office/drawing/2014/main" id="{1D8E17AA-44E8-DB7D-D88F-9598CE3BFA09}"/>
                  </a:ext>
                </a:extLst>
              </p:cNvPr>
              <p:cNvCxnSpPr/>
              <p:nvPr/>
            </p:nvCxnSpPr>
            <p:spPr>
              <a:xfrm>
                <a:off x="3374231" y="4027094"/>
                <a:ext cx="428625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8" name="文本框 107">
            <a:extLst>
              <a:ext uri="{FF2B5EF4-FFF2-40B4-BE49-F238E27FC236}">
                <a16:creationId xmlns:a16="http://schemas.microsoft.com/office/drawing/2014/main" id="{ECAC4C78-3789-395B-1FA2-B1AC1EEC4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721" y="3332773"/>
            <a:ext cx="3305058" cy="48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rgbClr val="0000FF"/>
                </a:solidFill>
              </a:rPr>
              <a:t>2.46</a:t>
            </a:r>
            <a:r>
              <a:rPr lang="zh-TW" altLang="en-US" sz="2400" dirty="0">
                <a:solidFill>
                  <a:srgbClr val="0000FF"/>
                </a:solidFill>
              </a:rPr>
              <a:t>＜</a:t>
            </a:r>
            <a:r>
              <a:rPr lang="en-US" altLang="zh-TW" sz="2400" i="1" dirty="0">
                <a:solidFill>
                  <a:srgbClr val="0000FF"/>
                </a:solidFill>
              </a:rPr>
              <a:t>P</a:t>
            </a:r>
            <a:r>
              <a:rPr lang="zh-TW" altLang="en-US" sz="2400" dirty="0">
                <a:solidFill>
                  <a:srgbClr val="0000FF"/>
                </a:solidFill>
              </a:rPr>
              <a:t> ＜</a:t>
            </a:r>
            <a:r>
              <a:rPr lang="en-US" altLang="zh-TW" sz="2400" dirty="0">
                <a:solidFill>
                  <a:srgbClr val="0000FF"/>
                </a:solidFill>
              </a:rPr>
              <a:t> 2.83</a:t>
            </a:r>
            <a:r>
              <a:rPr lang="en-US" altLang="zh-TW" sz="2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zh-TW" altLang="en-US" sz="2400" dirty="0">
                <a:solidFill>
                  <a:srgbClr val="0000FF"/>
                </a:solidFill>
              </a:rPr>
              <a:t> </a:t>
            </a:r>
            <a:endParaRPr lang="en-US" altLang="zh-TW" sz="2400" dirty="0">
              <a:solidFill>
                <a:srgbClr val="0000FF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DFCA885-5CD2-2B31-B5B2-D12DFC66679F}"/>
              </a:ext>
            </a:extLst>
          </p:cNvPr>
          <p:cNvGrpSpPr/>
          <p:nvPr/>
        </p:nvGrpSpPr>
        <p:grpSpPr>
          <a:xfrm>
            <a:off x="4165225" y="3822195"/>
            <a:ext cx="554832" cy="835613"/>
            <a:chOff x="3374231" y="3606726"/>
            <a:chExt cx="554832" cy="835613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B9C41FA-0D1E-2D7B-BD80-6F936823A0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9360" y="3606726"/>
              <a:ext cx="529703" cy="83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ts val="3000"/>
                </a:lnSpc>
              </a:pPr>
              <a:r>
                <a:rPr lang="en-US" altLang="zh-TW" sz="2400" dirty="0">
                  <a:ea typeface="標楷體" panose="03000509000000000000" pitchFamily="65" charset="-120"/>
                  <a:cs typeface="Arial" panose="020B0604020202020204" pitchFamily="34" charset="0"/>
                </a:rPr>
                <a:t>6</a:t>
              </a:r>
            </a:p>
            <a:p>
              <a:pPr>
                <a:lnSpc>
                  <a:spcPts val="3000"/>
                </a:lnSpc>
              </a:pPr>
              <a:r>
                <a:rPr lang="en-US" altLang="zh-TW" sz="2400" dirty="0">
                  <a:ea typeface="標楷體" panose="03000509000000000000" pitchFamily="65" charset="-12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A6A84C4F-668A-254A-D4CB-E31AAC86D7CF}"/>
                </a:ext>
              </a:extLst>
            </p:cNvPr>
            <p:cNvCxnSpPr/>
            <p:nvPr/>
          </p:nvCxnSpPr>
          <p:spPr>
            <a:xfrm>
              <a:off x="3374231" y="4027094"/>
              <a:ext cx="4286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51219CA-D6E9-0322-4DBA-9B47593E1E3A}"/>
              </a:ext>
            </a:extLst>
          </p:cNvPr>
          <p:cNvGrpSpPr/>
          <p:nvPr/>
        </p:nvGrpSpPr>
        <p:grpSpPr>
          <a:xfrm>
            <a:off x="2336844" y="5090118"/>
            <a:ext cx="554832" cy="835613"/>
            <a:chOff x="3374231" y="3606726"/>
            <a:chExt cx="554832" cy="835613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744B7D6-48EB-5AB0-C827-8D34DF944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9360" y="3606726"/>
              <a:ext cx="529703" cy="83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ts val="3000"/>
                </a:lnSpc>
              </a:pPr>
              <a:r>
                <a:rPr lang="en-US" altLang="zh-TW" sz="2400" dirty="0">
                  <a:ea typeface="標楷體" panose="03000509000000000000" pitchFamily="65" charset="-120"/>
                  <a:cs typeface="Arial" panose="020B0604020202020204" pitchFamily="34" charset="0"/>
                </a:rPr>
                <a:t>3</a:t>
              </a:r>
            </a:p>
            <a:p>
              <a:pPr>
                <a:lnSpc>
                  <a:spcPts val="3000"/>
                </a:lnSpc>
              </a:pPr>
              <a:r>
                <a:rPr lang="en-US" altLang="zh-TW" sz="2400" dirty="0">
                  <a:ea typeface="標楷體" panose="03000509000000000000" pitchFamily="65" charset="-12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3E8E2848-CD0B-7F0D-ABBC-2D3D1B729862}"/>
                </a:ext>
              </a:extLst>
            </p:cNvPr>
            <p:cNvCxnSpPr/>
            <p:nvPr/>
          </p:nvCxnSpPr>
          <p:spPr>
            <a:xfrm>
              <a:off x="3374231" y="4027094"/>
              <a:ext cx="4286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840791B-D434-1E3E-52D4-4E74B677A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850" y="3957028"/>
            <a:ext cx="1939770" cy="48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rgbClr val="0000FF"/>
                </a:solidFill>
              </a:rPr>
              <a:t>2.08</a:t>
            </a:r>
            <a:r>
              <a:rPr lang="zh-TW" altLang="en-US" sz="2400" dirty="0">
                <a:solidFill>
                  <a:srgbClr val="0000FF"/>
                </a:solidFill>
              </a:rPr>
              <a:t>＜</a:t>
            </a:r>
            <a:r>
              <a:rPr lang="en-US" altLang="zh-TW" sz="2400" dirty="0">
                <a:solidFill>
                  <a:srgbClr val="0000FF"/>
                </a:solidFill>
              </a:rPr>
              <a:t>2.46</a:t>
            </a:r>
            <a:endParaRPr lang="en-US" altLang="zh-TW" sz="2400" dirty="0">
              <a:solidFill>
                <a:srgbClr val="0000FF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619E948-312F-E29E-D7F4-CE31757A2762}"/>
              </a:ext>
            </a:extLst>
          </p:cNvPr>
          <p:cNvSpPr/>
          <p:nvPr/>
        </p:nvSpPr>
        <p:spPr>
          <a:xfrm>
            <a:off x="1498600" y="3370449"/>
            <a:ext cx="1266869" cy="44488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782A3B4-1EDF-58C9-73CB-B9FCD5D48807}"/>
              </a:ext>
            </a:extLst>
          </p:cNvPr>
          <p:cNvSpPr txBox="1"/>
          <p:nvPr/>
        </p:nvSpPr>
        <p:spPr>
          <a:xfrm>
            <a:off x="653860" y="3255052"/>
            <a:ext cx="861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0DA9944-6BCB-509C-5E19-93E5F4BD6920}"/>
              </a:ext>
            </a:extLst>
          </p:cNvPr>
          <p:cNvSpPr/>
          <p:nvPr/>
        </p:nvSpPr>
        <p:spPr>
          <a:xfrm>
            <a:off x="1473115" y="4005588"/>
            <a:ext cx="1504271" cy="44488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A01309A-94BF-8400-EA8F-5889BB915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300" y="3957028"/>
            <a:ext cx="2522419" cy="47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rgbClr val="0000FF"/>
                </a:solidFill>
              </a:rPr>
              <a:t>10.3</a:t>
            </a:r>
            <a:r>
              <a:rPr lang="en-US" altLang="zh-CN" sz="2400" dirty="0">
                <a:solidFill>
                  <a:srgbClr val="0000FF"/>
                </a:solidFill>
              </a:rPr>
              <a:t>% = 1.03</a:t>
            </a:r>
            <a:endParaRPr lang="en-US" altLang="zh-TW" sz="2400" dirty="0">
              <a:solidFill>
                <a:srgbClr val="0000FF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CF97271-B2AA-0188-79CA-BD12091C0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648" y="4398420"/>
            <a:ext cx="1939770" cy="48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rgbClr val="0000FF"/>
                </a:solidFill>
              </a:rPr>
              <a:t>1.03</a:t>
            </a:r>
            <a:r>
              <a:rPr lang="zh-TW" altLang="en-US" sz="2400" dirty="0">
                <a:solidFill>
                  <a:srgbClr val="0000FF"/>
                </a:solidFill>
              </a:rPr>
              <a:t>＜</a:t>
            </a:r>
            <a:r>
              <a:rPr lang="en-US" altLang="zh-TW" sz="2400" dirty="0">
                <a:solidFill>
                  <a:srgbClr val="0000FF"/>
                </a:solidFill>
              </a:rPr>
              <a:t>2.46</a:t>
            </a:r>
            <a:endParaRPr lang="en-US" altLang="zh-TW" sz="2400" dirty="0">
              <a:solidFill>
                <a:srgbClr val="0000FF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14A2BC6-54DD-1EEE-61C5-F4CDE6F1CF94}"/>
              </a:ext>
            </a:extLst>
          </p:cNvPr>
          <p:cNvSpPr txBox="1"/>
          <p:nvPr/>
        </p:nvSpPr>
        <p:spPr>
          <a:xfrm>
            <a:off x="657058" y="3874088"/>
            <a:ext cx="861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5C4E1881-09D2-884D-F45B-F7EC13DCC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373" y="3955617"/>
            <a:ext cx="2132597" cy="47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rgbClr val="0000FF"/>
                </a:solidFill>
              </a:rPr>
              <a:t>253</a:t>
            </a:r>
            <a:r>
              <a:rPr lang="en-US" altLang="zh-CN" sz="2400" dirty="0">
                <a:solidFill>
                  <a:srgbClr val="0000FF"/>
                </a:solidFill>
              </a:rPr>
              <a:t>% = 2.53</a:t>
            </a:r>
            <a:endParaRPr lang="en-US" altLang="zh-TW" sz="2400" dirty="0">
              <a:solidFill>
                <a:srgbClr val="0000FF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50D3D2F-8257-7E5B-4F1F-42C8886AE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043" y="4352787"/>
            <a:ext cx="3321961" cy="48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rgbClr val="0000FF"/>
                </a:solidFill>
              </a:rPr>
              <a:t>2.46</a:t>
            </a:r>
            <a:r>
              <a:rPr lang="zh-TW" altLang="en-US" sz="2400" dirty="0">
                <a:solidFill>
                  <a:srgbClr val="0000FF"/>
                </a:solidFill>
              </a:rPr>
              <a:t>＜</a:t>
            </a:r>
            <a:r>
              <a:rPr lang="en-US" altLang="zh-TW" sz="2400" dirty="0">
                <a:solidFill>
                  <a:srgbClr val="0000FF"/>
                </a:solidFill>
              </a:rPr>
              <a:t>2.53</a:t>
            </a:r>
            <a:r>
              <a:rPr lang="zh-TW" altLang="en-US" sz="2400" dirty="0">
                <a:solidFill>
                  <a:srgbClr val="0000FF"/>
                </a:solidFill>
              </a:rPr>
              <a:t> ＜</a:t>
            </a:r>
            <a:r>
              <a:rPr lang="en-US" altLang="zh-TW" sz="2400" dirty="0">
                <a:solidFill>
                  <a:srgbClr val="0000FF"/>
                </a:solidFill>
              </a:rPr>
              <a:t> 2.83</a:t>
            </a:r>
            <a:r>
              <a:rPr lang="en-US" altLang="zh-TW" sz="2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endParaRPr lang="en-US" altLang="zh-TW" sz="2400" dirty="0">
              <a:solidFill>
                <a:srgbClr val="0000FF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F6D9DDF6-14D1-FD66-0810-574FD7855F5B}"/>
              </a:ext>
            </a:extLst>
          </p:cNvPr>
          <p:cNvSpPr/>
          <p:nvPr/>
        </p:nvSpPr>
        <p:spPr>
          <a:xfrm>
            <a:off x="1522878" y="5140478"/>
            <a:ext cx="1242592" cy="70346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A1F5D3A3-FB33-FDCC-8E29-51DD81204A90}"/>
              </a:ext>
            </a:extLst>
          </p:cNvPr>
          <p:cNvGrpSpPr/>
          <p:nvPr/>
        </p:nvGrpSpPr>
        <p:grpSpPr>
          <a:xfrm>
            <a:off x="5469373" y="3777105"/>
            <a:ext cx="2400423" cy="835613"/>
            <a:chOff x="4552187" y="5150253"/>
            <a:chExt cx="2400423" cy="835613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19FCBF75-633B-00F6-9494-42A5141AAA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2187" y="5305547"/>
              <a:ext cx="2400423" cy="48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ts val="3300"/>
                </a:lnSpc>
                <a:spcAft>
                  <a:spcPts val="600"/>
                </a:spcAft>
              </a:pPr>
              <a:r>
                <a:rPr lang="en-US" altLang="zh-TW" sz="2400" dirty="0">
                  <a:solidFill>
                    <a:srgbClr val="0000FF"/>
                  </a:solidFill>
                </a:rPr>
                <a:t>2</a:t>
              </a:r>
              <a:r>
                <a:rPr lang="zh-TW" altLang="en-US" sz="2400" dirty="0">
                  <a:solidFill>
                    <a:srgbClr val="0000FF"/>
                  </a:solidFill>
                </a:rPr>
                <a:t>        </a:t>
              </a:r>
              <a:r>
                <a:rPr lang="en-US" altLang="zh-TW" sz="2400" dirty="0">
                  <a:solidFill>
                    <a:srgbClr val="0000FF"/>
                  </a:solidFill>
                </a:rPr>
                <a:t>=</a:t>
              </a:r>
              <a:r>
                <a:rPr lang="zh-TW" altLang="en-US" sz="2400" dirty="0">
                  <a:solidFill>
                    <a:srgbClr val="0000FF"/>
                  </a:solidFill>
                </a:rPr>
                <a:t> </a:t>
              </a:r>
              <a:r>
                <a:rPr lang="en-US" altLang="zh-TW" sz="2400" dirty="0">
                  <a:solidFill>
                    <a:srgbClr val="0000FF"/>
                  </a:solidFill>
                </a:rPr>
                <a:t>2.75</a:t>
              </a:r>
              <a:endParaRPr lang="en-US" altLang="zh-TW" sz="2400" dirty="0">
                <a:solidFill>
                  <a:srgbClr val="0000FF"/>
                </a:solidFill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4FC63B1A-52F5-D826-6C0B-983B4ACD0C83}"/>
                </a:ext>
              </a:extLst>
            </p:cNvPr>
            <p:cNvGrpSpPr/>
            <p:nvPr/>
          </p:nvGrpSpPr>
          <p:grpSpPr>
            <a:xfrm>
              <a:off x="4925061" y="5150253"/>
              <a:ext cx="554832" cy="835613"/>
              <a:chOff x="3374231" y="3606726"/>
              <a:chExt cx="554832" cy="835613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2374E65C-DD92-9F91-AA3F-FA5192C3B5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9360" y="3606726"/>
                <a:ext cx="529703" cy="835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lnSpc>
                    <a:spcPts val="3000"/>
                  </a:lnSpc>
                </a:pPr>
                <a:r>
                  <a:rPr lang="en-US" altLang="zh-TW" sz="2400" dirty="0">
                    <a:solidFill>
                      <a:srgbClr val="0000FF"/>
                    </a:solidFill>
                    <a:ea typeface="標楷體" panose="03000509000000000000" pitchFamily="65" charset="-120"/>
                    <a:cs typeface="Arial" panose="020B0604020202020204" pitchFamily="34" charset="0"/>
                  </a:rPr>
                  <a:t>3</a:t>
                </a:r>
              </a:p>
              <a:p>
                <a:pPr>
                  <a:lnSpc>
                    <a:spcPts val="3000"/>
                  </a:lnSpc>
                </a:pPr>
                <a:r>
                  <a:rPr lang="en-US" altLang="zh-TW" sz="2400" dirty="0">
                    <a:solidFill>
                      <a:srgbClr val="0000FF"/>
                    </a:solidFill>
                    <a:ea typeface="標楷體" panose="03000509000000000000" pitchFamily="65" charset="-12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F70358B3-B182-6E3C-860D-8BF68F5561A5}"/>
                  </a:ext>
                </a:extLst>
              </p:cNvPr>
              <p:cNvCxnSpPr/>
              <p:nvPr/>
            </p:nvCxnSpPr>
            <p:spPr>
              <a:xfrm>
                <a:off x="3374231" y="4027094"/>
                <a:ext cx="428625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D6830CA9-7BF5-5BE0-5304-B42B757A4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1438" y="4470753"/>
            <a:ext cx="3321961" cy="48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rgbClr val="0000FF"/>
                </a:solidFill>
              </a:rPr>
              <a:t>2.46</a:t>
            </a:r>
            <a:r>
              <a:rPr lang="zh-TW" altLang="en-US" sz="2400" dirty="0">
                <a:solidFill>
                  <a:srgbClr val="0000FF"/>
                </a:solidFill>
              </a:rPr>
              <a:t>＜</a:t>
            </a:r>
            <a:r>
              <a:rPr lang="en-US" altLang="zh-TW" sz="2400" dirty="0">
                <a:solidFill>
                  <a:srgbClr val="0000FF"/>
                </a:solidFill>
              </a:rPr>
              <a:t>2.75</a:t>
            </a:r>
            <a:r>
              <a:rPr lang="zh-TW" altLang="en-US" sz="2400" dirty="0">
                <a:solidFill>
                  <a:srgbClr val="0000FF"/>
                </a:solidFill>
              </a:rPr>
              <a:t> ＜</a:t>
            </a:r>
            <a:r>
              <a:rPr lang="en-US" altLang="zh-TW" sz="2400" dirty="0">
                <a:solidFill>
                  <a:srgbClr val="0000FF"/>
                </a:solidFill>
              </a:rPr>
              <a:t> 2.83</a:t>
            </a:r>
            <a:r>
              <a:rPr lang="en-US" altLang="zh-TW" sz="2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endParaRPr lang="en-US" altLang="zh-TW" sz="2400" dirty="0">
              <a:solidFill>
                <a:srgbClr val="0000FF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3E9FC222-0D75-EBA5-38D1-389B0C57D2F5}"/>
              </a:ext>
            </a:extLst>
          </p:cNvPr>
          <p:cNvSpPr/>
          <p:nvPr/>
        </p:nvSpPr>
        <p:spPr>
          <a:xfrm>
            <a:off x="3254068" y="4633289"/>
            <a:ext cx="1266869" cy="44488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57A4C526-1D12-8BD6-31EE-78EB3C8E7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609" y="3939777"/>
            <a:ext cx="2394809" cy="48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rgbClr val="0000FF"/>
                </a:solidFill>
              </a:rPr>
              <a:t>2.83</a:t>
            </a:r>
            <a:r>
              <a:rPr lang="zh-TW" altLang="en-US" sz="2400" dirty="0">
                <a:solidFill>
                  <a:srgbClr val="0000FF"/>
                </a:solidFill>
              </a:rPr>
              <a:t>＜</a:t>
            </a:r>
            <a:r>
              <a:rPr lang="en-US" altLang="zh-TW" sz="2400" dirty="0">
                <a:solidFill>
                  <a:srgbClr val="0000FF"/>
                </a:solidFill>
              </a:rPr>
              <a:t>2.83</a:t>
            </a:r>
            <a:r>
              <a:rPr lang="en-US" altLang="zh-TW" sz="2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endParaRPr lang="en-US" altLang="zh-TW" sz="2400" dirty="0">
              <a:solidFill>
                <a:srgbClr val="0000FF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EDBDC6BB-AD3D-FB5C-475E-8AA2A2FC9CF0}"/>
              </a:ext>
            </a:extLst>
          </p:cNvPr>
          <p:cNvSpPr txBox="1"/>
          <p:nvPr/>
        </p:nvSpPr>
        <p:spPr>
          <a:xfrm>
            <a:off x="664801" y="4502922"/>
            <a:ext cx="861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AC31F5C1-D724-E27C-807C-FCE621FCA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004" y="2318276"/>
            <a:ext cx="2400423" cy="47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rgbClr val="0000FF"/>
                </a:solidFill>
              </a:rPr>
              <a:t>291%</a:t>
            </a:r>
            <a:r>
              <a:rPr lang="zh-TW" altLang="en-US" sz="2400" dirty="0">
                <a:solidFill>
                  <a:srgbClr val="0000FF"/>
                </a:solidFill>
              </a:rPr>
              <a:t>  </a:t>
            </a:r>
            <a:r>
              <a:rPr lang="en-US" altLang="zh-TW" sz="2400" dirty="0">
                <a:solidFill>
                  <a:srgbClr val="0000FF"/>
                </a:solidFill>
              </a:rPr>
              <a:t>=</a:t>
            </a:r>
            <a:r>
              <a:rPr lang="zh-TW" altLang="en-US" sz="2400" dirty="0">
                <a:solidFill>
                  <a:srgbClr val="0000FF"/>
                </a:solidFill>
              </a:rPr>
              <a:t> </a:t>
            </a:r>
            <a:r>
              <a:rPr lang="en-US" altLang="zh-TW" sz="2400" dirty="0">
                <a:solidFill>
                  <a:srgbClr val="0000FF"/>
                </a:solidFill>
              </a:rPr>
              <a:t>2.91</a:t>
            </a:r>
            <a:r>
              <a:rPr lang="zh-TW" altLang="en-US" sz="2400" dirty="0">
                <a:solidFill>
                  <a:srgbClr val="0000FF"/>
                </a:solidFill>
              </a:rPr>
              <a:t> </a:t>
            </a:r>
            <a:endParaRPr lang="en-US" altLang="zh-TW" sz="2400" dirty="0">
              <a:solidFill>
                <a:srgbClr val="0000FF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22248E3A-5342-D8BB-D5D3-B82C9B64A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502" y="3324345"/>
            <a:ext cx="3305058" cy="48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rgbClr val="0000FF"/>
                </a:solidFill>
              </a:rPr>
              <a:t>2.83</a:t>
            </a:r>
            <a:r>
              <a:rPr lang="en-US" altLang="zh-TW" sz="2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 </a:t>
            </a:r>
            <a:r>
              <a:rPr lang="zh-TW" altLang="en-US" sz="2400" dirty="0">
                <a:solidFill>
                  <a:srgbClr val="0000FF"/>
                </a:solidFill>
              </a:rPr>
              <a:t>＜</a:t>
            </a:r>
            <a:r>
              <a:rPr lang="en-US" altLang="zh-TW" sz="2400" i="1" dirty="0">
                <a:solidFill>
                  <a:srgbClr val="0000FF"/>
                </a:solidFill>
              </a:rPr>
              <a:t>Q</a:t>
            </a:r>
            <a:r>
              <a:rPr lang="zh-TW" altLang="en-US" sz="2400" i="1" dirty="0">
                <a:solidFill>
                  <a:srgbClr val="0000FF"/>
                </a:solidFill>
              </a:rPr>
              <a:t> </a:t>
            </a:r>
            <a:r>
              <a:rPr lang="zh-TW" altLang="en-US" sz="2400" dirty="0">
                <a:solidFill>
                  <a:srgbClr val="0000FF"/>
                </a:solidFill>
              </a:rPr>
              <a:t>＜</a:t>
            </a:r>
            <a:r>
              <a:rPr lang="en-US" altLang="zh-TW" sz="2400" dirty="0">
                <a:solidFill>
                  <a:srgbClr val="0000FF"/>
                </a:solidFill>
              </a:rPr>
              <a:t> 2.91</a:t>
            </a:r>
            <a:r>
              <a:rPr lang="zh-TW" altLang="en-US" sz="2400" dirty="0">
                <a:solidFill>
                  <a:srgbClr val="0000FF"/>
                </a:solidFill>
              </a:rPr>
              <a:t> </a:t>
            </a:r>
            <a:endParaRPr lang="en-US" altLang="zh-TW" sz="2400" dirty="0">
              <a:solidFill>
                <a:srgbClr val="0000FF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51E24B60-FA91-36BB-6725-CE418607FB29}"/>
              </a:ext>
            </a:extLst>
          </p:cNvPr>
          <p:cNvSpPr/>
          <p:nvPr/>
        </p:nvSpPr>
        <p:spPr>
          <a:xfrm>
            <a:off x="1500770" y="4633972"/>
            <a:ext cx="1504271" cy="44488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3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56" grpId="0" build="allAtOnce"/>
      <p:bldP spid="8" grpId="0"/>
      <p:bldP spid="108" grpId="0"/>
      <p:bldP spid="108" grpId="1"/>
      <p:bldP spid="34" grpId="0"/>
      <p:bldP spid="34" grpId="1"/>
      <p:bldP spid="35" grpId="0" animBg="1"/>
      <p:bldP spid="35" grpId="1" animBg="1"/>
      <p:bldP spid="36" grpId="0"/>
      <p:bldP spid="36" grpId="1"/>
      <p:bldP spid="37" grpId="0" animBg="1"/>
      <p:bldP spid="37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4" grpId="0" animBg="1"/>
      <p:bldP spid="44" grpId="1" animBg="1"/>
      <p:bldP spid="51" grpId="0"/>
      <p:bldP spid="51" grpId="1"/>
      <p:bldP spid="53" grpId="0" animBg="1"/>
      <p:bldP spid="53" grpId="1" animBg="1"/>
      <p:bldP spid="53" grpId="2" animBg="1"/>
      <p:bldP spid="57" grpId="0"/>
      <p:bldP spid="57" grpId="1"/>
      <p:bldP spid="58" grpId="0"/>
      <p:bldP spid="58" grpId="1"/>
      <p:bldP spid="64" grpId="0"/>
      <p:bldP spid="64" grpId="1"/>
      <p:bldP spid="79" grpId="0"/>
      <p:bldP spid="79" grpId="1"/>
      <p:bldP spid="80" grpId="0" animBg="1"/>
      <p:bldP spid="80" grpId="1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162</Words>
  <Application>Microsoft Office PowerPoint</Application>
  <PresentationFormat>宽屏</PresentationFormat>
  <Paragraphs>37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標楷體</vt:lpstr>
      <vt:lpstr>標楷體</vt:lpstr>
      <vt:lpstr>新細明體</vt:lpstr>
      <vt:lpstr>TimesNewRomanPSMT</vt:lpstr>
      <vt:lpstr>幼圆</vt:lpstr>
      <vt:lpstr>宋体</vt:lpstr>
      <vt:lpstr>Arial</vt:lpstr>
      <vt:lpstr>Calibri</vt:lpstr>
      <vt:lpstr>Impact</vt:lpstr>
      <vt:lpstr>Wingdings 2</vt:lpstr>
      <vt:lpstr>Office 主题​​</vt:lpstr>
      <vt:lpstr>自定义设计方案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Nancy Zhang</dc:creator>
  <cp:lastModifiedBy>Jan Tan</cp:lastModifiedBy>
  <cp:revision>44</cp:revision>
  <dcterms:created xsi:type="dcterms:W3CDTF">2023-07-19T03:07:24Z</dcterms:created>
  <dcterms:modified xsi:type="dcterms:W3CDTF">2024-04-22T08:43:48Z</dcterms:modified>
</cp:coreProperties>
</file>