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66" autoAdjust="0"/>
  </p:normalViewPr>
  <p:slideViewPr>
    <p:cSldViewPr snapToGrid="0">
      <p:cViewPr varScale="1">
        <p:scale>
          <a:sx n="78" d="100"/>
          <a:sy n="78" d="100"/>
        </p:scale>
        <p:origin x="126" y="81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6A453-F449-4BAD-9FE5-66117002E066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ED98D-3B25-4948-9524-3BDAC07FD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72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8ED98D-3B25-4948-9524-3BDAC07FD4B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21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>
            <a:extLst>
              <a:ext uri="{FF2B5EF4-FFF2-40B4-BE49-F238E27FC236}">
                <a16:creationId xmlns:a16="http://schemas.microsoft.com/office/drawing/2014/main" id="{5C2A49A1-84B0-75CF-8F4A-147D69644E0F}"/>
              </a:ext>
            </a:extLst>
          </p:cNvPr>
          <p:cNvSpPr/>
          <p:nvPr/>
        </p:nvSpPr>
        <p:spPr>
          <a:xfrm>
            <a:off x="7834361" y="2613660"/>
            <a:ext cx="2170699" cy="431861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5ECD07C-106A-5E6B-66EF-9FBE1A3142BE}"/>
              </a:ext>
            </a:extLst>
          </p:cNvPr>
          <p:cNvSpPr/>
          <p:nvPr/>
        </p:nvSpPr>
        <p:spPr>
          <a:xfrm>
            <a:off x="4717782" y="2010801"/>
            <a:ext cx="1444894" cy="431861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172C0F2-EB01-AF82-4A9F-C3FCF78A4FF4}"/>
              </a:ext>
            </a:extLst>
          </p:cNvPr>
          <p:cNvSpPr/>
          <p:nvPr/>
        </p:nvSpPr>
        <p:spPr>
          <a:xfrm>
            <a:off x="6379942" y="2010801"/>
            <a:ext cx="2011492" cy="431861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911200" y="1905722"/>
            <a:ext cx="10553305" cy="1139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en-US" altLang="zh-TW" sz="2400" dirty="0">
                <a:latin typeface="Impact" panose="020B0806030902050204" pitchFamily="34" charset="0"/>
              </a:rPr>
              <a:t>7.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一個無水容器內放有一個高是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、體積是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900cm</a:t>
            </a:r>
            <a:r>
              <a:rPr lang="en-US" altLang="zh-TW" sz="2400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的玻璃獎杯，</a:t>
            </a:r>
            <a:endParaRPr lang="en-US" altLang="zh-TW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如右圖所示，最少需要注入</a:t>
            </a:r>
            <a:r>
              <a:rPr lang="zh-TW" altLang="en-US" sz="24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mL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水才能把獎杯完全浸沒</a:t>
            </a:r>
            <a:r>
              <a:rPr lang="zh-TW" altLang="en-US" sz="2400" dirty="0">
                <a:latin typeface="Impact" panose="020B0806030902050204" pitchFamily="34" charset="0"/>
              </a:rPr>
              <a:t>。</a:t>
            </a:r>
            <a:endParaRPr kumimoji="1"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5A21F3E-D86C-4F63-4ADC-529E10361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72" y="1176545"/>
            <a:ext cx="2587076" cy="613456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5468765-1C69-363F-8B7B-5A398AA847FD}"/>
              </a:ext>
            </a:extLst>
          </p:cNvPr>
          <p:cNvSpPr txBox="1"/>
          <p:nvPr/>
        </p:nvSpPr>
        <p:spPr>
          <a:xfrm>
            <a:off x="3744954" y="300451"/>
            <a:ext cx="5364540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排水法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CN" altLang="en-US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92EB2B44-23ED-DC6A-F5F2-5F65291DC2D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662" r="8712" b="7115"/>
          <a:stretch/>
        </p:blipFill>
        <p:spPr>
          <a:xfrm>
            <a:off x="8315325" y="3305176"/>
            <a:ext cx="3276600" cy="2286000"/>
          </a:xfrm>
          <a:prstGeom prst="rect">
            <a:avLst/>
          </a:prstGeom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7C136E7B-743D-A53A-5180-92A8691953E4}"/>
              </a:ext>
            </a:extLst>
          </p:cNvPr>
          <p:cNvGrpSpPr/>
          <p:nvPr/>
        </p:nvGrpSpPr>
        <p:grpSpPr>
          <a:xfrm>
            <a:off x="8382000" y="3800477"/>
            <a:ext cx="2262278" cy="1311274"/>
            <a:chOff x="8382000" y="3800477"/>
            <a:chExt cx="2262278" cy="1311274"/>
          </a:xfrm>
        </p:grpSpPr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id="{68A9D143-523F-8C4D-C3D0-1B32CCD7F58E}"/>
                </a:ext>
              </a:extLst>
            </p:cNvPr>
            <p:cNvSpPr/>
            <p:nvPr/>
          </p:nvSpPr>
          <p:spPr>
            <a:xfrm>
              <a:off x="8382000" y="3801842"/>
              <a:ext cx="2247900" cy="384175"/>
            </a:xfrm>
            <a:custGeom>
              <a:avLst/>
              <a:gdLst>
                <a:gd name="connsiteX0" fmla="*/ 0 w 2247900"/>
                <a:gd name="connsiteY0" fmla="*/ 374650 h 384175"/>
                <a:gd name="connsiteX1" fmla="*/ 454025 w 2247900"/>
                <a:gd name="connsiteY1" fmla="*/ 3175 h 384175"/>
                <a:gd name="connsiteX2" fmla="*/ 2247900 w 2247900"/>
                <a:gd name="connsiteY2" fmla="*/ 0 h 384175"/>
                <a:gd name="connsiteX3" fmla="*/ 1797050 w 2247900"/>
                <a:gd name="connsiteY3" fmla="*/ 384175 h 384175"/>
                <a:gd name="connsiteX4" fmla="*/ 0 w 2247900"/>
                <a:gd name="connsiteY4" fmla="*/ 374650 h 384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7900" h="384175">
                  <a:moveTo>
                    <a:pt x="0" y="374650"/>
                  </a:moveTo>
                  <a:lnTo>
                    <a:pt x="454025" y="3175"/>
                  </a:lnTo>
                  <a:lnTo>
                    <a:pt x="2247900" y="0"/>
                  </a:lnTo>
                  <a:lnTo>
                    <a:pt x="1797050" y="384175"/>
                  </a:lnTo>
                  <a:lnTo>
                    <a:pt x="0" y="37465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50000"/>
              </a:schemeClr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任意多边形: 形状 13">
              <a:extLst>
                <a:ext uri="{FF2B5EF4-FFF2-40B4-BE49-F238E27FC236}">
                  <a16:creationId xmlns:a16="http://schemas.microsoft.com/office/drawing/2014/main" id="{3D3582B2-2524-A729-094E-71763E4924FD}"/>
                </a:ext>
              </a:extLst>
            </p:cNvPr>
            <p:cNvSpPr/>
            <p:nvPr/>
          </p:nvSpPr>
          <p:spPr>
            <a:xfrm>
              <a:off x="8382000" y="3800477"/>
              <a:ext cx="2262278" cy="1311274"/>
            </a:xfrm>
            <a:custGeom>
              <a:avLst/>
              <a:gdLst>
                <a:gd name="connsiteX0" fmla="*/ 0 w 2260600"/>
                <a:gd name="connsiteY0" fmla="*/ 368300 h 1177925"/>
                <a:gd name="connsiteX1" fmla="*/ 0 w 2260600"/>
                <a:gd name="connsiteY1" fmla="*/ 1177925 h 1177925"/>
                <a:gd name="connsiteX2" fmla="*/ 1806575 w 2260600"/>
                <a:gd name="connsiteY2" fmla="*/ 1177925 h 1177925"/>
                <a:gd name="connsiteX3" fmla="*/ 2260600 w 2260600"/>
                <a:gd name="connsiteY3" fmla="*/ 796925 h 1177925"/>
                <a:gd name="connsiteX4" fmla="*/ 2260600 w 2260600"/>
                <a:gd name="connsiteY4" fmla="*/ 0 h 1177925"/>
                <a:gd name="connsiteX5" fmla="*/ 1797050 w 2260600"/>
                <a:gd name="connsiteY5" fmla="*/ 361950 h 1177925"/>
                <a:gd name="connsiteX6" fmla="*/ 0 w 2260600"/>
                <a:gd name="connsiteY6" fmla="*/ 368300 h 1177925"/>
                <a:gd name="connsiteX0" fmla="*/ 0 w 2260600"/>
                <a:gd name="connsiteY0" fmla="*/ 381000 h 1190625"/>
                <a:gd name="connsiteX1" fmla="*/ 0 w 2260600"/>
                <a:gd name="connsiteY1" fmla="*/ 1190625 h 1190625"/>
                <a:gd name="connsiteX2" fmla="*/ 1806575 w 2260600"/>
                <a:gd name="connsiteY2" fmla="*/ 1190625 h 1190625"/>
                <a:gd name="connsiteX3" fmla="*/ 2260600 w 2260600"/>
                <a:gd name="connsiteY3" fmla="*/ 809625 h 1190625"/>
                <a:gd name="connsiteX4" fmla="*/ 2257425 w 2260600"/>
                <a:gd name="connsiteY4" fmla="*/ 0 h 1190625"/>
                <a:gd name="connsiteX5" fmla="*/ 1797050 w 2260600"/>
                <a:gd name="connsiteY5" fmla="*/ 374650 h 1190625"/>
                <a:gd name="connsiteX6" fmla="*/ 0 w 2260600"/>
                <a:gd name="connsiteY6" fmla="*/ 381000 h 1190625"/>
                <a:gd name="connsiteX0" fmla="*/ 0 w 2260600"/>
                <a:gd name="connsiteY0" fmla="*/ 341635 h 1151260"/>
                <a:gd name="connsiteX1" fmla="*/ 0 w 2260600"/>
                <a:gd name="connsiteY1" fmla="*/ 1151260 h 1151260"/>
                <a:gd name="connsiteX2" fmla="*/ 1806575 w 2260600"/>
                <a:gd name="connsiteY2" fmla="*/ 1151260 h 1151260"/>
                <a:gd name="connsiteX3" fmla="*/ 2260600 w 2260600"/>
                <a:gd name="connsiteY3" fmla="*/ 770260 h 1151260"/>
                <a:gd name="connsiteX4" fmla="*/ 2257425 w 2260600"/>
                <a:gd name="connsiteY4" fmla="*/ 0 h 1151260"/>
                <a:gd name="connsiteX5" fmla="*/ 1797050 w 2260600"/>
                <a:gd name="connsiteY5" fmla="*/ 335285 h 1151260"/>
                <a:gd name="connsiteX6" fmla="*/ 0 w 2260600"/>
                <a:gd name="connsiteY6" fmla="*/ 341635 h 1151260"/>
                <a:gd name="connsiteX0" fmla="*/ 0 w 2262379"/>
                <a:gd name="connsiteY0" fmla="*/ 331275 h 1140900"/>
                <a:gd name="connsiteX1" fmla="*/ 0 w 2262379"/>
                <a:gd name="connsiteY1" fmla="*/ 1140900 h 1140900"/>
                <a:gd name="connsiteX2" fmla="*/ 1806575 w 2262379"/>
                <a:gd name="connsiteY2" fmla="*/ 1140900 h 1140900"/>
                <a:gd name="connsiteX3" fmla="*/ 2260600 w 2262379"/>
                <a:gd name="connsiteY3" fmla="*/ 759900 h 1140900"/>
                <a:gd name="connsiteX4" fmla="*/ 2262187 w 2262379"/>
                <a:gd name="connsiteY4" fmla="*/ 0 h 1140900"/>
                <a:gd name="connsiteX5" fmla="*/ 1797050 w 2262379"/>
                <a:gd name="connsiteY5" fmla="*/ 324925 h 1140900"/>
                <a:gd name="connsiteX6" fmla="*/ 0 w 2262379"/>
                <a:gd name="connsiteY6" fmla="*/ 331275 h 1140900"/>
                <a:gd name="connsiteX0" fmla="*/ 0 w 2262278"/>
                <a:gd name="connsiteY0" fmla="*/ 331275 h 1140900"/>
                <a:gd name="connsiteX1" fmla="*/ 0 w 2262278"/>
                <a:gd name="connsiteY1" fmla="*/ 1140900 h 1140900"/>
                <a:gd name="connsiteX2" fmla="*/ 1806575 w 2262278"/>
                <a:gd name="connsiteY2" fmla="*/ 1140900 h 1140900"/>
                <a:gd name="connsiteX3" fmla="*/ 2255837 w 2262278"/>
                <a:gd name="connsiteY3" fmla="*/ 803409 h 1140900"/>
                <a:gd name="connsiteX4" fmla="*/ 2262187 w 2262278"/>
                <a:gd name="connsiteY4" fmla="*/ 0 h 1140900"/>
                <a:gd name="connsiteX5" fmla="*/ 1797050 w 2262278"/>
                <a:gd name="connsiteY5" fmla="*/ 324925 h 1140900"/>
                <a:gd name="connsiteX6" fmla="*/ 0 w 2262278"/>
                <a:gd name="connsiteY6" fmla="*/ 331275 h 114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62278" h="1140900">
                  <a:moveTo>
                    <a:pt x="0" y="331275"/>
                  </a:moveTo>
                  <a:lnTo>
                    <a:pt x="0" y="1140900"/>
                  </a:lnTo>
                  <a:lnTo>
                    <a:pt x="1806575" y="1140900"/>
                  </a:lnTo>
                  <a:lnTo>
                    <a:pt x="2255837" y="803409"/>
                  </a:lnTo>
                  <a:cubicBezTo>
                    <a:pt x="2254779" y="533534"/>
                    <a:pt x="2263245" y="269875"/>
                    <a:pt x="2262187" y="0"/>
                  </a:cubicBezTo>
                  <a:lnTo>
                    <a:pt x="1797050" y="324925"/>
                  </a:lnTo>
                  <a:lnTo>
                    <a:pt x="0" y="331275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07281DE0-104F-A896-0AF8-C46D7EC0FD29}"/>
              </a:ext>
            </a:extLst>
          </p:cNvPr>
          <p:cNvCxnSpPr/>
          <p:nvPr/>
        </p:nvCxnSpPr>
        <p:spPr>
          <a:xfrm>
            <a:off x="8291512" y="4186017"/>
            <a:ext cx="0" cy="925734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B30F5DCD-6AFF-9753-4A89-CC0C6D57A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710" y="4348594"/>
            <a:ext cx="1076290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CN" sz="2400" dirty="0">
                <a:solidFill>
                  <a:srgbClr val="0000FF"/>
                </a:solidFill>
              </a:rPr>
              <a:t>18</a:t>
            </a:r>
            <a:r>
              <a:rPr lang="en-US" altLang="zh-TW" sz="2400" dirty="0">
                <a:solidFill>
                  <a:srgbClr val="0000FF"/>
                </a:solidFill>
              </a:rPr>
              <a:t>cm</a:t>
            </a:r>
            <a:endParaRPr lang="en-US" altLang="zh-TW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5B4EB709-4FE7-E9AB-9B37-7E137E03CE24}"/>
              </a:ext>
            </a:extLst>
          </p:cNvPr>
          <p:cNvGrpSpPr/>
          <p:nvPr/>
        </p:nvGrpSpPr>
        <p:grpSpPr>
          <a:xfrm>
            <a:off x="8382808" y="3800477"/>
            <a:ext cx="2262278" cy="1311274"/>
            <a:chOff x="2166110" y="4589878"/>
            <a:chExt cx="2262278" cy="1311274"/>
          </a:xfrm>
        </p:grpSpPr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D20218EF-0288-3774-8293-C81BDE3DB91B}"/>
                </a:ext>
              </a:extLst>
            </p:cNvPr>
            <p:cNvGrpSpPr/>
            <p:nvPr/>
          </p:nvGrpSpPr>
          <p:grpSpPr>
            <a:xfrm>
              <a:off x="2166110" y="4589878"/>
              <a:ext cx="2262278" cy="1311274"/>
              <a:chOff x="8382000" y="3800477"/>
              <a:chExt cx="2262278" cy="1311274"/>
            </a:xfrm>
            <a:noFill/>
          </p:grpSpPr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76A8A131-0F7C-1043-2D07-D385CAB1FA52}"/>
                  </a:ext>
                </a:extLst>
              </p:cNvPr>
              <p:cNvSpPr/>
              <p:nvPr/>
            </p:nvSpPr>
            <p:spPr>
              <a:xfrm>
                <a:off x="8382000" y="3801842"/>
                <a:ext cx="2247900" cy="384175"/>
              </a:xfrm>
              <a:custGeom>
                <a:avLst/>
                <a:gdLst>
                  <a:gd name="connsiteX0" fmla="*/ 0 w 2247900"/>
                  <a:gd name="connsiteY0" fmla="*/ 374650 h 384175"/>
                  <a:gd name="connsiteX1" fmla="*/ 454025 w 2247900"/>
                  <a:gd name="connsiteY1" fmla="*/ 3175 h 384175"/>
                  <a:gd name="connsiteX2" fmla="*/ 2247900 w 2247900"/>
                  <a:gd name="connsiteY2" fmla="*/ 0 h 384175"/>
                  <a:gd name="connsiteX3" fmla="*/ 1797050 w 2247900"/>
                  <a:gd name="connsiteY3" fmla="*/ 384175 h 384175"/>
                  <a:gd name="connsiteX4" fmla="*/ 0 w 2247900"/>
                  <a:gd name="connsiteY4" fmla="*/ 374650 h 384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7900" h="384175">
                    <a:moveTo>
                      <a:pt x="0" y="374650"/>
                    </a:moveTo>
                    <a:lnTo>
                      <a:pt x="454025" y="3175"/>
                    </a:lnTo>
                    <a:lnTo>
                      <a:pt x="2247900" y="0"/>
                    </a:lnTo>
                    <a:lnTo>
                      <a:pt x="1797050" y="384175"/>
                    </a:lnTo>
                    <a:lnTo>
                      <a:pt x="0" y="374650"/>
                    </a:lnTo>
                    <a:close/>
                  </a:path>
                </a:pathLst>
              </a:custGeom>
              <a:grp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382CA660-4F36-35F4-3C0D-BC165D80C400}"/>
                  </a:ext>
                </a:extLst>
              </p:cNvPr>
              <p:cNvSpPr/>
              <p:nvPr/>
            </p:nvSpPr>
            <p:spPr>
              <a:xfrm>
                <a:off x="8382000" y="3800477"/>
                <a:ext cx="2262278" cy="1311274"/>
              </a:xfrm>
              <a:custGeom>
                <a:avLst/>
                <a:gdLst>
                  <a:gd name="connsiteX0" fmla="*/ 0 w 2260600"/>
                  <a:gd name="connsiteY0" fmla="*/ 368300 h 1177925"/>
                  <a:gd name="connsiteX1" fmla="*/ 0 w 2260600"/>
                  <a:gd name="connsiteY1" fmla="*/ 1177925 h 1177925"/>
                  <a:gd name="connsiteX2" fmla="*/ 1806575 w 2260600"/>
                  <a:gd name="connsiteY2" fmla="*/ 1177925 h 1177925"/>
                  <a:gd name="connsiteX3" fmla="*/ 2260600 w 2260600"/>
                  <a:gd name="connsiteY3" fmla="*/ 796925 h 1177925"/>
                  <a:gd name="connsiteX4" fmla="*/ 2260600 w 2260600"/>
                  <a:gd name="connsiteY4" fmla="*/ 0 h 1177925"/>
                  <a:gd name="connsiteX5" fmla="*/ 1797050 w 2260600"/>
                  <a:gd name="connsiteY5" fmla="*/ 361950 h 1177925"/>
                  <a:gd name="connsiteX6" fmla="*/ 0 w 2260600"/>
                  <a:gd name="connsiteY6" fmla="*/ 368300 h 1177925"/>
                  <a:gd name="connsiteX0" fmla="*/ 0 w 2260600"/>
                  <a:gd name="connsiteY0" fmla="*/ 381000 h 1190625"/>
                  <a:gd name="connsiteX1" fmla="*/ 0 w 2260600"/>
                  <a:gd name="connsiteY1" fmla="*/ 1190625 h 1190625"/>
                  <a:gd name="connsiteX2" fmla="*/ 1806575 w 2260600"/>
                  <a:gd name="connsiteY2" fmla="*/ 1190625 h 1190625"/>
                  <a:gd name="connsiteX3" fmla="*/ 2260600 w 2260600"/>
                  <a:gd name="connsiteY3" fmla="*/ 809625 h 1190625"/>
                  <a:gd name="connsiteX4" fmla="*/ 2257425 w 2260600"/>
                  <a:gd name="connsiteY4" fmla="*/ 0 h 1190625"/>
                  <a:gd name="connsiteX5" fmla="*/ 1797050 w 2260600"/>
                  <a:gd name="connsiteY5" fmla="*/ 374650 h 1190625"/>
                  <a:gd name="connsiteX6" fmla="*/ 0 w 2260600"/>
                  <a:gd name="connsiteY6" fmla="*/ 381000 h 1190625"/>
                  <a:gd name="connsiteX0" fmla="*/ 0 w 2260600"/>
                  <a:gd name="connsiteY0" fmla="*/ 341635 h 1151260"/>
                  <a:gd name="connsiteX1" fmla="*/ 0 w 2260600"/>
                  <a:gd name="connsiteY1" fmla="*/ 1151260 h 1151260"/>
                  <a:gd name="connsiteX2" fmla="*/ 1806575 w 2260600"/>
                  <a:gd name="connsiteY2" fmla="*/ 1151260 h 1151260"/>
                  <a:gd name="connsiteX3" fmla="*/ 2260600 w 2260600"/>
                  <a:gd name="connsiteY3" fmla="*/ 770260 h 1151260"/>
                  <a:gd name="connsiteX4" fmla="*/ 2257425 w 2260600"/>
                  <a:gd name="connsiteY4" fmla="*/ 0 h 1151260"/>
                  <a:gd name="connsiteX5" fmla="*/ 1797050 w 2260600"/>
                  <a:gd name="connsiteY5" fmla="*/ 335285 h 1151260"/>
                  <a:gd name="connsiteX6" fmla="*/ 0 w 2260600"/>
                  <a:gd name="connsiteY6" fmla="*/ 341635 h 1151260"/>
                  <a:gd name="connsiteX0" fmla="*/ 0 w 2262379"/>
                  <a:gd name="connsiteY0" fmla="*/ 331275 h 1140900"/>
                  <a:gd name="connsiteX1" fmla="*/ 0 w 2262379"/>
                  <a:gd name="connsiteY1" fmla="*/ 1140900 h 1140900"/>
                  <a:gd name="connsiteX2" fmla="*/ 1806575 w 2262379"/>
                  <a:gd name="connsiteY2" fmla="*/ 1140900 h 1140900"/>
                  <a:gd name="connsiteX3" fmla="*/ 2260600 w 2262379"/>
                  <a:gd name="connsiteY3" fmla="*/ 759900 h 1140900"/>
                  <a:gd name="connsiteX4" fmla="*/ 2262187 w 2262379"/>
                  <a:gd name="connsiteY4" fmla="*/ 0 h 1140900"/>
                  <a:gd name="connsiteX5" fmla="*/ 1797050 w 2262379"/>
                  <a:gd name="connsiteY5" fmla="*/ 324925 h 1140900"/>
                  <a:gd name="connsiteX6" fmla="*/ 0 w 2262379"/>
                  <a:gd name="connsiteY6" fmla="*/ 331275 h 1140900"/>
                  <a:gd name="connsiteX0" fmla="*/ 0 w 2262278"/>
                  <a:gd name="connsiteY0" fmla="*/ 331275 h 1140900"/>
                  <a:gd name="connsiteX1" fmla="*/ 0 w 2262278"/>
                  <a:gd name="connsiteY1" fmla="*/ 1140900 h 1140900"/>
                  <a:gd name="connsiteX2" fmla="*/ 1806575 w 2262278"/>
                  <a:gd name="connsiteY2" fmla="*/ 1140900 h 1140900"/>
                  <a:gd name="connsiteX3" fmla="*/ 2255837 w 2262278"/>
                  <a:gd name="connsiteY3" fmla="*/ 803409 h 1140900"/>
                  <a:gd name="connsiteX4" fmla="*/ 2262187 w 2262278"/>
                  <a:gd name="connsiteY4" fmla="*/ 0 h 1140900"/>
                  <a:gd name="connsiteX5" fmla="*/ 1797050 w 2262278"/>
                  <a:gd name="connsiteY5" fmla="*/ 324925 h 1140900"/>
                  <a:gd name="connsiteX6" fmla="*/ 0 w 2262278"/>
                  <a:gd name="connsiteY6" fmla="*/ 331275 h 1140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62278" h="1140900">
                    <a:moveTo>
                      <a:pt x="0" y="331275"/>
                    </a:moveTo>
                    <a:lnTo>
                      <a:pt x="0" y="1140900"/>
                    </a:lnTo>
                    <a:lnTo>
                      <a:pt x="1806575" y="1140900"/>
                    </a:lnTo>
                    <a:lnTo>
                      <a:pt x="2255837" y="803409"/>
                    </a:lnTo>
                    <a:cubicBezTo>
                      <a:pt x="2254779" y="533534"/>
                      <a:pt x="2263245" y="269875"/>
                      <a:pt x="2262187" y="0"/>
                    </a:cubicBezTo>
                    <a:lnTo>
                      <a:pt x="1797050" y="324925"/>
                    </a:lnTo>
                    <a:lnTo>
                      <a:pt x="0" y="331275"/>
                    </a:lnTo>
                    <a:close/>
                  </a:path>
                </a:pathLst>
              </a:custGeom>
              <a:grp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cxnSp>
          <p:nvCxnSpPr>
            <p:cNvPr id="28" name="直接连接符 27">
              <a:extLst>
                <a:ext uri="{FF2B5EF4-FFF2-40B4-BE49-F238E27FC236}">
                  <a16:creationId xmlns:a16="http://schemas.microsoft.com/office/drawing/2014/main" id="{5E0AC176-1A01-5D19-6F44-5B9BBBF81A2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55540" y="4975418"/>
              <a:ext cx="9525" cy="925734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6BD37793-BC3E-B76D-C015-D7E1E0C565ED}"/>
              </a:ext>
            </a:extLst>
          </p:cNvPr>
          <p:cNvCxnSpPr>
            <a:cxnSpLocks/>
          </p:cNvCxnSpPr>
          <p:nvPr/>
        </p:nvCxnSpPr>
        <p:spPr>
          <a:xfrm flipH="1">
            <a:off x="8391434" y="4837802"/>
            <a:ext cx="645886" cy="76925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>
            <a:extLst>
              <a:ext uri="{FF2B5EF4-FFF2-40B4-BE49-F238E27FC236}">
                <a16:creationId xmlns:a16="http://schemas.microsoft.com/office/drawing/2014/main" id="{A80E96A0-F70A-0121-EC67-FD72E7289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2346" y="5623513"/>
            <a:ext cx="4386587" cy="483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注入的水</a:t>
            </a:r>
            <a:r>
              <a:rPr lang="zh-TW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和玻璃獎杯的總體積</a:t>
            </a:r>
            <a:endParaRPr lang="en-US" altLang="zh-TW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椭圆 40">
            <a:extLst>
              <a:ext uri="{FF2B5EF4-FFF2-40B4-BE49-F238E27FC236}">
                <a16:creationId xmlns:a16="http://schemas.microsoft.com/office/drawing/2014/main" id="{044B1E88-34E3-4921-69BF-9688286C28C4}"/>
              </a:ext>
            </a:extLst>
          </p:cNvPr>
          <p:cNvSpPr/>
          <p:nvPr/>
        </p:nvSpPr>
        <p:spPr>
          <a:xfrm>
            <a:off x="7220309" y="4348594"/>
            <a:ext cx="1071201" cy="489208"/>
          </a:xfrm>
          <a:prstGeom prst="ellips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椭圆 42">
            <a:extLst>
              <a:ext uri="{FF2B5EF4-FFF2-40B4-BE49-F238E27FC236}">
                <a16:creationId xmlns:a16="http://schemas.microsoft.com/office/drawing/2014/main" id="{1B39EC0B-1683-E33A-45BD-B49B9DF43D4C}"/>
              </a:ext>
            </a:extLst>
          </p:cNvPr>
          <p:cNvSpPr/>
          <p:nvPr/>
        </p:nvSpPr>
        <p:spPr>
          <a:xfrm>
            <a:off x="8806986" y="5148752"/>
            <a:ext cx="1071201" cy="489208"/>
          </a:xfrm>
          <a:prstGeom prst="ellips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0481AEBD-D917-6A0D-FF9E-C11C6DB502BF}"/>
              </a:ext>
            </a:extLst>
          </p:cNvPr>
          <p:cNvSpPr/>
          <p:nvPr/>
        </p:nvSpPr>
        <p:spPr>
          <a:xfrm>
            <a:off x="10348797" y="4822058"/>
            <a:ext cx="1071201" cy="489208"/>
          </a:xfrm>
          <a:prstGeom prst="ellips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87E72225-6FFB-E4D7-31C2-51F6B0FE7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405" y="3202606"/>
            <a:ext cx="5925891" cy="983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注入的水把獎杯完全浸沒，水位的高度</a:t>
            </a:r>
            <a:endParaRPr lang="en-US" altLang="zh-TW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至少與獎杯的高度相等。</a:t>
            </a:r>
            <a:endParaRPr lang="en-US" altLang="zh-TW" sz="24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18E9AB90-7CF1-100F-6D8D-23EF026B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1717" y="4369675"/>
            <a:ext cx="5796665" cy="148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　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30×15×18 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900 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7200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最少需要注入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7200mL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水。</a:t>
            </a:r>
            <a:endParaRPr lang="en-US" altLang="zh-TW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47774D80-A9BE-75A2-F7AF-424CDAF17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3957" y="2571827"/>
            <a:ext cx="1363267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7200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16" grpId="0" animBg="1"/>
      <p:bldP spid="16" grpId="1" animBg="1"/>
      <p:bldP spid="48" grpId="0" animBg="1"/>
      <p:bldP spid="48" grpId="1" animBg="1"/>
      <p:bldP spid="23" grpId="0"/>
      <p:bldP spid="23" grpId="1"/>
      <p:bldP spid="38" grpId="0"/>
      <p:bldP spid="38" grpId="1"/>
      <p:bldP spid="38" grpId="2"/>
      <p:bldP spid="41" grpId="0" animBg="1"/>
      <p:bldP spid="41" grpId="1" animBg="1"/>
      <p:bldP spid="43" grpId="0" animBg="1"/>
      <p:bldP spid="43" grpId="1" animBg="1"/>
      <p:bldP spid="44" grpId="0" animBg="1"/>
      <p:bldP spid="44" grpId="1" animBg="1"/>
      <p:bldP spid="45" grpId="0" build="allAtOnce"/>
      <p:bldP spid="46" grpId="0" build="allAtOnce"/>
      <p:bldP spid="4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96</Words>
  <Application>Microsoft Office PowerPoint</Application>
  <PresentationFormat>宽屏</PresentationFormat>
  <Paragraphs>12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DFKai-SB</vt:lpstr>
      <vt:lpstr>DFKai-SB</vt:lpstr>
      <vt:lpstr>新細明體</vt:lpstr>
      <vt:lpstr>幼圆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45</cp:revision>
  <dcterms:created xsi:type="dcterms:W3CDTF">2023-07-19T03:07:24Z</dcterms:created>
  <dcterms:modified xsi:type="dcterms:W3CDTF">2024-04-23T03:40:32Z</dcterms:modified>
</cp:coreProperties>
</file>