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1" r:id="rId2"/>
    <p:sldMasterId id="2147483652" r:id="rId3"/>
    <p:sldMasterId id="2147483653" r:id="rId4"/>
  </p:sldMasterIdLst>
  <p:notesMasterIdLst>
    <p:notesMasterId r:id="rId12"/>
  </p:notesMasterIdLst>
  <p:handoutMasterIdLst>
    <p:handoutMasterId r:id="rId13"/>
  </p:handoutMasterIdLst>
  <p:sldIdLst>
    <p:sldId id="325" r:id="rId5"/>
    <p:sldId id="312" r:id="rId6"/>
    <p:sldId id="492" r:id="rId7"/>
    <p:sldId id="495" r:id="rId8"/>
    <p:sldId id="493" r:id="rId9"/>
    <p:sldId id="494" r:id="rId10"/>
    <p:sldId id="310" r:id="rId11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pos="472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000"/>
    <a:srgbClr val="FF66FF"/>
    <a:srgbClr val="0000FF"/>
    <a:srgbClr val="FCA304"/>
    <a:srgbClr val="D6A300"/>
    <a:srgbClr val="FFCCFF"/>
    <a:srgbClr val="6600CC"/>
    <a:srgbClr val="FFFF00"/>
    <a:srgbClr val="246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10" autoAdjust="0"/>
    <p:restoredTop sz="89048" autoAdjust="0"/>
  </p:normalViewPr>
  <p:slideViewPr>
    <p:cSldViewPr>
      <p:cViewPr varScale="1">
        <p:scale>
          <a:sx n="113" d="100"/>
          <a:sy n="113" d="100"/>
        </p:scale>
        <p:origin x="1344" y="96"/>
      </p:cViewPr>
      <p:guideLst>
        <p:guide orient="horz" pos="2387"/>
        <p:guide orient="horz" pos="799"/>
        <p:guide pos="4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="" xmlns:a16="http://schemas.microsoft.com/office/drawing/2014/main" id="{80D9FC40-0B2F-42B3-92F5-712F65797A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="" xmlns:a16="http://schemas.microsoft.com/office/drawing/2014/main" id="{780D1B4A-6707-4CB5-A74D-5620579B51E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B5B2AB33-9A11-491E-8B72-46698B8A7E08}" type="datetimeFigureOut">
              <a:rPr lang="zh-TW" altLang="en-US"/>
              <a:pPr>
                <a:defRPr/>
              </a:pPr>
              <a:t>2024/2/22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="" xmlns:a16="http://schemas.microsoft.com/office/drawing/2014/main" id="{575C10DB-4E42-4769-A457-E01F30F361E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="" xmlns:a16="http://schemas.microsoft.com/office/drawing/2014/main" id="{F49C0AEA-80A3-4BD3-9B54-712D5BE4AC5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F3597C4C-5391-4BF8-8EE5-A62CA16205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8952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A761AA43-45E5-4BC7-8691-473EB6C116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1E9A509C-FAC3-458C-BFCF-EAD00FB216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D2F70F5-2561-4E2B-B0C8-B10581FF8A99}" type="datetimeFigureOut">
              <a:rPr lang="zh-TW" altLang="en-US"/>
              <a:pPr>
                <a:defRPr/>
              </a:pPr>
              <a:t>2024/2/22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="" xmlns:a16="http://schemas.microsoft.com/office/drawing/2014/main" id="{97050A19-EDD0-4DB7-973E-E7CE507012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="" xmlns:a16="http://schemas.microsoft.com/office/drawing/2014/main" id="{8C8A14FB-ADD4-48D8-B82C-0F272344C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6EA6F32A-6722-436D-81ED-2DB71366C3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379F9EF3-CFBE-4DAB-B015-D78E02F6F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FFEDA059-22E2-4DFF-8168-F59A2ED8B62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1987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7792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5499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2983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4577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76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286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583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63FFE63E-4A13-4551-9093-8A4DAFF11D6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多位數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895610A-A9DE-4B44-8C8E-53C4BEE9804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1300" y="4095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="" xmlns:a16="http://schemas.microsoft.com/office/drawing/2014/main" id="{960BB361-C424-4C77-AC5F-DFD1AA7F9AA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DBB7D2E1-4854-4770-A8DE-3FA90AACDA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215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071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765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A7113C40-4394-4806-9068-3365F7447BAD}"/>
              </a:ext>
            </a:extLst>
          </p:cNvPr>
          <p:cNvSpPr txBox="1">
            <a:spLocks noChangeArrowheads="1"/>
          </p:cNvSpPr>
          <p:nvPr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多位數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F4270BD5-490F-49C5-91D4-9D5275B9200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1300" y="4095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A62FF253-F093-4A2A-96F3-969675A56C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6" name="AutoShape 10">
            <a:extLst>
              <a:ext uri="{FF2B5EF4-FFF2-40B4-BE49-F238E27FC236}">
                <a16:creationId xmlns="" xmlns:a16="http://schemas.microsoft.com/office/drawing/2014/main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="" xmlns:a16="http://schemas.microsoft.com/office/drawing/2014/main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="" xmlns:a16="http://schemas.microsoft.com/office/drawing/2014/main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9">
            <a:extLst>
              <a:ext uri="{FF2B5EF4-FFF2-40B4-BE49-F238E27FC236}">
                <a16:creationId xmlns="" xmlns:a16="http://schemas.microsoft.com/office/drawing/2014/main" id="{F4E20F72-D011-4618-9594-40D0C553215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5D83B8AB-B906-4605-96BF-AD800CDDA34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多位數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8B1E1031-043A-45A6-9573-28183E64142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1300" y="4095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="" xmlns:a16="http://schemas.microsoft.com/office/drawing/2014/main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="" xmlns:a16="http://schemas.microsoft.com/office/drawing/2014/main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="" xmlns:a16="http://schemas.microsoft.com/office/drawing/2014/main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29D99D90-A3B8-415D-BF34-598BCE3D023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BB9B2093-583F-427F-90BF-3D60383E1EB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多位數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FDE9C050-7D95-416F-A08C-8AA444C279F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1300" y="4095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DA9894A5-ADAC-4199-83DB-AF137AC10A8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3" name="AutoShape 10">
            <a:extLst>
              <a:ext uri="{FF2B5EF4-FFF2-40B4-BE49-F238E27FC236}">
                <a16:creationId xmlns="" xmlns:a16="http://schemas.microsoft.com/office/drawing/2014/main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="" xmlns:a16="http://schemas.microsoft.com/office/drawing/2014/main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="" xmlns:a16="http://schemas.microsoft.com/office/drawing/2014/main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A7CA8848-65F8-43CF-96CA-0CB2AE34B97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003FBEF8-D013-4C23-9A88-A5F519162EE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多位數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D01F6F5F-BAF5-4540-8637-BBADAD8C0C6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1300" y="4095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99CE62B1-4E1F-440D-96CE-96787548B49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4107" name="AutoShape 10">
            <a:extLst>
              <a:ext uri="{FF2B5EF4-FFF2-40B4-BE49-F238E27FC236}">
                <a16:creationId xmlns="" xmlns:a16="http://schemas.microsoft.com/office/drawing/2014/main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="" xmlns:a16="http://schemas.microsoft.com/office/drawing/2014/main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="" xmlns:a16="http://schemas.microsoft.com/office/drawing/2014/main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E59AF7C9-A940-47F7-9B7B-1A301FB3A56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3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="" xmlns:a16="http://schemas.microsoft.com/office/drawing/2014/main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必攻試題</a:t>
            </a:r>
            <a:endParaRPr lang="en-US" altLang="zh-TW" sz="2800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="" xmlns:a16="http://schemas.microsoft.com/office/drawing/2014/main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D414955D-9E74-446B-81EC-58EEA7D221AE}"/>
              </a:ext>
            </a:extLst>
          </p:cNvPr>
          <p:cNvSpPr/>
          <p:nvPr/>
        </p:nvSpPr>
        <p:spPr bwMode="auto">
          <a:xfrm>
            <a:off x="3668713" y="2441575"/>
            <a:ext cx="828675" cy="53975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2140236A-3892-4CA1-B2B3-494E08ED7795}"/>
              </a:ext>
            </a:extLst>
          </p:cNvPr>
          <p:cNvSpPr/>
          <p:nvPr/>
        </p:nvSpPr>
        <p:spPr bwMode="auto">
          <a:xfrm>
            <a:off x="5888038" y="1181100"/>
            <a:ext cx="1420812" cy="395288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4">
            <a:extLst>
              <a:ext uri="{FF2B5EF4-FFF2-40B4-BE49-F238E27FC236}">
                <a16:creationId xmlns="" xmlns:a16="http://schemas.microsoft.com/office/drawing/2014/main" id="{69D771CE-A8C7-4AD6-BAEB-1EDD10B93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68388"/>
            <a:ext cx="68548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ea typeface="標楷體" panose="03000509000000000000" pitchFamily="65" charset="-120"/>
              </a:rPr>
              <a:t>把</a:t>
            </a:r>
            <a:r>
              <a:rPr lang="en-US" altLang="zh-TW" sz="2800" b="0">
                <a:ea typeface="標楷體" panose="03000509000000000000" pitchFamily="65" charset="-120"/>
              </a:rPr>
              <a:t>271 568 675</a:t>
            </a:r>
            <a:r>
              <a:rPr lang="zh-TW" altLang="en-US" sz="2800" b="0">
                <a:ea typeface="標楷體" panose="03000509000000000000" pitchFamily="65" charset="-120"/>
              </a:rPr>
              <a:t>這個數取近似值至百萬位。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13" name="右箭头标注 12">
            <a:extLst>
              <a:ext uri="{FF2B5EF4-FFF2-40B4-BE49-F238E27FC236}">
                <a16:creationId xmlns="" xmlns:a16="http://schemas.microsoft.com/office/drawing/2014/main" id="{994B6B7E-B549-408A-B9D0-795764716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87007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7419" name="Rectangle 4">
            <a:extLst>
              <a:ext uri="{FF2B5EF4-FFF2-40B4-BE49-F238E27FC236}">
                <a16:creationId xmlns="" xmlns:a16="http://schemas.microsoft.com/office/drawing/2014/main" id="{A0285F6B-BF7F-40CE-8B41-A93771EFD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311" y="4319952"/>
            <a:ext cx="4984057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271 568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675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取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近似值至百萬位是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    </a:t>
            </a:r>
            <a:r>
              <a:rPr lang="en-US" altLang="zh-TW" sz="2400" b="0" dirty="0">
                <a:solidFill>
                  <a:srgbClr val="FF0000"/>
                </a:solidFill>
                <a:ea typeface="標楷體" panose="03000509000000000000" pitchFamily="65" charset="-120"/>
              </a:rPr>
              <a:t>272 000 000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23" name="表格 22">
            <a:extLst>
              <a:ext uri="{FF2B5EF4-FFF2-40B4-BE49-F238E27FC236}">
                <a16:creationId xmlns="" xmlns:a16="http://schemas.microsoft.com/office/drawing/2014/main" id="{3FE42461-6226-44E8-AC88-291C9075A8E0}"/>
              </a:ext>
            </a:extLst>
          </p:cNvPr>
          <p:cNvGraphicFramePr>
            <a:graphicFrameLocks noGrp="1"/>
          </p:cNvGraphicFramePr>
          <p:nvPr/>
        </p:nvGraphicFramePr>
        <p:xfrm>
          <a:off x="1214438" y="1911350"/>
          <a:ext cx="7358058" cy="107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5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1756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億 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萬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千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百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十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個</a:t>
                      </a: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5782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7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7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FD32059D-B164-40CE-9720-85F568022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2381" y="3277948"/>
            <a:ext cx="6599238" cy="8318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</a:t>
            </a:r>
            <a:r>
              <a:rPr lang="zh-TW" altLang="en-US" sz="2400" b="0" dirty="0">
                <a:solidFill>
                  <a:srgbClr val="6600C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十萬位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的數字是「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」，根據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｢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四捨五入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｣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法，</a:t>
            </a:r>
          </a:p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   應在</a:t>
            </a:r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百萬位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加上「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」，其後各位改用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表示。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AutoShape 15">
            <a:extLst>
              <a:ext uri="{FF2B5EF4-FFF2-40B4-BE49-F238E27FC236}">
                <a16:creationId xmlns="" xmlns:a16="http://schemas.microsoft.com/office/drawing/2014/main" id="{BBD461E9-5364-4330-8ECF-8E692C46E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4" grpId="0" animBg="1"/>
      <p:bldP spid="14" grpId="1" animBg="1"/>
      <p:bldP spid="13" grpId="0" animBg="1"/>
      <p:bldP spid="17419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816682" y="2247809"/>
            <a:ext cx="1451062" cy="4606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8" name="矩形 57"/>
          <p:cNvSpPr>
            <a:spLocks noChangeArrowheads="1"/>
          </p:cNvSpPr>
          <p:nvPr/>
        </p:nvSpPr>
        <p:spPr bwMode="auto">
          <a:xfrm>
            <a:off x="816682" y="2685069"/>
            <a:ext cx="1451062" cy="4606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9" name="矩形 58"/>
          <p:cNvSpPr>
            <a:spLocks noChangeArrowheads="1"/>
          </p:cNvSpPr>
          <p:nvPr/>
        </p:nvSpPr>
        <p:spPr bwMode="auto">
          <a:xfrm>
            <a:off x="816682" y="3131538"/>
            <a:ext cx="1451062" cy="4606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0" name="矩形 59"/>
          <p:cNvSpPr>
            <a:spLocks noChangeArrowheads="1"/>
          </p:cNvSpPr>
          <p:nvPr/>
        </p:nvSpPr>
        <p:spPr bwMode="auto">
          <a:xfrm>
            <a:off x="816682" y="3553417"/>
            <a:ext cx="1451062" cy="460637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1" name="Rectangle 4">
            <a:extLst>
              <a:ext uri="{FF2B5EF4-FFF2-40B4-BE49-F238E27FC236}">
                <a16:creationId xmlns="" xmlns:a16="http://schemas.microsoft.com/office/drawing/2014/main" id="{922E3D99-1236-410B-8574-9EEA34C5C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72" y="2225469"/>
            <a:ext cx="1800200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 smtClean="0">
                <a:latin typeface="+mn-lt"/>
                <a:ea typeface="標楷體" panose="03000509000000000000" pitchFamily="65" charset="-120"/>
              </a:rPr>
              <a:t>A. </a:t>
            </a:r>
            <a:r>
              <a:rPr lang="zh-CN" altLang="en-US" sz="2800" b="0" dirty="0" smtClean="0">
                <a:latin typeface="+mn-lt"/>
                <a:ea typeface="標楷體" panose="03000509000000000000" pitchFamily="65" charset="-120"/>
              </a:rPr>
              <a:t>十位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en-US" altLang="zh-CN" sz="2800" b="0" dirty="0" smtClean="0">
                <a:latin typeface="+mn-lt"/>
                <a:ea typeface="標楷體" panose="03000509000000000000" pitchFamily="65" charset="-120"/>
              </a:rPr>
              <a:t>B</a:t>
            </a:r>
            <a:r>
              <a:rPr lang="en-US" altLang="zh-CN" sz="2800" b="0" dirty="0">
                <a:latin typeface="+mn-lt"/>
                <a:ea typeface="標楷體" panose="03000509000000000000" pitchFamily="65" charset="-120"/>
              </a:rPr>
              <a:t>. </a:t>
            </a:r>
            <a:r>
              <a:rPr lang="zh-CN" altLang="en-US" sz="2800" b="0" dirty="0">
                <a:latin typeface="+mn-lt"/>
                <a:ea typeface="標楷體" panose="03000509000000000000" pitchFamily="65" charset="-120"/>
              </a:rPr>
              <a:t>百位</a:t>
            </a:r>
          </a:p>
          <a:p>
            <a:r>
              <a:rPr lang="en-US" altLang="zh-CN" sz="2800" b="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CN" altLang="en-US" sz="2800" b="0" dirty="0" smtClean="0">
                <a:latin typeface="+mn-lt"/>
                <a:ea typeface="標楷體" panose="03000509000000000000" pitchFamily="65" charset="-120"/>
              </a:rPr>
              <a:t>千位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              </a:t>
            </a:r>
            <a:r>
              <a:rPr lang="zh-CN" altLang="en-US" sz="2800" b="0" dirty="0" smtClean="0">
                <a:latin typeface="+mn-lt"/>
                <a:ea typeface="標楷體" panose="03000509000000000000" pitchFamily="65" charset="-120"/>
              </a:rPr>
              <a:t> </a:t>
            </a:r>
            <a:endParaRPr lang="en-US" altLang="zh-CN" sz="2800" b="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en-US" altLang="zh-CN" sz="2800" b="0" dirty="0" smtClean="0">
                <a:latin typeface="+mn-lt"/>
                <a:ea typeface="標楷體" panose="03000509000000000000" pitchFamily="65" charset="-120"/>
              </a:rPr>
              <a:t>D</a:t>
            </a:r>
            <a:r>
              <a:rPr lang="en-US" altLang="zh-CN" sz="2800" b="0" dirty="0">
                <a:latin typeface="+mn-lt"/>
                <a:ea typeface="標楷體" panose="03000509000000000000" pitchFamily="65" charset="-120"/>
              </a:rPr>
              <a:t>. </a:t>
            </a:r>
            <a:r>
              <a:rPr lang="zh-CN" altLang="en-US" sz="2800" b="0" dirty="0">
                <a:latin typeface="+mn-lt"/>
                <a:ea typeface="標楷體" panose="03000509000000000000" pitchFamily="65" charset="-120"/>
              </a:rPr>
              <a:t>萬位</a:t>
            </a:r>
          </a:p>
        </p:txBody>
      </p:sp>
      <p:sp>
        <p:nvSpPr>
          <p:cNvPr id="62" name="Oval 2">
            <a:extLst>
              <a:ext uri="{FF2B5EF4-FFF2-40B4-BE49-F238E27FC236}">
                <a16:creationId xmlns="" xmlns:a16="http://schemas.microsoft.com/office/drawing/2014/main" id="{D36DD11E-CC05-4360-8214-5C1FCD8C9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0102" y="3501008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3" name="Text Box 54">
            <a:extLst>
              <a:ext uri="{FF2B5EF4-FFF2-40B4-BE49-F238E27FC236}">
                <a16:creationId xmlns="" xmlns:a16="http://schemas.microsoft.com/office/drawing/2014/main" id="{35F385B0-2DDD-4FDB-8AAF-D4C99904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7415" y="352958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4" name="圆角矩形 63">
            <a:extLst>
              <a:ext uri="{FF2B5EF4-FFF2-40B4-BE49-F238E27FC236}">
                <a16:creationId xmlns="" xmlns:a16="http://schemas.microsoft.com/office/drawing/2014/main" id="{4BA37DB6-1229-4F4A-9438-8C9AED72994B}"/>
              </a:ext>
            </a:extLst>
          </p:cNvPr>
          <p:cNvSpPr/>
          <p:nvPr/>
        </p:nvSpPr>
        <p:spPr>
          <a:xfrm>
            <a:off x="6769100" y="1725403"/>
            <a:ext cx="1547813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graphicFrame>
        <p:nvGraphicFramePr>
          <p:cNvPr id="65" name="表格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066348"/>
              </p:ext>
            </p:extLst>
          </p:nvPr>
        </p:nvGraphicFramePr>
        <p:xfrm>
          <a:off x="2760898" y="4094325"/>
          <a:ext cx="3695888" cy="822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28320"/>
                <a:gridCol w="528320"/>
                <a:gridCol w="528320"/>
                <a:gridCol w="528320"/>
                <a:gridCol w="528320"/>
                <a:gridCol w="528320"/>
                <a:gridCol w="5259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百萬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十萬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萬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百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0066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66" name="矩形 65"/>
          <p:cNvSpPr>
            <a:spLocks noChangeArrowheads="1"/>
          </p:cNvSpPr>
          <p:nvPr/>
        </p:nvSpPr>
        <p:spPr bwMode="auto">
          <a:xfrm>
            <a:off x="816682" y="1677490"/>
            <a:ext cx="3683310" cy="36576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7" name="矩形 66"/>
          <p:cNvSpPr>
            <a:spLocks noChangeArrowheads="1"/>
          </p:cNvSpPr>
          <p:nvPr/>
        </p:nvSpPr>
        <p:spPr bwMode="auto">
          <a:xfrm>
            <a:off x="816682" y="1268413"/>
            <a:ext cx="6563630" cy="36576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graphicFrame>
        <p:nvGraphicFramePr>
          <p:cNvPr id="68" name="表格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687609"/>
              </p:ext>
            </p:extLst>
          </p:nvPr>
        </p:nvGraphicFramePr>
        <p:xfrm>
          <a:off x="2760898" y="4894123"/>
          <a:ext cx="3695888" cy="4572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28320"/>
                <a:gridCol w="528320"/>
                <a:gridCol w="528320"/>
                <a:gridCol w="528320"/>
                <a:gridCol w="528320"/>
                <a:gridCol w="528320"/>
                <a:gridCol w="5259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4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1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6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9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9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9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0066FF"/>
                          </a:solidFill>
                          <a:latin typeface="+mn-lt"/>
                        </a:rPr>
                        <a:t>2</a:t>
                      </a:r>
                      <a:endParaRPr lang="zh-CN" altLang="en-US" sz="2400" dirty="0">
                        <a:solidFill>
                          <a:srgbClr val="0066FF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9" name="矩形 68"/>
          <p:cNvSpPr/>
          <p:nvPr/>
        </p:nvSpPr>
        <p:spPr bwMode="auto">
          <a:xfrm>
            <a:off x="5963385" y="4143373"/>
            <a:ext cx="457200" cy="1148899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306142" y="4169004"/>
            <a:ext cx="2871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根據「四捨五入」</a:t>
            </a:r>
            <a:endParaRPr lang="zh-CN" altLang="en-US" sz="24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4007551" y="5444364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2" name="弧形 71"/>
          <p:cNvSpPr/>
          <p:nvPr/>
        </p:nvSpPr>
        <p:spPr bwMode="auto">
          <a:xfrm rot="8126392">
            <a:off x="3834371" y="4600566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3" name="文本框 72"/>
          <p:cNvSpPr txBox="1"/>
          <p:nvPr/>
        </p:nvSpPr>
        <p:spPr>
          <a:xfrm>
            <a:off x="2524607" y="2223432"/>
            <a:ext cx="39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近似值是：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169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990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5079589" y="5387533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5" name="弧形 74"/>
          <p:cNvSpPr/>
          <p:nvPr/>
        </p:nvSpPr>
        <p:spPr bwMode="auto">
          <a:xfrm rot="8126392">
            <a:off x="4993095" y="4567361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2202036" y="5432383"/>
            <a:ext cx="1954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9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1 = 10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4555541" y="5443338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8" name="弧形 77"/>
          <p:cNvSpPr/>
          <p:nvPr/>
        </p:nvSpPr>
        <p:spPr bwMode="auto">
          <a:xfrm rot="8126392">
            <a:off x="4400582" y="4587281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2517013" y="2670740"/>
            <a:ext cx="4071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近似值是：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170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4549307" y="5435850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1" name="弧形 80"/>
          <p:cNvSpPr/>
          <p:nvPr/>
        </p:nvSpPr>
        <p:spPr bwMode="auto">
          <a:xfrm rot="8126392">
            <a:off x="4419515" y="4587281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2189192" y="5431275"/>
            <a:ext cx="218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9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1 = 10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010078" y="5439871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4" name="弧形 83"/>
          <p:cNvSpPr/>
          <p:nvPr/>
        </p:nvSpPr>
        <p:spPr bwMode="auto">
          <a:xfrm rot="8126392">
            <a:off x="3818594" y="4608631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3995936" y="5431716"/>
            <a:ext cx="741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</a:t>
            </a:r>
            <a:r>
              <a:rPr lang="en-US" altLang="zh-TW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CN" altLang="en-US" sz="28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6" name="弧形 85"/>
          <p:cNvSpPr/>
          <p:nvPr/>
        </p:nvSpPr>
        <p:spPr bwMode="auto">
          <a:xfrm rot="8126392">
            <a:off x="3804655" y="4600567"/>
            <a:ext cx="914400" cy="914400"/>
          </a:xfrm>
          <a:prstGeom prst="arc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2498896" y="3120534"/>
            <a:ext cx="4089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近似值是：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170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88" name="矩形 87"/>
          <p:cNvSpPr/>
          <p:nvPr/>
        </p:nvSpPr>
        <p:spPr bwMode="auto">
          <a:xfrm>
            <a:off x="5450295" y="4134254"/>
            <a:ext cx="457200" cy="1166231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9" name="矩形 88"/>
          <p:cNvSpPr/>
          <p:nvPr/>
        </p:nvSpPr>
        <p:spPr bwMode="auto">
          <a:xfrm>
            <a:off x="4918362" y="4143373"/>
            <a:ext cx="457200" cy="1148899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0" name="矩形 89"/>
          <p:cNvSpPr/>
          <p:nvPr/>
        </p:nvSpPr>
        <p:spPr bwMode="auto">
          <a:xfrm>
            <a:off x="4395438" y="4142493"/>
            <a:ext cx="457200" cy="1149779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1" name="文本框 90"/>
          <p:cNvSpPr txBox="1"/>
          <p:nvPr/>
        </p:nvSpPr>
        <p:spPr>
          <a:xfrm>
            <a:off x="2507955" y="3568912"/>
            <a:ext cx="3930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近似值是：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170</a:t>
            </a:r>
            <a:r>
              <a:rPr lang="zh-TW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Rectangle 4">
            <a:extLst>
              <a:ext uri="{FF2B5EF4-FFF2-40B4-BE49-F238E27FC236}">
                <a16:creationId xmlns="" xmlns:a16="http://schemas.microsoft.com/office/drawing/2014/main" id="{887CBA43-599E-47D1-BA9F-A1587EAE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" y="1152516"/>
            <a:ext cx="779145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04813" indent="-404813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ea typeface="標楷體" panose="03000509000000000000" pitchFamily="65" charset="-120"/>
              </a:rPr>
              <a:t>1.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把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4 169 992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取近似值至以下其中一個位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，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  不可能得出</a:t>
            </a:r>
            <a:r>
              <a:rPr lang="en-US" altLang="zh-TW" sz="2800" b="0" dirty="0" smtClean="0"/>
              <a:t>4 </a:t>
            </a:r>
            <a:r>
              <a:rPr lang="en-US" altLang="zh-TW" sz="2800" b="0" dirty="0"/>
              <a:t>170 000</a:t>
            </a:r>
            <a:r>
              <a:rPr lang="zh-TW" altLang="en-US" sz="2800" b="0" dirty="0"/>
              <a:t>。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該位是什麼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500"/>
                            </p:stCondLst>
                            <p:childTnLst>
                              <p:par>
                                <p:cTn id="1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3" grpId="0"/>
      <p:bldP spid="66" grpId="0" animBg="1"/>
      <p:bldP spid="66" grpId="1" animBg="1"/>
      <p:bldP spid="67" grpId="0" animBg="1"/>
      <p:bldP spid="67" grpId="1" animBg="1"/>
      <p:bldP spid="69" grpId="0" animBg="1"/>
      <p:bldP spid="69" grpId="1" animBg="1"/>
      <p:bldP spid="70" grpId="0"/>
      <p:bldP spid="70" grpId="1"/>
      <p:bldP spid="71" grpId="0"/>
      <p:bldP spid="71" grpId="1"/>
      <p:bldP spid="72" grpId="0" animBg="1"/>
      <p:bldP spid="72" grpId="1" animBg="1"/>
      <p:bldP spid="73" grpId="0"/>
      <p:bldP spid="73" grpId="1"/>
      <p:bldP spid="74" grpId="0"/>
      <p:bldP spid="74" grpId="1"/>
      <p:bldP spid="75" grpId="0" animBg="1"/>
      <p:bldP spid="75" grpId="1" animBg="1"/>
      <p:bldP spid="76" grpId="0"/>
      <p:bldP spid="76" grpId="1"/>
      <p:bldP spid="77" grpId="0"/>
      <p:bldP spid="77" grpId="1"/>
      <p:bldP spid="78" grpId="0" animBg="1"/>
      <p:bldP spid="78" grpId="1" animBg="1"/>
      <p:bldP spid="79" grpId="0"/>
      <p:bldP spid="79" grpId="1"/>
      <p:bldP spid="80" grpId="0"/>
      <p:bldP spid="80" grpId="1"/>
      <p:bldP spid="81" grpId="0" animBg="1"/>
      <p:bldP spid="81" grpId="1" animBg="1"/>
      <p:bldP spid="82" grpId="0"/>
      <p:bldP spid="82" grpId="1"/>
      <p:bldP spid="83" grpId="0"/>
      <p:bldP spid="83" grpId="1"/>
      <p:bldP spid="84" grpId="0" animBg="1"/>
      <p:bldP spid="84" grpId="1" animBg="1"/>
      <p:bldP spid="85" grpId="0"/>
      <p:bldP spid="85" grpId="1"/>
      <p:bldP spid="85" grpId="2"/>
      <p:bldP spid="86" grpId="0" animBg="1"/>
      <p:bldP spid="86" grpId="1" animBg="1"/>
      <p:bldP spid="86" grpId="2" animBg="1"/>
      <p:bldP spid="87" grpId="0"/>
      <p:bldP spid="87" grpId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/>
      <p:bldP spid="9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1584524" y="3531688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2006344" y="2482502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CD0A85E7-B4EF-445B-A7B6-84F99AF9FEAF}"/>
              </a:ext>
            </a:extLst>
          </p:cNvPr>
          <p:cNvSpPr/>
          <p:nvPr/>
        </p:nvSpPr>
        <p:spPr bwMode="auto">
          <a:xfrm>
            <a:off x="881694" y="1556811"/>
            <a:ext cx="809986" cy="36576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CD0A85E7-B4EF-445B-A7B6-84F99AF9FEAF}"/>
              </a:ext>
            </a:extLst>
          </p:cNvPr>
          <p:cNvSpPr/>
          <p:nvPr/>
        </p:nvSpPr>
        <p:spPr bwMode="auto">
          <a:xfrm>
            <a:off x="4378059" y="1109697"/>
            <a:ext cx="3781598" cy="36576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" name="圆角矩形 4">
            <a:extLst>
              <a:ext uri="{FF2B5EF4-FFF2-40B4-BE49-F238E27FC236}">
                <a16:creationId xmlns="" xmlns:a16="http://schemas.microsoft.com/office/drawing/2014/main" id="{4BA37DB6-1229-4F4A-9438-8C9AED72994B}"/>
              </a:ext>
            </a:extLst>
          </p:cNvPr>
          <p:cNvSpPr/>
          <p:nvPr/>
        </p:nvSpPr>
        <p:spPr>
          <a:xfrm>
            <a:off x="6156176" y="2029264"/>
            <a:ext cx="1547813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6" name="Oval 2">
            <a:extLst>
              <a:ext uri="{FF2B5EF4-FFF2-40B4-BE49-F238E27FC236}">
                <a16:creationId xmlns="" xmlns:a16="http://schemas.microsoft.com/office/drawing/2014/main" id="{D36DD11E-CC05-4360-8214-5C1FCD8C9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336" y="2842864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7" name="Text Box 54">
            <a:extLst>
              <a:ext uri="{FF2B5EF4-FFF2-40B4-BE49-F238E27FC236}">
                <a16:creationId xmlns="" xmlns:a16="http://schemas.microsoft.com/office/drawing/2014/main" id="{35F385B0-2DDD-4FDB-8AAF-D4C99904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649" y="2871439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27584" y="3476615"/>
            <a:ext cx="6593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>
                <a:solidFill>
                  <a:srgbClr val="FF00FF"/>
                </a:solidFill>
              </a:rPr>
              <a:t>456 732</a:t>
            </a:r>
            <a:r>
              <a:rPr lang="zh-CN" altLang="en-US" sz="28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取近似值至</a:t>
            </a:r>
            <a:r>
              <a:rPr lang="zh-CN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千位</a:t>
            </a:r>
            <a:r>
              <a:rPr lang="zh-TW" altLang="en-US" sz="28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是：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39360" y="3933056"/>
            <a:ext cx="225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FF00FF"/>
                </a:solidFill>
              </a:rPr>
              <a:t>A.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461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5715661" y="2502610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06378" y="4437112"/>
            <a:ext cx="225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FF00FF"/>
                </a:solidFill>
              </a:rPr>
              <a:t>B.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458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2006344" y="2968506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808407" y="4941168"/>
            <a:ext cx="225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FF00FF"/>
                </a:solidFill>
              </a:rPr>
              <a:t>C.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457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5715661" y="2968506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809687" y="5445224"/>
            <a:ext cx="225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dirty="0" smtClean="0">
                <a:solidFill>
                  <a:srgbClr val="FF00FF"/>
                </a:solidFill>
              </a:rPr>
              <a:t>D.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456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380525" y="3476615"/>
            <a:ext cx="1783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457</a:t>
            </a:r>
            <a:r>
              <a:rPr lang="zh-TW" altLang="en-US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000</a:t>
            </a:r>
            <a:endParaRPr lang="zh-CN" altLang="en-US" sz="28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CD0A85E7-B4EF-445B-A7B6-84F99AF9FEAF}"/>
              </a:ext>
            </a:extLst>
          </p:cNvPr>
          <p:cNvSpPr/>
          <p:nvPr/>
        </p:nvSpPr>
        <p:spPr bwMode="auto">
          <a:xfrm>
            <a:off x="1907704" y="1542995"/>
            <a:ext cx="4536504" cy="36576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887CBA43-599E-47D1-BA9F-A1587EAE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1028343"/>
            <a:ext cx="8064896" cy="240065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4813" indent="-404813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latin typeface="+mn-lt"/>
                <a:ea typeface="標楷體" panose="03000509000000000000" pitchFamily="65" charset="-120"/>
              </a:rPr>
              <a:t>2.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 短片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的實際播放量是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456 732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，當取近似值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至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b="0" dirty="0" smtClean="0">
                <a:ea typeface="標楷體" panose="03000509000000000000" pitchFamily="65" charset="-120"/>
              </a:rPr>
              <a:t>    千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位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，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短片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和短片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N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的播放量一樣。下列哪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一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個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數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可能是短片</a:t>
            </a:r>
            <a:r>
              <a:rPr lang="en-US" altLang="zh-TW" sz="2800" b="0" dirty="0" smtClean="0">
                <a:latin typeface="+mn-lt"/>
                <a:ea typeface="標楷體" panose="03000509000000000000" pitchFamily="65" charset="-120"/>
              </a:rPr>
              <a:t>N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的</a:t>
            </a:r>
            <a:r>
              <a:rPr lang="zh-TW" altLang="en-US" sz="2800" b="0" dirty="0">
                <a:latin typeface="+mn-lt"/>
                <a:ea typeface="標楷體" panose="03000509000000000000" pitchFamily="65" charset="-120"/>
              </a:rPr>
              <a:t>實際播放量</a:t>
            </a:r>
            <a:r>
              <a:rPr lang="zh-TW" altLang="en-US" sz="2800" b="0" dirty="0" smtClean="0">
                <a:latin typeface="+mn-lt"/>
                <a:ea typeface="標楷體" panose="03000509000000000000" pitchFamily="65" charset="-120"/>
              </a:rPr>
              <a:t>？</a:t>
            </a:r>
            <a:endParaRPr lang="en-US" altLang="zh-TW" sz="2800" b="0" dirty="0" smtClean="0">
              <a:latin typeface="+mn-lt"/>
              <a:ea typeface="標楷體" panose="03000509000000000000" pitchFamily="65" charset="-120"/>
            </a:endParaRPr>
          </a:p>
          <a:p>
            <a:pPr marL="457200">
              <a:spcAft>
                <a:spcPts val="600"/>
              </a:spcAft>
            </a:pPr>
            <a:r>
              <a:rPr lang="zh-TW" altLang="en-US" sz="2800" b="0" dirty="0" smtClean="0"/>
              <a:t>    </a:t>
            </a:r>
            <a:r>
              <a:rPr lang="en-US" altLang="zh-CN" sz="2800" b="0" dirty="0" smtClean="0"/>
              <a:t>A</a:t>
            </a:r>
            <a:r>
              <a:rPr lang="en-US" altLang="zh-CN" sz="2800" b="0" dirty="0"/>
              <a:t>. 461 269 </a:t>
            </a:r>
            <a:r>
              <a:rPr lang="zh-TW" altLang="en-US" sz="2800" b="0" dirty="0" smtClean="0"/>
              <a:t>            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457 756</a:t>
            </a:r>
          </a:p>
          <a:p>
            <a:r>
              <a:rPr lang="zh-TW" altLang="en-US" sz="2800" b="0" dirty="0" smtClean="0"/>
              <a:t>    </a:t>
            </a:r>
            <a:r>
              <a:rPr lang="en-US" altLang="zh-CN" sz="2800" b="0" dirty="0" smtClean="0"/>
              <a:t>C</a:t>
            </a:r>
            <a:r>
              <a:rPr lang="en-US" altLang="zh-CN" sz="2800" b="0" dirty="0"/>
              <a:t>. 457 138 </a:t>
            </a:r>
            <a:r>
              <a:rPr lang="zh-TW" altLang="en-US" sz="2800" b="0" dirty="0" smtClean="0"/>
              <a:t>  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455 902</a:t>
            </a:r>
            <a:endParaRPr lang="zh-CN" altLang="en-US" sz="2800" b="0" dirty="0"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605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1" grpId="0" animBg="1"/>
      <p:bldP spid="11" grpId="1" animBg="1"/>
      <p:bldP spid="10" grpId="0" animBg="1"/>
      <p:bldP spid="10" grpId="1" animBg="1"/>
      <p:bldP spid="9" grpId="0" animBg="1"/>
      <p:bldP spid="9" grpId="1" animBg="1"/>
      <p:bldP spid="7" grpId="0"/>
      <p:bldP spid="8" grpId="0"/>
      <p:bldP spid="8" grpId="1"/>
      <p:bldP spid="12" grpId="0"/>
      <p:bldP spid="12" grpId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/>
      <p:bldP spid="18" grpId="1"/>
      <p:bldP spid="19" grpId="0"/>
      <p:bldP spid="19" grpId="1"/>
      <p:bldP spid="21" grpId="0" animBg="1"/>
      <p:bldP spid="2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22D1D746-6F73-4AE5-858D-B460EC25B361}"/>
              </a:ext>
            </a:extLst>
          </p:cNvPr>
          <p:cNvSpPr/>
          <p:nvPr/>
        </p:nvSpPr>
        <p:spPr bwMode="auto">
          <a:xfrm>
            <a:off x="1258888" y="1379538"/>
            <a:ext cx="179387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A538C660-95A4-4C7E-B0DE-FB384DFBB495}"/>
              </a:ext>
            </a:extLst>
          </p:cNvPr>
          <p:cNvSpPr/>
          <p:nvPr/>
        </p:nvSpPr>
        <p:spPr>
          <a:xfrm>
            <a:off x="4700588" y="2971800"/>
            <a:ext cx="214312" cy="360363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B738AC6C-D2F8-4553-AA19-F9511B80B1F2}"/>
              </a:ext>
            </a:extLst>
          </p:cNvPr>
          <p:cNvSpPr/>
          <p:nvPr/>
        </p:nvSpPr>
        <p:spPr>
          <a:xfrm>
            <a:off x="1571625" y="2976563"/>
            <a:ext cx="214313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FAAE324B-C7DF-4B5E-AFAA-7E1276609F48}"/>
              </a:ext>
            </a:extLst>
          </p:cNvPr>
          <p:cNvSpPr/>
          <p:nvPr/>
        </p:nvSpPr>
        <p:spPr>
          <a:xfrm>
            <a:off x="4979988" y="2479675"/>
            <a:ext cx="214312" cy="360363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D81CD4DE-8750-495F-871A-158945C75248}"/>
              </a:ext>
            </a:extLst>
          </p:cNvPr>
          <p:cNvSpPr/>
          <p:nvPr/>
        </p:nvSpPr>
        <p:spPr>
          <a:xfrm>
            <a:off x="1839913" y="2471738"/>
            <a:ext cx="214312" cy="360362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6391" name="Oval 2">
            <a:extLst>
              <a:ext uri="{FF2B5EF4-FFF2-40B4-BE49-F238E27FC236}">
                <a16:creationId xmlns="" xmlns:a16="http://schemas.microsoft.com/office/drawing/2014/main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925" y="2884488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8" name="圆角矩形 7">
            <a:extLst>
              <a:ext uri="{FF2B5EF4-FFF2-40B4-BE49-F238E27FC236}">
                <a16:creationId xmlns="" xmlns:a16="http://schemas.microsoft.com/office/drawing/2014/main" id="{60DE304C-59BA-478C-8CE0-B38193D5184F}"/>
              </a:ext>
            </a:extLst>
          </p:cNvPr>
          <p:cNvSpPr/>
          <p:nvPr/>
        </p:nvSpPr>
        <p:spPr>
          <a:xfrm>
            <a:off x="4085431" y="188515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(2021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30D93C1E-5932-4261-8F82-C5B248733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014142"/>
            <a:ext cx="4260056" cy="46166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 dirty="0">
                <a:solidFill>
                  <a:srgbClr val="003399"/>
                </a:solidFill>
                <a:ea typeface="標楷體" panose="03000509000000000000" pitchFamily="65" charset="-120"/>
              </a:rPr>
              <a:t>將各選項取近似值至十萬位。</a:t>
            </a:r>
            <a:endParaRPr lang="zh-CN" altLang="en-US" sz="24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B2A75067-58F3-43D9-8988-9BC68BAEE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68" y="3885857"/>
            <a:ext cx="474663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="" xmlns:a16="http://schemas.microsoft.com/office/drawing/2014/main" id="{D9E5048B-9315-43E5-A75B-DC9B8BAB8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56" y="3885857"/>
            <a:ext cx="2046287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5 300 000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88668DDF-AAA5-473A-B110-18B907D3E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68" y="4309720"/>
            <a:ext cx="474663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401ADE6D-9FED-4157-BC17-614121D3B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56" y="4309720"/>
            <a:ext cx="2046287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5 200 000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="" xmlns:a16="http://schemas.microsoft.com/office/drawing/2014/main" id="{02BD3689-686E-4BCA-8039-50B4DE6DD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68" y="4724057"/>
            <a:ext cx="492125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10B87E98-3D71-4BCD-904A-062F01137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56" y="4724057"/>
            <a:ext cx="2046287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500 000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06CA78BC-124A-4FB2-B175-EF641B350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68" y="5147919"/>
            <a:ext cx="492125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CB2D7568-CBE4-4604-976F-052E9242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56" y="5147919"/>
            <a:ext cx="17526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Text Box 54">
            <a:extLst>
              <a:ext uri="{FF2B5EF4-FFF2-40B4-BE49-F238E27FC236}">
                <a16:creationId xmlns="" xmlns:a16="http://schemas.microsoft.com/office/drawing/2014/main" id="{81B85C81-70CC-4808-8F24-578063532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2168" y="3877920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25" name="Text Box 54">
            <a:extLst>
              <a:ext uri="{FF2B5EF4-FFF2-40B4-BE49-F238E27FC236}">
                <a16:creationId xmlns="" xmlns:a16="http://schemas.microsoft.com/office/drawing/2014/main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9238" y="292100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C74480E1-3472-47AD-BC14-C87305A70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521075"/>
            <a:ext cx="3679825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五百三十萬是：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5 300 000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404" name="Rectangle 4">
            <a:extLst>
              <a:ext uri="{FF2B5EF4-FFF2-40B4-BE49-F238E27FC236}">
                <a16:creationId xmlns="" xmlns:a16="http://schemas.microsoft.com/office/drawing/2014/main" id="{27B476E2-F095-4F72-93E8-89B27B2A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85825"/>
            <a:ext cx="7764462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04813" indent="-404813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3. </a:t>
            </a:r>
            <a:r>
              <a:rPr lang="zh-TW" altLang="en-US" sz="2800" b="0" dirty="0">
                <a:ea typeface="標楷體" panose="03000509000000000000" pitchFamily="65" charset="-120"/>
              </a:rPr>
              <a:t>工廠</a:t>
            </a:r>
            <a:r>
              <a:rPr lang="en-US" altLang="zh-TW" sz="2800" b="0" dirty="0">
                <a:ea typeface="標楷體" panose="03000509000000000000" pitchFamily="65" charset="-120"/>
              </a:rPr>
              <a:t>G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今年膠瓶的</a:t>
            </a:r>
            <a:r>
              <a:rPr lang="zh-TW" altLang="en-US" sz="2800" b="0" dirty="0">
                <a:ea typeface="標楷體" panose="03000509000000000000" pitchFamily="65" charset="-120"/>
              </a:rPr>
              <a:t>生產量，取近似值至十萬位是五百三十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萬個，</a:t>
            </a:r>
            <a:r>
              <a:rPr lang="zh-TW" altLang="en-US" sz="2800" b="0" dirty="0">
                <a:ea typeface="標楷體" panose="03000509000000000000" pitchFamily="65" charset="-120"/>
              </a:rPr>
              <a:t>下列哪一個數可能是該工廠今年膠瓶的生產量？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16405" name="Rectangle 4">
            <a:extLst>
              <a:ext uri="{FF2B5EF4-FFF2-40B4-BE49-F238E27FC236}">
                <a16:creationId xmlns="" xmlns:a16="http://schemas.microsoft.com/office/drawing/2014/main" id="{B998EC34-922C-4FCA-B640-C76AA78A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2384425"/>
            <a:ext cx="5492750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5 349 999</a:t>
            </a:r>
            <a:r>
              <a:rPr lang="en-US" altLang="zh-CN" sz="2800" b="0" dirty="0">
                <a:ea typeface="標楷體" panose="03000509000000000000" pitchFamily="65" charset="-120"/>
              </a:rPr>
              <a:t>      </a:t>
            </a:r>
            <a:r>
              <a:rPr lang="en-US" altLang="zh-TW" sz="2800" b="0" dirty="0">
                <a:ea typeface="標楷體" panose="03000509000000000000" pitchFamily="65" charset="-120"/>
              </a:rPr>
              <a:t>	  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</a:rPr>
              <a:t>5 199 999</a:t>
            </a:r>
            <a:endParaRPr lang="en-US" altLang="zh-CN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530 000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  </a:t>
            </a:r>
            <a:r>
              <a:rPr lang="en-US" altLang="zh-CN" sz="2800" b="0" dirty="0">
                <a:ea typeface="標楷體" panose="03000509000000000000" pitchFamily="65" charset="-120"/>
              </a:rPr>
              <a:t>D. 524</a:t>
            </a:r>
            <a:r>
              <a:rPr lang="en-US" altLang="zh-TW" sz="2800" b="0" dirty="0">
                <a:ea typeface="標楷體" panose="03000509000000000000" pitchFamily="65" charset="-120"/>
              </a:rPr>
              <a:t> 500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1" grpId="0" animBg="1"/>
      <p:bldP spid="21" grpId="1" animBg="1"/>
      <p:bldP spid="22" grpId="0" animBg="1"/>
      <p:bldP spid="22" grpId="1" animBg="1"/>
      <p:bldP spid="20" grpId="0" animBg="1"/>
      <p:bldP spid="20" grpId="1" animBg="1"/>
      <p:bldP spid="11" grpId="0" animBg="1"/>
      <p:bldP spid="11" grpId="1" animBg="1"/>
      <p:bldP spid="9" grpId="0" animBg="1"/>
      <p:bldP spid="9" grpId="1" animBg="1"/>
      <p:bldP spid="10" grpId="0"/>
      <p:bldP spid="10" grpId="1"/>
      <p:bldP spid="12" grpId="0"/>
      <p:bldP spid="12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4" grpId="0"/>
      <p:bldP spid="24" grpId="1"/>
      <p:bldP spid="25" grpId="0"/>
      <p:bldP spid="26" grpId="0"/>
      <p:bldP spid="2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5B268808-DD4C-4CC5-B2B5-71C108151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92" y="5073650"/>
            <a:ext cx="2046288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4 500 000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="" xmlns:a16="http://schemas.microsoft.com/office/drawing/2014/main" id="{3CE40D25-47B5-4F6F-AA6C-1419442DAC00}"/>
              </a:ext>
            </a:extLst>
          </p:cNvPr>
          <p:cNvSpPr/>
          <p:nvPr/>
        </p:nvSpPr>
        <p:spPr bwMode="auto">
          <a:xfrm>
            <a:off x="5346700" y="1422400"/>
            <a:ext cx="108108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CD0A85E7-B4EF-445B-A7B6-84F99AF9FEAF}"/>
              </a:ext>
            </a:extLst>
          </p:cNvPr>
          <p:cNvSpPr/>
          <p:nvPr/>
        </p:nvSpPr>
        <p:spPr bwMode="auto">
          <a:xfrm>
            <a:off x="6227763" y="981075"/>
            <a:ext cx="1081087" cy="395288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0" name="Oval 2">
            <a:extLst>
              <a:ext uri="{FF2B5EF4-FFF2-40B4-BE49-F238E27FC236}">
                <a16:creationId xmlns="" xmlns:a16="http://schemas.microsoft.com/office/drawing/2014/main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925" y="326072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" name="Text Box 54">
            <a:extLst>
              <a:ext uri="{FF2B5EF4-FFF2-40B4-BE49-F238E27FC236}">
                <a16:creationId xmlns="" xmlns:a16="http://schemas.microsoft.com/office/drawing/2014/main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329088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2" name="圆角矩形 41">
            <a:extLst>
              <a:ext uri="{FF2B5EF4-FFF2-40B4-BE49-F238E27FC236}">
                <a16:creationId xmlns="" xmlns:a16="http://schemas.microsoft.com/office/drawing/2014/main" id="{A4226758-3776-4572-B309-1B555CD4B868}"/>
              </a:ext>
            </a:extLst>
          </p:cNvPr>
          <p:cNvSpPr/>
          <p:nvPr/>
        </p:nvSpPr>
        <p:spPr>
          <a:xfrm>
            <a:off x="2735263" y="236061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="" xmlns:a16="http://schemas.microsoft.com/office/drawing/2014/main" id="{4A89FD64-3968-4AA1-A5DA-E90996425B20}"/>
              </a:ext>
            </a:extLst>
          </p:cNvPr>
          <p:cNvCxnSpPr/>
          <p:nvPr/>
        </p:nvCxnSpPr>
        <p:spPr>
          <a:xfrm>
            <a:off x="921018" y="1817688"/>
            <a:ext cx="1533525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="" xmlns:a16="http://schemas.microsoft.com/office/drawing/2014/main" id="{47CC7E44-17BF-4D1A-B35A-4C61BE492335}"/>
              </a:ext>
            </a:extLst>
          </p:cNvPr>
          <p:cNvCxnSpPr>
            <a:cxnSpLocks/>
          </p:cNvCxnSpPr>
          <p:nvPr/>
        </p:nvCxnSpPr>
        <p:spPr>
          <a:xfrm>
            <a:off x="877888" y="2276475"/>
            <a:ext cx="1677987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EB9DE5FA-124A-4F22-AC52-6248D13D5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4235450"/>
            <a:ext cx="474663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3A0D4851-7C37-4BF7-B305-040BD18AA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689" y="4235450"/>
            <a:ext cx="2046287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5 000 000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8F3A4AE2-6C85-47EE-8D07-2A39C536F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4659313"/>
            <a:ext cx="474663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31707E2D-30AD-4585-AE10-2634C04B0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689" y="4659313"/>
            <a:ext cx="2046287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5 000 000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43090466-DAF0-41F2-BE75-7A4A7B405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5073650"/>
            <a:ext cx="492125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="" xmlns:a16="http://schemas.microsoft.com/office/drawing/2014/main" id="{8BA7A8D1-3D7E-4183-BCBD-DFD04D0C6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689" y="5073650"/>
            <a:ext cx="2046287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4 000 000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71B224DE-01D0-46B4-89B7-3390022CD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5503863"/>
            <a:ext cx="492125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F3FEB989-9BD6-4108-B201-CD9B7516B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689" y="5503863"/>
            <a:ext cx="2046287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4 000 000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54">
            <a:extLst>
              <a:ext uri="{FF2B5EF4-FFF2-40B4-BE49-F238E27FC236}">
                <a16:creationId xmlns="" xmlns:a16="http://schemas.microsoft.com/office/drawing/2014/main" id="{0FAD1A55-1194-4E0F-9927-437447EDD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078417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7748EFC5-E659-49E1-9AB1-F323F4B88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350" y="3783311"/>
            <a:ext cx="31607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FCA304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取近似值至百萬位</a:t>
            </a:r>
            <a:endParaRPr lang="zh-CN" altLang="en-US" sz="2400" b="0" dirty="0">
              <a:solidFill>
                <a:srgbClr val="FCA304"/>
              </a:solidFill>
              <a:ea typeface="標楷體" panose="03000509000000000000" pitchFamily="65" charset="-12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="" xmlns:a16="http://schemas.microsoft.com/office/drawing/2014/main" id="{F268C6D4-CA55-4536-866A-628BF17FC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282" y="3781635"/>
            <a:ext cx="3258963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取近似值至十萬位</a:t>
            </a:r>
            <a:endParaRPr lang="zh-CN" altLang="en-US" sz="24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6C902420-E2A0-4A9A-A1EF-4FF367084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92" y="4235450"/>
            <a:ext cx="2046288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4 900 000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E7279466-765F-40C0-9CF3-65B1C0EF0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92" y="4659313"/>
            <a:ext cx="2046288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4 500 000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C1AA9505-7F22-445E-A8E4-DBCC1773C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992" y="5503863"/>
            <a:ext cx="2046288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4 400 000</a:t>
            </a:r>
            <a:endParaRPr lang="zh-CN" altLang="en-US" sz="24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="" xmlns:a16="http://schemas.microsoft.com/office/drawing/2014/main" id="{B738283D-1515-4EFC-95C9-C637D1C7D53F}"/>
              </a:ext>
            </a:extLst>
          </p:cNvPr>
          <p:cNvSpPr/>
          <p:nvPr/>
        </p:nvSpPr>
        <p:spPr bwMode="auto">
          <a:xfrm>
            <a:off x="1665288" y="2890838"/>
            <a:ext cx="2381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="" xmlns:a16="http://schemas.microsoft.com/office/drawing/2014/main" id="{74EE5D45-E8FA-4E95-9354-F2997AC674AF}"/>
              </a:ext>
            </a:extLst>
          </p:cNvPr>
          <p:cNvSpPr/>
          <p:nvPr/>
        </p:nvSpPr>
        <p:spPr bwMode="auto">
          <a:xfrm>
            <a:off x="1903413" y="2895600"/>
            <a:ext cx="198437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="" xmlns:a16="http://schemas.microsoft.com/office/drawing/2014/main" id="{E4FCF818-DDB1-4AD5-87C5-8D0CA2810A60}"/>
              </a:ext>
            </a:extLst>
          </p:cNvPr>
          <p:cNvSpPr/>
          <p:nvPr/>
        </p:nvSpPr>
        <p:spPr bwMode="auto">
          <a:xfrm>
            <a:off x="5551488" y="2890838"/>
            <a:ext cx="236537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="" xmlns:a16="http://schemas.microsoft.com/office/drawing/2014/main" id="{7A0D2A81-A406-4913-BBC1-20079FC6DDBB}"/>
              </a:ext>
            </a:extLst>
          </p:cNvPr>
          <p:cNvSpPr/>
          <p:nvPr/>
        </p:nvSpPr>
        <p:spPr bwMode="auto">
          <a:xfrm>
            <a:off x="5580063" y="3392488"/>
            <a:ext cx="2381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="" xmlns:a16="http://schemas.microsoft.com/office/drawing/2014/main" id="{ED26E90A-B05E-453D-961D-AD0CC1353C1D}"/>
              </a:ext>
            </a:extLst>
          </p:cNvPr>
          <p:cNvSpPr/>
          <p:nvPr/>
        </p:nvSpPr>
        <p:spPr bwMode="auto">
          <a:xfrm>
            <a:off x="1679575" y="3392488"/>
            <a:ext cx="238125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="" xmlns:a16="http://schemas.microsoft.com/office/drawing/2014/main" id="{E664B005-59F1-41D4-9FB1-44964849276A}"/>
              </a:ext>
            </a:extLst>
          </p:cNvPr>
          <p:cNvSpPr/>
          <p:nvPr/>
        </p:nvSpPr>
        <p:spPr bwMode="auto">
          <a:xfrm>
            <a:off x="5788025" y="2895600"/>
            <a:ext cx="198438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="" xmlns:a16="http://schemas.microsoft.com/office/drawing/2014/main" id="{23EBB7EA-C335-4B38-A67C-4CD8A7701264}"/>
              </a:ext>
            </a:extLst>
          </p:cNvPr>
          <p:cNvSpPr/>
          <p:nvPr/>
        </p:nvSpPr>
        <p:spPr bwMode="auto">
          <a:xfrm>
            <a:off x="5818188" y="3392488"/>
            <a:ext cx="196850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="" xmlns:a16="http://schemas.microsoft.com/office/drawing/2014/main" id="{0EDA9C2C-AE37-4B2E-A141-8D2D69012B71}"/>
              </a:ext>
            </a:extLst>
          </p:cNvPr>
          <p:cNvSpPr/>
          <p:nvPr/>
        </p:nvSpPr>
        <p:spPr bwMode="auto">
          <a:xfrm>
            <a:off x="1917700" y="3392488"/>
            <a:ext cx="196850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7" name="Rectangle 4">
            <a:extLst>
              <a:ext uri="{FF2B5EF4-FFF2-40B4-BE49-F238E27FC236}">
                <a16:creationId xmlns="" xmlns:a16="http://schemas.microsoft.com/office/drawing/2014/main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2830513"/>
            <a:ext cx="6192837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>
                <a:ea typeface="標楷體" panose="03000509000000000000" pitchFamily="65" charset="-120"/>
              </a:rPr>
              <a:t>A. </a:t>
            </a:r>
            <a:r>
              <a:rPr lang="en-US" altLang="zh-TW" sz="2800" b="0">
                <a:ea typeface="標楷體" panose="03000509000000000000" pitchFamily="65" charset="-120"/>
              </a:rPr>
              <a:t>4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850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000</a:t>
            </a:r>
            <a:r>
              <a:rPr lang="en-US" altLang="zh-CN" sz="2800" b="0">
                <a:ea typeface="標楷體" panose="03000509000000000000" pitchFamily="65" charset="-120"/>
              </a:rPr>
              <a:t>                   B. </a:t>
            </a:r>
            <a:r>
              <a:rPr lang="en-US" altLang="zh-TW" sz="2800" b="0">
                <a:ea typeface="標楷體" panose="03000509000000000000" pitchFamily="65" charset="-120"/>
              </a:rPr>
              <a:t>4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549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000</a:t>
            </a:r>
            <a:endParaRPr lang="en-US" altLang="zh-CN" sz="2800" b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>
                <a:ea typeface="標楷體" panose="03000509000000000000" pitchFamily="65" charset="-120"/>
              </a:rPr>
              <a:t>C. </a:t>
            </a:r>
            <a:r>
              <a:rPr lang="en-US" altLang="zh-TW" sz="2800" b="0">
                <a:ea typeface="標楷體" panose="03000509000000000000" pitchFamily="65" charset="-120"/>
              </a:rPr>
              <a:t>4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499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000</a:t>
            </a:r>
            <a:r>
              <a:rPr lang="en-US" altLang="zh-CN" sz="2800" b="0">
                <a:ea typeface="標楷體" panose="03000509000000000000" pitchFamily="65" charset="-120"/>
              </a:rPr>
              <a:t>              </a:t>
            </a:r>
            <a:r>
              <a:rPr lang="en-US" altLang="zh-TW" sz="2800" b="0">
                <a:ea typeface="標楷體" panose="03000509000000000000" pitchFamily="65" charset="-120"/>
              </a:rPr>
              <a:t>     </a:t>
            </a:r>
            <a:r>
              <a:rPr lang="en-US" altLang="zh-CN" sz="2800" b="0">
                <a:ea typeface="標楷體" panose="03000509000000000000" pitchFamily="65" charset="-120"/>
              </a:rPr>
              <a:t>D. </a:t>
            </a:r>
            <a:r>
              <a:rPr lang="en-US" altLang="zh-TW" sz="2800" b="0">
                <a:ea typeface="標楷體" panose="03000509000000000000" pitchFamily="65" charset="-120"/>
              </a:rPr>
              <a:t>4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435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000</a:t>
            </a:r>
            <a:endParaRPr lang="zh-CN" altLang="en-US" sz="2800" b="0">
              <a:ea typeface="標楷體" panose="03000509000000000000" pitchFamily="65" charset="-120"/>
            </a:endParaRPr>
          </a:p>
        </p:txBody>
      </p:sp>
      <p:sp>
        <p:nvSpPr>
          <p:cNvPr id="68" name="Rectangle 4">
            <a:extLst>
              <a:ext uri="{FF2B5EF4-FFF2-40B4-BE49-F238E27FC236}">
                <a16:creationId xmlns="" xmlns:a16="http://schemas.microsoft.com/office/drawing/2014/main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917684"/>
            <a:ext cx="7750175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ea typeface="標楷體" panose="03000509000000000000" pitchFamily="65" charset="-120"/>
              </a:rPr>
              <a:t>4.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某農莊今年的入場人次取近似值至百萬位後為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    </a:t>
            </a:r>
            <a:r>
              <a:rPr lang="en-US" altLang="zh-TW" sz="2800" b="0" dirty="0">
                <a:ea typeface="標楷體" panose="03000509000000000000" pitchFamily="65" charset="-120"/>
              </a:rPr>
              <a:t>4 000 000</a:t>
            </a:r>
            <a:r>
              <a:rPr lang="zh-TW" altLang="en-US" sz="2800" b="0" dirty="0">
                <a:ea typeface="標楷體" panose="03000509000000000000" pitchFamily="65" charset="-120"/>
              </a:rPr>
              <a:t>，以及取近似值至十萬位後為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    </a:t>
            </a:r>
            <a:r>
              <a:rPr lang="en-US" altLang="zh-TW" sz="2800" b="0" dirty="0">
                <a:ea typeface="標楷體" panose="03000509000000000000" pitchFamily="65" charset="-120"/>
              </a:rPr>
              <a:t>4 500 000</a:t>
            </a:r>
            <a:r>
              <a:rPr lang="zh-TW" altLang="en-US" sz="2800" b="0" dirty="0">
                <a:ea typeface="標楷體" panose="03000509000000000000" pitchFamily="65" charset="-120"/>
              </a:rPr>
              <a:t>。以下哪一項可能是該農莊今年的入場人次？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0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8" grpId="0" animBg="1"/>
      <p:bldP spid="38" grpId="1" animBg="1"/>
      <p:bldP spid="39" grpId="0" animBg="1"/>
      <p:bldP spid="39" grpId="1" animBg="1"/>
      <p:bldP spid="41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537</Words>
  <Application>Microsoft Office PowerPoint</Application>
  <PresentationFormat>全屏显示(4:3)</PresentationFormat>
  <Paragraphs>117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預設簡報設計</vt:lpstr>
      <vt:lpstr>1_預設簡報設計</vt:lpstr>
      <vt:lpstr>2_預設簡報設計</vt:lpstr>
      <vt:lpstr>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2024-02-22T03:09:44Z</dcterms:modified>
</cp:coreProperties>
</file>