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3"/>
  </p:notesMasterIdLst>
  <p:handoutMasterIdLst>
    <p:handoutMasterId r:id="rId14"/>
  </p:handoutMasterIdLst>
  <p:sldIdLst>
    <p:sldId id="325" r:id="rId5"/>
    <p:sldId id="312" r:id="rId6"/>
    <p:sldId id="495" r:id="rId7"/>
    <p:sldId id="501" r:id="rId8"/>
    <p:sldId id="504" r:id="rId9"/>
    <p:sldId id="509" r:id="rId10"/>
    <p:sldId id="510" r:id="rId11"/>
    <p:sldId id="310" r:id="rId1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rgbClr val="003399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4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00FF"/>
    <a:srgbClr val="FF66FF"/>
    <a:srgbClr val="0066FF"/>
    <a:srgbClr val="FF99FF"/>
    <a:srgbClr val="663300"/>
    <a:srgbClr val="CC6600"/>
    <a:srgbClr val="CCFFCC"/>
    <a:srgbClr val="CCECFF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5" autoAdjust="0"/>
    <p:restoredTop sz="96918" autoAdjust="0"/>
  </p:normalViewPr>
  <p:slideViewPr>
    <p:cSldViewPr>
      <p:cViewPr varScale="1">
        <p:scale>
          <a:sx n="113" d="100"/>
          <a:sy n="113" d="100"/>
        </p:scale>
        <p:origin x="786" y="96"/>
      </p:cViewPr>
      <p:guideLst>
        <p:guide orient="horz" pos="1344"/>
        <p:guide pos="4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7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D57FC4F4-1FA7-4BDA-9E82-CDDEC4B6DD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B24F7D20-92E4-403D-9562-1E924800A39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4A6BB805-8B33-485F-BDAD-E4448B52BD20}" type="datetimeFigureOut">
              <a:rPr lang="zh-TW" altLang="en-US"/>
              <a:pPr>
                <a:defRPr/>
              </a:pPr>
              <a:t>2024/2/20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8C227F9F-2EB4-4689-9A38-79C7CB147D4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161312C0-2FF7-4F4B-A349-1271C4EA33D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B3D68E9-2FEA-4F65-A015-406966A120C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0137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816CCD2D-51EC-4F61-90EE-A5AE85713D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4591E839-0406-4CA9-A6A1-927E36B3FE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CEBBE9-25CE-40AF-BFAC-4BCC33B404A2}" type="datetimeFigureOut">
              <a:rPr lang="zh-TW" altLang="en-US"/>
              <a:pPr>
                <a:defRPr/>
              </a:pPr>
              <a:t>2024/2/20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13C9EC56-46E5-4ECB-A09D-E1FF37333C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C383C241-51FD-4F88-BD2C-1017E32C4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392A6694-18A8-4815-BD4B-5840820E8B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spcAft>
                <a:spcPct val="0"/>
              </a:spcAft>
              <a:defRPr sz="1200" b="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6E240B5A-4B5C-495D-920E-FB6539FFAB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E7B462A-82D4-43FA-BE85-9A9DD98C001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024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F1D96B1-27F5-4443-9834-A1C4F15F01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72AC0B36-3A11-4610-895D-3FC8B5B7D6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625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7FF0551A-E957-4BFF-8FD6-93718F0F4F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A0F2ABBA-EA34-4BCB-92D4-AB319E856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961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D093E1DE-8B2D-41C4-9E69-81CD6D4A7E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DE55BA8-8206-43FB-81AA-4023F1A9E4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1039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CDD96F69-DFA0-4BAD-B10F-F62DD714DF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D6ECCD18-165C-43DF-9982-DDBC7DAA06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6049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B397028D-245D-49C3-A291-AF79A5EC18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1F17B06E-CBD9-44C5-AC59-7E535EDD0C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3093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AF737A1D-4D34-402C-9D18-36358C185D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FA47A4B5-D6F7-4508-B534-BFDDF40359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027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8B80C7AA-C4D2-4A91-ABDC-28C7A3B6D2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D7662101-1ADD-43CE-AA5D-C0F27F1F1D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697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864BC38-806D-4743-A007-86071E5935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7E24C07-C15D-4CA3-9339-B269788D33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98238-0769-4702-A9CD-EEFA49C06C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610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C366EF7-BB7E-4F9B-BF7E-7151D7EF01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86B54BD-EA15-46C1-9C98-45A1F5A8782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F45AF-A9D0-4FBD-B0C0-99CCDE5E7F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01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022D4EB-122B-4675-9DBC-FED0597E50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6C971083-5713-4C77-AEA7-52A1C98E6E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5CC1C-44D6-4B7C-8F3E-17952C5D1E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2725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83A6AB8-04FF-46DF-AFA7-BC2605503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46C9F79-A8FC-42DC-A8E6-8C439BF266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77F565C-18FF-4AE6-A69A-CD4413D349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E5AF2-5A68-482F-A6F6-DCB4A7F3FA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109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B8BBB55-DE34-4657-819B-1D9DE2DDBF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16ED02-EB47-4536-8933-E251C684B8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FAB91CC-2E09-45FF-B0DF-191D5F7E5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2AF3A-AE60-4B0A-909A-5AB8573B25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0099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08E5F85-2BFA-4328-BC48-13C5A7C89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C31233C-34DD-415D-8349-F13E9B414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6ADD5B8-A399-4F0E-80F7-1B4787A4F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D469B-E14D-4213-B181-3B055B4658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8288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C01C2E7-DF4E-43B3-92CE-2367F1D36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CF82920-C449-4DFD-8A79-347800954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293BF78-B7B3-4656-BCBB-0911FB8077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C1F41-42B4-4B43-B559-F9054564FB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351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0EC75BA-94BB-4E54-B793-F4212664B9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424D8D3-21AC-40A3-9B34-A9DABA45B1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4DF7660E-14C4-4182-836C-22F6E8A7CA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5621C-E631-4FFC-9EA6-E9CB1A0C2E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9869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CB742F0-1DD7-49D4-8B8A-CBE05043E4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322A79F-585A-4A74-BDE8-F7B2E2FB17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A1F0BD7-7A13-4151-A366-491D9DCA1F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1650B-ECAC-4A5B-95DC-8DB04A0A9D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680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F0F04BA-B6B9-47C9-B7D1-9713F383C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171AA38-5448-4082-811A-0E081F1979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5200163-6C53-4203-874D-B728C73F5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7E292-39F1-4237-AF94-103C09B4CB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8279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58C6D15-FD64-4638-977D-D31E819CCE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AAB1EE7-89F5-4F42-B57F-073E0563DB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FA98824-F88A-4E31-81F6-DD4108EFC3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12087-D69F-4F11-9663-F7F184DE0B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58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9092878-E3B0-4ED4-AD3F-06C246F15B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3EE6DB75-E922-4AA7-9D3A-A1E07B207E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52F7-84A5-4AC2-A2B1-4AA73B9303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6571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B1DAB19-8630-4BA1-9517-CA058BE48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FEE5304-96F3-4151-ABED-3377E123D6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BD0892A-7DD9-4A51-893D-36D7A1CDD4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D6E49-256F-40A2-B52F-EBB6487680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2362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9670EDD-7979-454F-9E34-E4B76187E5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65C4B5D-0408-44A6-847F-0768E7EAC6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404439A-B4A9-485A-A4BF-F0E8695E65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010F3-E3A8-425B-8FB4-0B4D47FB49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71033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59CACD4-B1E5-4AF1-A03C-F09338CFB9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D9BCFD-CA66-4AB4-AFDE-F158CCF3EB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5C995B5-D197-4019-BFF0-6D0AF9BEA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8956C-9E67-4E21-96CA-5E5A569ACC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830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96FF049-07CA-4890-AF21-B12B5E398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846FF06-4AAB-45C3-977C-C9BA901BA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98E02D1-CFF0-4AA5-904D-6AC1FA481F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0963C-F14A-42DE-AD88-5E7AAC7063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21278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15DD7EE-76D7-45F2-843C-E7FBCD1F6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0CEF5-011A-401F-86CB-B1CE845408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5CF5893-AF0D-44F3-8E3E-390F1A73B4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02187-B6DE-48BA-8BFE-AC14D30C584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91602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98A4474-3A79-4115-B3B6-5EBECA0624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460F684-7225-4B92-A19E-8736731C7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348F63F-779C-4385-88FC-9A5FAEEC3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302D-B778-49E5-A402-BFB14FD618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4745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FB23C35-8261-4559-9776-FD1DFBA519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1AECF61-7582-4B3F-85FE-400A1C753B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24405A5-4099-4A23-ABBE-07DCB3BBA5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A533E-2D32-4795-98E1-3F71F3FB2E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96407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150C1CF8-D45C-4770-B556-BB72C44A7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4FE12D7B-8BAE-41F8-92AE-182AC07AE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DC32A2A1-8CC0-4116-B71B-6C2603981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80144-294E-4132-9DCB-A4F7FA34F8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48883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58A9864-790F-4370-8A5E-9BB7E4F848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D2C25C89-1E2C-43BF-93A5-B389A50A6D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7096190-4E3D-428B-A538-A812E03D1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4FB-B039-4A1D-85CE-D3A66EB79C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7594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06AEB133-5DE6-4642-BE8E-DF97D2BE30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CCA9AE73-1DA9-44A7-A96A-8CB7C70A2A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82710C5-4DCD-4D6B-8C68-6239FF68D5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B325F-8B0C-44A6-B3D4-65B1C71ECB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889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752BB7F-5F68-427C-B900-087810B399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F7B427C-AE1A-470A-9C8F-C3976B1AED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A19CB-62A7-4A71-B69E-8C110D789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93958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7E8587A-FF23-4F48-89F5-9C52F97D4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BC1BD43-DC5B-4CA9-BF29-1CE2A553A0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9CF86-F7E9-4E9B-A805-E3E77FD1D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56872-5FF7-465A-BF97-9EC15146CF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955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7144E70-0A8A-4DF2-90A9-4AAF007DA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73665B9-27BB-4579-A6A6-BCA46BB600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613416B-9A03-4635-9EC4-ACAA0F87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FB7F3-2C9D-4969-A0A0-F15BF1C612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72828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82E0A2D-3617-4B1B-8852-3AB0428E88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9781BCF-F980-4521-AA54-5D0EF8B956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E5BBAF8-787E-4F1E-81ED-D456F5280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22083-2172-458A-B7D8-6003D0A21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83821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3EDDBD1-4402-4963-BFC0-0018F89C71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5773A2B-D21D-48C2-B678-4BD86278E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2B64623-C238-4229-9FB6-3E06165A6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85C03-2E96-4FD3-9F49-F99FED02B6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14317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8341FA4F-5870-4B96-85B2-9AEF470A9E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DC5C6C5-AC9A-4EB9-B2FE-AB6F0FA44D9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C8A6A713-439B-41C6-9986-4E2425B7A33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7568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xmlns="" id="{53673364-987A-4F1C-A717-2E1B40CF83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23DAD80F-763C-4C52-BD04-0DD8FA2FAB5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xmlns="" id="{50DF83E5-38BD-4F10-939B-263111AEBB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58">
            <a:extLst>
              <a:ext uri="{FF2B5EF4-FFF2-40B4-BE49-F238E27FC236}">
                <a16:creationId xmlns:a16="http://schemas.microsoft.com/office/drawing/2014/main" xmlns="" id="{B1682D8E-75E4-427F-94E8-921C880CABD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4850" y="485775"/>
            <a:ext cx="304800" cy="287338"/>
            <a:chOff x="5244" y="306"/>
            <a:chExt cx="192" cy="181"/>
          </a:xfrm>
        </p:grpSpPr>
        <p:sp>
          <p:nvSpPr>
            <p:cNvPr id="11" name="AutoShape 8">
              <a:extLst>
                <a:ext uri="{FF2B5EF4-FFF2-40B4-BE49-F238E27FC236}">
                  <a16:creationId xmlns:a16="http://schemas.microsoft.com/office/drawing/2014/main" xmlns="" id="{9F78DB89-6854-433D-9493-1404A65B7D3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 sz="18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2" name="任意多边形 28">
              <a:extLst>
                <a:ext uri="{FF2B5EF4-FFF2-40B4-BE49-F238E27FC236}">
                  <a16:creationId xmlns:a16="http://schemas.microsoft.com/office/drawing/2014/main" xmlns="" id="{A3CE9D93-C905-4EDA-AD96-826CB22AF9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BDB82C5-2051-49E8-A003-27360C831E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2E307B50-3C56-4EB8-835D-367566A7AE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FA3282EE-6980-48DD-92A1-F9BE02CC23D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2.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 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zh-TW" altLang="en-US" dirty="0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F4A81BC5-13A7-4792-ADF6-498B43B89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xmlns="" id="{37ACD5DB-5A5D-44E5-8A41-87B543824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xmlns="" id="{7164FB7D-948E-41F9-B1B5-50DAE3312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018D5-7BCC-4E57-B802-AE7A6F751D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472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7B3B819-7408-45A8-BF65-E448BD9571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FBD1169-6635-48C5-9890-CAE0749EA0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804A6-73EF-4D0E-86E1-89CD14DB12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189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DBD9ACA1-3C38-415C-BA5B-AEE2F25A8B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DAB97063-9FE7-4017-B52D-7381A8F7CD0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14F9A-3264-48B7-9FF8-1C9E1FFE41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511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A3F6765-48C9-4821-B1DC-B3444FD857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E232F9B9-8A25-47DC-BFD5-51D24162ED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64083-726F-44F8-A8B4-68A42DC8FA2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534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8EA5830-D0C3-4182-855B-B2CA456C3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98A63188-E5B7-46F5-ABC3-3069508A0A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6F3E1-5747-4C83-A0F6-75266012C1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28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BDFBE51-F0C8-45FC-BCD3-737B83CF65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2857253-5431-441F-A1B0-686523608A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3E8BE-CD67-40A8-80D9-1ED2488523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675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C353DD7-23EB-4CEE-9902-FBDD022D79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73FA9EE-5CF8-494A-880D-3EFC1C4492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61210-A303-4093-A00F-8ECA02F181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138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20583BDA-DBA0-4296-B6BA-8A5B4068A7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Aft>
                <a:spcPct val="0"/>
              </a:spcAft>
              <a:defRPr sz="1400" b="0">
                <a:solidFill>
                  <a:schemeClr val="tx1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6E6B7864-973B-4269-B34D-91CAAF7B36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5BC86262-3AD6-49B4-983B-91A8992DDD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A0284C09-24E1-448C-B08D-2E5578400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FBA32CFC-2428-4497-9C41-D6A9DD159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00EC7976-D466-4052-B409-E58B7064748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03D1BA86-B8ED-4530-A388-8C112607519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2. 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73FA1EFA-684F-4E34-BBB5-7A95E628757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7568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1033" name="AutoShape 10">
            <a:extLst>
              <a:ext uri="{FF2B5EF4-FFF2-40B4-BE49-F238E27FC236}">
                <a16:creationId xmlns:a16="http://schemas.microsoft.com/office/drawing/2014/main" xmlns="" id="{C40CD558-9C9A-4476-B552-BB2BD8BC7C7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AutoShape 11">
            <a:extLst>
              <a:ext uri="{FF2B5EF4-FFF2-40B4-BE49-F238E27FC236}">
                <a16:creationId xmlns:a16="http://schemas.microsoft.com/office/drawing/2014/main" xmlns="" id="{FBD74832-9ADE-40F2-83D2-505AFD43069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2">
            <a:extLst>
              <a:ext uri="{FF2B5EF4-FFF2-40B4-BE49-F238E27FC236}">
                <a16:creationId xmlns:a16="http://schemas.microsoft.com/office/drawing/2014/main" xmlns="" id="{D5AC5E29-8287-4413-8040-DFD6BA561C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6" name="Group 79">
            <a:extLst>
              <a:ext uri="{FF2B5EF4-FFF2-40B4-BE49-F238E27FC236}">
                <a16:creationId xmlns:a16="http://schemas.microsoft.com/office/drawing/2014/main" xmlns="" id="{B46E1034-AE51-4A24-B19C-003DD164C26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4850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:a16="http://schemas.microsoft.com/office/drawing/2014/main" xmlns="" id="{81AC0C53-EC08-4846-8125-570482B05E86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 sz="18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1039" name="任意多边形 28">
              <a:extLst>
                <a:ext uri="{FF2B5EF4-FFF2-40B4-BE49-F238E27FC236}">
                  <a16:creationId xmlns:a16="http://schemas.microsoft.com/office/drawing/2014/main" xmlns="" id="{5EA72844-7333-4906-8188-98E712210C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37" name="图片 1">
            <a:extLst>
              <a:ext uri="{FF2B5EF4-FFF2-40B4-BE49-F238E27FC236}">
                <a16:creationId xmlns:a16="http://schemas.microsoft.com/office/drawing/2014/main" xmlns="" id="{B47102CC-2D9D-43DA-940D-2A5709B60F0E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  <p:sldLayoutId id="2147484447" r:id="rId8"/>
    <p:sldLayoutId id="2147484448" r:id="rId9"/>
    <p:sldLayoutId id="2147484449" r:id="rId10"/>
    <p:sldLayoutId id="21474844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84A00C71-5265-4BD6-85C6-73299F5382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Aft>
                <a:spcPct val="0"/>
              </a:spcAft>
              <a:defRPr sz="1400" b="0">
                <a:solidFill>
                  <a:schemeClr val="tx1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5944F7E-BDDD-47A9-8CE7-B0DD9A6F43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Aft>
                <a:spcPct val="0"/>
              </a:spcAft>
              <a:defRPr sz="1400" b="0">
                <a:solidFill>
                  <a:schemeClr val="tx1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0AFB59AF-09C9-4A84-800B-568BF1ABC7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C3B9A68-C228-40CD-8A54-D83D5EA976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97DB7CCE-85A4-4368-A9DE-868399400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D53052C2-BA51-4D7F-8274-5085FCBE5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313154AF-51DD-42F0-AE63-40AE53CE29C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2. 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A5F0B584-88EA-4E32-A65D-993B507ABE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CEF0BCD6-E135-4D5E-BB97-A42F67CDF58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58C47064-950D-48A9-B5B9-D4B88B9CDC6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7568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2059" name="AutoShape 10">
            <a:extLst>
              <a:ext uri="{FF2B5EF4-FFF2-40B4-BE49-F238E27FC236}">
                <a16:creationId xmlns:a16="http://schemas.microsoft.com/office/drawing/2014/main" xmlns="" id="{98D4B396-5F13-4B1D-8D9D-4A72711CC7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1">
            <a:extLst>
              <a:ext uri="{FF2B5EF4-FFF2-40B4-BE49-F238E27FC236}">
                <a16:creationId xmlns:a16="http://schemas.microsoft.com/office/drawing/2014/main" xmlns="" id="{1D3A75F1-47CD-4DE2-AFA3-4BAD89AA17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2">
            <a:extLst>
              <a:ext uri="{FF2B5EF4-FFF2-40B4-BE49-F238E27FC236}">
                <a16:creationId xmlns:a16="http://schemas.microsoft.com/office/drawing/2014/main" xmlns="" id="{A51A4CF6-8370-4AAD-AA57-723E38D0520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62" name="Group 82">
            <a:extLst>
              <a:ext uri="{FF2B5EF4-FFF2-40B4-BE49-F238E27FC236}">
                <a16:creationId xmlns:a16="http://schemas.microsoft.com/office/drawing/2014/main" xmlns="" id="{88774082-136D-4481-9119-AD96BBD3D2B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4850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:a16="http://schemas.microsoft.com/office/drawing/2014/main" xmlns="" id="{A5DC8E64-F17F-4204-ADBE-62171A1B537B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 sz="18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2066" name="任意多边形 28">
              <a:extLst>
                <a:ext uri="{FF2B5EF4-FFF2-40B4-BE49-F238E27FC236}">
                  <a16:creationId xmlns:a16="http://schemas.microsoft.com/office/drawing/2014/main" xmlns="" id="{A5B47BA2-80C4-4203-980B-CE00BBF945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6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6518F498-D88A-422E-8098-2C99542557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图片 1">
            <a:extLst>
              <a:ext uri="{FF2B5EF4-FFF2-40B4-BE49-F238E27FC236}">
                <a16:creationId xmlns:a16="http://schemas.microsoft.com/office/drawing/2014/main" xmlns="" id="{9D6D9219-E363-4870-9FB2-A8D60B8DF155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865E3D4-C347-498A-90C7-C1EBAAB221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Aft>
                <a:spcPct val="0"/>
              </a:spcAft>
              <a:defRPr sz="1400" b="0">
                <a:solidFill>
                  <a:schemeClr val="tx1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F66D3004-29A0-402D-8CF6-82BC9C31312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Aft>
                <a:spcPct val="0"/>
              </a:spcAft>
              <a:defRPr sz="1400" b="0">
                <a:solidFill>
                  <a:schemeClr val="tx1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645F92F-06C2-4B2A-A9E4-0A87C789F4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50893ECD-844B-46A5-8104-C60F9F8116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8A17BFF-9F33-4004-B0DF-C3D903AB6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AFF6EE0D-DCE3-4E4A-8E3B-0E4095BA6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CD6D61D3-B593-4C51-B331-20895D91727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40576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2. </a:t>
            </a:r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倍數和因數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487B5CE4-63A5-467E-AD8D-63EBBD28B8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:a16="http://schemas.microsoft.com/office/drawing/2014/main" xmlns="" id="{433E1349-5FF7-42FD-807C-2B6EB84B0B3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必攻指數：</a:t>
            </a:r>
            <a:endParaRPr kumimoji="0"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7E7DD12-DFE1-42F7-9FA5-E68C192576B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7568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 b="1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B492DDB2-21B0-40FF-AEA8-2799803CEE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81B49015-916A-49C9-BD15-C393803CDC1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A0829014-ED0A-4231-B99E-5300C73B7D8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86" name="Group 62">
            <a:extLst>
              <a:ext uri="{FF2B5EF4-FFF2-40B4-BE49-F238E27FC236}">
                <a16:creationId xmlns:a16="http://schemas.microsoft.com/office/drawing/2014/main" xmlns="" id="{35925FD5-B26A-4E01-94A4-E98691E9CD2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4850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:a16="http://schemas.microsoft.com/office/drawing/2014/main" xmlns="" id="{408C7851-A4D4-454B-A00B-81AF7D165C53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 sz="1800" b="1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sp>
          <p:nvSpPr>
            <p:cNvPr id="3089" name="任意多边形 28">
              <a:extLst>
                <a:ext uri="{FF2B5EF4-FFF2-40B4-BE49-F238E27FC236}">
                  <a16:creationId xmlns:a16="http://schemas.microsoft.com/office/drawing/2014/main" xmlns="" id="{3CABC904-B503-4CE4-8314-72888553E5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F63E4E57-18A8-41D5-8B71-723C750B4B0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F23626B9-47C6-41F3-A2B9-2B5273403B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spcAft>
                <a:spcPct val="0"/>
              </a:spcAft>
              <a:defRPr sz="18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9325BF06-A1C5-4050-A91F-3A96C0B35C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spcAft>
                <a:spcPct val="0"/>
              </a:spcAft>
              <a:defRPr sz="1800" b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xmlns="" id="{CB451C20-CDE3-4150-AF11-C3671E25C9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800" b="1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CE0B0380-8969-461F-A7CC-C07848150F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86BC6F70-C924-44CE-88B6-23C912C99E4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EB4DC0CA-A4AD-425B-9461-E6279EC15B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C173E403-6458-4D91-967C-8267E68E0B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7303B693-071D-4823-8A9A-F515C7BD8A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F387918D-76D9-4510-A322-D5656D61D1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C571B734-0ACF-42CC-8617-13B0FAB3B987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8AC46E33-712B-4570-ADC2-50B6F410A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必攻課題</a:t>
            </a:r>
            <a:endParaRPr lang="en-US" altLang="zh-TW" sz="2800" b="1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F37A33AE-12C0-457B-8440-4B65AD434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例</a:t>
            </a:r>
            <a:endParaRPr lang="en-US" altLang="zh-TW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3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80897200-DA35-4C38-A9BA-21798C242A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0112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 smtClean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zh-TW" sz="2800" b="1" dirty="0"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3">
            <a:extLst>
              <a:ext uri="{FF2B5EF4-FFF2-40B4-BE49-F238E27FC236}">
                <a16:creationId xmlns:a16="http://schemas.microsoft.com/office/drawing/2014/main" xmlns="" id="{37005A9F-79FB-4B72-892B-92F9BC4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700" y="3571875"/>
            <a:ext cx="252413" cy="395288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endParaRPr lang="zh-TW" altLang="en-US" sz="2800" b="1">
              <a:solidFill>
                <a:srgbClr val="3333CC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Rectangle 403">
            <a:extLst>
              <a:ext uri="{FF2B5EF4-FFF2-40B4-BE49-F238E27FC236}">
                <a16:creationId xmlns:a16="http://schemas.microsoft.com/office/drawing/2014/main" xmlns="" id="{47F5F3D7-7B76-4B35-9DEF-4F114A157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3850" y="2598738"/>
            <a:ext cx="252413" cy="395287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endParaRPr lang="zh-TW" altLang="en-US" sz="2800" b="1">
              <a:solidFill>
                <a:srgbClr val="3333CC"/>
              </a:solidFill>
              <a:cs typeface="Times New Roman" panose="02020603050405020304" pitchFamily="18" charset="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EF45D6F-46C3-4215-A979-D6DC2FB5E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:a16="http://schemas.microsoft.com/office/drawing/2014/main" xmlns="" id="{5E0E0C4A-0084-45B4-8804-4A0DAAEDD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1812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答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88904071-10ED-402A-9C56-6B5C81984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425" y="2554288"/>
            <a:ext cx="303688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  <a:sym typeface="Wingdings 3" panose="05040102010807070707" pitchFamily="18" charset="2"/>
              </a:rPr>
              <a:t></a:t>
            </a:r>
            <a:r>
              <a:rPr lang="zh-TW" altLang="en-US">
                <a:solidFill>
                  <a:srgbClr val="0000FF"/>
                </a:solidFill>
              </a:rPr>
              <a:t>列出</a:t>
            </a:r>
            <a:r>
              <a:rPr lang="en-US" altLang="zh-TW">
                <a:solidFill>
                  <a:srgbClr val="0000FF"/>
                </a:solidFill>
              </a:rPr>
              <a:t>12</a:t>
            </a:r>
            <a:r>
              <a:rPr lang="zh-TW" altLang="en-US">
                <a:solidFill>
                  <a:srgbClr val="0000FF"/>
                </a:solidFill>
              </a:rPr>
              <a:t>的所有因數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xmlns="" id="{6CB79139-E63C-46A9-8C9E-1E457A73E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</a:rPr>
              <a:t>例</a:t>
            </a:r>
            <a:endParaRPr lang="en-US" altLang="zh-TW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</a:endParaRPr>
          </a:p>
        </p:txBody>
      </p:sp>
      <p:sp>
        <p:nvSpPr>
          <p:cNvPr id="10248" name="Rectangle 52">
            <a:extLst>
              <a:ext uri="{FF2B5EF4-FFF2-40B4-BE49-F238E27FC236}">
                <a16:creationId xmlns:a16="http://schemas.microsoft.com/office/drawing/2014/main" xmlns="" id="{1B1B3251-CF49-4530-BFBD-ACA0DF82C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90613"/>
            <a:ext cx="6194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tx1"/>
                </a:solidFill>
              </a:rPr>
              <a:t>12</a:t>
            </a:r>
            <a:r>
              <a:rPr lang="zh-TW" altLang="en-US" sz="2800">
                <a:solidFill>
                  <a:schemeClr val="tx1"/>
                </a:solidFill>
              </a:rPr>
              <a:t>和</a:t>
            </a:r>
            <a:r>
              <a:rPr lang="en-US" altLang="zh-TW" sz="2800">
                <a:solidFill>
                  <a:schemeClr val="tx1"/>
                </a:solidFill>
              </a:rPr>
              <a:t>20</a:t>
            </a:r>
            <a:r>
              <a:rPr lang="zh-TW" altLang="en-US" sz="2800">
                <a:solidFill>
                  <a:schemeClr val="tx1"/>
                </a:solidFill>
              </a:rPr>
              <a:t>的最大公因數</a:t>
            </a:r>
            <a:r>
              <a:rPr lang="en-US" altLang="zh-TW" sz="2800">
                <a:solidFill>
                  <a:schemeClr val="tx1"/>
                </a:solidFill>
              </a:rPr>
              <a:t>(H.C.F.)</a:t>
            </a:r>
            <a:r>
              <a:rPr lang="zh-TW" altLang="en-US" sz="2800">
                <a:solidFill>
                  <a:schemeClr val="tx1"/>
                </a:solidFill>
              </a:rPr>
              <a:t>是多少</a:t>
            </a:r>
            <a:r>
              <a:rPr lang="zh-TW" altLang="en-US" sz="2800">
                <a:solidFill>
                  <a:schemeClr val="tx1"/>
                </a:solidFill>
                <a:latin typeface="標楷體" panose="03000509000000000000" pitchFamily="65" charset="-120"/>
              </a:rPr>
              <a:t>？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E7DB399-B2AB-4118-9110-4E699D61D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548063"/>
            <a:ext cx="3108325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  <a:sym typeface="Wingdings 3" panose="05040102010807070707" pitchFamily="18" charset="2"/>
              </a:rPr>
              <a:t>列出</a:t>
            </a:r>
            <a:r>
              <a:rPr lang="en-US" altLang="zh-TW">
                <a:solidFill>
                  <a:srgbClr val="0000FF"/>
                </a:solidFill>
                <a:sym typeface="Wingdings 3" panose="05040102010807070707" pitchFamily="18" charset="2"/>
              </a:rPr>
              <a:t>20</a:t>
            </a:r>
            <a:r>
              <a:rPr lang="zh-TW" altLang="en-US">
                <a:solidFill>
                  <a:srgbClr val="0000FF"/>
                </a:solidFill>
                <a:sym typeface="Wingdings 3" panose="05040102010807070707" pitchFamily="18" charset="2"/>
              </a:rPr>
              <a:t>的所有因數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xmlns="" id="{5C631617-BF86-4B6B-9589-EECBBC800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105025"/>
            <a:ext cx="5502275" cy="248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chemeClr val="accent2"/>
                </a:solidFill>
              </a:rPr>
              <a:t>12</a:t>
            </a:r>
            <a:r>
              <a:rPr lang="zh-TW" altLang="en-US" sz="2800">
                <a:solidFill>
                  <a:schemeClr val="accent2"/>
                </a:solidFill>
              </a:rPr>
              <a:t>的因數有</a:t>
            </a:r>
            <a:r>
              <a:rPr lang="en-US" altLang="zh-TW" sz="2800">
                <a:solidFill>
                  <a:schemeClr val="accent2"/>
                </a:solidFill>
              </a:rPr>
              <a:t>︰</a:t>
            </a:r>
            <a:endParaRPr lang="zh-TW" altLang="en-US" sz="2800">
              <a:solidFill>
                <a:schemeClr val="accent2"/>
              </a:solidFill>
            </a:endParaRPr>
          </a:p>
          <a:p>
            <a:pPr eaLnBrk="1" hangingPunct="1">
              <a:spcAft>
                <a:spcPct val="30000"/>
              </a:spcAft>
            </a:pPr>
            <a:r>
              <a:rPr lang="en-US" altLang="zh-TW" sz="2800">
                <a:solidFill>
                  <a:schemeClr val="accent2"/>
                </a:solidFill>
              </a:rPr>
              <a:t>1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2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3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4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6</a:t>
            </a:r>
            <a:r>
              <a:rPr lang="zh-TW" altLang="en-US" sz="2800">
                <a:solidFill>
                  <a:schemeClr val="accent2"/>
                </a:solidFill>
              </a:rPr>
              <a:t>和</a:t>
            </a:r>
            <a:r>
              <a:rPr lang="en-US" altLang="zh-TW" sz="2800">
                <a:solidFill>
                  <a:schemeClr val="accent2"/>
                </a:solidFill>
              </a:rPr>
              <a:t>12</a:t>
            </a:r>
            <a:endParaRPr lang="zh-TW" altLang="en-US" sz="2800">
              <a:solidFill>
                <a:schemeClr val="accent2"/>
              </a:solidFill>
            </a:endParaRPr>
          </a:p>
          <a:p>
            <a:pPr eaLnBrk="1" hangingPunct="1"/>
            <a:r>
              <a:rPr lang="en-US" altLang="zh-TW" sz="2800">
                <a:solidFill>
                  <a:schemeClr val="accent2"/>
                </a:solidFill>
              </a:rPr>
              <a:t>20</a:t>
            </a:r>
            <a:r>
              <a:rPr lang="zh-TW" altLang="en-US" sz="2800">
                <a:solidFill>
                  <a:schemeClr val="accent2"/>
                </a:solidFill>
              </a:rPr>
              <a:t>的因數有</a:t>
            </a:r>
            <a:r>
              <a:rPr lang="en-US" altLang="zh-TW" sz="2800">
                <a:solidFill>
                  <a:schemeClr val="accent2"/>
                </a:solidFill>
              </a:rPr>
              <a:t>︰</a:t>
            </a:r>
            <a:endParaRPr lang="zh-TW" altLang="en-US" sz="2800">
              <a:solidFill>
                <a:schemeClr val="accent2"/>
              </a:solidFill>
            </a:endParaRPr>
          </a:p>
          <a:p>
            <a:pPr eaLnBrk="1" hangingPunct="1">
              <a:spcAft>
                <a:spcPct val="30000"/>
              </a:spcAft>
            </a:pPr>
            <a:r>
              <a:rPr lang="en-US" altLang="zh-TW" sz="2800">
                <a:solidFill>
                  <a:schemeClr val="accent2"/>
                </a:solidFill>
              </a:rPr>
              <a:t>1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2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4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5</a:t>
            </a:r>
            <a:r>
              <a:rPr lang="zh-TW" altLang="en-US" sz="2800">
                <a:solidFill>
                  <a:schemeClr val="accent2"/>
                </a:solidFill>
              </a:rPr>
              <a:t>、</a:t>
            </a:r>
            <a:r>
              <a:rPr lang="en-US" altLang="zh-TW" sz="2800">
                <a:solidFill>
                  <a:schemeClr val="accent2"/>
                </a:solidFill>
              </a:rPr>
              <a:t>10</a:t>
            </a:r>
            <a:r>
              <a:rPr lang="zh-TW" altLang="en-US" sz="2800">
                <a:solidFill>
                  <a:schemeClr val="accent2"/>
                </a:solidFill>
              </a:rPr>
              <a:t>和</a:t>
            </a:r>
            <a:r>
              <a:rPr lang="en-US" altLang="zh-TW" sz="2800">
                <a:solidFill>
                  <a:schemeClr val="accent2"/>
                </a:solidFill>
              </a:rPr>
              <a:t>20</a:t>
            </a:r>
          </a:p>
          <a:p>
            <a:pPr eaLnBrk="1" hangingPunct="1">
              <a:spcAft>
                <a:spcPct val="20000"/>
              </a:spcAft>
            </a:pPr>
            <a:r>
              <a:rPr lang="zh-TW" altLang="en-US" sz="2800">
                <a:solidFill>
                  <a:schemeClr val="accent2"/>
                </a:solidFill>
              </a:rPr>
              <a:t>所以</a:t>
            </a:r>
            <a:r>
              <a:rPr lang="en-US" altLang="zh-TW" sz="2800">
                <a:solidFill>
                  <a:schemeClr val="accent2"/>
                </a:solidFill>
              </a:rPr>
              <a:t>12</a:t>
            </a:r>
            <a:r>
              <a:rPr lang="zh-TW" altLang="en-US" sz="2800">
                <a:solidFill>
                  <a:schemeClr val="accent2"/>
                </a:solidFill>
              </a:rPr>
              <a:t>和</a:t>
            </a:r>
            <a:r>
              <a:rPr lang="en-US" altLang="zh-TW" sz="2800">
                <a:solidFill>
                  <a:schemeClr val="accent2"/>
                </a:solidFill>
              </a:rPr>
              <a:t>20</a:t>
            </a:r>
            <a:r>
              <a:rPr lang="zh-TW" altLang="en-US" sz="2800">
                <a:solidFill>
                  <a:schemeClr val="accent2"/>
                </a:solidFill>
              </a:rPr>
              <a:t>的</a:t>
            </a:r>
            <a:r>
              <a:rPr lang="en-US" altLang="zh-TW" sz="2800">
                <a:solidFill>
                  <a:schemeClr val="accent2"/>
                </a:solidFill>
              </a:rPr>
              <a:t>H.C.F.</a:t>
            </a:r>
            <a:r>
              <a:rPr lang="zh-TW" altLang="en-US" sz="2800">
                <a:solidFill>
                  <a:schemeClr val="accent2"/>
                </a:solidFill>
              </a:rPr>
              <a:t>是</a:t>
            </a:r>
            <a:r>
              <a:rPr lang="en-US" altLang="zh-TW" sz="2800">
                <a:solidFill>
                  <a:srgbClr val="FF0000"/>
                </a:solidFill>
              </a:rPr>
              <a:t>4</a:t>
            </a:r>
            <a:r>
              <a:rPr lang="zh-TW" altLang="en-US" sz="2800">
                <a:solidFill>
                  <a:schemeClr val="accent2"/>
                </a:solidFill>
              </a:rPr>
              <a:t>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29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29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29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29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26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7596336" y="4608846"/>
            <a:ext cx="504056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4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4557441"/>
            <a:ext cx="84249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它們的公因</a:t>
            </a:r>
            <a:r>
              <a:rPr lang="zh-TW" altLang="en-US" sz="2800" dirty="0"/>
              <a:t>數是</a:t>
            </a:r>
            <a:r>
              <a:rPr lang="zh-TW" altLang="en-US" sz="2800" dirty="0" smtClean="0"/>
              <a:t>：</a:t>
            </a:r>
            <a:r>
              <a:rPr lang="en-US" altLang="zh-TW" sz="2800" dirty="0" smtClean="0"/>
              <a:t>1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2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3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4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6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+mn-lt"/>
              </a:rPr>
              <a:t>9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12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+mn-lt"/>
              </a:rPr>
              <a:t>18</a:t>
            </a:r>
            <a:r>
              <a:rPr lang="zh-TW" altLang="en-US" sz="2800" dirty="0">
                <a:latin typeface="+mn-lt"/>
              </a:rPr>
              <a:t>、</a:t>
            </a:r>
            <a:r>
              <a:rPr lang="en-US" altLang="zh-TW" sz="2800" dirty="0" smtClean="0">
                <a:latin typeface="+mn-lt"/>
              </a:rPr>
              <a:t>36</a:t>
            </a:r>
            <a:endParaRPr lang="zh-TW" altLang="en-US" sz="2800" dirty="0">
              <a:latin typeface="+mn-lt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3609764" y="3606738"/>
            <a:ext cx="504056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542772"/>
            <a:ext cx="70536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6</a:t>
            </a:r>
            <a:r>
              <a:rPr lang="zh-TW" altLang="en-US" sz="2800" dirty="0" smtClean="0"/>
              <a:t>和</a:t>
            </a:r>
            <a:r>
              <a:rPr lang="en-US" altLang="zh-TW" sz="2800" dirty="0" smtClean="0"/>
              <a:t>9</a:t>
            </a:r>
            <a:r>
              <a:rPr lang="zh-TW" altLang="en-US" sz="2800" dirty="0" smtClean="0"/>
              <a:t>的公倍數是：</a:t>
            </a:r>
            <a:r>
              <a:rPr lang="en-US" altLang="zh-TW" sz="2800" dirty="0" smtClean="0"/>
              <a:t>18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36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/>
              <a:t>54</a:t>
            </a:r>
            <a:r>
              <a:rPr lang="zh-TW" altLang="en-US" sz="2800" dirty="0" smtClean="0">
                <a:latin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+mn-lt"/>
              </a:rPr>
              <a:t>72</a:t>
            </a:r>
            <a:r>
              <a:rPr lang="en-US" altLang="zh-TW" sz="2800" dirty="0" smtClean="0">
                <a:latin typeface="標楷體" panose="03000509000000000000" pitchFamily="65" charset="-120"/>
              </a:rPr>
              <a:t>……</a:t>
            </a:r>
            <a:endParaRPr lang="zh-TW" altLang="en-US" sz="2800" dirty="0">
              <a:latin typeface="+mn-lt"/>
            </a:endParaRPr>
          </a:p>
        </p:txBody>
      </p:sp>
      <p:sp>
        <p:nvSpPr>
          <p:cNvPr id="38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961" y="3548452"/>
            <a:ext cx="70536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A.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12</a:t>
            </a:r>
            <a:r>
              <a:rPr lang="zh-TW" altLang="en-US" sz="2800" dirty="0" smtClean="0"/>
              <a:t>不是</a:t>
            </a:r>
            <a:r>
              <a:rPr lang="en-US" altLang="zh-TW" sz="2800" dirty="0" smtClean="0"/>
              <a:t>9</a:t>
            </a:r>
            <a:r>
              <a:rPr lang="zh-TW" altLang="en-US" sz="2800" dirty="0" smtClean="0"/>
              <a:t>的倍數，故不是</a:t>
            </a:r>
            <a:r>
              <a:rPr lang="en-US" altLang="zh-TW" sz="2800" dirty="0" smtClean="0"/>
              <a:t>6</a:t>
            </a:r>
            <a:r>
              <a:rPr lang="zh-TW" altLang="en-US" sz="2800" dirty="0" smtClean="0"/>
              <a:t>和</a:t>
            </a:r>
            <a:r>
              <a:rPr lang="en-US" altLang="zh-TW" sz="2800" dirty="0" smtClean="0"/>
              <a:t>9</a:t>
            </a:r>
            <a:r>
              <a:rPr lang="zh-TW" altLang="en-US" sz="2800" dirty="0" smtClean="0"/>
              <a:t>的公倍數。</a:t>
            </a:r>
            <a:endParaRPr lang="zh-TW" altLang="en-US" sz="2800" dirty="0">
              <a:latin typeface="+mn-lt"/>
            </a:endParaRPr>
          </a:p>
        </p:txBody>
      </p:sp>
      <p:sp>
        <p:nvSpPr>
          <p:cNvPr id="27" name="圆角矩形 14">
            <a:extLst>
              <a:ext uri="{FF2B5EF4-FFF2-40B4-BE49-F238E27FC236}">
                <a16:creationId xmlns:a16="http://schemas.microsoft.com/office/drawing/2014/main" xmlns="" id="{E67C0669-C194-47AF-9277-B41C3EC008D7}"/>
              </a:ext>
            </a:extLst>
          </p:cNvPr>
          <p:cNvSpPr/>
          <p:nvPr/>
        </p:nvSpPr>
        <p:spPr>
          <a:xfrm>
            <a:off x="6804248" y="209532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1979712" y="1124744"/>
            <a:ext cx="6264696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899592" y="1610033"/>
            <a:ext cx="1152128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117281"/>
            <a:ext cx="19410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方法一</a:t>
            </a:r>
            <a:r>
              <a:rPr lang="zh-TW" altLang="en-US" sz="2800" dirty="0" smtClean="0"/>
              <a:t>：</a:t>
            </a:r>
            <a:endParaRPr lang="zh-TW" altLang="en-US" sz="2800" dirty="0"/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027" y="4097762"/>
            <a:ext cx="47494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36</a:t>
            </a:r>
            <a:r>
              <a:rPr lang="zh-TW" altLang="en-US" sz="2800" dirty="0" smtClean="0"/>
              <a:t>和</a:t>
            </a:r>
            <a:r>
              <a:rPr lang="en-US" altLang="zh-TW" sz="2800" dirty="0" smtClean="0"/>
              <a:t>72</a:t>
            </a:r>
            <a:r>
              <a:rPr lang="zh-TW" altLang="en-US" sz="2800" dirty="0" smtClean="0"/>
              <a:t>的最大公因數是</a:t>
            </a:r>
            <a:r>
              <a:rPr lang="en-US" altLang="zh-TW" sz="2800" dirty="0" smtClean="0"/>
              <a:t>36</a:t>
            </a:r>
            <a:r>
              <a:rPr lang="zh-TW" altLang="en-US" sz="2800" dirty="0" smtClean="0"/>
              <a:t>，</a:t>
            </a:r>
            <a:endParaRPr lang="zh-TW" altLang="en-US" sz="2800" dirty="0">
              <a:latin typeface="+mn-lt"/>
            </a:endParaRPr>
          </a:p>
        </p:txBody>
      </p:sp>
      <p:sp>
        <p:nvSpPr>
          <p:cNvPr id="20" name="Rectangle 53">
            <a:extLst>
              <a:ext uri="{FF2B5EF4-FFF2-40B4-BE49-F238E27FC236}">
                <a16:creationId xmlns:a16="http://schemas.microsoft.com/office/drawing/2014/main" xmlns="" id="{CCD8D82F-5446-441B-BEA9-FF97AD2A1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034733"/>
            <a:ext cx="81375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dirty="0" smtClean="0">
                <a:solidFill>
                  <a:schemeClr val="tx1"/>
                </a:solidFill>
              </a:rPr>
              <a:t>1.</a:t>
            </a:r>
            <a:r>
              <a:rPr lang="zh-TW" altLang="en-US" sz="2800" u="sng" dirty="0">
                <a:solidFill>
                  <a:schemeClr val="tx1"/>
                </a:solidFill>
              </a:rPr>
              <a:t>子鳴</a:t>
            </a:r>
            <a:r>
              <a:rPr lang="zh-TW" altLang="en-US" sz="2800" dirty="0">
                <a:solidFill>
                  <a:schemeClr val="tx1"/>
                </a:solidFill>
              </a:rPr>
              <a:t>的取餐號是</a:t>
            </a:r>
            <a:r>
              <a:rPr lang="en-US" altLang="zh-TW" sz="2800" dirty="0">
                <a:solidFill>
                  <a:schemeClr val="tx1"/>
                </a:solidFill>
              </a:rPr>
              <a:t>6</a:t>
            </a:r>
            <a:r>
              <a:rPr lang="zh-TW" altLang="en-US" sz="2800" dirty="0">
                <a:solidFill>
                  <a:schemeClr val="tx1"/>
                </a:solidFill>
              </a:rPr>
              <a:t>和</a:t>
            </a:r>
            <a:r>
              <a:rPr lang="en-US" altLang="zh-TW" sz="2800" dirty="0">
                <a:solidFill>
                  <a:schemeClr val="tx1"/>
                </a:solidFill>
              </a:rPr>
              <a:t>9</a:t>
            </a:r>
            <a:r>
              <a:rPr lang="zh-TW" altLang="en-US" sz="2800" dirty="0">
                <a:solidFill>
                  <a:schemeClr val="tx1"/>
                </a:solidFill>
              </a:rPr>
              <a:t>的公倍數，也是</a:t>
            </a:r>
            <a:r>
              <a:rPr lang="en-US" altLang="zh-TW" sz="2800" dirty="0">
                <a:solidFill>
                  <a:schemeClr val="tx1"/>
                </a:solidFill>
              </a:rPr>
              <a:t>36</a:t>
            </a:r>
            <a:r>
              <a:rPr lang="zh-TW" altLang="en-US" sz="2800" dirty="0">
                <a:solidFill>
                  <a:schemeClr val="tx1"/>
                </a:solidFill>
              </a:rPr>
              <a:t>和</a:t>
            </a:r>
            <a:r>
              <a:rPr lang="en-US" altLang="zh-TW" sz="2800" dirty="0">
                <a:solidFill>
                  <a:schemeClr val="tx1"/>
                </a:solidFill>
              </a:rPr>
              <a:t>72</a:t>
            </a:r>
            <a:r>
              <a:rPr lang="zh-TW" altLang="en-US" sz="2800" dirty="0" smtClean="0">
                <a:solidFill>
                  <a:schemeClr val="tx1"/>
                </a:solidFill>
              </a:rPr>
              <a:t>的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zh-TW" altLang="en-US" sz="2800" dirty="0" smtClean="0">
                <a:solidFill>
                  <a:schemeClr val="tx1"/>
                </a:solidFill>
              </a:rPr>
              <a:t>  公</a:t>
            </a:r>
            <a:r>
              <a:rPr lang="zh-TW" altLang="en-US" sz="2800" dirty="0">
                <a:solidFill>
                  <a:schemeClr val="tx1"/>
                </a:solidFill>
              </a:rPr>
              <a:t>因數</a:t>
            </a:r>
            <a:r>
              <a:rPr lang="zh-TW" altLang="en-US" sz="2800" dirty="0" smtClean="0">
                <a:solidFill>
                  <a:schemeClr val="tx1"/>
                </a:solidFill>
              </a:rPr>
              <a:t>。以下</a:t>
            </a:r>
            <a:r>
              <a:rPr lang="zh-TW" altLang="en-US" sz="2800" dirty="0">
                <a:solidFill>
                  <a:schemeClr val="tx1"/>
                </a:solidFill>
              </a:rPr>
              <a:t>哪個數可能是</a:t>
            </a:r>
            <a:r>
              <a:rPr lang="zh-TW" altLang="en-US" sz="2800" u="sng" dirty="0">
                <a:solidFill>
                  <a:schemeClr val="tx1"/>
                </a:solidFill>
              </a:rPr>
              <a:t>子鳴</a:t>
            </a:r>
            <a:r>
              <a:rPr lang="zh-TW" altLang="en-US" sz="2800" dirty="0">
                <a:solidFill>
                  <a:schemeClr val="tx1"/>
                </a:solidFill>
              </a:rPr>
              <a:t>的取餐號</a:t>
            </a:r>
            <a:r>
              <a:rPr lang="zh-TW" altLang="en-US" sz="2800" dirty="0" smtClean="0">
                <a:solidFill>
                  <a:schemeClr val="tx1"/>
                </a:solidFill>
              </a:rPr>
              <a:t>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 smtClean="0">
                <a:solidFill>
                  <a:schemeClr val="tx1"/>
                </a:solidFill>
              </a:rPr>
              <a:t>    </a:t>
            </a:r>
            <a:r>
              <a:rPr lang="en-US" altLang="zh-CN" sz="2800" dirty="0" smtClean="0">
                <a:solidFill>
                  <a:schemeClr val="tx1"/>
                </a:solidFill>
              </a:rPr>
              <a:t>A</a:t>
            </a:r>
            <a:r>
              <a:rPr lang="en-US" altLang="zh-CN" sz="2800" dirty="0">
                <a:solidFill>
                  <a:schemeClr val="tx1"/>
                </a:solidFill>
              </a:rPr>
              <a:t>. 12 </a:t>
            </a:r>
            <a:r>
              <a:rPr lang="zh-TW" altLang="en-US" sz="2800" dirty="0" smtClean="0">
                <a:solidFill>
                  <a:schemeClr val="tx1"/>
                </a:solidFill>
              </a:rPr>
              <a:t>                       </a:t>
            </a:r>
            <a:r>
              <a:rPr lang="en-US" altLang="zh-CN" sz="2800" dirty="0" smtClean="0">
                <a:solidFill>
                  <a:schemeClr val="tx1"/>
                </a:solidFill>
              </a:rPr>
              <a:t>B</a:t>
            </a:r>
            <a:r>
              <a:rPr lang="en-US" altLang="zh-CN" sz="2800" dirty="0">
                <a:solidFill>
                  <a:schemeClr val="tx1"/>
                </a:solidFill>
              </a:rPr>
              <a:t>. 18</a:t>
            </a: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</a:rPr>
              <a:t>C</a:t>
            </a:r>
            <a:r>
              <a:rPr lang="en-US" altLang="zh-CN" sz="2800" dirty="0">
                <a:solidFill>
                  <a:schemeClr val="tx1"/>
                </a:solidFill>
              </a:rPr>
              <a:t>. 54 </a:t>
            </a:r>
            <a:r>
              <a:rPr lang="zh-TW" altLang="en-US" sz="2800" dirty="0" smtClean="0">
                <a:solidFill>
                  <a:schemeClr val="tx1"/>
                </a:solidFill>
              </a:rPr>
              <a:t>                       </a:t>
            </a:r>
            <a:r>
              <a:rPr lang="en-US" altLang="zh-CN" sz="2800" dirty="0" smtClean="0">
                <a:solidFill>
                  <a:schemeClr val="tx1"/>
                </a:solidFill>
              </a:rPr>
              <a:t>D</a:t>
            </a:r>
            <a:r>
              <a:rPr lang="en-US" altLang="zh-CN" sz="2800" dirty="0">
                <a:solidFill>
                  <a:schemeClr val="tx1"/>
                </a:solidFill>
              </a:rPr>
              <a:t>. 72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37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59" y="3107358"/>
            <a:ext cx="19410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方法二</a:t>
            </a:r>
            <a:r>
              <a:rPr lang="zh-TW" altLang="en-US" sz="2800" dirty="0" smtClean="0"/>
              <a:t>：</a:t>
            </a:r>
            <a:endParaRPr lang="zh-TW" altLang="en-US" sz="2800" dirty="0"/>
          </a:p>
        </p:txBody>
      </p:sp>
      <p:sp>
        <p:nvSpPr>
          <p:cNvPr id="39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027" y="4085626"/>
            <a:ext cx="52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C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54</a:t>
            </a:r>
            <a:r>
              <a:rPr lang="zh-TW" altLang="en-US" sz="2800" dirty="0" smtClean="0"/>
              <a:t>不是</a:t>
            </a:r>
            <a:r>
              <a:rPr lang="en-US" altLang="zh-TW" sz="2800" dirty="0" smtClean="0"/>
              <a:t>36</a:t>
            </a:r>
            <a:r>
              <a:rPr lang="zh-TW" altLang="en-US" sz="2800" dirty="0" smtClean="0"/>
              <a:t>和</a:t>
            </a:r>
            <a:r>
              <a:rPr lang="en-US" altLang="zh-TW" sz="2800" dirty="0" smtClean="0"/>
              <a:t>72</a:t>
            </a:r>
            <a:r>
              <a:rPr lang="zh-TW" altLang="en-US" sz="2800" dirty="0" smtClean="0"/>
              <a:t>的公因數。</a:t>
            </a:r>
            <a:endParaRPr lang="zh-TW" altLang="en-US" sz="2800" dirty="0">
              <a:latin typeface="+mn-lt"/>
            </a:endParaRP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512" y="4561964"/>
            <a:ext cx="72158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D</a:t>
            </a:r>
            <a:r>
              <a:rPr lang="en-US" altLang="zh-TW" sz="2800" dirty="0" smtClean="0"/>
              <a:t>.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72</a:t>
            </a:r>
            <a:r>
              <a:rPr lang="zh-TW" altLang="en-US" sz="2800" dirty="0" smtClean="0"/>
              <a:t>不是</a:t>
            </a:r>
            <a:r>
              <a:rPr lang="en-US" altLang="zh-TW" sz="2800" dirty="0" smtClean="0"/>
              <a:t>36</a:t>
            </a:r>
            <a:r>
              <a:rPr lang="zh-TW" altLang="en-US" sz="2800" dirty="0" smtClean="0"/>
              <a:t>因</a:t>
            </a:r>
            <a:r>
              <a:rPr lang="zh-TW" altLang="en-US" sz="2800" dirty="0"/>
              <a:t>數，故</a:t>
            </a:r>
            <a:r>
              <a:rPr lang="zh-TW" altLang="en-US" sz="2800" dirty="0" smtClean="0"/>
              <a:t>不是</a:t>
            </a:r>
            <a:r>
              <a:rPr lang="en-US" altLang="zh-TW" sz="2800" dirty="0" smtClean="0"/>
              <a:t>36</a:t>
            </a:r>
            <a:r>
              <a:rPr lang="zh-TW" altLang="en-US" sz="2800" dirty="0" smtClean="0"/>
              <a:t>和</a:t>
            </a:r>
            <a:r>
              <a:rPr lang="en-US" altLang="zh-TW" sz="2800" dirty="0" smtClean="0"/>
              <a:t>72</a:t>
            </a:r>
            <a:r>
              <a:rPr lang="zh-TW" altLang="en-US" sz="2800" dirty="0" smtClean="0"/>
              <a:t>的公</a:t>
            </a:r>
            <a:r>
              <a:rPr lang="zh-TW" altLang="en-US" sz="2800" dirty="0"/>
              <a:t>因</a:t>
            </a:r>
            <a:r>
              <a:rPr lang="zh-TW" altLang="en-US" sz="2800" dirty="0" smtClean="0"/>
              <a:t>數</a:t>
            </a:r>
            <a:r>
              <a:rPr lang="zh-TW" altLang="en-US" sz="2800" dirty="0"/>
              <a:t>。</a:t>
            </a:r>
            <a:endParaRPr lang="zh-TW" altLang="en-US" sz="2800" dirty="0">
              <a:latin typeface="+mn-lt"/>
            </a:endParaRPr>
          </a:p>
        </p:txBody>
      </p:sp>
      <p:sp>
        <p:nvSpPr>
          <p:cNvPr id="41" name="Oval 2">
            <a:extLst>
              <a:ext uri="{FF2B5EF4-FFF2-40B4-BE49-F238E27FC236}">
                <a16:creationId xmlns:a16="http://schemas.microsoft.com/office/drawing/2014/main" xmlns="" id="{2C8E656B-B13C-429B-A617-133ACF018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3789" y="2443866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42" name="Text Box 54">
            <a:extLst>
              <a:ext uri="{FF2B5EF4-FFF2-40B4-BE49-F238E27FC236}">
                <a16:creationId xmlns:a16="http://schemas.microsoft.com/office/drawing/2014/main" xmlns="" id="{E95785A2-E70A-4185-A48D-AF8C4EAAB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2214" y="2472441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3" name="Text Box 54">
            <a:extLst>
              <a:ext uri="{FF2B5EF4-FFF2-40B4-BE49-F238E27FC236}">
                <a16:creationId xmlns:a16="http://schemas.microsoft.com/office/drawing/2014/main" xmlns="" id="{E95785A2-E70A-4185-A48D-AF8C4EAAB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134" y="2472441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4" grpId="0"/>
      <p:bldP spid="34" grpId="1"/>
      <p:bldP spid="35" grpId="0" animBg="1"/>
      <p:bldP spid="35" grpId="1" animBg="1"/>
      <p:bldP spid="32" grpId="0"/>
      <p:bldP spid="32" grpId="1"/>
      <p:bldP spid="38" grpId="0"/>
      <p:bldP spid="38" grpId="1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3" grpId="0"/>
      <p:bldP spid="33" grpId="1"/>
      <p:bldP spid="37" grpId="0"/>
      <p:bldP spid="37" grpId="1"/>
      <p:bldP spid="39" grpId="0"/>
      <p:bldP spid="39" grpId="1"/>
      <p:bldP spid="40" grpId="0"/>
      <p:bldP spid="40" grpId="1"/>
      <p:bldP spid="42" grpId="0"/>
      <p:bldP spid="42" grpId="1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881336" y="1459731"/>
            <a:ext cx="1098376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3330930" y="1000654"/>
            <a:ext cx="5040560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339" name="Oval 2">
            <a:extLst>
              <a:ext uri="{FF2B5EF4-FFF2-40B4-BE49-F238E27FC236}">
                <a16:creationId xmlns:a16="http://schemas.microsoft.com/office/drawing/2014/main" xmlns="" id="{2C8E656B-B13C-429B-A617-133ACF018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9064" y="3356794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88" y="3820025"/>
            <a:ext cx="671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/>
              <a:t>12</a:t>
            </a:r>
            <a:r>
              <a:rPr lang="zh-TW" altLang="en-US" sz="2800" dirty="0"/>
              <a:t>的所有因數是：</a:t>
            </a:r>
            <a:r>
              <a:rPr lang="en-US" altLang="zh-TW" sz="2800" dirty="0"/>
              <a:t>1</a:t>
            </a:r>
            <a:r>
              <a:rPr lang="zh-TW" altLang="en-US" sz="2800" dirty="0"/>
              <a:t>，</a:t>
            </a:r>
            <a:r>
              <a:rPr lang="en-US" altLang="zh-TW" sz="2800" dirty="0"/>
              <a:t>2</a:t>
            </a:r>
            <a:r>
              <a:rPr lang="zh-TW" altLang="en-US" sz="2800" dirty="0"/>
              <a:t>，</a:t>
            </a:r>
            <a:r>
              <a:rPr lang="en-US" altLang="zh-TW" sz="2800" dirty="0"/>
              <a:t>3</a:t>
            </a:r>
            <a:r>
              <a:rPr lang="zh-TW" altLang="en-US" sz="2800" dirty="0"/>
              <a:t>，</a:t>
            </a:r>
            <a:r>
              <a:rPr lang="en-US" altLang="zh-TW" sz="2800" dirty="0"/>
              <a:t>4</a:t>
            </a:r>
            <a:r>
              <a:rPr lang="zh-TW" altLang="en-US" sz="2800" dirty="0"/>
              <a:t>，</a:t>
            </a:r>
            <a:r>
              <a:rPr lang="en-US" altLang="zh-TW" sz="2800" dirty="0"/>
              <a:t>6</a:t>
            </a:r>
            <a:r>
              <a:rPr lang="zh-TW" altLang="en-US" sz="2800" dirty="0"/>
              <a:t>，</a:t>
            </a:r>
            <a:r>
              <a:rPr lang="en-US" altLang="zh-TW" sz="2800" dirty="0"/>
              <a:t>12</a:t>
            </a:r>
            <a:endParaRPr lang="zh-TW" altLang="en-US" sz="2800" dirty="0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xmlns="" id="{AF0DA8B2-8024-4728-8223-5C315AC50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</a:rPr>
              <a:t>2.</a:t>
            </a:r>
          </a:p>
        </p:txBody>
      </p:sp>
      <p:sp>
        <p:nvSpPr>
          <p:cNvPr id="14342" name="Text Box 117">
            <a:extLst>
              <a:ext uri="{FF2B5EF4-FFF2-40B4-BE49-F238E27FC236}">
                <a16:creationId xmlns:a16="http://schemas.microsoft.com/office/drawing/2014/main" xmlns="" id="{FB54BD70-7360-4CB4-ABAD-DE97736CB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2708920"/>
            <a:ext cx="6138862" cy="111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A. </a:t>
            </a:r>
            <a:r>
              <a:rPr lang="en-US" altLang="zh-TW" sz="2800" dirty="0" smtClean="0">
                <a:solidFill>
                  <a:schemeClr val="tx1"/>
                </a:solidFill>
              </a:rPr>
              <a:t>28</a:t>
            </a:r>
            <a:r>
              <a:rPr lang="zh-TW" altLang="en-US" sz="2800" dirty="0" smtClean="0">
                <a:solidFill>
                  <a:schemeClr val="tx1"/>
                </a:solidFill>
              </a:rPr>
              <a:t>  </a:t>
            </a:r>
            <a:r>
              <a:rPr lang="en-US" altLang="zh-TW" sz="2800" dirty="0">
                <a:solidFill>
                  <a:schemeClr val="tx1"/>
                </a:solidFill>
              </a:rPr>
              <a:t>	                   B. </a:t>
            </a:r>
            <a:r>
              <a:rPr lang="en-US" altLang="zh-TW" sz="2800" dirty="0" smtClean="0">
                <a:solidFill>
                  <a:schemeClr val="tx1"/>
                </a:solidFill>
              </a:rPr>
              <a:t>31</a:t>
            </a:r>
            <a:r>
              <a:rPr lang="zh-TW" altLang="en-US" sz="2800" dirty="0">
                <a:solidFill>
                  <a:schemeClr val="tx1"/>
                </a:solidFill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C</a:t>
            </a:r>
            <a:r>
              <a:rPr lang="en-US" altLang="zh-TW" sz="2800" dirty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. </a:t>
            </a:r>
            <a:r>
              <a:rPr lang="en-US" altLang="zh-TW" sz="2800" dirty="0" smtClean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56</a:t>
            </a:r>
            <a:r>
              <a:rPr lang="en-US" altLang="zh-TW" sz="2800" dirty="0" smtClean="0">
                <a:solidFill>
                  <a:schemeClr val="tx1"/>
                </a:solidFill>
              </a:rPr>
              <a:t>     </a:t>
            </a:r>
            <a:r>
              <a:rPr lang="en-US" altLang="zh-TW" sz="2800" dirty="0">
                <a:solidFill>
                  <a:schemeClr val="tx1"/>
                </a:solidFill>
              </a:rPr>
              <a:t>	</a:t>
            </a:r>
            <a:r>
              <a:rPr lang="zh-TW" altLang="en-US" sz="2800" dirty="0">
                <a:solidFill>
                  <a:schemeClr val="tx1"/>
                </a:solidFill>
              </a:rPr>
              <a:t>　          　 </a:t>
            </a:r>
            <a:r>
              <a:rPr lang="zh-TW" altLang="en-US" sz="20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D.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</a:rPr>
              <a:t>124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15" name="Text Box 54">
            <a:extLst>
              <a:ext uri="{FF2B5EF4-FFF2-40B4-BE49-F238E27FC236}">
                <a16:creationId xmlns:a16="http://schemas.microsoft.com/office/drawing/2014/main" xmlns="" id="{E95785A2-E70A-4185-A48D-AF8C4EAAB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7489" y="3385369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3" name="圆角矩形 14">
            <a:extLst>
              <a:ext uri="{FF2B5EF4-FFF2-40B4-BE49-F238E27FC236}">
                <a16:creationId xmlns:a16="http://schemas.microsoft.com/office/drawing/2014/main" xmlns="" id="{E67C0669-C194-47AF-9277-B41C3EC008D7}"/>
              </a:ext>
            </a:extLst>
          </p:cNvPr>
          <p:cNvSpPr/>
          <p:nvPr/>
        </p:nvSpPr>
        <p:spPr>
          <a:xfrm>
            <a:off x="6717515" y="1881766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05920" y="1945540"/>
            <a:ext cx="4023360" cy="691372"/>
          </a:xfrm>
          <a:prstGeom prst="rect">
            <a:avLst/>
          </a:prstGeom>
        </p:spPr>
      </p:pic>
      <p:sp>
        <p:nvSpPr>
          <p:cNvPr id="16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88" y="4334778"/>
            <a:ext cx="63549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/>
              <a:t>16</a:t>
            </a:r>
            <a:r>
              <a:rPr lang="zh-TW" altLang="en-US" sz="2800" dirty="0"/>
              <a:t>的所有因數是</a:t>
            </a:r>
            <a:r>
              <a:rPr lang="zh-TW" altLang="en-US" sz="2800" dirty="0" smtClean="0"/>
              <a:t>：</a:t>
            </a:r>
            <a:r>
              <a:rPr lang="en-US" altLang="zh-CN" sz="2800" dirty="0" smtClean="0"/>
              <a:t>1</a:t>
            </a:r>
            <a:r>
              <a:rPr lang="zh-CN" altLang="en-US" sz="2800" dirty="0"/>
              <a:t>，</a:t>
            </a:r>
            <a:r>
              <a:rPr lang="en-US" altLang="zh-CN" sz="2800" dirty="0"/>
              <a:t>2</a:t>
            </a:r>
            <a:r>
              <a:rPr lang="zh-CN" altLang="en-US" sz="2800" dirty="0"/>
              <a:t>，</a:t>
            </a:r>
            <a:r>
              <a:rPr lang="en-US" altLang="zh-CN" sz="2800" dirty="0"/>
              <a:t>4</a:t>
            </a:r>
            <a:r>
              <a:rPr lang="zh-CN" altLang="en-US" sz="2800" dirty="0"/>
              <a:t>，</a:t>
            </a:r>
            <a:r>
              <a:rPr lang="en-US" altLang="zh-CN" sz="2800" dirty="0"/>
              <a:t>8</a:t>
            </a:r>
            <a:r>
              <a:rPr lang="zh-CN" altLang="en-US" sz="2800" dirty="0"/>
              <a:t>，</a:t>
            </a:r>
            <a:r>
              <a:rPr lang="en-US" altLang="zh-CN" sz="2800" dirty="0" smtClean="0"/>
              <a:t>16</a:t>
            </a:r>
            <a:endParaRPr lang="zh-TW" altLang="en-US" sz="2800" dirty="0"/>
          </a:p>
        </p:txBody>
      </p:sp>
      <p:sp>
        <p:nvSpPr>
          <p:cNvPr id="18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88" y="4819848"/>
            <a:ext cx="671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/>
              <a:t>28</a:t>
            </a:r>
            <a:r>
              <a:rPr lang="zh-TW" altLang="en-US" sz="2800" dirty="0"/>
              <a:t>的所有因數是：</a:t>
            </a:r>
            <a:r>
              <a:rPr lang="en-US" altLang="zh-TW" sz="2800" dirty="0"/>
              <a:t>1</a:t>
            </a:r>
            <a:r>
              <a:rPr lang="zh-TW" altLang="en-US" sz="2800" dirty="0"/>
              <a:t>，</a:t>
            </a:r>
            <a:r>
              <a:rPr lang="en-US" altLang="zh-TW" sz="2800" dirty="0"/>
              <a:t>2</a:t>
            </a:r>
            <a:r>
              <a:rPr lang="zh-TW" altLang="en-US" sz="2800" dirty="0"/>
              <a:t>，</a:t>
            </a:r>
            <a:r>
              <a:rPr lang="en-US" altLang="zh-TW" sz="2800" dirty="0"/>
              <a:t>4</a:t>
            </a:r>
            <a:r>
              <a:rPr lang="zh-TW" altLang="en-US" sz="2800" dirty="0"/>
              <a:t>，</a:t>
            </a:r>
            <a:r>
              <a:rPr lang="en-US" altLang="zh-TW" sz="2800" dirty="0"/>
              <a:t>7</a:t>
            </a:r>
            <a:r>
              <a:rPr lang="zh-TW" altLang="en-US" sz="2800" dirty="0"/>
              <a:t>，</a:t>
            </a:r>
            <a:r>
              <a:rPr lang="en-US" altLang="zh-TW" sz="2800" dirty="0"/>
              <a:t>14</a:t>
            </a:r>
            <a:r>
              <a:rPr lang="zh-TW" altLang="en-US" sz="2800" dirty="0"/>
              <a:t>，</a:t>
            </a:r>
            <a:r>
              <a:rPr lang="en-US" altLang="zh-TW" sz="2800" dirty="0" smtClean="0"/>
              <a:t>28</a:t>
            </a:r>
            <a:endParaRPr lang="zh-TW" altLang="en-US" sz="2800" dirty="0"/>
          </a:p>
        </p:txBody>
      </p:sp>
      <p:sp>
        <p:nvSpPr>
          <p:cNvPr id="19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88" y="5354052"/>
            <a:ext cx="70030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/>
              <a:t>75</a:t>
            </a:r>
            <a:r>
              <a:rPr lang="zh-TW" altLang="en-US" sz="2800" dirty="0"/>
              <a:t>的所有因數是：</a:t>
            </a:r>
            <a:r>
              <a:rPr lang="en-US" altLang="zh-TW" sz="2800" dirty="0"/>
              <a:t>1</a:t>
            </a:r>
            <a:r>
              <a:rPr lang="zh-TW" altLang="en-US" sz="2800" dirty="0"/>
              <a:t>，</a:t>
            </a:r>
            <a:r>
              <a:rPr lang="en-US" altLang="zh-TW" sz="2800" dirty="0"/>
              <a:t>3</a:t>
            </a:r>
            <a:r>
              <a:rPr lang="zh-TW" altLang="en-US" sz="2800" dirty="0"/>
              <a:t>，</a:t>
            </a:r>
            <a:r>
              <a:rPr lang="en-US" altLang="zh-TW" sz="2800" dirty="0"/>
              <a:t>5</a:t>
            </a:r>
            <a:r>
              <a:rPr lang="zh-TW" altLang="en-US" sz="2800" dirty="0"/>
              <a:t>，</a:t>
            </a:r>
            <a:r>
              <a:rPr lang="en-US" altLang="zh-TW" sz="2800" dirty="0"/>
              <a:t>15</a:t>
            </a:r>
            <a:r>
              <a:rPr lang="zh-TW" altLang="en-US" sz="2800" dirty="0"/>
              <a:t>，</a:t>
            </a:r>
            <a:r>
              <a:rPr lang="en-US" altLang="zh-TW" sz="2800" dirty="0"/>
              <a:t>25</a:t>
            </a:r>
            <a:r>
              <a:rPr lang="zh-TW" altLang="en-US" sz="2800" dirty="0"/>
              <a:t>，</a:t>
            </a:r>
            <a:r>
              <a:rPr lang="en-US" altLang="zh-TW" sz="2800" dirty="0" smtClean="0"/>
              <a:t>75</a:t>
            </a:r>
            <a:endParaRPr lang="zh-TW" altLang="en-US" sz="2800" dirty="0"/>
          </a:p>
        </p:txBody>
      </p:sp>
      <p:sp>
        <p:nvSpPr>
          <p:cNvPr id="20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4504" y="3768515"/>
            <a:ext cx="923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FF"/>
                </a:solidFill>
              </a:rPr>
              <a:t>6</a:t>
            </a:r>
            <a:r>
              <a:rPr lang="zh-TW" altLang="en-US" sz="2800" dirty="0" smtClean="0">
                <a:solidFill>
                  <a:srgbClr val="FF00FF"/>
                </a:solidFill>
              </a:rPr>
              <a:t>個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499" y="4345940"/>
            <a:ext cx="923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FF"/>
                </a:solidFill>
              </a:rPr>
              <a:t>5</a:t>
            </a:r>
            <a:r>
              <a:rPr lang="zh-TW" altLang="en-US" sz="2800" dirty="0" smtClean="0">
                <a:solidFill>
                  <a:srgbClr val="FF00FF"/>
                </a:solidFill>
              </a:rPr>
              <a:t>個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499" y="4835244"/>
            <a:ext cx="923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FF"/>
                </a:solidFill>
              </a:rPr>
              <a:t>6</a:t>
            </a:r>
            <a:r>
              <a:rPr lang="zh-TW" altLang="en-US" sz="2800" dirty="0" smtClean="0">
                <a:solidFill>
                  <a:srgbClr val="FF00FF"/>
                </a:solidFill>
              </a:rPr>
              <a:t>個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3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9815" y="5364749"/>
            <a:ext cx="923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00FF"/>
                </a:solidFill>
              </a:rPr>
              <a:t>6</a:t>
            </a:r>
            <a:r>
              <a:rPr lang="zh-TW" altLang="en-US" sz="2800" dirty="0" smtClean="0">
                <a:solidFill>
                  <a:srgbClr val="FF00FF"/>
                </a:solidFill>
              </a:rPr>
              <a:t>個</a:t>
            </a:r>
            <a:endParaRPr lang="zh-TW" altLang="en-US" sz="2800" dirty="0">
              <a:solidFill>
                <a:srgbClr val="FF00FF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98C713E8-A2AB-4FBA-AFD9-25AFF4F1E203}"/>
              </a:ext>
            </a:extLst>
          </p:cNvPr>
          <p:cNvSpPr/>
          <p:nvPr/>
        </p:nvSpPr>
        <p:spPr bwMode="auto">
          <a:xfrm>
            <a:off x="2316667" y="1432274"/>
            <a:ext cx="4199549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347" name="Rectangle 53">
            <a:extLst>
              <a:ext uri="{FF2B5EF4-FFF2-40B4-BE49-F238E27FC236}">
                <a16:creationId xmlns:a16="http://schemas.microsoft.com/office/drawing/2014/main" xmlns="" id="{CCD8D82F-5446-441B-BEA9-FF97AD2A1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185" y="930275"/>
            <a:ext cx="80522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</a:rPr>
              <a:t>以下四個數中，有一個數的因數數量和其他三</a:t>
            </a:r>
            <a:r>
              <a:rPr lang="zh-TW" altLang="en-US" sz="2800" dirty="0" smtClean="0">
                <a:solidFill>
                  <a:schemeClr val="tx1"/>
                </a:solidFill>
              </a:rPr>
              <a:t>個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數</a:t>
            </a:r>
            <a:r>
              <a:rPr lang="zh-TW" altLang="en-US" sz="2800" dirty="0">
                <a:solidFill>
                  <a:schemeClr val="tx1"/>
                </a:solidFill>
              </a:rPr>
              <a:t>不同</a:t>
            </a:r>
            <a:r>
              <a:rPr lang="zh-TW" altLang="en-US" sz="2800" dirty="0" smtClean="0">
                <a:solidFill>
                  <a:schemeClr val="tx1"/>
                </a:solidFill>
              </a:rPr>
              <a:t>。該</a:t>
            </a:r>
            <a:r>
              <a:rPr lang="zh-TW" altLang="en-US" sz="2800" dirty="0">
                <a:solidFill>
                  <a:schemeClr val="tx1"/>
                </a:solidFill>
              </a:rPr>
              <a:t>數所有因數相加的結果是多少</a:t>
            </a:r>
            <a:r>
              <a:rPr lang="zh-TW" altLang="en-US" sz="2800" dirty="0" smtClean="0">
                <a:solidFill>
                  <a:schemeClr val="tx1"/>
                </a:solidFill>
              </a:rPr>
              <a:t>？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26" name="Text Box 12">
            <a:extLst>
              <a:ext uri="{FF2B5EF4-FFF2-40B4-BE49-F238E27FC236}">
                <a16:creationId xmlns:a16="http://schemas.microsoft.com/office/drawing/2014/main" xmlns="" id="{A2D00D1C-4BD1-411D-82CF-44A5434DB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5944" y="4800364"/>
            <a:ext cx="41227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 smtClean="0"/>
              <a:t>1</a:t>
            </a:r>
            <a:r>
              <a:rPr lang="zh-TW" altLang="en-US" sz="2800" dirty="0" smtClean="0"/>
              <a:t>＋</a:t>
            </a:r>
            <a:r>
              <a:rPr lang="en-US" altLang="zh-TW" sz="2800" dirty="0" smtClean="0"/>
              <a:t>2</a:t>
            </a:r>
            <a:r>
              <a:rPr lang="zh-TW" altLang="en-US" sz="2800" dirty="0" smtClean="0"/>
              <a:t>＋</a:t>
            </a:r>
            <a:r>
              <a:rPr lang="en-US" altLang="zh-TW" sz="2800" dirty="0" smtClean="0"/>
              <a:t>4</a:t>
            </a:r>
            <a:r>
              <a:rPr lang="zh-TW" altLang="en-US" sz="2800" dirty="0" smtClean="0"/>
              <a:t>＋</a:t>
            </a:r>
            <a:r>
              <a:rPr lang="en-US" altLang="zh-TW" sz="2800" dirty="0" smtClean="0"/>
              <a:t>8</a:t>
            </a:r>
            <a:r>
              <a:rPr lang="zh-TW" altLang="en-US" sz="2800" dirty="0" smtClean="0"/>
              <a:t>＋</a:t>
            </a:r>
            <a:r>
              <a:rPr lang="en-US" altLang="zh-TW" sz="2800" dirty="0" smtClean="0"/>
              <a:t>16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=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31</a:t>
            </a:r>
            <a:r>
              <a:rPr lang="zh-TW" altLang="en-US" sz="2800" dirty="0" smtClean="0"/>
              <a:t> 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7" grpId="0" animBg="1"/>
      <p:bldP spid="17" grpId="1" animBg="1"/>
      <p:bldP spid="24" grpId="0"/>
      <p:bldP spid="24" grpId="1"/>
      <p:bldP spid="15" grpId="0"/>
      <p:bldP spid="16" grpId="0"/>
      <p:bldP spid="16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5" grpId="0" animBg="1"/>
      <p:bldP spid="25" grpId="1" animBg="1"/>
      <p:bldP spid="26" grpId="0"/>
      <p:bldP spid="2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C6844308-9D1B-4E28-A2A9-B45D2247908C}"/>
              </a:ext>
            </a:extLst>
          </p:cNvPr>
          <p:cNvSpPr/>
          <p:nvPr/>
        </p:nvSpPr>
        <p:spPr bwMode="auto">
          <a:xfrm>
            <a:off x="3491881" y="5168248"/>
            <a:ext cx="432048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C6844308-9D1B-4E28-A2A9-B45D2247908C}"/>
              </a:ext>
            </a:extLst>
          </p:cNvPr>
          <p:cNvSpPr/>
          <p:nvPr/>
        </p:nvSpPr>
        <p:spPr bwMode="auto">
          <a:xfrm>
            <a:off x="2144619" y="3665531"/>
            <a:ext cx="547781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C6844308-9D1B-4E28-A2A9-B45D2247908C}"/>
              </a:ext>
            </a:extLst>
          </p:cNvPr>
          <p:cNvSpPr/>
          <p:nvPr/>
        </p:nvSpPr>
        <p:spPr bwMode="auto">
          <a:xfrm>
            <a:off x="886883" y="1017489"/>
            <a:ext cx="4549213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6" name="Text Box 117">
            <a:extLst>
              <a:ext uri="{FF2B5EF4-FFF2-40B4-BE49-F238E27FC236}">
                <a16:creationId xmlns:a16="http://schemas.microsoft.com/office/drawing/2014/main" xmlns="" id="{F9452AF2-51F9-4AC8-B25B-9F314360C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115" y="1997839"/>
            <a:ext cx="5973133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</a:rPr>
              <a:t>A. 3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en-US" altLang="zh-CN" sz="2800" dirty="0">
                <a:solidFill>
                  <a:schemeClr val="tx1"/>
                </a:solidFill>
              </a:rPr>
              <a:t>5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   B</a:t>
            </a:r>
            <a:r>
              <a:rPr lang="en-US" altLang="zh-CN" sz="2800" dirty="0">
                <a:solidFill>
                  <a:schemeClr val="tx1"/>
                </a:solidFill>
              </a:rPr>
              <a:t>. 6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en-US" altLang="zh-CN" sz="2800" dirty="0">
                <a:solidFill>
                  <a:schemeClr val="tx1"/>
                </a:solidFill>
              </a:rPr>
              <a:t>10</a:t>
            </a:r>
          </a:p>
          <a:p>
            <a:r>
              <a:rPr lang="en-US" altLang="zh-CN" sz="2800" dirty="0">
                <a:solidFill>
                  <a:schemeClr val="tx1"/>
                </a:solidFill>
              </a:rPr>
              <a:t>C. 9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en-US" altLang="zh-CN" sz="2800" dirty="0">
                <a:solidFill>
                  <a:schemeClr val="tx1"/>
                </a:solidFill>
              </a:rPr>
              <a:t>15 </a:t>
            </a:r>
            <a:r>
              <a:rPr lang="en-US" altLang="zh-CN" sz="2800" dirty="0" smtClean="0">
                <a:solidFill>
                  <a:schemeClr val="tx1"/>
                </a:solidFill>
              </a:rPr>
              <a:t>                    D</a:t>
            </a:r>
            <a:r>
              <a:rPr lang="en-US" altLang="zh-CN" sz="2800" dirty="0">
                <a:solidFill>
                  <a:schemeClr val="tx1"/>
                </a:solidFill>
              </a:rPr>
              <a:t>. 9</a:t>
            </a:r>
            <a:r>
              <a:rPr lang="zh-CN" altLang="en-US" sz="2800" dirty="0">
                <a:solidFill>
                  <a:schemeClr val="tx1"/>
                </a:solidFill>
              </a:rPr>
              <a:t>、</a:t>
            </a:r>
            <a:r>
              <a:rPr lang="en-US" altLang="zh-CN" sz="2800" dirty="0">
                <a:solidFill>
                  <a:schemeClr val="tx1"/>
                </a:solidFill>
              </a:rPr>
              <a:t>20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16387" name="Oval 2">
            <a:extLst>
              <a:ext uri="{FF2B5EF4-FFF2-40B4-BE49-F238E27FC236}">
                <a16:creationId xmlns:a16="http://schemas.microsoft.com/office/drawing/2014/main" xmlns="" id="{B341AA0D-83B8-4C64-A9AC-8F46458DC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235964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E79A95-3B02-4626-A0A4-9216DF550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6457" y="238980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xmlns="" id="{D80F90D4-1E37-4AFB-8652-165679654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chemeClr val="tx1"/>
                </a:solidFill>
              </a:rPr>
              <a:t>3.</a:t>
            </a:r>
          </a:p>
        </p:txBody>
      </p:sp>
      <p:sp>
        <p:nvSpPr>
          <p:cNvPr id="18" name="圆角矩形 14">
            <a:extLst>
              <a:ext uri="{FF2B5EF4-FFF2-40B4-BE49-F238E27FC236}">
                <a16:creationId xmlns:a16="http://schemas.microsoft.com/office/drawing/2014/main" xmlns="" id="{67FDC4EF-844D-435C-A953-AEF7489618C5}"/>
              </a:ext>
            </a:extLst>
          </p:cNvPr>
          <p:cNvSpPr/>
          <p:nvPr/>
        </p:nvSpPr>
        <p:spPr>
          <a:xfrm>
            <a:off x="3793595" y="1513648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sz="1800" dirty="0" smtClean="0">
                <a:ea typeface="標楷體" pitchFamily="65" charset="-120"/>
                <a:cs typeface="Arial" pitchFamily="34" charset="0"/>
              </a:rPr>
              <a:t>2022</a:t>
            </a:r>
            <a:r>
              <a:rPr lang="zh-TW" altLang="en-US" sz="1800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xmlns="" id="{D9D617DD-DE1F-4832-A9CB-5CAB0685C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3036237"/>
            <a:ext cx="75911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 smtClean="0"/>
              <a:t>這兩個數的最小公倍數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即第一個公倍數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是：</a:t>
            </a:r>
            <a:endParaRPr lang="en-US" altLang="zh-TW" sz="2800" dirty="0"/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xmlns="" id="{3890054A-72AC-44C8-B1C9-AA5E4582C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3600371"/>
            <a:ext cx="211832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/>
              <a:t>1</a:t>
            </a:r>
            <a:r>
              <a:rPr lang="en-US" altLang="zh-TW" sz="2800" dirty="0" smtClean="0"/>
              <a:t>80÷4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=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45</a:t>
            </a:r>
            <a:r>
              <a:rPr lang="zh-TW" altLang="en-US" sz="2800" dirty="0" smtClean="0"/>
              <a:t> </a:t>
            </a:r>
            <a:endParaRPr lang="en-US" altLang="zh-TW" sz="2800" dirty="0"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xmlns="" id="{E68C2F3A-6FCE-40F7-AE83-B12F792EC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871" y="4122382"/>
            <a:ext cx="721871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ym typeface="Symbol" panose="05050102010706020507" pitchFamily="18" charset="2"/>
              </a:rPr>
              <a:t>A.</a:t>
            </a:r>
            <a:r>
              <a:rPr lang="zh-TW" altLang="en-US" sz="2800" dirty="0" smtClean="0">
                <a:sym typeface="Symbol" panose="05050102010706020507" pitchFamily="18" charset="2"/>
              </a:rPr>
              <a:t> 兩個都是質數，最小公倍數是：</a:t>
            </a:r>
            <a:r>
              <a:rPr lang="en-US" altLang="zh-TW" sz="2800" dirty="0" smtClean="0">
                <a:sym typeface="Symbol" panose="05050102010706020507" pitchFamily="18" charset="2"/>
              </a:rPr>
              <a:t>3×5</a:t>
            </a:r>
            <a:r>
              <a:rPr lang="zh-TW" altLang="en-US" sz="2800" dirty="0" smtClean="0">
                <a:sym typeface="Symbol" panose="05050102010706020507" pitchFamily="18" charset="2"/>
              </a:rPr>
              <a:t> </a:t>
            </a:r>
            <a:r>
              <a:rPr lang="en-US" altLang="zh-TW" sz="2800" dirty="0" smtClean="0">
                <a:sym typeface="Symbol" panose="05050102010706020507" pitchFamily="18" charset="2"/>
              </a:rPr>
              <a:t>=</a:t>
            </a:r>
            <a:r>
              <a:rPr lang="zh-TW" altLang="en-US" sz="2800" dirty="0" smtClean="0">
                <a:sym typeface="Symbol" panose="05050102010706020507" pitchFamily="18" charset="2"/>
              </a:rPr>
              <a:t> </a:t>
            </a:r>
            <a:r>
              <a:rPr lang="en-US" altLang="zh-TW" sz="2800" dirty="0" smtClean="0">
                <a:sym typeface="Symbol" panose="05050102010706020507" pitchFamily="18" charset="2"/>
              </a:rPr>
              <a:t>15</a:t>
            </a:r>
            <a:r>
              <a:rPr lang="zh-TW" altLang="en-US" sz="2800" dirty="0" smtClean="0">
                <a:sym typeface="Symbol" panose="05050102010706020507" pitchFamily="18" charset="2"/>
              </a:rPr>
              <a:t> </a:t>
            </a:r>
            <a:endParaRPr lang="en-US" altLang="zh-TW" sz="2800" dirty="0"/>
          </a:p>
        </p:txBody>
      </p:sp>
      <p:sp>
        <p:nvSpPr>
          <p:cNvPr id="24" name="TextBox 25">
            <a:extLst>
              <a:ext uri="{FF2B5EF4-FFF2-40B4-BE49-F238E27FC236}">
                <a16:creationId xmlns:a16="http://schemas.microsoft.com/office/drawing/2014/main" xmlns="" id="{E68C2F3A-6FCE-40F7-AE83-B12F792EC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871" y="4624019"/>
            <a:ext cx="419417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ym typeface="Symbol" panose="05050102010706020507" pitchFamily="18" charset="2"/>
              </a:rPr>
              <a:t>B.</a:t>
            </a:r>
            <a:r>
              <a:rPr lang="zh-TW" altLang="en-US" sz="2800" dirty="0" smtClean="0">
                <a:sym typeface="Symbol" panose="05050102010706020507" pitchFamily="18" charset="2"/>
              </a:rPr>
              <a:t> 最小公倍數是</a:t>
            </a:r>
            <a:r>
              <a:rPr lang="en-US" altLang="zh-TW" sz="2800" dirty="0" smtClean="0">
                <a:sym typeface="Symbol" panose="05050102010706020507" pitchFamily="18" charset="2"/>
              </a:rPr>
              <a:t>30</a:t>
            </a:r>
            <a:r>
              <a:rPr lang="zh-TW" altLang="en-US" sz="2800" dirty="0" smtClean="0">
                <a:sym typeface="Symbol" panose="05050102010706020507" pitchFamily="18" charset="2"/>
              </a:rPr>
              <a:t>。</a:t>
            </a:r>
            <a:endParaRPr lang="en-US" altLang="zh-TW" sz="2800" dirty="0"/>
          </a:p>
        </p:txBody>
      </p:sp>
      <p:sp>
        <p:nvSpPr>
          <p:cNvPr id="29" name="TextBox 25">
            <a:extLst>
              <a:ext uri="{FF2B5EF4-FFF2-40B4-BE49-F238E27FC236}">
                <a16:creationId xmlns:a16="http://schemas.microsoft.com/office/drawing/2014/main" xmlns="" id="{E68C2F3A-6FCE-40F7-AE83-B12F792EC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762" y="5113741"/>
            <a:ext cx="3910254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ym typeface="Symbol" panose="05050102010706020507" pitchFamily="18" charset="2"/>
              </a:rPr>
              <a:t>C.</a:t>
            </a:r>
            <a:r>
              <a:rPr lang="zh-TW" altLang="en-US" sz="2800" dirty="0" smtClean="0">
                <a:sym typeface="Symbol" panose="05050102010706020507" pitchFamily="18" charset="2"/>
              </a:rPr>
              <a:t> 最小公倍數是</a:t>
            </a:r>
            <a:r>
              <a:rPr lang="en-US" altLang="zh-TW" sz="2800" dirty="0" smtClean="0">
                <a:sym typeface="Symbol" panose="05050102010706020507" pitchFamily="18" charset="2"/>
              </a:rPr>
              <a:t>45</a:t>
            </a:r>
            <a:r>
              <a:rPr lang="zh-TW" altLang="en-US" sz="2800" dirty="0" smtClean="0">
                <a:sym typeface="Symbol" panose="05050102010706020507" pitchFamily="18" charset="2"/>
              </a:rPr>
              <a:t>。</a:t>
            </a:r>
            <a:endParaRPr lang="en-US" altLang="zh-TW" sz="2800" dirty="0"/>
          </a:p>
        </p:txBody>
      </p:sp>
      <p:sp>
        <p:nvSpPr>
          <p:cNvPr id="30" name="TextBox 25">
            <a:extLst>
              <a:ext uri="{FF2B5EF4-FFF2-40B4-BE49-F238E27FC236}">
                <a16:creationId xmlns:a16="http://schemas.microsoft.com/office/drawing/2014/main" xmlns="" id="{E68C2F3A-6FCE-40F7-AE83-B12F792EC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94" y="5594289"/>
            <a:ext cx="79594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 smtClean="0">
                <a:sym typeface="Symbol" panose="05050102010706020507" pitchFamily="18" charset="2"/>
              </a:rPr>
              <a:t>D.</a:t>
            </a:r>
            <a:r>
              <a:rPr lang="zh-TW" altLang="en-US" sz="2800" dirty="0">
                <a:sym typeface="Symbol" panose="05050102010706020507" pitchFamily="18" charset="2"/>
              </a:rPr>
              <a:t>兩個都是質數，最小公倍數是</a:t>
            </a:r>
            <a:r>
              <a:rPr lang="zh-TW" altLang="en-US" sz="2800" dirty="0" smtClean="0">
                <a:sym typeface="Symbol" panose="05050102010706020507" pitchFamily="18" charset="2"/>
              </a:rPr>
              <a:t>：</a:t>
            </a:r>
            <a:r>
              <a:rPr lang="en-US" altLang="zh-TW" sz="2800" dirty="0" smtClean="0">
                <a:sym typeface="Symbol" panose="05050102010706020507" pitchFamily="18" charset="2"/>
              </a:rPr>
              <a:t>9×20</a:t>
            </a:r>
            <a:r>
              <a:rPr lang="zh-TW" altLang="en-US" sz="2800" dirty="0" smtClean="0"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 smtClean="0">
                <a:sym typeface="Symbol" panose="05050102010706020507" pitchFamily="18" charset="2"/>
              </a:rPr>
              <a:t>180</a:t>
            </a:r>
            <a:r>
              <a:rPr lang="zh-TW" altLang="en-US" sz="2800" dirty="0" smtClean="0">
                <a:sym typeface="Symbol" panose="05050102010706020507" pitchFamily="18" charset="2"/>
              </a:rPr>
              <a:t> </a:t>
            </a:r>
            <a:endParaRPr lang="en-US" altLang="zh-TW" sz="2800" dirty="0"/>
          </a:p>
        </p:txBody>
      </p:sp>
      <p:sp>
        <p:nvSpPr>
          <p:cNvPr id="16401" name="Rectangle 53">
            <a:extLst>
              <a:ext uri="{FF2B5EF4-FFF2-40B4-BE49-F238E27FC236}">
                <a16:creationId xmlns:a16="http://schemas.microsoft.com/office/drawing/2014/main" xmlns="" id="{FDF03EFC-89AD-4E82-B8E7-31DD6A6DF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63613"/>
            <a:ext cx="7315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chemeClr val="tx1"/>
                </a:solidFill>
              </a:rPr>
              <a:t>兩個數的第四個公倍數是</a:t>
            </a:r>
            <a:r>
              <a:rPr lang="en-US" altLang="zh-TW" sz="2800" dirty="0">
                <a:solidFill>
                  <a:schemeClr val="tx1"/>
                </a:solidFill>
              </a:rPr>
              <a:t>180</a:t>
            </a:r>
            <a:r>
              <a:rPr lang="zh-TW" altLang="en-US" sz="2800" dirty="0">
                <a:solidFill>
                  <a:schemeClr val="tx1"/>
                </a:solidFill>
              </a:rPr>
              <a:t>。以下哪一組數可能是這</a:t>
            </a:r>
            <a:r>
              <a:rPr lang="zh-TW" altLang="en-US" sz="2800" dirty="0" smtClean="0">
                <a:solidFill>
                  <a:schemeClr val="tx1"/>
                </a:solidFill>
              </a:rPr>
              <a:t>兩</a:t>
            </a:r>
            <a:r>
              <a:rPr lang="zh-CN" altLang="en-US" sz="2800" dirty="0" smtClean="0">
                <a:solidFill>
                  <a:schemeClr val="tx1"/>
                </a:solidFill>
              </a:rPr>
              <a:t>個</a:t>
            </a:r>
            <a:r>
              <a:rPr lang="zh-CN" altLang="en-US" sz="2800" dirty="0">
                <a:solidFill>
                  <a:schemeClr val="tx1"/>
                </a:solidFill>
              </a:rPr>
              <a:t>數</a:t>
            </a:r>
            <a:r>
              <a:rPr lang="zh-CN" altLang="en-US" sz="2800" dirty="0" smtClean="0">
                <a:solidFill>
                  <a:schemeClr val="tx1"/>
                </a:solidFill>
              </a:rPr>
              <a:t>？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1" grpId="0" animBg="1"/>
      <p:bldP spid="31" grpId="1" animBg="1"/>
      <p:bldP spid="19" grpId="0" animBg="1"/>
      <p:bldP spid="19" grpId="1" animBg="1"/>
      <p:bldP spid="22" grpId="0"/>
      <p:bldP spid="21" grpId="0" uiExpand="1" build="allAtOnce"/>
      <p:bldP spid="23" grpId="0" uiExpand="1" build="allAtOnce"/>
      <p:bldP spid="27" grpId="0" uiExpand="1" build="allAtOnce"/>
      <p:bldP spid="24" grpId="0" build="allAtOnce"/>
      <p:bldP spid="29" grpId="0" build="allAtOnce"/>
      <p:bldP spid="30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12">
            <a:extLst>
              <a:ext uri="{FF2B5EF4-FFF2-40B4-BE49-F238E27FC236}">
                <a16:creationId xmlns:a16="http://schemas.microsoft.com/office/drawing/2014/main" xmlns="" id="{9FC46132-A46C-4CB3-BDD5-2B07CB857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3701008"/>
            <a:ext cx="4376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i="1" dirty="0"/>
              <a:t>F</a:t>
            </a:r>
            <a:r>
              <a:rPr lang="en-US" altLang="zh-TW" sz="2800" dirty="0"/>
              <a:t> = </a:t>
            </a:r>
            <a:r>
              <a:rPr lang="en-US" altLang="zh-TW" sz="2800" dirty="0" smtClean="0"/>
              <a:t>1</a:t>
            </a:r>
            <a:r>
              <a:rPr lang="en-US" altLang="zh-TW" sz="2800" dirty="0" smtClean="0">
                <a:sym typeface="Symbol" panose="05050102010706020507" pitchFamily="18" charset="2"/>
              </a:rPr>
              <a:t></a:t>
            </a:r>
            <a:r>
              <a:rPr lang="en-US" altLang="zh-TW" sz="2800" i="1" dirty="0" smtClean="0">
                <a:sym typeface="Symbol" panose="05050102010706020507" pitchFamily="18" charset="2"/>
              </a:rPr>
              <a:t>F</a:t>
            </a:r>
            <a:r>
              <a:rPr lang="en-US" altLang="zh-TW" sz="2800" dirty="0" smtClean="0"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ym typeface="Symbol" panose="05050102010706020507" pitchFamily="18" charset="2"/>
              </a:rPr>
              <a:t>= </a:t>
            </a:r>
            <a:r>
              <a:rPr lang="en-US" altLang="zh-TW" sz="2800" dirty="0" smtClean="0">
                <a:sym typeface="Symbol" panose="05050102010706020507" pitchFamily="18" charset="2"/>
              </a:rPr>
              <a:t>321 </a:t>
            </a:r>
            <a:r>
              <a:rPr lang="en-US" altLang="zh-TW" sz="2800" dirty="0">
                <a:sym typeface="Symbol" panose="05050102010706020507" pitchFamily="18" charset="2"/>
              </a:rPr>
              <a:t>= </a:t>
            </a:r>
            <a:r>
              <a:rPr lang="en-US" altLang="zh-TW" sz="2800" dirty="0" smtClean="0">
                <a:sym typeface="Symbol" panose="05050102010706020507" pitchFamily="18" charset="2"/>
              </a:rPr>
              <a:t>79</a:t>
            </a:r>
            <a:endParaRPr lang="zh-TW" altLang="en-US" sz="2800" dirty="0"/>
          </a:p>
        </p:txBody>
      </p:sp>
      <p:sp>
        <p:nvSpPr>
          <p:cNvPr id="37" name="Text Box 117">
            <a:extLst>
              <a:ext uri="{FF2B5EF4-FFF2-40B4-BE49-F238E27FC236}">
                <a16:creationId xmlns:a16="http://schemas.microsoft.com/office/drawing/2014/main" xmlns="" id="{9FE45107-0535-4B43-A203-B737FDE87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2348880"/>
            <a:ext cx="6138862" cy="111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A. 9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	                 </a:t>
            </a:r>
            <a:r>
              <a:rPr lang="zh-TW" altLang="en-US" sz="2800" dirty="0">
                <a:solidFill>
                  <a:schemeClr val="tx1"/>
                </a:solidFill>
              </a:rPr>
              <a:t>         </a:t>
            </a:r>
            <a:r>
              <a:rPr lang="en-US" altLang="zh-TW" sz="2800" dirty="0">
                <a:solidFill>
                  <a:schemeClr val="tx1"/>
                </a:solidFill>
              </a:rPr>
              <a:t>  B. </a:t>
            </a:r>
            <a:r>
              <a:rPr lang="en-US" altLang="zh-CN" sz="2800" dirty="0">
                <a:solidFill>
                  <a:schemeClr val="tx1"/>
                </a:solidFill>
              </a:rPr>
              <a:t>2</a:t>
            </a:r>
            <a:r>
              <a:rPr lang="en-US" altLang="zh-TW" sz="2800" dirty="0">
                <a:solidFill>
                  <a:schemeClr val="tx1"/>
                </a:solidFill>
              </a:rPr>
              <a:t>7</a:t>
            </a:r>
            <a:r>
              <a:rPr lang="zh-TW" altLang="en-US" sz="2800" dirty="0">
                <a:solidFill>
                  <a:schemeClr val="tx1"/>
                </a:solidFill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C. 1</a:t>
            </a:r>
            <a:r>
              <a:rPr lang="en-US" altLang="zh-TW" sz="2800" dirty="0">
                <a:solidFill>
                  <a:schemeClr val="tx1"/>
                </a:solidFill>
              </a:rPr>
              <a:t>47</a:t>
            </a:r>
            <a:r>
              <a:rPr lang="en-US" altLang="zh-CN" sz="2800" dirty="0">
                <a:solidFill>
                  <a:schemeClr val="tx1"/>
                </a:solidFill>
              </a:rPr>
              <a:t>        </a:t>
            </a:r>
            <a:r>
              <a:rPr lang="zh-TW" altLang="en-US" sz="2800" dirty="0">
                <a:solidFill>
                  <a:schemeClr val="tx1"/>
                </a:solidFill>
              </a:rPr>
              <a:t>   　 </a:t>
            </a:r>
            <a:r>
              <a:rPr lang="zh-TW" altLang="en-US" sz="2000" dirty="0">
                <a:solidFill>
                  <a:schemeClr val="tx1"/>
                </a:solidFill>
              </a:rPr>
              <a:t>              </a:t>
            </a:r>
            <a:r>
              <a:rPr lang="en-US" altLang="zh-TW" sz="2800" dirty="0">
                <a:solidFill>
                  <a:schemeClr val="tx1"/>
                </a:solidFill>
              </a:rPr>
              <a:t>D.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189</a:t>
            </a:r>
          </a:p>
        </p:txBody>
      </p:sp>
      <p:sp>
        <p:nvSpPr>
          <p:cNvPr id="38" name="Text Box 4">
            <a:extLst>
              <a:ext uri="{FF2B5EF4-FFF2-40B4-BE49-F238E27FC236}">
                <a16:creationId xmlns:a16="http://schemas.microsoft.com/office/drawing/2014/main" xmlns="" id="{F9461828-CE1A-465D-B0DE-58953A59D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chemeClr val="tx1"/>
                </a:solidFill>
              </a:rPr>
              <a:t>4.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39" name="Oval 2">
            <a:extLst>
              <a:ext uri="{FF2B5EF4-FFF2-40B4-BE49-F238E27FC236}">
                <a16:creationId xmlns:a16="http://schemas.microsoft.com/office/drawing/2014/main" xmlns="" id="{C4C87093-5138-4A04-A554-DBA258C3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515" y="2824361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40" name="Text Box 54">
            <a:extLst>
              <a:ext uri="{FF2B5EF4-FFF2-40B4-BE49-F238E27FC236}">
                <a16:creationId xmlns:a16="http://schemas.microsoft.com/office/drawing/2014/main" xmlns="" id="{ABE5AFAE-FF19-4D22-816C-10A9FFE46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240" y="285293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dirty="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1" name="圆角矩形 14">
            <a:extLst>
              <a:ext uri="{FF2B5EF4-FFF2-40B4-BE49-F238E27FC236}">
                <a16:creationId xmlns:a16="http://schemas.microsoft.com/office/drawing/2014/main" xmlns="" id="{DA49488F-5F02-4A89-AF03-B8890ADB95FB}"/>
              </a:ext>
            </a:extLst>
          </p:cNvPr>
          <p:cNvSpPr/>
          <p:nvPr/>
        </p:nvSpPr>
        <p:spPr>
          <a:xfrm>
            <a:off x="4734197" y="1944067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2B5C5508-EA6D-4FCD-84C8-07751AC0FE1D}"/>
              </a:ext>
            </a:extLst>
          </p:cNvPr>
          <p:cNvSpPr/>
          <p:nvPr/>
        </p:nvSpPr>
        <p:spPr bwMode="auto">
          <a:xfrm>
            <a:off x="955625" y="1408324"/>
            <a:ext cx="287338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4F7D1D84-26B8-4EB9-BC60-C22A7F002565}"/>
              </a:ext>
            </a:extLst>
          </p:cNvPr>
          <p:cNvSpPr/>
          <p:nvPr/>
        </p:nvSpPr>
        <p:spPr bwMode="auto">
          <a:xfrm>
            <a:off x="3860387" y="1416791"/>
            <a:ext cx="287337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97C9B82D-1552-4F3E-AF1A-17157616EAFB}"/>
              </a:ext>
            </a:extLst>
          </p:cNvPr>
          <p:cNvSpPr/>
          <p:nvPr/>
        </p:nvSpPr>
        <p:spPr bwMode="auto">
          <a:xfrm>
            <a:off x="3133675" y="1408324"/>
            <a:ext cx="430213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E8BEBD95-0344-4297-B322-4925E3D64281}"/>
              </a:ext>
            </a:extLst>
          </p:cNvPr>
          <p:cNvSpPr/>
          <p:nvPr/>
        </p:nvSpPr>
        <p:spPr bwMode="auto">
          <a:xfrm>
            <a:off x="1476325" y="1408324"/>
            <a:ext cx="287338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BDAFD504-6A56-4336-8AFA-EAF9C3D927D5}"/>
              </a:ext>
            </a:extLst>
          </p:cNvPr>
          <p:cNvSpPr/>
          <p:nvPr/>
        </p:nvSpPr>
        <p:spPr bwMode="auto">
          <a:xfrm>
            <a:off x="2017663" y="1408324"/>
            <a:ext cx="287337" cy="395287"/>
          </a:xfrm>
          <a:prstGeom prst="rect">
            <a:avLst/>
          </a:prstGeom>
          <a:solidFill>
            <a:srgbClr val="00B0F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535586C5-2B02-4E57-906D-F941532CAF7E}"/>
              </a:ext>
            </a:extLst>
          </p:cNvPr>
          <p:cNvSpPr/>
          <p:nvPr/>
        </p:nvSpPr>
        <p:spPr bwMode="auto">
          <a:xfrm>
            <a:off x="2571700" y="1408324"/>
            <a:ext cx="287338" cy="395287"/>
          </a:xfrm>
          <a:prstGeom prst="rect">
            <a:avLst/>
          </a:prstGeom>
          <a:solidFill>
            <a:srgbClr val="00B0F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8" name="Text Box 12">
            <a:extLst>
              <a:ext uri="{FF2B5EF4-FFF2-40B4-BE49-F238E27FC236}">
                <a16:creationId xmlns:a16="http://schemas.microsoft.com/office/drawing/2014/main" xmlns="" id="{8ED55BB5-5973-407B-839C-56FEFDD5C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4255045"/>
            <a:ext cx="1257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i="1" dirty="0"/>
              <a:t>F</a:t>
            </a:r>
            <a:r>
              <a:rPr lang="en-US" altLang="zh-TW" sz="2800" dirty="0"/>
              <a:t> = 63</a:t>
            </a:r>
            <a:endParaRPr lang="zh-TW" altLang="en-US" sz="2800" dirty="0"/>
          </a:p>
        </p:txBody>
      </p:sp>
      <p:sp>
        <p:nvSpPr>
          <p:cNvPr id="49" name="Text Box 12">
            <a:extLst>
              <a:ext uri="{FF2B5EF4-FFF2-40B4-BE49-F238E27FC236}">
                <a16:creationId xmlns:a16="http://schemas.microsoft.com/office/drawing/2014/main" xmlns="" id="{DA0C236E-8199-4245-84E5-51507E84B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4777333"/>
            <a:ext cx="5564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/>
              <a:t>63</a:t>
            </a:r>
            <a:r>
              <a:rPr lang="zh-TW" altLang="en-US" sz="2800" dirty="0"/>
              <a:t>的倍數有：</a:t>
            </a:r>
            <a:r>
              <a:rPr lang="en-US" altLang="zh-TW" sz="2800" dirty="0"/>
              <a:t>63</a:t>
            </a:r>
            <a:r>
              <a:rPr lang="zh-TW" altLang="en-US" sz="2800" dirty="0"/>
              <a:t>、</a:t>
            </a:r>
            <a:r>
              <a:rPr lang="en-US" altLang="zh-TW" sz="2800" dirty="0"/>
              <a:t>126</a:t>
            </a:r>
            <a:r>
              <a:rPr lang="zh-TW" altLang="en-US" sz="2800" dirty="0"/>
              <a:t>、</a:t>
            </a:r>
            <a:r>
              <a:rPr lang="en-US" altLang="zh-TW" sz="2800" dirty="0"/>
              <a:t>189</a:t>
            </a:r>
            <a:r>
              <a:rPr lang="en-US" altLang="zh-TW" sz="2800" dirty="0">
                <a:latin typeface="標楷體" panose="03000509000000000000" pitchFamily="65" charset="-120"/>
              </a:rPr>
              <a:t>……</a:t>
            </a:r>
            <a:endParaRPr lang="zh-TW" altLang="en-US" sz="2800" dirty="0">
              <a:latin typeface="標楷體" panose="03000509000000000000" pitchFamily="65" charset="-120"/>
            </a:endParaRPr>
          </a:p>
        </p:txBody>
      </p:sp>
      <p:cxnSp>
        <p:nvCxnSpPr>
          <p:cNvPr id="50" name="直接连接符 49">
            <a:extLst>
              <a:ext uri="{FF2B5EF4-FFF2-40B4-BE49-F238E27FC236}">
                <a16:creationId xmlns:a16="http://schemas.microsoft.com/office/drawing/2014/main" xmlns="" id="{35E213B5-16D3-4E37-B107-89352EEA75E1}"/>
              </a:ext>
            </a:extLst>
          </p:cNvPr>
          <p:cNvCxnSpPr>
            <a:cxnSpLocks/>
          </p:cNvCxnSpPr>
          <p:nvPr/>
        </p:nvCxnSpPr>
        <p:spPr>
          <a:xfrm>
            <a:off x="4892154" y="5229200"/>
            <a:ext cx="6159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xmlns="" id="{C7620B4D-C57D-4B73-A22E-75B5F855A84E}"/>
              </a:ext>
            </a:extLst>
          </p:cNvPr>
          <p:cNvCxnSpPr>
            <a:cxnSpLocks/>
          </p:cNvCxnSpPr>
          <p:nvPr/>
        </p:nvCxnSpPr>
        <p:spPr>
          <a:xfrm>
            <a:off x="4523848" y="3429000"/>
            <a:ext cx="11350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xmlns="" id="{D23AECB6-75F8-4B39-A8AE-E4DDFBD6D2B0}"/>
              </a:ext>
            </a:extLst>
          </p:cNvPr>
          <p:cNvCxnSpPr>
            <a:cxnSpLocks/>
          </p:cNvCxnSpPr>
          <p:nvPr/>
        </p:nvCxnSpPr>
        <p:spPr>
          <a:xfrm>
            <a:off x="3032124" y="2255666"/>
            <a:ext cx="136842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3">
            <a:extLst>
              <a:ext uri="{FF2B5EF4-FFF2-40B4-BE49-F238E27FC236}">
                <a16:creationId xmlns:a16="http://schemas.microsoft.com/office/drawing/2014/main" xmlns="" id="{18147ED6-00B5-4D71-9CC8-B84C4E779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28688"/>
            <a:ext cx="74533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en-US" altLang="zh-TW" sz="2800" i="1" dirty="0">
                <a:solidFill>
                  <a:schemeClr val="tx1"/>
                </a:solidFill>
              </a:rPr>
              <a:t>F</a:t>
            </a:r>
            <a:r>
              <a:rPr lang="zh-TW" altLang="en-US" sz="2800" dirty="0">
                <a:solidFill>
                  <a:schemeClr val="tx1"/>
                </a:solidFill>
              </a:rPr>
              <a:t>的所有因數</a:t>
            </a:r>
            <a:r>
              <a:rPr lang="zh-TW" altLang="en-US" sz="2800" dirty="0" smtClean="0">
                <a:solidFill>
                  <a:schemeClr val="tx1"/>
                </a:solidFill>
              </a:rPr>
              <a:t>是：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TW" sz="2800" dirty="0" smtClean="0">
                <a:solidFill>
                  <a:schemeClr val="tx1"/>
                </a:solidFill>
              </a:rPr>
              <a:t>1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3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7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9</a:t>
            </a:r>
            <a:r>
              <a:rPr lang="zh-TW" altLang="en-US" sz="2800" dirty="0">
                <a:solidFill>
                  <a:schemeClr val="tx1"/>
                </a:solidFill>
              </a:rPr>
              <a:t>、</a:t>
            </a:r>
            <a:r>
              <a:rPr lang="en-US" altLang="zh-TW" sz="2800" dirty="0">
                <a:solidFill>
                  <a:schemeClr val="tx1"/>
                </a:solidFill>
              </a:rPr>
              <a:t>21</a:t>
            </a:r>
            <a:r>
              <a:rPr lang="zh-TW" altLang="en-US" sz="2800" dirty="0">
                <a:solidFill>
                  <a:schemeClr val="tx1"/>
                </a:solidFill>
              </a:rPr>
              <a:t>和</a:t>
            </a:r>
            <a:r>
              <a:rPr lang="en-US" altLang="zh-TW" sz="2800" i="1" dirty="0">
                <a:solidFill>
                  <a:schemeClr val="tx1"/>
                </a:solidFill>
              </a:rPr>
              <a:t>F</a:t>
            </a:r>
            <a:r>
              <a:rPr lang="zh-TW" altLang="en-US" sz="2800" dirty="0" smtClean="0">
                <a:solidFill>
                  <a:schemeClr val="tx1"/>
                </a:solidFill>
              </a:rPr>
              <a:t>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zh-TW" altLang="en-US" sz="2800" dirty="0" smtClean="0">
                <a:solidFill>
                  <a:schemeClr val="tx1"/>
                </a:solidFill>
              </a:rPr>
              <a:t>以下</a:t>
            </a:r>
            <a:r>
              <a:rPr lang="zh-TW" altLang="en-US" sz="2800" dirty="0">
                <a:solidFill>
                  <a:schemeClr val="tx1"/>
                </a:solidFill>
              </a:rPr>
              <a:t>哪一個是</a:t>
            </a:r>
            <a:r>
              <a:rPr lang="en-US" altLang="zh-TW" sz="2800" i="1" dirty="0">
                <a:solidFill>
                  <a:schemeClr val="tx1"/>
                </a:solidFill>
              </a:rPr>
              <a:t>F</a:t>
            </a:r>
            <a:r>
              <a:rPr lang="zh-TW" altLang="en-US" sz="2800" dirty="0">
                <a:solidFill>
                  <a:schemeClr val="tx1"/>
                </a:solidFill>
              </a:rPr>
              <a:t>的倍數？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allAtOnce"/>
      <p:bldP spid="40" grpId="0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build="allAtOnce"/>
      <p:bldP spid="4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16CAAEB2-DB0B-4ED1-8EB6-38F8FDD086E4}"/>
              </a:ext>
            </a:extLst>
          </p:cNvPr>
          <p:cNvSpPr/>
          <p:nvPr/>
        </p:nvSpPr>
        <p:spPr>
          <a:xfrm>
            <a:off x="6407252" y="3935728"/>
            <a:ext cx="631304" cy="421100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A0C733D0-2431-4380-973D-9ECE2D19B14E}"/>
              </a:ext>
            </a:extLst>
          </p:cNvPr>
          <p:cNvSpPr/>
          <p:nvPr/>
        </p:nvSpPr>
        <p:spPr>
          <a:xfrm>
            <a:off x="5652120" y="3429000"/>
            <a:ext cx="432048" cy="421100"/>
          </a:xfrm>
          <a:prstGeom prst="rect">
            <a:avLst/>
          </a:prstGeom>
          <a:solidFill>
            <a:srgbClr val="FF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117">
            <a:extLst>
              <a:ext uri="{FF2B5EF4-FFF2-40B4-BE49-F238E27FC236}">
                <a16:creationId xmlns:a16="http://schemas.microsoft.com/office/drawing/2014/main" xmlns="" id="{F9452AF2-51F9-4AC8-B25B-9F314360C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98675"/>
            <a:ext cx="6138863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A. 306			 B. 294</a:t>
            </a:r>
            <a:r>
              <a:rPr lang="zh-TW" altLang="en-US" sz="2800">
                <a:solidFill>
                  <a:schemeClr val="tx1"/>
                </a:solidFill>
              </a:rPr>
              <a:t>　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>
                <a:solidFill>
                  <a:schemeClr val="tx1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C. </a:t>
            </a:r>
            <a:r>
              <a:rPr lang="en-US" altLang="zh-TW" sz="2800">
                <a:solidFill>
                  <a:schemeClr val="tx1"/>
                </a:solidFill>
              </a:rPr>
              <a:t>288			 D.</a:t>
            </a:r>
            <a:r>
              <a:rPr lang="zh-TW" altLang="en-US" sz="2800">
                <a:solidFill>
                  <a:schemeClr val="tx1"/>
                </a:solidFill>
              </a:rPr>
              <a:t> </a:t>
            </a:r>
            <a:r>
              <a:rPr lang="en-US" altLang="zh-TW" sz="2800">
                <a:solidFill>
                  <a:schemeClr val="tx1"/>
                </a:solidFill>
              </a:rPr>
              <a:t>206</a:t>
            </a:r>
            <a:endParaRPr lang="zh-TW" altLang="en-US" sz="2800">
              <a:solidFill>
                <a:schemeClr val="tx1"/>
              </a:solidFill>
            </a:endParaRPr>
          </a:p>
        </p:txBody>
      </p:sp>
      <p:sp>
        <p:nvSpPr>
          <p:cNvPr id="29" name="Oval 2">
            <a:extLst>
              <a:ext uri="{FF2B5EF4-FFF2-40B4-BE49-F238E27FC236}">
                <a16:creationId xmlns:a16="http://schemas.microsoft.com/office/drawing/2014/main" xmlns="" id="{B341AA0D-83B8-4C64-A9AC-8F46458DC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088" y="271621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lang="zh-TW" altLang="en-US" sz="1800" b="1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0" name="Text Box 54">
            <a:extLst>
              <a:ext uri="{FF2B5EF4-FFF2-40B4-BE49-F238E27FC236}">
                <a16:creationId xmlns:a16="http://schemas.microsoft.com/office/drawing/2014/main" xmlns="" id="{A2E79A95-3B02-4626-A0A4-9216DF550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7225" y="274637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>
              <a:solidFill>
                <a:srgbClr val="FF0000"/>
              </a:solidFill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1" name="Text Box 4">
            <a:extLst>
              <a:ext uri="{FF2B5EF4-FFF2-40B4-BE49-F238E27FC236}">
                <a16:creationId xmlns:a16="http://schemas.microsoft.com/office/drawing/2014/main" xmlns="" id="{D80F90D4-1E37-4AFB-8652-165679654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 smtClean="0">
                <a:solidFill>
                  <a:schemeClr val="tx1"/>
                </a:solidFill>
              </a:rPr>
              <a:t>5.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  <p:sp>
        <p:nvSpPr>
          <p:cNvPr id="32" name="圆角矩形 14">
            <a:extLst>
              <a:ext uri="{FF2B5EF4-FFF2-40B4-BE49-F238E27FC236}">
                <a16:creationId xmlns:a16="http://schemas.microsoft.com/office/drawing/2014/main" xmlns="" id="{67FDC4EF-844D-435C-A953-AEF7489618C5}"/>
              </a:ext>
            </a:extLst>
          </p:cNvPr>
          <p:cNvSpPr/>
          <p:nvPr/>
        </p:nvSpPr>
        <p:spPr>
          <a:xfrm>
            <a:off x="2317750" y="1555750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(2018</a:t>
            </a:r>
            <a:r>
              <a:rPr lang="zh-TW" altLang="en-US" sz="1800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sz="1800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sz="1800" dirty="0">
              <a:ea typeface="標楷體" pitchFamily="65" charset="-120"/>
              <a:cs typeface="Arial" pitchFamily="34" charset="0"/>
            </a:endParaRPr>
          </a:p>
        </p:txBody>
      </p: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xmlns="" id="{216F5889-21AF-41CD-80E4-D7BD3E63EA3E}"/>
              </a:ext>
            </a:extLst>
          </p:cNvPr>
          <p:cNvCxnSpPr/>
          <p:nvPr/>
        </p:nvCxnSpPr>
        <p:spPr>
          <a:xfrm>
            <a:off x="1258888" y="1441450"/>
            <a:ext cx="208915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C6844308-9D1B-4E28-A2A9-B45D2247908C}"/>
              </a:ext>
            </a:extLst>
          </p:cNvPr>
          <p:cNvSpPr/>
          <p:nvPr/>
        </p:nvSpPr>
        <p:spPr bwMode="auto">
          <a:xfrm>
            <a:off x="4459288" y="1052513"/>
            <a:ext cx="2849562" cy="395287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0BEFD714-1ED1-49F5-89DE-23274B83F09F}"/>
              </a:ext>
            </a:extLst>
          </p:cNvPr>
          <p:cNvSpPr/>
          <p:nvPr/>
        </p:nvSpPr>
        <p:spPr bwMode="auto">
          <a:xfrm>
            <a:off x="7296150" y="1052513"/>
            <a:ext cx="731838" cy="395287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6" name="TextBox 25">
            <a:extLst>
              <a:ext uri="{FF2B5EF4-FFF2-40B4-BE49-F238E27FC236}">
                <a16:creationId xmlns:a16="http://schemas.microsoft.com/office/drawing/2014/main" xmlns="" id="{D9D617DD-DE1F-4832-A9CB-5CAB0685C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96" y="3381788"/>
            <a:ext cx="8801557" cy="103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/>
              <a:t>18</a:t>
            </a:r>
            <a:r>
              <a:rPr lang="zh-TW" altLang="en-US" sz="2800" dirty="0"/>
              <a:t>的倍數有：</a:t>
            </a:r>
            <a:r>
              <a:rPr lang="en-US" altLang="zh-TW" sz="2800" dirty="0"/>
              <a:t>18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36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54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72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90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108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126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                      </a:t>
            </a:r>
            <a:r>
              <a:rPr lang="en-US" altLang="zh-TW" sz="2800" dirty="0"/>
              <a:t>144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162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180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198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216</a:t>
            </a:r>
            <a:r>
              <a:rPr lang="zh-TW" altLang="en-US" sz="2800" dirty="0">
                <a:latin typeface="標楷體" panose="03000509000000000000" pitchFamily="65" charset="-120"/>
              </a:rPr>
              <a:t>、</a:t>
            </a:r>
            <a:r>
              <a:rPr lang="en-US" altLang="zh-TW" sz="2800" dirty="0"/>
              <a:t>234</a:t>
            </a:r>
            <a:r>
              <a:rPr lang="en-US" altLang="zh-TW" sz="2800" dirty="0">
                <a:latin typeface="標楷體" panose="03000509000000000000" pitchFamily="65" charset="-120"/>
              </a:rPr>
              <a:t>……</a:t>
            </a:r>
            <a:endParaRPr lang="en-US" altLang="zh-TW" sz="2800" dirty="0"/>
          </a:p>
        </p:txBody>
      </p:sp>
      <p:sp>
        <p:nvSpPr>
          <p:cNvPr id="37" name="TextBox 25">
            <a:extLst>
              <a:ext uri="{FF2B5EF4-FFF2-40B4-BE49-F238E27FC236}">
                <a16:creationId xmlns:a16="http://schemas.microsoft.com/office/drawing/2014/main" xmlns="" id="{3890054A-72AC-44C8-B1C9-AA5E4582C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96" y="4400550"/>
            <a:ext cx="641405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在</a:t>
            </a:r>
            <a:r>
              <a:rPr lang="en-US" altLang="zh-TW" sz="2800" dirty="0"/>
              <a:t>80</a:t>
            </a:r>
            <a:r>
              <a:rPr lang="zh-TW" altLang="en-US" sz="2800" dirty="0"/>
              <a:t>至</a:t>
            </a:r>
            <a:r>
              <a:rPr lang="en-US" altLang="zh-TW" sz="2800" dirty="0"/>
              <a:t>230</a:t>
            </a:r>
            <a:r>
              <a:rPr lang="zh-TW" altLang="en-US" sz="2800" dirty="0"/>
              <a:t>之間，</a:t>
            </a:r>
            <a:r>
              <a:rPr lang="en-US" altLang="zh-TW" sz="2800" dirty="0"/>
              <a:t>18</a:t>
            </a:r>
            <a:r>
              <a:rPr lang="zh-TW" altLang="en-US" sz="2800" dirty="0"/>
              <a:t>的最小倍數是 </a:t>
            </a:r>
            <a:endParaRPr lang="en-US" altLang="zh-TW" sz="2800" dirty="0"/>
          </a:p>
        </p:txBody>
      </p:sp>
      <p:sp>
        <p:nvSpPr>
          <p:cNvPr id="38" name="TextBox 25">
            <a:extLst>
              <a:ext uri="{FF2B5EF4-FFF2-40B4-BE49-F238E27FC236}">
                <a16:creationId xmlns:a16="http://schemas.microsoft.com/office/drawing/2014/main" xmlns="" id="{06A0B722-F448-4FAC-AF95-6487FCE6A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151" y="4883957"/>
            <a:ext cx="2967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最大倍數是</a:t>
            </a:r>
            <a:r>
              <a:rPr lang="en-US" altLang="zh-TW" sz="2800" dirty="0">
                <a:solidFill>
                  <a:srgbClr val="FF00FF"/>
                </a:solidFill>
                <a:sym typeface="Symbol" panose="05050102010706020507" pitchFamily="18" charset="2"/>
              </a:rPr>
              <a:t>216</a:t>
            </a:r>
            <a:r>
              <a:rPr lang="zh-TW" altLang="en-US" sz="2800" dirty="0">
                <a:sym typeface="Symbol" panose="05050102010706020507" pitchFamily="18" charset="2"/>
              </a:rPr>
              <a:t>。</a:t>
            </a:r>
            <a:endParaRPr lang="en-US" altLang="zh-TW" sz="2800" dirty="0"/>
          </a:p>
        </p:txBody>
      </p:sp>
      <p:sp>
        <p:nvSpPr>
          <p:cNvPr id="39" name="TextBox 25">
            <a:extLst>
              <a:ext uri="{FF2B5EF4-FFF2-40B4-BE49-F238E27FC236}">
                <a16:creationId xmlns:a16="http://schemas.microsoft.com/office/drawing/2014/main" xmlns="" id="{E732DA8E-2700-4E43-99C1-CCFAF8913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151" y="5386465"/>
            <a:ext cx="274164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/>
              <a:t>90</a:t>
            </a:r>
            <a:r>
              <a:rPr lang="zh-TW" altLang="en-US" sz="2800" dirty="0"/>
              <a:t>＋</a:t>
            </a:r>
            <a:r>
              <a:rPr lang="en-US" altLang="zh-TW" sz="2800" dirty="0"/>
              <a:t>2</a:t>
            </a:r>
            <a:r>
              <a:rPr lang="en-US" altLang="zh-TW" sz="2800" dirty="0">
                <a:sym typeface="Symbol" panose="05050102010706020507" pitchFamily="18" charset="2"/>
              </a:rPr>
              <a:t>16</a:t>
            </a:r>
            <a:r>
              <a:rPr lang="zh-TW" altLang="en-US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ym typeface="Symbol" panose="05050102010706020507" pitchFamily="18" charset="2"/>
              </a:rPr>
              <a:t>=</a:t>
            </a:r>
            <a:r>
              <a:rPr lang="zh-TW" altLang="en-US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>
                <a:sym typeface="Symbol" panose="05050102010706020507" pitchFamily="18" charset="2"/>
              </a:rPr>
              <a:t>306</a:t>
            </a:r>
            <a:endParaRPr lang="en-US" altLang="zh-TW" sz="2800" dirty="0"/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xmlns="" id="{3693E605-95E1-4677-903D-3D903B512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5" y="1608138"/>
            <a:ext cx="2352675" cy="137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53">
            <a:extLst>
              <a:ext uri="{FF2B5EF4-FFF2-40B4-BE49-F238E27FC236}">
                <a16:creationId xmlns:a16="http://schemas.microsoft.com/office/drawing/2014/main" xmlns="" id="{FDF03EFC-89AD-4E82-B8E7-31DD6A6DF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63613"/>
            <a:ext cx="7315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chemeClr val="tx1"/>
                </a:solidFill>
              </a:rPr>
              <a:t>在</a:t>
            </a:r>
            <a:r>
              <a:rPr lang="en-US" altLang="zh-TW" sz="2800" dirty="0">
                <a:solidFill>
                  <a:schemeClr val="tx1"/>
                </a:solidFill>
              </a:rPr>
              <a:t>80</a:t>
            </a:r>
            <a:r>
              <a:rPr lang="zh-TW" altLang="en-US" sz="2800" dirty="0">
                <a:solidFill>
                  <a:schemeClr val="tx1"/>
                </a:solidFill>
              </a:rPr>
              <a:t>至</a:t>
            </a:r>
            <a:r>
              <a:rPr lang="en-US" altLang="zh-TW" sz="2800" dirty="0">
                <a:solidFill>
                  <a:schemeClr val="tx1"/>
                </a:solidFill>
              </a:rPr>
              <a:t>230</a:t>
            </a:r>
            <a:r>
              <a:rPr lang="zh-TW" altLang="en-US" sz="2800" dirty="0">
                <a:solidFill>
                  <a:schemeClr val="tx1"/>
                </a:solidFill>
              </a:rPr>
              <a:t>之間，</a:t>
            </a:r>
            <a:r>
              <a:rPr lang="en-US" altLang="zh-TW" sz="2800" dirty="0">
                <a:solidFill>
                  <a:schemeClr val="tx1"/>
                </a:solidFill>
              </a:rPr>
              <a:t>18</a:t>
            </a:r>
            <a:r>
              <a:rPr lang="zh-TW" altLang="en-US" sz="2800" dirty="0">
                <a:solidFill>
                  <a:schemeClr val="tx1"/>
                </a:solidFill>
              </a:rPr>
              <a:t>的最小和最大的倍數之和是多少？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2" name="TextBox 25">
            <a:extLst>
              <a:ext uri="{FF2B5EF4-FFF2-40B4-BE49-F238E27FC236}">
                <a16:creationId xmlns:a16="http://schemas.microsoft.com/office/drawing/2014/main" xmlns="" id="{E68C2F3A-6FCE-40F7-AE83-B12F792EC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75" y="4400549"/>
            <a:ext cx="97477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003399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FF00FF"/>
                </a:solidFill>
                <a:sym typeface="Symbol" panose="05050102010706020507" pitchFamily="18" charset="2"/>
              </a:rPr>
              <a:t>90</a:t>
            </a:r>
            <a:r>
              <a:rPr lang="zh-TW" altLang="en-US" sz="2800" dirty="0">
                <a:solidFill>
                  <a:srgbClr val="FF00FF"/>
                </a:solidFill>
              </a:rPr>
              <a:t> </a:t>
            </a:r>
            <a:r>
              <a:rPr lang="zh-TW" altLang="en-US" sz="2800" dirty="0"/>
              <a:t>，</a:t>
            </a:r>
            <a:endParaRPr lang="en-US" altLang="zh-TW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30" grpId="0"/>
      <p:bldP spid="34" grpId="0" animBg="1"/>
      <p:bldP spid="34" grpId="1" animBg="1"/>
      <p:bldP spid="35" grpId="0" animBg="1"/>
      <p:bldP spid="35" grpId="1" animBg="1"/>
      <p:bldP spid="36" grpId="0" build="allAtOnce"/>
      <p:bldP spid="37" grpId="0" build="allAtOnce"/>
      <p:bldP spid="38" grpId="0" build="allAtOnce"/>
      <p:bldP spid="39" grpId="0" build="allAtOnce"/>
      <p:bldP spid="4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4">
            <a:extLst>
              <a:ext uri="{FF2B5EF4-FFF2-40B4-BE49-F238E27FC236}">
                <a16:creationId xmlns:a16="http://schemas.microsoft.com/office/drawing/2014/main" xmlns="" id="{8B1D4D28-BCA5-47B1-ADCF-6D4069E2233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b="1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本特訓完</a:t>
            </a:r>
            <a:endParaRPr lang="en-US" sz="9600" b="1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</a:endParaRPr>
          </a:p>
        </p:txBody>
      </p:sp>
      <p:pic>
        <p:nvPicPr>
          <p:cNvPr id="2457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D6FBFD1-76AA-47D3-874C-C0B35DECB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616</Words>
  <Application>Microsoft Office PowerPoint</Application>
  <PresentationFormat>全屏显示(4:3)</PresentationFormat>
  <Paragraphs>84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2024-02-20T08:01:01Z</dcterms:modified>
</cp:coreProperties>
</file>