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1"/>
    <p:sldMasterId id="2147483652" r:id="rId2"/>
    <p:sldMasterId id="2147484520" r:id="rId3"/>
    <p:sldMasterId id="2147484522" r:id="rId4"/>
  </p:sldMasterIdLst>
  <p:notesMasterIdLst>
    <p:notesMasterId r:id="rId11"/>
  </p:notesMasterIdLst>
  <p:handoutMasterIdLst>
    <p:handoutMasterId r:id="rId12"/>
  </p:handoutMasterIdLst>
  <p:sldIdLst>
    <p:sldId id="325" r:id="rId5"/>
    <p:sldId id="312" r:id="rId6"/>
    <p:sldId id="503" r:id="rId7"/>
    <p:sldId id="504" r:id="rId8"/>
    <p:sldId id="502" r:id="rId9"/>
    <p:sldId id="310" r:id="rId10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>
          <p15:clr>
            <a:srgbClr val="A4A3A4"/>
          </p15:clr>
        </p15:guide>
        <p15:guide id="2" pos="476">
          <p15:clr>
            <a:srgbClr val="A4A3A4"/>
          </p15:clr>
        </p15:guide>
        <p15:guide id="3" pos="2789">
          <p15:clr>
            <a:srgbClr val="A4A3A4"/>
          </p15:clr>
        </p15:guide>
        <p15:guide id="4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FF"/>
    <a:srgbClr val="FF3300"/>
    <a:srgbClr val="008000"/>
    <a:srgbClr val="CC00CC"/>
    <a:srgbClr val="0066FF"/>
    <a:srgbClr val="0000FF"/>
    <a:srgbClr val="FFCCFF"/>
    <a:srgbClr val="FFFFFF"/>
    <a:srgbClr val="003399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20" autoAdjust="0"/>
    <p:restoredTop sz="85637" autoAdjust="0"/>
  </p:normalViewPr>
  <p:slideViewPr>
    <p:cSldViewPr>
      <p:cViewPr varScale="1">
        <p:scale>
          <a:sx n="116" d="100"/>
          <a:sy n="116" d="100"/>
        </p:scale>
        <p:origin x="1182" y="108"/>
      </p:cViewPr>
      <p:guideLst>
        <p:guide orient="horz" pos="799"/>
        <p:guide pos="476"/>
        <p:guide pos="2789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>
            <a:extLst>
              <a:ext uri="{FF2B5EF4-FFF2-40B4-BE49-F238E27FC236}">
                <a16:creationId xmlns:a16="http://schemas.microsoft.com/office/drawing/2014/main" xmlns="" id="{8C8255C1-FC8A-43F9-BA23-2037776CA57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83299" name="Rectangle 3">
            <a:extLst>
              <a:ext uri="{FF2B5EF4-FFF2-40B4-BE49-F238E27FC236}">
                <a16:creationId xmlns:a16="http://schemas.microsoft.com/office/drawing/2014/main" xmlns="" id="{F0FAACE6-57C5-40B4-845B-A2D3C39B383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3EE78D4D-8C24-45AA-82D5-5D3B8DB1D430}" type="datetimeFigureOut">
              <a:rPr lang="zh-TW" altLang="en-US"/>
              <a:pPr>
                <a:defRPr/>
              </a:pPr>
              <a:t>2024/3/6</a:t>
            </a:fld>
            <a:endParaRPr lang="en-US" altLang="zh-TW"/>
          </a:p>
        </p:txBody>
      </p:sp>
      <p:sp>
        <p:nvSpPr>
          <p:cNvPr id="183300" name="Rectangle 4">
            <a:extLst>
              <a:ext uri="{FF2B5EF4-FFF2-40B4-BE49-F238E27FC236}">
                <a16:creationId xmlns:a16="http://schemas.microsoft.com/office/drawing/2014/main" xmlns="" id="{3390E7D5-1410-43CE-A4E8-D0D96449C8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b="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83301" name="Rectangle 5">
            <a:extLst>
              <a:ext uri="{FF2B5EF4-FFF2-40B4-BE49-F238E27FC236}">
                <a16:creationId xmlns:a16="http://schemas.microsoft.com/office/drawing/2014/main" xmlns="" id="{9EB86BA2-9DA0-435C-A15B-A3115AEC5BF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A2F79956-D0CD-4F0C-8BE5-32993C20780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03701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xmlns="" id="{4E1ACB7D-FDFC-487F-862C-4D129FCE08E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xmlns="" id="{DCE16A94-5F9A-4B5D-AE05-1CB280B67C2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BD93EFEE-7545-43B5-BC59-D0EFE8C66C41}" type="datetimeFigureOut">
              <a:rPr lang="zh-TW" altLang="en-US"/>
              <a:pPr>
                <a:defRPr/>
              </a:pPr>
              <a:t>2024/3/6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xmlns="" id="{1A8FBA12-6A06-4402-A368-305D0D1ED4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xmlns="" id="{C1AA3ACC-E454-4A9B-8237-5A626F0757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xmlns="" id="{672D0CF0-F3C9-43BA-A740-379327502DC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b="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xmlns="" id="{AD201860-7372-4049-8A70-072EEA8119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8E0C870C-D532-429C-A7FF-AA39C2817C2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1486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xmlns="" id="{3FE2F18E-7CA6-46DC-AF61-9DAA27551D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4C324757-F49A-4E6D-BCDF-06ECEA932D3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4389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0F97608C-7693-40FA-83FC-23C7C4EBB00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2BD2627D-A3D6-4056-98DC-DF84386FA6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9068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xmlns="" id="{A71426DF-76FE-469F-844C-29597799AE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FDD5CEF9-059D-44E1-ACFD-3FADC1D3B97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79843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F3630D71-7A48-4ABA-B32F-1BE2B9657FC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6A06E939-89EF-46E8-A7D8-07CB026000E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68230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3A031328-0C48-4FB5-802A-D7158CA297F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xmlns="" id="{FB427ED8-2165-44E3-B70B-BA2D68F5D8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5878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84DB4085-2372-4009-8E5E-EEDCD74059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6B42EE50-1536-424B-A0C7-84953F6DDB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9A3D0B2E-F920-414B-A724-FA5201AE8F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39CB6-0A3F-4CF0-A5A5-9F0D734BB0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735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64A8A6D-6076-43AD-8D81-1573120E45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19D1AF35-8327-4B72-8A2A-F7A642F625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5B51E22-13ED-404F-8665-43C5B3BDCF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21FFA-0C70-47AF-9FFB-F36DF82055A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7858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3F8A9CBD-FFE9-4970-8BC4-EA26EB4116C8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圓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3" name="Picture 5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F748B564-FE2E-4065-97EA-ED40F88E1C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xmlns="" id="{CFFF8AAB-4B51-48ED-88FB-BBBEF4E6236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11">
            <a:extLst>
              <a:ext uri="{FF2B5EF4-FFF2-40B4-BE49-F238E27FC236}">
                <a16:creationId xmlns:a16="http://schemas.microsoft.com/office/drawing/2014/main" xmlns="" id="{36D09B53-FE0A-4914-8CCB-CEB106772AB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12">
            <a:extLst>
              <a:ext uri="{FF2B5EF4-FFF2-40B4-BE49-F238E27FC236}">
                <a16:creationId xmlns:a16="http://schemas.microsoft.com/office/drawing/2014/main" xmlns="" id="{8FB14950-8552-4C59-AF4E-59231821744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BAD351BA-68A1-46D5-9E1D-D5F558936BBF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2C62E263-00F3-4212-B5CD-3A0609226D9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F26293CB-1B99-4AF8-AAD6-5F08C1BA23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xmlns="" id="{515A979D-A0A9-4A65-BB48-0635525C3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xmlns="" id="{578FF75F-6755-4F68-8330-B0F8CF8AD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630F2-B372-49F4-837F-4362BF65A40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3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7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67B2370-C4FE-4C95-878B-36A12DC001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857D79FF-E938-436E-9D18-063F74AE9A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04276D3E-FA99-48C2-B54F-8050F90FA96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圓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5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61E21E5-18EB-40C5-8DA3-417274EE171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70F676CA-B677-4599-AF95-12AB001C3DE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6DB48AF1-7FED-4B53-AEC6-26A1105CDC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D8D29137-6CC2-4C07-9840-59183D4A972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xmlns="" id="{52E00530-2E49-45A3-B15C-C9C2521F180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0" name="AutoShape 11">
            <a:extLst>
              <a:ext uri="{FF2B5EF4-FFF2-40B4-BE49-F238E27FC236}">
                <a16:creationId xmlns:a16="http://schemas.microsoft.com/office/drawing/2014/main" xmlns="" id="{45C59A11-00FE-49E4-8B49-A53F96F46DD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A4A591C3-2477-499A-AAA4-3096680906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xmlns="" id="{A25DAB9C-CBF9-4EDB-94D7-1C698EBC40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4" name="Rectangle 6">
            <a:extLst>
              <a:ext uri="{FF2B5EF4-FFF2-40B4-BE49-F238E27FC236}">
                <a16:creationId xmlns:a16="http://schemas.microsoft.com/office/drawing/2014/main" xmlns="" id="{8A2C4BB6-46EC-4D27-8208-96F3A4DA3B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3D808-8961-4943-AFE4-70106925D5F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5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51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32514EE-360B-42F7-BA63-BDF8DAFE13A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4D0621D3-7E00-46AC-8331-4C9FB17BE3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A01CB8E-8635-4685-88E7-87FFAE5093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D98ED915-963B-4C79-AE61-B844EAA4973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xmlns="" id="{B5ED4A0E-B515-4E1D-83AB-47D5E4A7C5F5}"/>
              </a:ext>
            </a:extLst>
          </p:cNvPr>
          <p:cNvSpPr txBox="1">
            <a:spLocks noChangeArrowheads="1"/>
          </p:cNvSpPr>
          <p:nvPr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圓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34144DE7-51A6-4025-BD35-71CCB14DF1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65129B80-D8D9-41A5-B6CC-2094E1267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95B6A642-5251-4059-8FC0-6C6DDF112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826FCA64-646A-42B2-B563-ED437F5026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AutoShape 10">
            <a:extLst>
              <a:ext uri="{FF2B5EF4-FFF2-40B4-BE49-F238E27FC236}">
                <a16:creationId xmlns:a16="http://schemas.microsoft.com/office/drawing/2014/main" xmlns="" id="{181C80D5-8FC5-41CE-A19F-F409410C143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5" name="AutoShape 11">
            <a:extLst>
              <a:ext uri="{FF2B5EF4-FFF2-40B4-BE49-F238E27FC236}">
                <a16:creationId xmlns:a16="http://schemas.microsoft.com/office/drawing/2014/main" xmlns="" id="{6C1A0E04-C011-48D2-94C3-3798FD4D532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6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">
            <a:extLst>
              <a:ext uri="{FF2B5EF4-FFF2-40B4-BE49-F238E27FC236}">
                <a16:creationId xmlns:a16="http://schemas.microsoft.com/office/drawing/2014/main" xmlns="" id="{3746DD82-2C8C-4CBA-9366-59B965535CC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19" name="AutoShape 11">
            <a:extLst>
              <a:ext uri="{FF2B5EF4-FFF2-40B4-BE49-F238E27FC236}">
                <a16:creationId xmlns:a16="http://schemas.microsoft.com/office/drawing/2014/main" xmlns="" id="{A2EA3381-F7DD-4324-B45C-7878F03C3AB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1039" name="图片 1">
            <a:extLst>
              <a:ext uri="{FF2B5EF4-FFF2-40B4-BE49-F238E27FC236}">
                <a16:creationId xmlns:a16="http://schemas.microsoft.com/office/drawing/2014/main" xmlns="" id="{C702D860-96BA-4C97-B229-2F8B3A10292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AC650B9-4C85-4561-8EC8-9A29099402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94428CF6-79C0-403E-902E-7B7189A2073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58C63FC6-F5B9-4AC6-8F4A-04DB385E929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3539ED7-8365-48D8-921C-B61351AB4A7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053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274BAC20-C559-4A79-B9B7-A48D81BC1B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B6040A8-E815-4C3B-9B29-5664A4AFB3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72F93AE0-641E-4AE1-AAA8-2926E1D8188D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3"/>
            <a:ext cx="33464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6. </a:t>
            </a:r>
            <a:r>
              <a:rPr lang="zh-TW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圓</a:t>
            </a:r>
            <a:endParaRPr lang="en-US" altLang="zh-TW" sz="32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pic>
        <p:nvPicPr>
          <p:cNvPr id="205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B153321B-10FE-445E-BFBF-69506E1410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AutoShape 10">
            <a:extLst>
              <a:ext uri="{FF2B5EF4-FFF2-40B4-BE49-F238E27FC236}">
                <a16:creationId xmlns:a16="http://schemas.microsoft.com/office/drawing/2014/main" xmlns="" id="{2F082540-7F78-402C-84D2-98A6A519596C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08775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8" name="AutoShape 11">
            <a:extLst>
              <a:ext uri="{FF2B5EF4-FFF2-40B4-BE49-F238E27FC236}">
                <a16:creationId xmlns:a16="http://schemas.microsoft.com/office/drawing/2014/main" xmlns="" id="{55B685A2-F6E4-433C-9E35-138D1C70245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73900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AutoShape 12">
            <a:extLst>
              <a:ext uri="{FF2B5EF4-FFF2-40B4-BE49-F238E27FC236}">
                <a16:creationId xmlns:a16="http://schemas.microsoft.com/office/drawing/2014/main" xmlns="" id="{6F871448-CFBD-4588-A5E6-3026A440049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37438" y="46355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xmlns="" id="{ACAA945F-FBEE-4CBD-853D-F83BAB5C0869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292725" y="441325"/>
            <a:ext cx="1817688" cy="428625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16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必攻指數：</a:t>
            </a:r>
            <a:endParaRPr kumimoji="0" lang="zh-TW" altLang="en-US" sz="2000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22" name="AutoShape 11">
            <a:extLst>
              <a:ext uri="{FF2B5EF4-FFF2-40B4-BE49-F238E27FC236}">
                <a16:creationId xmlns:a16="http://schemas.microsoft.com/office/drawing/2014/main" xmlns="" id="{850E8B9D-5DD6-4363-B83D-222C8F857C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71488"/>
            <a:ext cx="304800" cy="287337"/>
          </a:xfrm>
          <a:prstGeom prst="star5">
            <a:avLst/>
          </a:prstGeom>
          <a:solidFill>
            <a:srgbClr val="FFFFF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pic>
        <p:nvPicPr>
          <p:cNvPr id="2062" name="图片 1">
            <a:extLst>
              <a:ext uri="{FF2B5EF4-FFF2-40B4-BE49-F238E27FC236}">
                <a16:creationId xmlns:a16="http://schemas.microsoft.com/office/drawing/2014/main" xmlns="" id="{1C683E37-D439-4C7F-8303-B44BDBC35AD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AutoShape 12">
            <a:extLst>
              <a:ext uri="{FF2B5EF4-FFF2-40B4-BE49-F238E27FC236}">
                <a16:creationId xmlns:a16="http://schemas.microsoft.com/office/drawing/2014/main" xmlns="" id="{1904DF12-3B9B-4643-9891-63522522F41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93567" y="471488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3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81EA81A3-DB66-4975-B1F8-86BBE8F680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9" name="Rectangle 5">
            <a:extLst>
              <a:ext uri="{FF2B5EF4-FFF2-40B4-BE49-F238E27FC236}">
                <a16:creationId xmlns:a16="http://schemas.microsoft.com/office/drawing/2014/main" xmlns="" id="{736765AB-9019-4F78-8246-464D0B6033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" name="Rectangle 6">
            <a:extLst>
              <a:ext uri="{FF2B5EF4-FFF2-40B4-BE49-F238E27FC236}">
                <a16:creationId xmlns:a16="http://schemas.microsoft.com/office/drawing/2014/main" xmlns="" id="{0D995FD1-8C1D-48D5-A0BB-21213E7978D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9F23FB2-B93E-40BA-B877-3F0C0841C8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图片 1">
            <a:extLst>
              <a:ext uri="{FF2B5EF4-FFF2-40B4-BE49-F238E27FC236}">
                <a16:creationId xmlns:a16="http://schemas.microsoft.com/office/drawing/2014/main" xmlns="" id="{BE93D584-FAFA-4AB9-885E-C23738617920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5D214287-22E9-476E-9440-2F1DB156D3A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1" name="Rectangle 5">
            <a:extLst>
              <a:ext uri="{FF2B5EF4-FFF2-40B4-BE49-F238E27FC236}">
                <a16:creationId xmlns:a16="http://schemas.microsoft.com/office/drawing/2014/main" xmlns="" id="{87E0888E-5588-4A8E-B53A-9218507686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Rectangle 6">
            <a:extLst>
              <a:ext uri="{FF2B5EF4-FFF2-40B4-BE49-F238E27FC236}">
                <a16:creationId xmlns:a16="http://schemas.microsoft.com/office/drawing/2014/main" xmlns="" id="{E9FD615B-ED95-49EB-B1D2-81C9CC0E483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12337095-59EB-4CFE-9E6B-D1892ED31F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图片 1">
            <a:extLst>
              <a:ext uri="{FF2B5EF4-FFF2-40B4-BE49-F238E27FC236}">
                <a16:creationId xmlns:a16="http://schemas.microsoft.com/office/drawing/2014/main" xmlns="" id="{0D4F5A0B-3A3D-4C59-BF2F-6C628F18ACF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73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panose="020B0604020202020204" pitchFamily="34" charset="0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panose="020B0604020202020204" pitchFamily="34" charset="0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panose="020B0604020202020204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D3093037-555E-4854-A119-D6E03A84F76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1</a:t>
            </a:r>
          </a:p>
        </p:txBody>
      </p:sp>
      <p:sp>
        <p:nvSpPr>
          <p:cNvPr id="15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2E009AE8-C43D-4557-B060-DC9643B21FE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2</a:t>
            </a:r>
          </a:p>
        </p:txBody>
      </p:sp>
      <p:sp>
        <p:nvSpPr>
          <p:cNvPr id="16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25A33C08-6243-48B3-AB08-AEBB67F753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3</a:t>
            </a:r>
          </a:p>
        </p:txBody>
      </p:sp>
      <p:pic>
        <p:nvPicPr>
          <p:cNvPr id="9221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42BAF7E-D99A-40CA-8B41-489787932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AutoShape 15">
            <a:extLst>
              <a:ext uri="{FF2B5EF4-FFF2-40B4-BE49-F238E27FC236}">
                <a16:creationId xmlns:a16="http://schemas.microsoft.com/office/drawing/2014/main" xmlns="" id="{708A1B7A-8160-4B14-BADD-C8980AF6F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必攻試題</a:t>
            </a:r>
          </a:p>
        </p:txBody>
      </p:sp>
      <p:sp>
        <p:nvSpPr>
          <p:cNvPr id="19" name="AutoShape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A6F29390-82FD-489A-AED3-66FF2DBB2F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781E7336-CB6E-4D36-9EF9-ECC71ACE4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4">
            <a:extLst>
              <a:ext uri="{FF2B5EF4-FFF2-40B4-BE49-F238E27FC236}">
                <a16:creationId xmlns:a16="http://schemas.microsoft.com/office/drawing/2014/main" xmlns="" id="{1197F810-CA91-4612-8675-EEE927F242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69975"/>
            <a:ext cx="4738687" cy="1384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ea typeface="標楷體" panose="03000509000000000000" pitchFamily="65" charset="-120"/>
              </a:rPr>
              <a:t>右圖中，</a:t>
            </a:r>
            <a:r>
              <a:rPr lang="en-US" altLang="zh-TW" sz="2800" b="0" dirty="0">
                <a:ea typeface="標楷體" panose="03000509000000000000" pitchFamily="65" charset="-120"/>
              </a:rPr>
              <a:t>OCD</a:t>
            </a:r>
            <a:r>
              <a:rPr lang="zh-TW" altLang="en-US" sz="2800" b="0" dirty="0">
                <a:ea typeface="標楷體" panose="03000509000000000000" pitchFamily="65" charset="-120"/>
              </a:rPr>
              <a:t>是一個等邊三角形，它的周界是</a:t>
            </a:r>
            <a:r>
              <a:rPr lang="en-US" altLang="zh-TW" sz="2800" b="0" dirty="0">
                <a:ea typeface="標楷體" panose="03000509000000000000" pitchFamily="65" charset="-120"/>
              </a:rPr>
              <a:t>12cm</a:t>
            </a:r>
            <a:r>
              <a:rPr lang="zh-TW" altLang="en-US" sz="2800" b="0" dirty="0">
                <a:ea typeface="標楷體" panose="03000509000000000000" pitchFamily="65" charset="-120"/>
              </a:rPr>
              <a:t>。圓的直徑是多少？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sp>
        <p:nvSpPr>
          <p:cNvPr id="18" name="右箭头标注 17">
            <a:extLst>
              <a:ext uri="{FF2B5EF4-FFF2-40B4-BE49-F238E27FC236}">
                <a16:creationId xmlns:a16="http://schemas.microsoft.com/office/drawing/2014/main" xmlns="" id="{75BFF068-B97C-4732-BBD2-57DB7380D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86543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19" name="AutoShape 15">
            <a:extLst>
              <a:ext uri="{FF2B5EF4-FFF2-40B4-BE49-F238E27FC236}">
                <a16:creationId xmlns:a16="http://schemas.microsoft.com/office/drawing/2014/main" xmlns="" id="{8C54C428-2F47-423B-AE60-7AE98B14D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493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Rectangle 201">
            <a:extLst>
              <a:ext uri="{FF2B5EF4-FFF2-40B4-BE49-F238E27FC236}">
                <a16:creationId xmlns:a16="http://schemas.microsoft.com/office/drawing/2014/main" xmlns="" id="{961C3585-7D07-4E50-B8E0-9B0F375B33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2830513"/>
            <a:ext cx="2941637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marL="406400" indent="-406400" eaLnBrk="1" hangingPunct="1">
              <a:defRPr/>
            </a:pPr>
            <a:r>
              <a:rPr lang="zh-TW" altLang="en-US" sz="26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圓的半徑是：</a:t>
            </a:r>
          </a:p>
          <a:p>
            <a:pPr marL="406400" indent="-406400" eaLnBrk="1" hangingPunct="1">
              <a:defRPr/>
            </a:pPr>
            <a:r>
              <a:rPr lang="en-US" altLang="zh-TW" sz="2600" b="0" dirty="0">
                <a:solidFill>
                  <a:srgbClr val="0000FF"/>
                </a:solidFill>
                <a:latin typeface="Arial" charset="0"/>
                <a:ea typeface="標楷體" pitchFamily="65" charset="-120"/>
              </a:rPr>
              <a:t>12÷3 = 4(cm)</a:t>
            </a:r>
          </a:p>
        </p:txBody>
      </p:sp>
      <p:sp>
        <p:nvSpPr>
          <p:cNvPr id="21" name="Rectangle 202">
            <a:extLst>
              <a:ext uri="{FF2B5EF4-FFF2-40B4-BE49-F238E27FC236}">
                <a16:creationId xmlns:a16="http://schemas.microsoft.com/office/drawing/2014/main" xmlns="" id="{EF4ECA27-A54E-41D1-94E5-B046CA879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768725"/>
            <a:ext cx="22320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zh-TW" altLang="en-US" sz="2600" b="0" dirty="0">
                <a:solidFill>
                  <a:srgbClr val="0000FF"/>
                </a:solidFill>
                <a:latin typeface="Arial" charset="0"/>
                <a:ea typeface="標楷體" pitchFamily="65" charset="-120"/>
                <a:cs typeface="Arial" charset="0"/>
              </a:rPr>
              <a:t>圖的直徑是：</a:t>
            </a: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0AAC3617-D396-498F-8DED-95FF443B5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4227513"/>
            <a:ext cx="2087562" cy="4921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4×2</a:t>
            </a:r>
            <a:r>
              <a:rPr lang="zh-TW" altLang="en-US" sz="26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en-US" altLang="zh-TW" sz="26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8(cm)</a:t>
            </a: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4F5A7266-C2BD-4A5E-938E-FCE117591E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3232150"/>
            <a:ext cx="3671888" cy="831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 marL="342900" indent="-342900">
              <a:buFont typeface="Wingdings 3" panose="05040102010807070707" pitchFamily="18" charset="2"/>
              <a:buChar char="Ù"/>
              <a:defRPr/>
            </a:pP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三</a:t>
            </a: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角形</a:t>
            </a:r>
            <a:r>
              <a:rPr lang="en-US" altLang="zh-TW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OCD</a:t>
            </a: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的周界等  </a:t>
            </a:r>
            <a:endParaRPr lang="en-US" altLang="zh-TW" sz="2400" dirty="0">
              <a:solidFill>
                <a:srgbClr val="008000"/>
              </a:solidFill>
              <a:latin typeface="Arial" charset="0"/>
              <a:ea typeface="標楷體" pitchFamily="65" charset="-120"/>
              <a:sym typeface="Wingdings 3" pitchFamily="18" charset="2"/>
            </a:endParaRPr>
          </a:p>
          <a:p>
            <a:pPr>
              <a:defRPr/>
            </a:pP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    於三條圓的半徑之和。</a:t>
            </a:r>
            <a:endParaRPr lang="el-GR" altLang="zh-TW" sz="2400" dirty="0">
              <a:solidFill>
                <a:srgbClr val="008000"/>
              </a:solidFill>
              <a:latin typeface="Arial" charset="0"/>
              <a:ea typeface="標楷體" pitchFamily="65" charset="-120"/>
              <a:sym typeface="Symbol" pitchFamily="18" charset="2"/>
            </a:endParaRPr>
          </a:p>
        </p:txBody>
      </p:sp>
      <p:pic>
        <p:nvPicPr>
          <p:cNvPr id="11274" name="图片 1">
            <a:extLst>
              <a:ext uri="{FF2B5EF4-FFF2-40B4-BE49-F238E27FC236}">
                <a16:creationId xmlns:a16="http://schemas.microsoft.com/office/drawing/2014/main" xmlns="" id="{65BFEB91-350C-40BE-8BFE-15867A6266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7450" y="1046163"/>
            <a:ext cx="1973263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96454EF6-57D9-45B9-9935-3F0A69105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286250"/>
            <a:ext cx="2503488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buFont typeface="Wingdings 3" panose="05040102010807070707" pitchFamily="18" charset="2"/>
              <a:buChar char="Ù"/>
            </a:pPr>
            <a:r>
              <a:rPr lang="zh-TW" altLang="en-US" sz="2400">
                <a:solidFill>
                  <a:srgbClr val="008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直徑 </a:t>
            </a:r>
            <a:r>
              <a:rPr lang="en-US" altLang="zh-TW" sz="2400">
                <a:solidFill>
                  <a:srgbClr val="008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</a:t>
            </a:r>
            <a:r>
              <a:rPr lang="zh-TW" altLang="en-US" sz="2400">
                <a:solidFill>
                  <a:srgbClr val="008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半徑</a:t>
            </a:r>
            <a:r>
              <a:rPr lang="zh-TW" altLang="en-US" sz="2400">
                <a:solidFill>
                  <a:srgbClr val="008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en-US" altLang="zh-TW" sz="2400">
                <a:solidFill>
                  <a:srgbClr val="008000"/>
                </a:solidFill>
                <a:ea typeface="標楷體" panose="03000509000000000000" pitchFamily="65" charset="-120"/>
                <a:sym typeface="Symbol" panose="05050102010706020507" pitchFamily="18" charset="2"/>
              </a:rPr>
              <a:t>2</a:t>
            </a:r>
            <a:endParaRPr lang="en-US" altLang="zh-TW" sz="2400">
              <a:solidFill>
                <a:srgbClr val="008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" name="任意多边形: 形状 1">
            <a:extLst>
              <a:ext uri="{FF2B5EF4-FFF2-40B4-BE49-F238E27FC236}">
                <a16:creationId xmlns:a16="http://schemas.microsoft.com/office/drawing/2014/main" xmlns="" id="{49798035-5D4D-49E5-AE42-DEAD51F60B0D}"/>
              </a:ext>
            </a:extLst>
          </p:cNvPr>
          <p:cNvSpPr/>
          <p:nvPr/>
        </p:nvSpPr>
        <p:spPr bwMode="auto">
          <a:xfrm>
            <a:off x="2441275" y="1526875"/>
            <a:ext cx="2838091" cy="0"/>
          </a:xfrm>
          <a:custGeom>
            <a:avLst/>
            <a:gdLst>
              <a:gd name="connsiteX0" fmla="*/ 0 w 2838091"/>
              <a:gd name="connsiteY0" fmla="*/ 0 h 0"/>
              <a:gd name="connsiteX1" fmla="*/ 2838091 w 283809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838091">
                <a:moveTo>
                  <a:pt x="0" y="0"/>
                </a:moveTo>
                <a:lnTo>
                  <a:pt x="2838091" y="0"/>
                </a:lnTo>
              </a:path>
            </a:pathLst>
          </a:custGeom>
          <a:noFill/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" name="任意多边形: 形状 2">
            <a:extLst>
              <a:ext uri="{FF2B5EF4-FFF2-40B4-BE49-F238E27FC236}">
                <a16:creationId xmlns:a16="http://schemas.microsoft.com/office/drawing/2014/main" xmlns="" id="{AF250D68-8DAA-44DE-A0CB-1AAC03128470}"/>
              </a:ext>
            </a:extLst>
          </p:cNvPr>
          <p:cNvSpPr/>
          <p:nvPr/>
        </p:nvSpPr>
        <p:spPr bwMode="auto">
          <a:xfrm>
            <a:off x="2527540" y="1544129"/>
            <a:ext cx="2769079" cy="0"/>
          </a:xfrm>
          <a:custGeom>
            <a:avLst/>
            <a:gdLst>
              <a:gd name="connsiteX0" fmla="*/ 0 w 2769079"/>
              <a:gd name="connsiteY0" fmla="*/ 0 h 0"/>
              <a:gd name="connsiteX1" fmla="*/ 2769079 w 276907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69079">
                <a:moveTo>
                  <a:pt x="0" y="0"/>
                </a:moveTo>
                <a:lnTo>
                  <a:pt x="2769079" y="0"/>
                </a:lnTo>
              </a:path>
            </a:pathLst>
          </a:custGeom>
          <a:noFill/>
          <a:ln w="38100" algn="ctr">
            <a:solidFill>
              <a:srgbClr val="0066FF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任意多边形: 形状 13">
            <a:extLst>
              <a:ext uri="{FF2B5EF4-FFF2-40B4-BE49-F238E27FC236}">
                <a16:creationId xmlns:a16="http://schemas.microsoft.com/office/drawing/2014/main" xmlns="" id="{26E7261D-302A-4277-BC23-059D20F74865}"/>
              </a:ext>
            </a:extLst>
          </p:cNvPr>
          <p:cNvSpPr/>
          <p:nvPr/>
        </p:nvSpPr>
        <p:spPr bwMode="auto">
          <a:xfrm>
            <a:off x="1056735" y="1988840"/>
            <a:ext cx="640080" cy="0"/>
          </a:xfrm>
          <a:custGeom>
            <a:avLst/>
            <a:gdLst>
              <a:gd name="connsiteX0" fmla="*/ 0 w 2769079"/>
              <a:gd name="connsiteY0" fmla="*/ 0 h 0"/>
              <a:gd name="connsiteX1" fmla="*/ 2769079 w 276907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69079">
                <a:moveTo>
                  <a:pt x="0" y="0"/>
                </a:moveTo>
                <a:lnTo>
                  <a:pt x="2769079" y="0"/>
                </a:lnTo>
              </a:path>
            </a:pathLst>
          </a:custGeom>
          <a:noFill/>
          <a:ln w="38100" algn="ctr">
            <a:solidFill>
              <a:srgbClr val="0066FF"/>
            </a:solidFill>
            <a:round/>
            <a:headEnd/>
            <a:tailEnd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1" grpId="0"/>
      <p:bldP spid="43" grpId="0"/>
      <p:bldP spid="44" grpId="0"/>
      <p:bldP spid="23" grpId="0"/>
      <p:bldP spid="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2474893"/>
            <a:ext cx="8094674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上圖中，</a:t>
            </a:r>
            <a:r>
              <a:rPr lang="en-US" altLang="zh-TW" sz="2800" b="0" dirty="0">
                <a:latin typeface="+mn-ea"/>
                <a:ea typeface="+mn-ea"/>
              </a:rPr>
              <a:t>MN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是一條經過所有圓心的線段，如果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endParaRPr lang="en-US" altLang="zh-TW" sz="2800" b="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個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圓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的直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徑都是</a:t>
            </a:r>
            <a:r>
              <a:rPr lang="en-US" altLang="zh-TW" sz="2800" b="0" dirty="0">
                <a:latin typeface="+mn-ea"/>
                <a:ea typeface="+mn-ea"/>
              </a:rPr>
              <a:t>12cm</a:t>
            </a:r>
            <a:r>
              <a:rPr lang="zh-TW" altLang="en-US" sz="2800" b="0" dirty="0">
                <a:latin typeface="+mn-ea"/>
                <a:ea typeface="+mn-ea"/>
              </a:rPr>
              <a:t>，</a:t>
            </a:r>
            <a:r>
              <a:rPr lang="en-US" altLang="zh-TW" sz="2800" b="0" dirty="0">
                <a:latin typeface="+mn-ea"/>
                <a:ea typeface="+mn-ea"/>
              </a:rPr>
              <a:t>MN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的長度是多少</a:t>
            </a:r>
            <a:r>
              <a:rPr lang="zh-TW" altLang="en-US" sz="2800" b="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2800" b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334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90588"/>
            <a:ext cx="7796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ea typeface="標楷體" panose="03000509000000000000" pitchFamily="65" charset="-120"/>
              </a:rPr>
              <a:t>1. </a:t>
            </a:r>
          </a:p>
        </p:txBody>
      </p:sp>
      <p:sp>
        <p:nvSpPr>
          <p:cNvPr id="13315" name="Rectangle 4">
            <a:extLst>
              <a:ext uri="{FF2B5EF4-FFF2-40B4-BE49-F238E27FC236}">
                <a16:creationId xmlns:a16="http://schemas.microsoft.com/office/drawing/2014/main" xmlns="" id="{3E895834-2916-4026-9E5A-F7B4B8B08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63" y="3570838"/>
            <a:ext cx="6035675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en-US" altLang="zh-CN" sz="2800" b="0" dirty="0"/>
              <a:t>A. 36cm </a:t>
            </a:r>
            <a:r>
              <a:rPr lang="zh-TW" altLang="en-US" sz="2800" b="0" dirty="0" smtClean="0"/>
              <a:t>                     </a:t>
            </a:r>
            <a:r>
              <a:rPr lang="en-US" altLang="zh-CN" sz="2800" b="0" dirty="0" smtClean="0"/>
              <a:t>B</a:t>
            </a:r>
            <a:r>
              <a:rPr lang="en-US" altLang="zh-CN" sz="2800" b="0" dirty="0"/>
              <a:t>. 42cm</a:t>
            </a:r>
          </a:p>
          <a:p>
            <a:r>
              <a:rPr lang="en-US" altLang="zh-CN" sz="2800" b="0" dirty="0"/>
              <a:t>C. 48cm </a:t>
            </a:r>
            <a:r>
              <a:rPr lang="zh-TW" altLang="en-US" sz="2800" b="0" dirty="0" smtClean="0"/>
              <a:t>                     </a:t>
            </a:r>
            <a:r>
              <a:rPr lang="en-US" altLang="zh-CN" sz="2800" b="0" dirty="0" smtClean="0"/>
              <a:t>D</a:t>
            </a:r>
            <a:r>
              <a:rPr lang="en-US" altLang="zh-CN" sz="2800" b="0" dirty="0"/>
              <a:t>. 72cm</a:t>
            </a:r>
            <a:endParaRPr lang="en-US" altLang="zh-CN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13316" name="Oval 2">
            <a:extLst>
              <a:ext uri="{FF2B5EF4-FFF2-40B4-BE49-F238E27FC236}">
                <a16:creationId xmlns:a16="http://schemas.microsoft.com/office/drawing/2014/main" xmlns="" id="{541E4E64-D00F-46CC-89BE-837EF9FD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4628" y="4038773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xmlns="" id="{CD398E31-17C0-4EC4-BFB0-0EB3649A0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8765" y="4068936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 smtClean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3319" name="圆角矩形 22">
            <a:extLst>
              <a:ext uri="{FF2B5EF4-FFF2-40B4-BE49-F238E27FC236}">
                <a16:creationId xmlns:a16="http://schemas.microsoft.com/office/drawing/2014/main" xmlns="" id="{EB344CA1-28E8-4FFD-AB74-9AC416B77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4883" y="3427169"/>
            <a:ext cx="1547813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</a:t>
            </a:r>
            <a:r>
              <a:rPr lang="en-US" altLang="zh-TW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2023</a:t>
            </a:r>
            <a:r>
              <a:rPr lang="zh-TW" altLang="en-US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54243" y="1012075"/>
            <a:ext cx="5120640" cy="1452639"/>
          </a:xfrm>
          <a:prstGeom prst="rect">
            <a:avLst/>
          </a:prstGeom>
        </p:spPr>
      </p:pic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4566963" y="3375151"/>
            <a:ext cx="192024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2123728" y="1730481"/>
            <a:ext cx="47548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椭圆 2"/>
          <p:cNvSpPr/>
          <p:nvPr/>
        </p:nvSpPr>
        <p:spPr>
          <a:xfrm>
            <a:off x="2809940" y="1044269"/>
            <a:ext cx="1371600" cy="1371600"/>
          </a:xfrm>
          <a:prstGeom prst="ellipse">
            <a:avLst/>
          </a:prstGeom>
          <a:noFill/>
          <a:ln w="222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椭圆 31"/>
          <p:cNvSpPr/>
          <p:nvPr/>
        </p:nvSpPr>
        <p:spPr>
          <a:xfrm>
            <a:off x="4163950" y="1044269"/>
            <a:ext cx="1371600" cy="1371600"/>
          </a:xfrm>
          <a:prstGeom prst="ellipse">
            <a:avLst/>
          </a:prstGeom>
          <a:noFill/>
          <a:ln w="222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椭圆 32"/>
          <p:cNvSpPr/>
          <p:nvPr/>
        </p:nvSpPr>
        <p:spPr>
          <a:xfrm>
            <a:off x="5520328" y="1044269"/>
            <a:ext cx="1371600" cy="1371600"/>
          </a:xfrm>
          <a:prstGeom prst="ellipse">
            <a:avLst/>
          </a:prstGeom>
          <a:noFill/>
          <a:ln w="22225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471" y="4662661"/>
            <a:ext cx="540772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MN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的長度等於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半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徑的總長度。 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31509" y="1709165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①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6806" y="1707468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dirty="0" smtClean="0">
                <a:solidFill>
                  <a:srgbClr val="FF0000"/>
                </a:solidFill>
              </a:rPr>
              <a:t>②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4994" y="1707468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③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4126" y="1705771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④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2380" y="1705771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⑤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6630" y="1699570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⑥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0075" y="1714829"/>
            <a:ext cx="57606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zh-CN" sz="2400" dirty="0">
                <a:solidFill>
                  <a:srgbClr val="FF0000"/>
                </a:solidFill>
              </a:rPr>
              <a:t>⑦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2128668" y="1735501"/>
            <a:ext cx="685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2841937" y="1728469"/>
            <a:ext cx="6858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3520125" y="1728469"/>
            <a:ext cx="685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44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4181540" y="1729151"/>
            <a:ext cx="6858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5542093" y="1734819"/>
            <a:ext cx="685800" cy="0"/>
          </a:xfrm>
          <a:prstGeom prst="line">
            <a:avLst/>
          </a:prstGeom>
          <a:ln w="28575"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4849750" y="1736770"/>
            <a:ext cx="685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6199778" y="1731689"/>
            <a:ext cx="685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471" y="5246691"/>
            <a:ext cx="240472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MN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的長度是： 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9243" y="5246691"/>
            <a:ext cx="293658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(12÷2)×7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42(cm)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75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8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5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3" grpId="0" animBg="1"/>
      <p:bldP spid="3" grpId="1" animBg="1"/>
      <p:bldP spid="32" grpId="0" animBg="1"/>
      <p:bldP spid="32" grpId="1" animBg="1"/>
      <p:bldP spid="33" grpId="0" animBg="1"/>
      <p:bldP spid="33" grpId="1" animBg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50" grpId="0"/>
      <p:bldP spid="50" grpId="1"/>
      <p:bldP spid="53" grpId="0"/>
      <p:bldP spid="5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6BF1AF14-9A61-4DE1-8095-C3C2B3791C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175" y="1844675"/>
            <a:ext cx="3392488" cy="34925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3E895834-2916-4026-9E5A-F7B4B8B08B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350" y="3027670"/>
            <a:ext cx="6035675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8cm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  </a:t>
            </a:r>
            <a:r>
              <a:rPr lang="en-US" altLang="zh-TW" sz="2800" b="0" dirty="0">
                <a:ea typeface="標楷體" panose="03000509000000000000" pitchFamily="65" charset="-120"/>
              </a:rPr>
              <a:t>    </a:t>
            </a:r>
            <a:r>
              <a:rPr lang="zh-TW" altLang="en-US" sz="2800" b="0" dirty="0">
                <a:ea typeface="標楷體" panose="03000509000000000000" pitchFamily="65" charset="-120"/>
              </a:rPr>
              <a:t>       </a:t>
            </a:r>
            <a:r>
              <a:rPr lang="en-US" altLang="zh-TW" sz="2800" b="0" dirty="0">
                <a:ea typeface="標楷體" panose="03000509000000000000" pitchFamily="65" charset="-120"/>
              </a:rPr>
              <a:t>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ea typeface="標楷體" panose="03000509000000000000" pitchFamily="65" charset="-120"/>
              </a:rPr>
              <a:t>32cm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48cm</a:t>
            </a:r>
            <a:r>
              <a:rPr lang="en-US" altLang="zh-CN" sz="2800" b="0" dirty="0">
                <a:ea typeface="標楷體" panose="03000509000000000000" pitchFamily="65" charset="-120"/>
              </a:rPr>
              <a:t>             </a:t>
            </a:r>
            <a:r>
              <a:rPr lang="en-US" altLang="zh-CN" b="0" dirty="0">
                <a:ea typeface="標楷體" panose="03000509000000000000" pitchFamily="65" charset="-120"/>
              </a:rPr>
              <a:t> </a:t>
            </a:r>
            <a:r>
              <a:rPr lang="en-US" altLang="zh-TW" b="0" dirty="0">
                <a:ea typeface="標楷體" panose="03000509000000000000" pitchFamily="65" charset="-120"/>
              </a:rPr>
              <a:t>  </a:t>
            </a:r>
            <a:r>
              <a:rPr lang="zh-TW" altLang="en-US" b="0" dirty="0">
                <a:ea typeface="標楷體" panose="03000509000000000000" pitchFamily="65" charset="-120"/>
              </a:rPr>
              <a:t>     </a:t>
            </a:r>
            <a:r>
              <a:rPr lang="en-US" altLang="zh-TW" b="0" dirty="0">
                <a:ea typeface="標楷體" panose="03000509000000000000" pitchFamily="65" charset="-120"/>
              </a:rPr>
              <a:t>      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ea typeface="標楷體" panose="03000509000000000000" pitchFamily="65" charset="-120"/>
              </a:rPr>
              <a:t>96cm</a:t>
            </a:r>
            <a:endParaRPr lang="en-US" altLang="zh-CN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50" name="Oval 2">
            <a:extLst>
              <a:ext uri="{FF2B5EF4-FFF2-40B4-BE49-F238E27FC236}">
                <a16:creationId xmlns:a16="http://schemas.microsoft.com/office/drawing/2014/main" xmlns="" id="{541E4E64-D00F-46CC-89BE-837EF9FD2B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6336" y="3356992"/>
            <a:ext cx="576262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" name="Text Box 54">
            <a:extLst>
              <a:ext uri="{FF2B5EF4-FFF2-40B4-BE49-F238E27FC236}">
                <a16:creationId xmlns:a16="http://schemas.microsoft.com/office/drawing/2014/main" xmlns="" id="{CD398E31-17C0-4EC4-BFB0-0EB3649A0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473" y="3387155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4363902B-9F8B-48FE-A12E-B7AB25EA5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" y="4834409"/>
            <a:ext cx="23749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每個圓的半徑是 </a:t>
            </a:r>
          </a:p>
        </p:txBody>
      </p:sp>
      <p:sp>
        <p:nvSpPr>
          <p:cNvPr id="53" name="圆角矩形 22">
            <a:extLst>
              <a:ext uri="{FF2B5EF4-FFF2-40B4-BE49-F238E27FC236}">
                <a16:creationId xmlns:a16="http://schemas.microsoft.com/office/drawing/2014/main" xmlns="" id="{EB344CA1-28E8-4FFD-AB74-9AC416B77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81894" y="2709615"/>
            <a:ext cx="2550146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(2022</a:t>
            </a:r>
            <a:r>
              <a:rPr lang="zh-TW" altLang="en-US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</a:t>
            </a:r>
            <a:r>
              <a:rPr lang="zh-TW" altLang="en-US" dirty="0" smtClean="0">
                <a:solidFill>
                  <a:srgbClr val="FFFFFF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Arial" panose="020B0604020202020204" pitchFamily="34" charset="0"/>
              </a:rPr>
              <a:t>、</a:t>
            </a:r>
            <a:r>
              <a:rPr lang="en-US" altLang="zh-TW" dirty="0" smtClean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2019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  <a:endParaRPr lang="zh-TW" altLang="en-US" dirty="0">
              <a:solidFill>
                <a:srgbClr val="FFFF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931C009C-7B5F-4188-AB78-CCCC3489B5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5272559"/>
            <a:ext cx="8636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16÷2</a:t>
            </a:r>
            <a:endParaRPr lang="zh-TW" altLang="en-US" sz="2800" b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3F2D0BB9-2665-4155-A601-4ADA291B6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1050" y="5631334"/>
            <a:ext cx="12700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8(cm)</a:t>
            </a:r>
            <a:endParaRPr lang="zh-TW" altLang="en-US" sz="2400" b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1CC74ADD-0DCB-4E22-8657-80C422D1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2425" y="4399751"/>
            <a:ext cx="2105025" cy="460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半徑</a:t>
            </a:r>
            <a:r>
              <a:rPr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 </a:t>
            </a:r>
            <a:r>
              <a:rPr lang="en-US" altLang="zh-TW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= </a:t>
            </a: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直徑</a:t>
            </a: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Symbol" panose="05050102010706020507" pitchFamily="18" charset="2"/>
              </a:rPr>
              <a:t></a:t>
            </a:r>
            <a:r>
              <a:rPr lang="en-US" altLang="zh-TW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Symbol" panose="05050102010706020507" pitchFamily="18" charset="2"/>
              </a:rPr>
              <a:t>2</a:t>
            </a:r>
            <a:endParaRPr lang="el-GR" altLang="zh-TW" sz="2400" dirty="0">
              <a:solidFill>
                <a:srgbClr val="008000"/>
              </a:solidFill>
              <a:latin typeface="標楷體" pitchFamily="65" charset="-120"/>
              <a:ea typeface="標楷體" pitchFamily="65" charset="-120"/>
              <a:sym typeface="Symbol" pitchFamily="18" charset="2"/>
            </a:endParaRPr>
          </a:p>
        </p:txBody>
      </p:sp>
      <p:pic>
        <p:nvPicPr>
          <p:cNvPr id="59" name="图片 1">
            <a:extLst>
              <a:ext uri="{FF2B5EF4-FFF2-40B4-BE49-F238E27FC236}">
                <a16:creationId xmlns:a16="http://schemas.microsoft.com/office/drawing/2014/main" xmlns="" id="{32A942A7-A307-4F4C-9DC4-A040522165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006475"/>
            <a:ext cx="2805112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275" y="4341014"/>
            <a:ext cx="46863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陰影部分的周界由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條半徑組成。 </a:t>
            </a:r>
          </a:p>
        </p:txBody>
      </p: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xmlns="" id="{EB375540-B6F0-4BB7-873A-64803E888BDB}"/>
              </a:ext>
            </a:extLst>
          </p:cNvPr>
          <p:cNvCxnSpPr>
            <a:cxnSpLocks/>
          </p:cNvCxnSpPr>
          <p:nvPr/>
        </p:nvCxnSpPr>
        <p:spPr>
          <a:xfrm>
            <a:off x="6183313" y="1722438"/>
            <a:ext cx="701675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xmlns="" id="{4AB215F1-3315-4BDC-8218-BF406646F31C}"/>
              </a:ext>
            </a:extLst>
          </p:cNvPr>
          <p:cNvCxnSpPr>
            <a:cxnSpLocks/>
          </p:cNvCxnSpPr>
          <p:nvPr/>
        </p:nvCxnSpPr>
        <p:spPr>
          <a:xfrm>
            <a:off x="6884988" y="1722438"/>
            <a:ext cx="700087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xmlns="" id="{57EA04E4-1B33-4DE0-BB38-EAB9F9A75304}"/>
              </a:ext>
            </a:extLst>
          </p:cNvPr>
          <p:cNvCxnSpPr>
            <a:cxnSpLocks/>
          </p:cNvCxnSpPr>
          <p:nvPr/>
        </p:nvCxnSpPr>
        <p:spPr>
          <a:xfrm>
            <a:off x="6183313" y="2420938"/>
            <a:ext cx="701675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xmlns="" id="{FF54F707-DBC9-444E-AC76-3BBBE61FB310}"/>
              </a:ext>
            </a:extLst>
          </p:cNvPr>
          <p:cNvCxnSpPr>
            <a:cxnSpLocks/>
          </p:cNvCxnSpPr>
          <p:nvPr/>
        </p:nvCxnSpPr>
        <p:spPr>
          <a:xfrm>
            <a:off x="6884988" y="2420938"/>
            <a:ext cx="700087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xmlns="" id="{9FB8B101-5808-4049-9DCB-6DA1DE1CE67C}"/>
              </a:ext>
            </a:extLst>
          </p:cNvPr>
          <p:cNvCxnSpPr>
            <a:cxnSpLocks/>
          </p:cNvCxnSpPr>
          <p:nvPr/>
        </p:nvCxnSpPr>
        <p:spPr>
          <a:xfrm rot="5400000">
            <a:off x="5845969" y="2070894"/>
            <a:ext cx="700088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>
            <a:extLst>
              <a:ext uri="{FF2B5EF4-FFF2-40B4-BE49-F238E27FC236}">
                <a16:creationId xmlns:a16="http://schemas.microsoft.com/office/drawing/2014/main" xmlns="" id="{7175F9C7-04EB-4511-BA4F-E7BB8A922A01}"/>
              </a:ext>
            </a:extLst>
          </p:cNvPr>
          <p:cNvCxnSpPr>
            <a:cxnSpLocks/>
          </p:cNvCxnSpPr>
          <p:nvPr/>
        </p:nvCxnSpPr>
        <p:spPr>
          <a:xfrm rot="5400000">
            <a:off x="7227094" y="2070894"/>
            <a:ext cx="70008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4">
            <a:extLst>
              <a:ext uri="{FF2B5EF4-FFF2-40B4-BE49-F238E27FC236}">
                <a16:creationId xmlns:a16="http://schemas.microsoft.com/office/drawing/2014/main" xmlns="" id="{3BC549B0-056D-4FDF-89A4-12A1D12C0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7813" y="4867746"/>
            <a:ext cx="2801937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陰影部分的周界是 </a:t>
            </a:r>
          </a:p>
        </p:txBody>
      </p:sp>
      <p:sp>
        <p:nvSpPr>
          <p:cNvPr id="68" name="Rectangle 4">
            <a:extLst>
              <a:ext uri="{FF2B5EF4-FFF2-40B4-BE49-F238E27FC236}">
                <a16:creationId xmlns:a16="http://schemas.microsoft.com/office/drawing/2014/main" xmlns="" id="{0EB537B8-ED83-4AF8-BA6F-744384C92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7375" y="5272559"/>
            <a:ext cx="8636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8</a:t>
            </a: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</a:t>
            </a: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</a:t>
            </a:r>
            <a:endParaRPr lang="zh-TW" altLang="en-US" sz="2800" b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69" name="Rectangle 4">
            <a:extLst>
              <a:ext uri="{FF2B5EF4-FFF2-40B4-BE49-F238E27FC236}">
                <a16:creationId xmlns:a16="http://schemas.microsoft.com/office/drawing/2014/main" xmlns="" id="{3511714F-F619-4647-AAC7-FED04B56D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5913" y="5632921"/>
            <a:ext cx="1454150" cy="4603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48(cm)</a:t>
            </a:r>
            <a:endParaRPr lang="zh-TW" altLang="en-US" sz="2400" b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0" name="Rectangle 4">
            <a:extLst>
              <a:ext uri="{FF2B5EF4-FFF2-40B4-BE49-F238E27FC236}">
                <a16:creationId xmlns:a16="http://schemas.microsoft.com/office/drawing/2014/main" xmlns="" id="{63098927-AB5F-4AF1-B8D9-3291D245D8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90588"/>
            <a:ext cx="4595812" cy="18161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 smtClean="0">
                <a:ea typeface="標楷體" panose="03000509000000000000" pitchFamily="65" charset="-120"/>
              </a:rPr>
              <a:t>2. </a:t>
            </a:r>
            <a:r>
              <a:rPr lang="zh-TW" altLang="en-US" sz="2800" b="0" dirty="0">
                <a:ea typeface="標楷體" panose="03000509000000000000" pitchFamily="65" charset="-120"/>
              </a:rPr>
              <a:t>右圖中，</a:t>
            </a:r>
            <a:r>
              <a:rPr lang="en-US" altLang="zh-TW" sz="2800" b="0" dirty="0">
                <a:ea typeface="標楷體" panose="03000509000000000000" pitchFamily="65" charset="-120"/>
              </a:rPr>
              <a:t>G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H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I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J</a:t>
            </a:r>
            <a:r>
              <a:rPr lang="zh-TW" altLang="en-US" sz="2800" b="0" dirty="0">
                <a:ea typeface="標楷體" panose="03000509000000000000" pitchFamily="65" charset="-120"/>
              </a:rPr>
              <a:t>是四個大小相同的圓的圓心，每個圓的直徑是</a:t>
            </a:r>
            <a:r>
              <a:rPr lang="en-US" altLang="zh-TW" sz="2800" b="0" dirty="0">
                <a:ea typeface="標楷體" panose="03000509000000000000" pitchFamily="65" charset="-120"/>
              </a:rPr>
              <a:t>16cm</a:t>
            </a:r>
            <a:r>
              <a:rPr lang="zh-TW" altLang="en-US" sz="2800" b="0" dirty="0">
                <a:ea typeface="標楷體" panose="03000509000000000000" pitchFamily="65" charset="-120"/>
              </a:rPr>
              <a:t>。   陰影部分的周界是多少？</a:t>
            </a:r>
            <a:endParaRPr lang="en-US" altLang="zh-TW" sz="2800" b="0" dirty="0">
              <a:ea typeface="標楷體" panose="03000509000000000000" pitchFamily="65" charset="-120"/>
            </a:endParaRPr>
          </a:p>
        </p:txBody>
      </p:sp>
      <p:sp>
        <p:nvSpPr>
          <p:cNvPr id="71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3890958"/>
            <a:ext cx="1521619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方法一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2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" y="3883635"/>
            <a:ext cx="152161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方法二</a:t>
            </a:r>
            <a:endParaRPr lang="en-US" altLang="zh-TW" sz="2400" b="0" dirty="0" smtClean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3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930" y="4271645"/>
            <a:ext cx="4686300" cy="4619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GH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的長度等於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條直徑的長度。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4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700" y="4703233"/>
            <a:ext cx="468630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JI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的長度等於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條直徑的長度。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75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125" y="5153863"/>
            <a:ext cx="534962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GJ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和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HI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的總長度等於</a:t>
            </a:r>
            <a:r>
              <a:rPr lang="en-US" altLang="zh-TW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條直徑的長度。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" name="任意多边形 1"/>
          <p:cNvSpPr/>
          <p:nvPr/>
        </p:nvSpPr>
        <p:spPr bwMode="auto">
          <a:xfrm>
            <a:off x="6181725" y="1725522"/>
            <a:ext cx="1379220" cy="0"/>
          </a:xfrm>
          <a:custGeom>
            <a:avLst/>
            <a:gdLst>
              <a:gd name="connsiteX0" fmla="*/ 0 w 1379220"/>
              <a:gd name="connsiteY0" fmla="*/ 0 h 0"/>
              <a:gd name="connsiteX1" fmla="*/ 1379220 w 137922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79220">
                <a:moveTo>
                  <a:pt x="0" y="0"/>
                </a:moveTo>
                <a:lnTo>
                  <a:pt x="1379220" y="0"/>
                </a:lnTo>
              </a:path>
            </a:pathLst>
          </a:cu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6" name="任意多边形 75"/>
          <p:cNvSpPr/>
          <p:nvPr/>
        </p:nvSpPr>
        <p:spPr bwMode="auto">
          <a:xfrm>
            <a:off x="6202680" y="2420938"/>
            <a:ext cx="1379220" cy="0"/>
          </a:xfrm>
          <a:custGeom>
            <a:avLst/>
            <a:gdLst>
              <a:gd name="connsiteX0" fmla="*/ 0 w 1379220"/>
              <a:gd name="connsiteY0" fmla="*/ 0 h 0"/>
              <a:gd name="connsiteX1" fmla="*/ 1379220 w 137922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79220">
                <a:moveTo>
                  <a:pt x="0" y="0"/>
                </a:moveTo>
                <a:lnTo>
                  <a:pt x="1379220" y="0"/>
                </a:lnTo>
              </a:path>
            </a:pathLst>
          </a:cu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7" name="直接连接符 76">
            <a:extLst>
              <a:ext uri="{FF2B5EF4-FFF2-40B4-BE49-F238E27FC236}">
                <a16:creationId xmlns:a16="http://schemas.microsoft.com/office/drawing/2014/main" xmlns="" id="{9FB8B101-5808-4049-9DCB-6DA1DE1CE67C}"/>
              </a:ext>
            </a:extLst>
          </p:cNvPr>
          <p:cNvCxnSpPr>
            <a:cxnSpLocks/>
          </p:cNvCxnSpPr>
          <p:nvPr/>
        </p:nvCxnSpPr>
        <p:spPr>
          <a:xfrm rot="5400000">
            <a:off x="5845969" y="2064544"/>
            <a:ext cx="700088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>
            <a:extLst>
              <a:ext uri="{FF2B5EF4-FFF2-40B4-BE49-F238E27FC236}">
                <a16:creationId xmlns:a16="http://schemas.microsoft.com/office/drawing/2014/main" xmlns="" id="{9FB8B101-5808-4049-9DCB-6DA1DE1CE67C}"/>
              </a:ext>
            </a:extLst>
          </p:cNvPr>
          <p:cNvCxnSpPr>
            <a:cxnSpLocks/>
          </p:cNvCxnSpPr>
          <p:nvPr/>
        </p:nvCxnSpPr>
        <p:spPr>
          <a:xfrm rot="5400000">
            <a:off x="7227094" y="2064544"/>
            <a:ext cx="700088" cy="0"/>
          </a:xfrm>
          <a:prstGeom prst="line">
            <a:avLst/>
          </a:prstGeom>
          <a:ln w="3810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Rectangle 4">
            <a:extLst>
              <a:ext uri="{FF2B5EF4-FFF2-40B4-BE49-F238E27FC236}">
                <a16:creationId xmlns:a16="http://schemas.microsoft.com/office/drawing/2014/main" xmlns="" id="{5516DEF8-0D8B-4E34-BC3E-F7690076F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41" y="5548282"/>
            <a:ext cx="6129486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陰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影部分的周界等於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</a:t>
            </a:r>
            <a:r>
              <a:rPr lang="zh-TW" altLang="en-US" sz="2400" b="0" dirty="0" smtClean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條直徑的總長度。</a:t>
            </a:r>
            <a:endParaRPr lang="zh-TW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80" name="Rectangle 4">
            <a:extLst>
              <a:ext uri="{FF2B5EF4-FFF2-40B4-BE49-F238E27FC236}">
                <a16:creationId xmlns:a16="http://schemas.microsoft.com/office/drawing/2014/main" xmlns="" id="{1CC74ADD-0DCB-4E22-8657-80C422D1B2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725" y="5547314"/>
            <a:ext cx="154561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altLang="zh-TW" sz="2400" b="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16×3</a:t>
            </a:r>
            <a:r>
              <a:rPr lang="zh-TW" altLang="en-US" sz="2400" b="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 </a:t>
            </a:r>
            <a:r>
              <a:rPr lang="en-US" altLang="zh-TW" sz="2400" b="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=</a:t>
            </a:r>
            <a:r>
              <a:rPr lang="zh-TW" altLang="en-US" sz="2400" b="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 </a:t>
            </a:r>
            <a:r>
              <a:rPr lang="en-US" altLang="zh-TW" sz="2400" b="0" dirty="0" smtClean="0">
                <a:solidFill>
                  <a:srgbClr val="FF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標楷體" pitchFamily="65" charset="-120"/>
                <a:sym typeface="Wingdings 3" pitchFamily="18" charset="2"/>
              </a:rPr>
              <a:t>48</a:t>
            </a:r>
            <a:endParaRPr lang="el-GR" altLang="zh-TW" sz="2400" b="0" dirty="0">
              <a:solidFill>
                <a:srgbClr val="FF00FF"/>
              </a:solidFill>
              <a:latin typeface="標楷體" pitchFamily="65" charset="-120"/>
              <a:ea typeface="標楷體" pitchFamily="65" charset="-120"/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500"/>
                            </p:stCondLst>
                            <p:childTnLst>
                              <p:par>
                                <p:cTn id="1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51" grpId="0"/>
      <p:bldP spid="51" grpId="1"/>
      <p:bldP spid="51" grpId="2"/>
      <p:bldP spid="52" grpId="0"/>
      <p:bldP spid="52" grpId="1"/>
      <p:bldP spid="54" grpId="0"/>
      <p:bldP spid="54" grpId="1"/>
      <p:bldP spid="55" grpId="0"/>
      <p:bldP spid="55" grpId="1"/>
      <p:bldP spid="58" grpId="0"/>
      <p:bldP spid="58" grpId="1"/>
      <p:bldP spid="60" grpId="0"/>
      <p:bldP spid="60" grpId="1"/>
      <p:bldP spid="67" grpId="0"/>
      <p:bldP spid="67" grpId="1"/>
      <p:bldP spid="68" grpId="0"/>
      <p:bldP spid="68" grpId="1"/>
      <p:bldP spid="69" grpId="0"/>
      <p:bldP spid="69" grpId="1"/>
      <p:bldP spid="71" grpId="0"/>
      <p:bldP spid="71" grpId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2" grpId="0" animBg="1"/>
      <p:bldP spid="2" grpId="1" animBg="1"/>
      <p:bldP spid="76" grpId="0" animBg="1"/>
      <p:bldP spid="76" grpId="1" animBg="1"/>
      <p:bldP spid="79" grpId="0"/>
      <p:bldP spid="79" grpId="1"/>
      <p:bldP spid="80" grpId="0"/>
      <p:bldP spid="80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>
            <a:extLst>
              <a:ext uri="{FF2B5EF4-FFF2-40B4-BE49-F238E27FC236}">
                <a16:creationId xmlns:a16="http://schemas.microsoft.com/office/drawing/2014/main" xmlns="" id="{6706B5F8-9FD4-4FA0-9785-F4AD629973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13" y="2505075"/>
            <a:ext cx="320675" cy="368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>
                <a:ea typeface="標楷體" panose="03000509000000000000" pitchFamily="65" charset="-120"/>
              </a:rPr>
              <a:t>N</a:t>
            </a:r>
            <a:endParaRPr lang="en-US" altLang="zh-CN" b="0" baseline="30000">
              <a:ea typeface="標楷體" panose="03000509000000000000" pitchFamily="65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9641F2D8-7486-4C72-80F5-434A8937F8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2679700"/>
            <a:ext cx="946150" cy="34925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55CE1EBF-814C-446C-A3BA-C0B005B8B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025" y="2246313"/>
            <a:ext cx="3825875" cy="34925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49" name="矩形 48">
            <a:extLst>
              <a:ext uri="{FF2B5EF4-FFF2-40B4-BE49-F238E27FC236}">
                <a16:creationId xmlns:a16="http://schemas.microsoft.com/office/drawing/2014/main" xmlns="" id="{78A1B3D0-9E1D-4E61-952A-3D3147042D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538" y="1814513"/>
            <a:ext cx="865187" cy="349250"/>
          </a:xfrm>
          <a:prstGeom prst="rect">
            <a:avLst/>
          </a:prstGeom>
          <a:solidFill>
            <a:srgbClr val="FFC000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7414" name="圆角矩形 22">
            <a:extLst>
              <a:ext uri="{FF2B5EF4-FFF2-40B4-BE49-F238E27FC236}">
                <a16:creationId xmlns:a16="http://schemas.microsoft.com/office/drawing/2014/main" xmlns="" id="{B08617A0-A062-409B-A58E-B8A99D19C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5075" y="3108325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(2018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7415" name="Rectangle 4">
            <a:extLst>
              <a:ext uri="{FF2B5EF4-FFF2-40B4-BE49-F238E27FC236}">
                <a16:creationId xmlns:a16="http://schemas.microsoft.com/office/drawing/2014/main" xmlns="" id="{8F7D5730-862D-48E1-A49F-A59004E8E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8" y="882650"/>
            <a:ext cx="563562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>
                <a:ea typeface="標楷體" panose="03000509000000000000" pitchFamily="65" charset="-120"/>
              </a:rPr>
              <a:t>3.</a:t>
            </a:r>
            <a:r>
              <a:rPr lang="en-US" altLang="zh-CN" sz="2800" b="0">
                <a:ea typeface="標楷體" panose="03000509000000000000" pitchFamily="65" charset="-120"/>
              </a:rPr>
              <a:t> </a:t>
            </a:r>
            <a:endParaRPr lang="en-US" altLang="zh-TW" sz="2800" b="0">
              <a:ea typeface="標楷體" panose="03000509000000000000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F81AD4EA-F88A-45E8-A536-322859CF0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3429000"/>
            <a:ext cx="6442075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40cm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           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     </a:t>
            </a:r>
            <a:r>
              <a:rPr lang="zh-TW" altLang="en-US" sz="2800" b="0" dirty="0" smtClean="0">
                <a:ea typeface="標楷體" panose="03000509000000000000" pitchFamily="65" charset="-120"/>
              </a:rPr>
              <a:t> 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  </a:t>
            </a:r>
            <a:r>
              <a:rPr lang="en-US" altLang="zh-CN" sz="2800" b="0" dirty="0">
                <a:ea typeface="標楷體" panose="03000509000000000000" pitchFamily="65" charset="-120"/>
              </a:rPr>
              <a:t>B.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36cm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20cm</a:t>
            </a:r>
            <a:r>
              <a:rPr lang="en-US" altLang="zh-CN" sz="2800" b="0" dirty="0" smtClean="0">
                <a:ea typeface="標楷體" panose="03000509000000000000" pitchFamily="65" charset="-120"/>
              </a:rPr>
              <a:t>             </a:t>
            </a:r>
            <a:r>
              <a:rPr lang="en-US" altLang="zh-CN" b="0" dirty="0" smtClean="0">
                <a:ea typeface="標楷體" panose="03000509000000000000" pitchFamily="65" charset="-120"/>
              </a:rPr>
              <a:t> </a:t>
            </a:r>
            <a:r>
              <a:rPr lang="en-US" altLang="zh-TW" b="0" dirty="0" smtClean="0">
                <a:ea typeface="標楷體" panose="03000509000000000000" pitchFamily="65" charset="-120"/>
              </a:rPr>
              <a:t>         </a:t>
            </a:r>
            <a:r>
              <a:rPr lang="zh-TW" altLang="en-US" b="0" dirty="0" smtClean="0">
                <a:ea typeface="標楷體" panose="03000509000000000000" pitchFamily="65" charset="-120"/>
              </a:rPr>
              <a:t> </a:t>
            </a:r>
            <a:r>
              <a:rPr lang="en-US" altLang="zh-TW" b="0" dirty="0" smtClean="0"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ea typeface="標楷體" panose="03000509000000000000" pitchFamily="65" charset="-120"/>
              </a:rPr>
              <a:t>D. </a:t>
            </a:r>
            <a:r>
              <a:rPr lang="en-US" altLang="zh-TW" sz="2800" b="0" dirty="0" smtClean="0">
                <a:ea typeface="標楷體" panose="03000509000000000000" pitchFamily="65" charset="-120"/>
              </a:rPr>
              <a:t>18cm</a:t>
            </a:r>
            <a:endParaRPr lang="en-US" altLang="zh-CN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17417" name="Oval 2">
            <a:extLst>
              <a:ext uri="{FF2B5EF4-FFF2-40B4-BE49-F238E27FC236}">
                <a16:creationId xmlns:a16="http://schemas.microsoft.com/office/drawing/2014/main" xmlns="" id="{EF11C922-49E9-4B25-AFA9-CC1BC563E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1125" y="385445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68" name="Text Box 54">
            <a:extLst>
              <a:ext uri="{FF2B5EF4-FFF2-40B4-BE49-F238E27FC236}">
                <a16:creationId xmlns:a16="http://schemas.microsoft.com/office/drawing/2014/main" xmlns="" id="{D8E6D6B7-8089-492B-A718-1713FEC7E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263" y="3890963"/>
            <a:ext cx="5048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en-US" altLang="zh-TW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8" name="文本框 77">
            <a:extLst>
              <a:ext uri="{FF2B5EF4-FFF2-40B4-BE49-F238E27FC236}">
                <a16:creationId xmlns:a16="http://schemas.microsoft.com/office/drawing/2014/main" xmlns="" id="{41F202BE-C4C4-4106-AD6E-B49C22CF9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35878"/>
            <a:ext cx="27320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小圓的半徑是：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32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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(cm)</a:t>
            </a:r>
            <a:endParaRPr lang="zh-CN" altLang="en-US" sz="2800" b="0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7420" name="组合 32">
            <a:extLst>
              <a:ext uri="{FF2B5EF4-FFF2-40B4-BE49-F238E27FC236}">
                <a16:creationId xmlns:a16="http://schemas.microsoft.com/office/drawing/2014/main" xmlns="" id="{7DE0B2BF-92F2-4F02-A206-89FE07D281C8}"/>
              </a:ext>
            </a:extLst>
          </p:cNvPr>
          <p:cNvGrpSpPr>
            <a:grpSpLocks/>
          </p:cNvGrpSpPr>
          <p:nvPr/>
        </p:nvGrpSpPr>
        <p:grpSpPr bwMode="auto">
          <a:xfrm>
            <a:off x="6465888" y="1387475"/>
            <a:ext cx="1751012" cy="1812925"/>
            <a:chOff x="6466264" y="1387821"/>
            <a:chExt cx="1750342" cy="1812291"/>
          </a:xfrm>
        </p:grpSpPr>
        <p:sp>
          <p:nvSpPr>
            <p:cNvPr id="2" name="椭圆 1">
              <a:extLst>
                <a:ext uri="{FF2B5EF4-FFF2-40B4-BE49-F238E27FC236}">
                  <a16:creationId xmlns:a16="http://schemas.microsoft.com/office/drawing/2014/main" xmlns="" id="{68491D19-B77D-4925-87F2-07F09D51134E}"/>
                </a:ext>
              </a:extLst>
            </p:cNvPr>
            <p:cNvSpPr/>
            <p:nvPr/>
          </p:nvSpPr>
          <p:spPr>
            <a:xfrm>
              <a:off x="7001046" y="1984512"/>
              <a:ext cx="1215560" cy="1215600"/>
            </a:xfrm>
            <a:prstGeom prst="ellipse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 dirty="0"/>
            </a:p>
          </p:txBody>
        </p:sp>
        <p:sp>
          <p:nvSpPr>
            <p:cNvPr id="16" name="椭圆 15">
              <a:extLst>
                <a:ext uri="{FF2B5EF4-FFF2-40B4-BE49-F238E27FC236}">
                  <a16:creationId xmlns:a16="http://schemas.microsoft.com/office/drawing/2014/main" xmlns="" id="{33D52502-9BC4-4213-8742-9BE06F81A375}"/>
                </a:ext>
              </a:extLst>
            </p:cNvPr>
            <p:cNvSpPr/>
            <p:nvPr/>
          </p:nvSpPr>
          <p:spPr>
            <a:xfrm>
              <a:off x="6466264" y="1925796"/>
              <a:ext cx="606193" cy="607799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7" name="椭圆 16">
              <a:extLst>
                <a:ext uri="{FF2B5EF4-FFF2-40B4-BE49-F238E27FC236}">
                  <a16:creationId xmlns:a16="http://schemas.microsoft.com/office/drawing/2014/main" xmlns="" id="{CA703DBE-0785-41F0-8DBD-2AB07D97D102}"/>
                </a:ext>
              </a:extLst>
            </p:cNvPr>
            <p:cNvSpPr/>
            <p:nvPr/>
          </p:nvSpPr>
          <p:spPr>
            <a:xfrm>
              <a:off x="6885204" y="1479864"/>
              <a:ext cx="606193" cy="6062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18" name="椭圆 17">
              <a:extLst>
                <a:ext uri="{FF2B5EF4-FFF2-40B4-BE49-F238E27FC236}">
                  <a16:creationId xmlns:a16="http://schemas.microsoft.com/office/drawing/2014/main" xmlns="" id="{4DA2A0E0-C821-47FC-AFDD-9A0D7331FDFD}"/>
                </a:ext>
              </a:extLst>
            </p:cNvPr>
            <p:cNvSpPr/>
            <p:nvPr/>
          </p:nvSpPr>
          <p:spPr>
            <a:xfrm>
              <a:off x="7488223" y="1387821"/>
              <a:ext cx="606193" cy="606213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cxnSp>
          <p:nvCxnSpPr>
            <p:cNvPr id="25" name="直接连接符 24">
              <a:extLst>
                <a:ext uri="{FF2B5EF4-FFF2-40B4-BE49-F238E27FC236}">
                  <a16:creationId xmlns:a16="http://schemas.microsoft.com/office/drawing/2014/main" xmlns="" id="{0A40C6C2-F64F-4E5A-9F52-71130466915A}"/>
                </a:ext>
              </a:extLst>
            </p:cNvPr>
            <p:cNvCxnSpPr>
              <a:cxnSpLocks/>
              <a:endCxn id="32" idx="2"/>
            </p:cNvCxnSpPr>
            <p:nvPr/>
          </p:nvCxnSpPr>
          <p:spPr>
            <a:xfrm flipH="1" flipV="1">
              <a:off x="6750317" y="2228902"/>
              <a:ext cx="860096" cy="34278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接连接符 26">
              <a:extLst>
                <a:ext uri="{FF2B5EF4-FFF2-40B4-BE49-F238E27FC236}">
                  <a16:creationId xmlns:a16="http://schemas.microsoft.com/office/drawing/2014/main" xmlns="" id="{D1714289-6670-4337-8F35-BBCAD5E54AF2}"/>
                </a:ext>
              </a:extLst>
            </p:cNvPr>
            <p:cNvCxnSpPr>
              <a:cxnSpLocks/>
              <a:stCxn id="32" idx="7"/>
            </p:cNvCxnSpPr>
            <p:nvPr/>
          </p:nvCxnSpPr>
          <p:spPr>
            <a:xfrm flipV="1">
              <a:off x="6780469" y="1782971"/>
              <a:ext cx="406244" cy="4332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接连接符 28">
              <a:extLst>
                <a:ext uri="{FF2B5EF4-FFF2-40B4-BE49-F238E27FC236}">
                  <a16:creationId xmlns:a16="http://schemas.microsoft.com/office/drawing/2014/main" xmlns="" id="{3C2E53E9-1444-4BE1-B3A3-F316A5C10147}"/>
                </a:ext>
              </a:extLst>
            </p:cNvPr>
            <p:cNvCxnSpPr>
              <a:cxnSpLocks/>
              <a:endCxn id="45" idx="0"/>
            </p:cNvCxnSpPr>
            <p:nvPr/>
          </p:nvCxnSpPr>
          <p:spPr>
            <a:xfrm flipV="1">
              <a:off x="7608827" y="1671885"/>
              <a:ext cx="180906" cy="8982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>
              <a:extLst>
                <a:ext uri="{FF2B5EF4-FFF2-40B4-BE49-F238E27FC236}">
                  <a16:creationId xmlns:a16="http://schemas.microsoft.com/office/drawing/2014/main" xmlns="" id="{17BE6DE6-EA1D-4545-9593-A78A6AD4888C}"/>
                </a:ext>
              </a:extLst>
            </p:cNvPr>
            <p:cNvCxnSpPr>
              <a:cxnSpLocks/>
              <a:endCxn id="45" idx="2"/>
            </p:cNvCxnSpPr>
            <p:nvPr/>
          </p:nvCxnSpPr>
          <p:spPr>
            <a:xfrm flipV="1">
              <a:off x="7186713" y="1689341"/>
              <a:ext cx="583976" cy="936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椭圆 31">
              <a:extLst>
                <a:ext uri="{FF2B5EF4-FFF2-40B4-BE49-F238E27FC236}">
                  <a16:creationId xmlns:a16="http://schemas.microsoft.com/office/drawing/2014/main" xmlns="" id="{D9B24B08-3B69-4023-81DF-8653E10D2531}"/>
                </a:ext>
              </a:extLst>
            </p:cNvPr>
            <p:cNvSpPr/>
            <p:nvPr/>
          </p:nvSpPr>
          <p:spPr>
            <a:xfrm>
              <a:off x="6750317" y="2211446"/>
              <a:ext cx="36499" cy="3649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xmlns="" id="{16B43CB2-8691-4F88-BE86-8B726057EB51}"/>
                </a:ext>
              </a:extLst>
            </p:cNvPr>
            <p:cNvSpPr/>
            <p:nvPr/>
          </p:nvSpPr>
          <p:spPr>
            <a:xfrm>
              <a:off x="7170844" y="1767101"/>
              <a:ext cx="34912" cy="3649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5" name="椭圆 44">
              <a:extLst>
                <a:ext uri="{FF2B5EF4-FFF2-40B4-BE49-F238E27FC236}">
                  <a16:creationId xmlns:a16="http://schemas.microsoft.com/office/drawing/2014/main" xmlns="" id="{5831374E-7405-49C2-8B9F-31DF640005B1}"/>
                </a:ext>
              </a:extLst>
            </p:cNvPr>
            <p:cNvSpPr/>
            <p:nvPr/>
          </p:nvSpPr>
          <p:spPr>
            <a:xfrm>
              <a:off x="7770690" y="1671885"/>
              <a:ext cx="36498" cy="36499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  <p:sp>
          <p:nvSpPr>
            <p:cNvPr id="46" name="椭圆 45">
              <a:extLst>
                <a:ext uri="{FF2B5EF4-FFF2-40B4-BE49-F238E27FC236}">
                  <a16:creationId xmlns:a16="http://schemas.microsoft.com/office/drawing/2014/main" xmlns="" id="{BABA1A29-D6A2-43F6-BD2B-BDF1052EA133}"/>
                </a:ext>
              </a:extLst>
            </p:cNvPr>
            <p:cNvSpPr/>
            <p:nvPr/>
          </p:nvSpPr>
          <p:spPr>
            <a:xfrm>
              <a:off x="7591370" y="2552639"/>
              <a:ext cx="36499" cy="34913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CN" altLang="en-US"/>
            </a:p>
          </p:txBody>
        </p:sp>
      </p:grpSp>
      <p:sp>
        <p:nvSpPr>
          <p:cNvPr id="17421" name="Rectangle 4">
            <a:extLst>
              <a:ext uri="{FF2B5EF4-FFF2-40B4-BE49-F238E27FC236}">
                <a16:creationId xmlns:a16="http://schemas.microsoft.com/office/drawing/2014/main" xmlns="" id="{46801E7D-28A0-4626-AF0E-DB3E47DAC3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2003425"/>
            <a:ext cx="320675" cy="368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>
                <a:ea typeface="標楷體" panose="03000509000000000000" pitchFamily="65" charset="-120"/>
              </a:rPr>
              <a:t>K</a:t>
            </a:r>
            <a:endParaRPr lang="en-US" altLang="zh-CN" b="0" baseline="30000">
              <a:ea typeface="標楷體" panose="03000509000000000000" pitchFamily="65" charset="-120"/>
            </a:endParaRPr>
          </a:p>
        </p:txBody>
      </p:sp>
      <p:sp>
        <p:nvSpPr>
          <p:cNvPr id="17422" name="Rectangle 4">
            <a:extLst>
              <a:ext uri="{FF2B5EF4-FFF2-40B4-BE49-F238E27FC236}">
                <a16:creationId xmlns:a16="http://schemas.microsoft.com/office/drawing/2014/main" xmlns="" id="{31C8DDFD-078B-4399-B8E9-5746F0C87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7063" y="1473200"/>
            <a:ext cx="320675" cy="36830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>
                <a:ea typeface="標楷體" panose="03000509000000000000" pitchFamily="65" charset="-120"/>
              </a:rPr>
              <a:t>L</a:t>
            </a:r>
            <a:endParaRPr lang="en-US" altLang="zh-CN" b="0" baseline="30000">
              <a:ea typeface="標楷體" panose="03000509000000000000" pitchFamily="65" charset="-120"/>
            </a:endParaRPr>
          </a:p>
        </p:txBody>
      </p:sp>
      <p:sp>
        <p:nvSpPr>
          <p:cNvPr id="17423" name="Rectangle 4">
            <a:extLst>
              <a:ext uri="{FF2B5EF4-FFF2-40B4-BE49-F238E27FC236}">
                <a16:creationId xmlns:a16="http://schemas.microsoft.com/office/drawing/2014/main" xmlns="" id="{99F35224-2871-4BE4-83ED-70BBF1EFA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8888" y="1350963"/>
            <a:ext cx="322262" cy="369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>
                <a:ea typeface="標楷體" panose="03000509000000000000" pitchFamily="65" charset="-120"/>
              </a:rPr>
              <a:t>M</a:t>
            </a:r>
            <a:endParaRPr lang="en-US" altLang="zh-CN" b="0" baseline="30000">
              <a:ea typeface="標楷體" panose="03000509000000000000" pitchFamily="65" charset="-120"/>
            </a:endParaRPr>
          </a:p>
        </p:txBody>
      </p: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xmlns="" id="{20CFAFD0-0870-4B00-8EAD-82E46453C09C}"/>
              </a:ext>
            </a:extLst>
          </p:cNvPr>
          <p:cNvCxnSpPr>
            <a:cxnSpLocks/>
          </p:cNvCxnSpPr>
          <p:nvPr/>
        </p:nvCxnSpPr>
        <p:spPr>
          <a:xfrm flipV="1">
            <a:off x="6762750" y="2000250"/>
            <a:ext cx="223838" cy="233363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xmlns="" id="{0CC657F5-3C92-425D-82DF-B1BA2FED56EA}"/>
              </a:ext>
            </a:extLst>
          </p:cNvPr>
          <p:cNvCxnSpPr>
            <a:cxnSpLocks/>
            <a:stCxn id="44" idx="7"/>
          </p:cNvCxnSpPr>
          <p:nvPr/>
        </p:nvCxnSpPr>
        <p:spPr>
          <a:xfrm flipH="1">
            <a:off x="6977063" y="1773238"/>
            <a:ext cx="223837" cy="23336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>
            <a:extLst>
              <a:ext uri="{FF2B5EF4-FFF2-40B4-BE49-F238E27FC236}">
                <a16:creationId xmlns:a16="http://schemas.microsoft.com/office/drawing/2014/main" xmlns="" id="{FC545375-403F-4557-9EBB-39A0383C1A86}"/>
              </a:ext>
            </a:extLst>
          </p:cNvPr>
          <p:cNvCxnSpPr>
            <a:cxnSpLocks/>
          </p:cNvCxnSpPr>
          <p:nvPr/>
        </p:nvCxnSpPr>
        <p:spPr>
          <a:xfrm>
            <a:off x="6764338" y="2233613"/>
            <a:ext cx="284162" cy="1143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>
            <a:extLst>
              <a:ext uri="{FF2B5EF4-FFF2-40B4-BE49-F238E27FC236}">
                <a16:creationId xmlns:a16="http://schemas.microsoft.com/office/drawing/2014/main" xmlns="" id="{ECECAEBF-1183-4F84-8B5B-5D01E94D1BCE}"/>
              </a:ext>
            </a:extLst>
          </p:cNvPr>
          <p:cNvCxnSpPr>
            <a:cxnSpLocks/>
            <a:stCxn id="46" idx="1"/>
          </p:cNvCxnSpPr>
          <p:nvPr/>
        </p:nvCxnSpPr>
        <p:spPr>
          <a:xfrm flipH="1" flipV="1">
            <a:off x="7048500" y="2347913"/>
            <a:ext cx="547688" cy="20955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文本框 93">
            <a:extLst>
              <a:ext uri="{FF2B5EF4-FFF2-40B4-BE49-F238E27FC236}">
                <a16:creationId xmlns:a16="http://schemas.microsoft.com/office/drawing/2014/main" xmlns="" id="{29E038A1-BF40-4369-A9F1-E4C70C355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9132" y="4494901"/>
            <a:ext cx="396875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大圓的直徑是：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(34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16)</a:t>
            </a:r>
            <a:endParaRPr lang="zh-CN" altLang="en-US" sz="2800" b="0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95" name="文本框 94">
            <a:extLst>
              <a:ext uri="{FF2B5EF4-FFF2-40B4-BE49-F238E27FC236}">
                <a16:creationId xmlns:a16="http://schemas.microsoft.com/office/drawing/2014/main" xmlns="" id="{8FEB1B13-AEF0-4DD7-BE53-BFA8A2DDE2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300" y="3561451"/>
            <a:ext cx="67278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KL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由兩條小圓半徑組成，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KN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由一條小圓半徑和一條大圓半徑組成。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96" name="Rectangle 4">
            <a:extLst>
              <a:ext uri="{FF2B5EF4-FFF2-40B4-BE49-F238E27FC236}">
                <a16:creationId xmlns:a16="http://schemas.microsoft.com/office/drawing/2014/main" xmlns="" id="{8894E238-EC8F-4964-9687-326E48A1A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46368" y="5458511"/>
            <a:ext cx="1723549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zh-TW" altLang="en-US" sz="2400" dirty="0">
                <a:solidFill>
                  <a:srgbClr val="008000"/>
                </a:solidFill>
                <a:latin typeface="Arial" charset="0"/>
                <a:ea typeface="標楷體" pitchFamily="65" charset="-120"/>
                <a:sym typeface="Wingdings 3" pitchFamily="18" charset="2"/>
              </a:rPr>
              <a:t>大圓的半徑</a:t>
            </a:r>
            <a:endParaRPr lang="el-GR" altLang="zh-TW" sz="2400" dirty="0">
              <a:solidFill>
                <a:srgbClr val="008000"/>
              </a:solidFill>
              <a:latin typeface="標楷體" pitchFamily="65" charset="-120"/>
              <a:ea typeface="標楷體" pitchFamily="65" charset="-120"/>
              <a:sym typeface="Symbol" pitchFamily="18" charset="2"/>
            </a:endParaRPr>
          </a:p>
        </p:txBody>
      </p:sp>
      <p:cxnSp>
        <p:nvCxnSpPr>
          <p:cNvPr id="89" name="直接连接符 88">
            <a:extLst>
              <a:ext uri="{FF2B5EF4-FFF2-40B4-BE49-F238E27FC236}">
                <a16:creationId xmlns:a16="http://schemas.microsoft.com/office/drawing/2014/main" xmlns="" id="{A5D2A508-A341-4FC9-A29F-FCE549DEB059}"/>
              </a:ext>
            </a:extLst>
          </p:cNvPr>
          <p:cNvCxnSpPr/>
          <p:nvPr/>
        </p:nvCxnSpPr>
        <p:spPr>
          <a:xfrm>
            <a:off x="2195513" y="3090863"/>
            <a:ext cx="1728787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左大括号 4">
            <a:extLst>
              <a:ext uri="{FF2B5EF4-FFF2-40B4-BE49-F238E27FC236}">
                <a16:creationId xmlns:a16="http://schemas.microsoft.com/office/drawing/2014/main" xmlns="" id="{08019849-66C8-4DC3-8688-508C50947F6E}"/>
              </a:ext>
            </a:extLst>
          </p:cNvPr>
          <p:cNvSpPr/>
          <p:nvPr/>
        </p:nvSpPr>
        <p:spPr>
          <a:xfrm rot="16200000">
            <a:off x="4720272" y="4977037"/>
            <a:ext cx="182880" cy="914400"/>
          </a:xfrm>
          <a:prstGeom prst="leftBrace">
            <a:avLst>
              <a:gd name="adj1" fmla="val 58692"/>
              <a:gd name="adj2" fmla="val 50000"/>
            </a:avLst>
          </a:prstGeom>
          <a:ln w="19050">
            <a:solidFill>
              <a:srgbClr val="CC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xmlns="" id="{175792B4-FC1A-42CE-8B0E-62DEF6173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7927" y="4902897"/>
            <a:ext cx="20703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36</a:t>
            </a:r>
            <a:r>
              <a:rPr lang="zh-TW" altLang="en-US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28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(cm)</a:t>
            </a:r>
            <a:endParaRPr lang="zh-CN" altLang="en-US" sz="2800" b="0" dirty="0">
              <a:solidFill>
                <a:srgbClr val="0000FF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7430" name="Rectangle 4">
            <a:extLst>
              <a:ext uri="{FF2B5EF4-FFF2-40B4-BE49-F238E27FC236}">
                <a16:creationId xmlns:a16="http://schemas.microsoft.com/office/drawing/2014/main" xmlns="" id="{A1358A69-FA35-451B-A6B1-3AA23058D9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882650"/>
            <a:ext cx="5040312" cy="22463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   右圖中，有一個大圓和三個大小相同的小圓。</a:t>
            </a:r>
            <a:r>
              <a:rPr lang="en-US" altLang="zh-TW" sz="2800" b="0" dirty="0">
                <a:ea typeface="標楷體" panose="03000509000000000000" pitchFamily="65" charset="-120"/>
              </a:rPr>
              <a:t>K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L</a:t>
            </a:r>
            <a:r>
              <a:rPr lang="zh-TW" altLang="en-US" sz="2800" b="0" dirty="0">
                <a:ea typeface="標楷體" panose="03000509000000000000" pitchFamily="65" charset="-120"/>
              </a:rPr>
              <a:t>、</a:t>
            </a:r>
            <a:r>
              <a:rPr lang="en-US" altLang="zh-TW" sz="2800" b="0" dirty="0">
                <a:ea typeface="標楷體" panose="03000509000000000000" pitchFamily="65" charset="-120"/>
              </a:rPr>
              <a:t>M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N</a:t>
            </a:r>
            <a:r>
              <a:rPr lang="zh-TW" altLang="en-US" sz="2800" b="0" dirty="0">
                <a:ea typeface="標楷體" panose="03000509000000000000" pitchFamily="65" charset="-120"/>
              </a:rPr>
              <a:t>是四個圓的圓心。</a:t>
            </a:r>
            <a:r>
              <a:rPr lang="en-US" altLang="zh-TW" sz="2800" b="0" dirty="0">
                <a:ea typeface="標楷體" panose="03000509000000000000" pitchFamily="65" charset="-120"/>
              </a:rPr>
              <a:t>KL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KN</a:t>
            </a:r>
            <a:r>
              <a:rPr lang="zh-TW" altLang="en-US" sz="2800" b="0" dirty="0">
                <a:ea typeface="標楷體" panose="03000509000000000000" pitchFamily="65" charset="-120"/>
              </a:rPr>
              <a:t>的長度分別是</a:t>
            </a:r>
            <a:r>
              <a:rPr lang="en-US" altLang="zh-TW" sz="2800" b="0" dirty="0">
                <a:ea typeface="標楷體" panose="03000509000000000000" pitchFamily="65" charset="-120"/>
              </a:rPr>
              <a:t>32cm</a:t>
            </a:r>
            <a:r>
              <a:rPr lang="zh-TW" altLang="en-US" sz="2800" b="0" dirty="0"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ea typeface="標楷體" panose="03000509000000000000" pitchFamily="65" charset="-120"/>
              </a:rPr>
              <a:t>34cm</a:t>
            </a:r>
            <a:r>
              <a:rPr lang="zh-TW" altLang="en-US" sz="2800" b="0" dirty="0">
                <a:ea typeface="標楷體" panose="03000509000000000000" pitchFamily="65" charset="-120"/>
              </a:rPr>
              <a:t>。大圓的直徑是多少？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0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500"/>
                            </p:stCondLst>
                            <p:childTnLst>
                              <p:par>
                                <p:cTn id="132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000"/>
                            </p:stCondLst>
                            <p:childTnLst>
                              <p:par>
                                <p:cTn id="1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3" grpId="0" animBg="1"/>
      <p:bldP spid="13" grpId="1" animBg="1"/>
      <p:bldP spid="49" grpId="0" animBg="1"/>
      <p:bldP spid="49" grpId="1" animBg="1"/>
      <p:bldP spid="3" grpId="0"/>
      <p:bldP spid="3" grpId="1"/>
      <p:bldP spid="68" grpId="0"/>
      <p:bldP spid="78" grpId="0" uiExpand="1" build="p"/>
      <p:bldP spid="78" grpId="1" build="allAtOnce"/>
      <p:bldP spid="94" grpId="0" uiExpand="1" build="p"/>
      <p:bldP spid="94" grpId="1" build="allAtOnce"/>
      <p:bldP spid="95" grpId="0" uiExpand="1" build="p"/>
      <p:bldP spid="95" grpId="1" build="allAtOnce"/>
      <p:bldP spid="96" grpId="0" uiExpand="1"/>
      <p:bldP spid="96" grpId="1"/>
      <p:bldP spid="5" grpId="0" uiExpand="1" animBg="1"/>
      <p:bldP spid="5" grpId="1" animBg="1"/>
      <p:bldP spid="39" grpId="0" uiExpand="1" build="p"/>
      <p:bldP spid="39" grpI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WordArt 4">
            <a:extLst>
              <a:ext uri="{FF2B5EF4-FFF2-40B4-BE49-F238E27FC236}">
                <a16:creationId xmlns:a16="http://schemas.microsoft.com/office/drawing/2014/main" xmlns="" id="{276A73C8-4DF6-4FDD-AC4E-944897E185D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9600" kern="10"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本特訓完</a:t>
            </a:r>
            <a:endParaRPr lang="en-US" sz="9600" kern="10"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19459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B5C17CCD-9D4A-4535-8F81-0846A1D44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1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3_預設簡報設計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8E6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500</Words>
  <Application>Microsoft Office PowerPoint</Application>
  <PresentationFormat>全屏显示(4:3)</PresentationFormat>
  <Paragraphs>71</Paragraphs>
  <Slides>6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6</vt:i4>
      </vt:variant>
    </vt:vector>
  </HeadingPairs>
  <TitlesOfParts>
    <vt:vector size="19" baseType="lpstr">
      <vt:lpstr>新細明體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預設簡報設計</vt:lpstr>
      <vt:lpstr>2_預設簡報設計</vt:lpstr>
      <vt:lpstr>11_預設簡報設計</vt:lpstr>
      <vt:lpstr>23_預設簡報設計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2024-03-06T01:12:44Z</dcterms:modified>
</cp:coreProperties>
</file>