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2"/>
  </p:notesMasterIdLst>
  <p:handoutMasterIdLst>
    <p:handoutMasterId r:id="rId13"/>
  </p:handoutMasterIdLst>
  <p:sldIdLst>
    <p:sldId id="325" r:id="rId5"/>
    <p:sldId id="312" r:id="rId6"/>
    <p:sldId id="495" r:id="rId7"/>
    <p:sldId id="509" r:id="rId8"/>
    <p:sldId id="513" r:id="rId9"/>
    <p:sldId id="512" r:id="rId10"/>
    <p:sldId id="310" r:id="rId11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1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A3E0FF"/>
    <a:srgbClr val="66CCFF"/>
    <a:srgbClr val="003399"/>
    <a:srgbClr val="FF8FFF"/>
    <a:srgbClr val="FFCCFF"/>
    <a:srgbClr val="663300"/>
    <a:srgbClr val="CC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5" autoAdjust="0"/>
    <p:restoredTop sz="96918" autoAdjust="0"/>
  </p:normalViewPr>
  <p:slideViewPr>
    <p:cSldViewPr>
      <p:cViewPr varScale="1">
        <p:scale>
          <a:sx n="113" d="100"/>
          <a:sy n="113" d="100"/>
        </p:scale>
        <p:origin x="1782" y="96"/>
      </p:cViewPr>
      <p:guideLst>
        <p:guide orient="horz" pos="821"/>
        <p:guide pos="30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8B65D3D3-659E-46B7-8D7C-1703C93832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6685C0E3-13B3-49FF-B13A-25371EA8BA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BAADD372-7C43-4007-A4BE-5093A94FE619}" type="datetimeFigureOut">
              <a:rPr lang="zh-TW" altLang="en-US"/>
              <a:pPr>
                <a:defRPr/>
              </a:pPr>
              <a:t>2024/2/21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77B98CDA-65F8-4D87-83AE-49BAAB02ECA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BAC162F7-C98B-49F8-94CC-B938A9E66DE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F63B5E50-DADF-4B26-80F0-862621B00B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8288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A0701E44-A51B-4F75-9C17-22E0758F47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70340BE0-4E74-4E72-BBDE-58837A5BB2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9168164-C40C-491D-9549-F79C55CF6AAB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295A6006-22CA-4255-80AA-DBD8534709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275FF781-9184-4B16-8F0F-BCD2EF76A3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949952D-2843-4C91-8CC2-DBFB4CF2C0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A815BC4E-3FAC-4378-BE1E-9FDABF7DF2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1DEF48C4-59F0-4700-8058-F17C325A65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809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19B9877A-0044-4A85-B7A7-C89F67A29A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0A10782C-B7EE-4615-8921-485E1F7863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041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6D7E7CF1-18E1-4BE6-8C7A-625FD9F4B4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60DBB8F7-0241-4555-910F-B84E4AAF27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731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B986E6F6-8E2D-475A-A7B6-FE9A94BE64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53162D5E-377F-45E9-9F1D-F47C522FB1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295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03B15B5C-8CF1-4C4E-B872-BAB7900224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9F236626-E0C0-41DF-84CF-8D5C6402CA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7135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EDAADAB5-779A-494A-9B44-1F69D4B4CA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C8063CE8-5C4F-4065-AB60-E1C58600EF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4358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998D06F-3B7B-460A-90C0-70D994764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3CD9980-D4C8-4788-8004-CDB7B7B1A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B0EC4EF-1A3E-4208-A0F9-171A79BBA3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50CF6-6FB3-44A8-82D4-BF77EED1F8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1605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36232A8-F0D8-42B4-BD16-E97E702F3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7264C02-00A6-4837-8C7D-39D058CDC0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D3509C5-839B-4AD4-9308-82FDA0164B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DD867-20D5-417F-81F4-79EA3F8CFB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689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7E10A3A-AE6F-4E4C-9435-991ED1CF3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0A668B-C062-4344-A652-C7DF02B8E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F184328-0B38-487F-BC3B-B1FB585420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2D197-B9EA-4CC4-A45E-7143100FA3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6428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CFDC16F-9BFC-42E8-A378-97DE0A11E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97ACE9A-E448-4DDE-A816-B42E30A768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3529787-0510-4E9B-948F-26136DF198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F593-160C-45E0-B5E7-A37AC234914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5633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F995B11-A6FC-446A-BAE2-F583F66DD9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9D435AF-C436-4C70-BCAE-0B3A29016F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70F301-C601-4326-9D72-9D06870D9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4CC19-CCD9-4DAA-8702-0AEA2F5D87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1316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6385731-0123-4D15-9C95-13A21C6801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370D161-2B80-4BBA-AD0F-F416E856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5AE3E6F-83A5-48F6-BBC3-FDB04097D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5D1D4-E384-4EBE-90D6-118BA540DB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1309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C2FF0D5-678A-4EA7-845A-030B1E0C62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3635C96-41E5-46D1-80FA-20B9F6B10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4B9DBE-5969-47E8-8A6C-08D769158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15255-4DE0-4FC8-A127-0B7D534095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6271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B081527-95FE-481C-9A81-2E3435FE98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A6367DB5-875E-4722-86AC-07C04BB51E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7895AB52-0033-42AA-B4A0-5B77853616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84572-8E3F-47A8-937F-D2167DB059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2363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601C6D2-DFE8-48B4-ACAE-156739F665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C279A33-E5F6-4AF5-96B6-D98C1D7B7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B73F7AD-6359-4FCE-8FFC-09A0D67FE1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7E791-AD44-4332-B136-7195637C5B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661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C4E3FF7-0003-402B-8B4F-1BC20AAF3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90A6E9-68AE-49F0-AA0E-6D201ACF1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D887B72-B7DF-49C6-A47D-8E4AA2A46C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8988F-0E9B-4952-900F-942C94E1F9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052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303302F-9BD6-44E8-A78C-32B495E3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348F0AE-8480-4A2B-8C4B-52192F5A76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4673776-C863-403E-8504-1EF138A7E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24B47-35EE-4181-A967-26EFEA4B54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7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D8F730E-9C73-4927-8B5B-DDD4FA13D0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251AE61-43E0-4AFD-A379-3CF9130B3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FB37855-E5D7-49A2-AAFC-17DEF5EC62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6DB27-4906-4821-8869-C8EC8C14F2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3396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2DBAE4A-10D4-48F5-A34C-6F8915F8E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D970C0E-46C7-4035-878F-6832BAF5A0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38AA414-C892-4E80-9517-D7B3AB5BB6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CAEB7-DA9F-43F8-A324-DEE22E788C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817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7BD961B-0141-45C3-98E3-75E322E961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05F8BC7-95D3-4525-A8D1-8241B3F9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A8E6D1B-6007-44F8-A95C-40352E64D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60D85-05E1-413F-B557-5929976314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74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7CECE82-F26D-4413-8F4A-F0815DEF6D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9091F7A-B5B9-429F-AB8A-A358C6BD5F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F909677-BBEB-4F50-8698-35C2963A92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C8E15-9F60-4CED-91D7-4D9FC398F9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8226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0D1F016-E648-4E42-B02A-94BA31F1AC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F9B4A7B-5458-4C5E-B49E-FC3DBBBF1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7BF7103-F19C-4B56-BF7B-46F4CE821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2B4D4-E3E4-416C-A69F-FA94364448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153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D429949-537B-40AE-A613-3C744B885A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2AED957-BF19-499E-B335-AF60F2BE59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4EC8A42-A1B5-4CF8-8F9F-ED1B66056A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BEB9E-4249-46B9-A404-351B67DB64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5455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84F12D4-B1F4-4181-A974-8C96904402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3E8DB80-5C2D-49B6-933F-137122EA0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8AEAC79-11CC-484F-896B-740A16E8BC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AF78A-6204-4F85-9BE8-7DF5F76FCD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2455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42FE8-F5CF-4838-8174-3020893348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C372CD5-22BB-405E-8CFE-DDBDEEA2F4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6434BF0-3B2A-408D-A7AA-35DA4844D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AB8E0-8B99-44AE-A51C-322499BBB2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8604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F2D3BE3-EFB8-4E03-B11F-629545D72D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1384B3D5-A1A4-470A-AF6A-D3B9BDEBBE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998DDA2-1824-460F-B7C5-6DC4E8E27E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BE265-CA2D-4FAE-B871-5009583CBA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8494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8FB8D7F-4779-443E-B91E-2A116B03D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32828F4-BCCA-4FF5-9D9B-5F89C8EC69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9255874-96CC-482A-AE11-7CF13A7D06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88D05-D77A-43A9-AB20-7B0F1CE0BA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22067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EB9FA47-F5AC-4EC8-8C67-B2B83E5F3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077D4D6-527B-4A65-B8A4-DE1989D27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A386F62-0F60-4C03-8760-54BF30614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CC8B4-5971-4AEB-B0C4-0D37EFDE91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11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E5BDB1E-A3F1-4728-9A88-C24F6BEAC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4CDC061-887D-4997-A466-85A2D31A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3A9AE1B-B35C-4DE8-96F1-5EFBBF9E9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7AF56-0E0F-442A-924F-375CEC391F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27544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8AC2682-F572-4829-9EB9-C06AABB7B3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1B840E7-3FC6-43A6-B8D6-FD2D9E2411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04BF4F8-A4FD-4D84-BF5E-5FE4113449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8F95-9DF4-457C-8377-F2D28302CC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7062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BBC05B1-B556-49F1-94AB-6979F4907F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B7E3CE2-6EE9-423B-8942-8A7C59290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DC1EB74-B753-4A0C-8874-BFAEEEC14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07E9-21A3-46C8-8EAF-2FF220065B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3918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7495F1E-7916-4FDC-B91A-2DA9156F6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21A9653-9B66-4549-9497-9A181975CC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86D257B-81A3-425F-AD75-65577D8DD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C7408-79D7-464F-BE93-DAA4177611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52443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164F623-1EC2-4509-B578-A6B3FB466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BD45835-24E4-4343-BF11-78559DBF1B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64EAEF0-A98A-4094-8185-AAE0515F2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E9234-FC2F-406E-87E6-A19802A86C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84604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8FD1CE5E-3152-474D-A4D7-2AA26B329DB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F707A85-4883-445F-9385-B9319447E51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體積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303FDE06-36CA-4D53-8922-D834D6F682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8">
            <a:extLst>
              <a:ext uri="{FF2B5EF4-FFF2-40B4-BE49-F238E27FC236}">
                <a16:creationId xmlns:a16="http://schemas.microsoft.com/office/drawing/2014/main" xmlns="" id="{4B0E3665-24DC-4EA2-A0F7-406F74C15DE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34375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xmlns="" id="{E32D5708-8E72-467F-9AEF-957EF7ACDB8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2D87D767-1B8B-4356-81EB-45C36757930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xmlns="" id="{ADEF839A-3FFD-4692-8817-923963A9946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xmlns="" id="{66B0779D-A06F-4846-9212-F192A018D92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7EAB7819-E416-4E87-BEF7-1F805303E4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3909C136-4E4F-4DE1-97A4-3739E8D5BF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E41CCA7B-EE76-448E-B44F-5259573D0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898D6-EFFD-43E8-AD85-67EBDA9591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64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5458F78-DAED-475B-82D8-6035324D0A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1A2433E-A5DF-46D6-85A3-0437C047BC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0B6EE34-6FD3-466A-BC06-E9F4DABBC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06FC5-4061-47D0-9360-B024A4C015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098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2860D32-780B-441C-9E70-9D1A9234EA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4CDD5953-01BA-4C80-B4E6-57F8F23A2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0465AEF-6ECB-48DB-BD95-312066D15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F8D64-31FE-46F3-90B3-453CA44FDB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43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D1A65AE-B14F-4431-B793-8EC89625C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CD7E35-7906-4358-A9FB-0E01FCAE18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6D7EBA64-05F6-4CE5-84A8-E0F11F2CD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0934-0782-4AD1-9899-BFB9038BEC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943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2DBEBDD-86F2-496E-BC67-7AC5EC070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9DBDAD2C-3EB6-4094-8204-173D44664A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61502FB4-9B23-4C83-B9CE-76865664F8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97042-82D9-4B28-A914-CB496B0158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834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22CFD0D-3807-4150-A399-F08F2E56C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A576C00-D376-4205-97A9-EFDD865FD0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835008E-19F6-4F71-A597-76DFC86223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181B2-F507-4BCE-A1D8-0B962CDDBA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93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EAE118-4614-4BE3-B542-B77485E3A4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57EED36-B0D3-48A4-A7E1-040A7B056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8BBC2D1-A82F-4ADA-83D1-A3567CAD0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B7202-1021-4B5F-869B-BF1108428D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705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24B566BF-AA27-4B3D-8D49-3048436E68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18A1DA2-7CB6-43FC-BDA3-C0F33C2DF1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853EE3F-32FE-4A95-9C2C-7F8D45FDDA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1C919B45-D0E3-4DC5-8652-B87C1459F3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16C27C5-FBAE-45E9-B873-33A5482B1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5B6BF6D5-81DC-4D90-B7FE-C9F9D42E2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413E1F68-414F-4F21-8F09-526A8126A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0FB790CD-C92D-4C97-A39C-3EE5CBC69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EDDF5144-7C07-4BBE-A98C-172E311597D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F43EF806-06C7-4870-A151-8904D16BC85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體積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8" name="AutoShape 8">
            <a:extLst>
              <a:ext uri="{FF2B5EF4-FFF2-40B4-BE49-F238E27FC236}">
                <a16:creationId xmlns:a16="http://schemas.microsoft.com/office/drawing/2014/main" xmlns="" id="{079CE3A8-6BBA-4B6B-B750-1AFB60E2944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34375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64E33E26-8117-46A2-A9F7-D5F1660AAF1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7" name="AutoShape 10">
            <a:extLst>
              <a:ext uri="{FF2B5EF4-FFF2-40B4-BE49-F238E27FC236}">
                <a16:creationId xmlns:a16="http://schemas.microsoft.com/office/drawing/2014/main" xmlns="" id="{6FBBDDB9-7234-49B8-A856-286090E226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1">
            <a:extLst>
              <a:ext uri="{FF2B5EF4-FFF2-40B4-BE49-F238E27FC236}">
                <a16:creationId xmlns:a16="http://schemas.microsoft.com/office/drawing/2014/main" xmlns="" id="{E5F1E2C7-4D83-413E-B346-C6C3885E1A1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AutoShape 12">
            <a:extLst>
              <a:ext uri="{FF2B5EF4-FFF2-40B4-BE49-F238E27FC236}">
                <a16:creationId xmlns:a16="http://schemas.microsoft.com/office/drawing/2014/main" xmlns="" id="{2941DF0A-B399-4F03-B31C-AB3851C2760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FE59D028-E3EB-42C6-A0F4-DC20322E72EA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CAA4299D-F823-48D4-B000-0BB512888C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1828F8AD-3072-41E4-A96F-4326AB792D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617BCCC-F2C9-482A-9780-B512356F5A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61981308-5343-4949-9F6B-3A2CE2C641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788E33E-7CCC-41ED-97AC-30C1614F6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C1869165-9B86-4236-8CCC-7B14F162F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238A001-61ED-4E4C-8E7F-61B0837770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DFFFF144-8B14-45C4-9E91-BCC19C07658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C281AC58-201B-46E7-87EC-0AF90C23879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體積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8" name="AutoShape 8">
            <a:extLst>
              <a:ext uri="{FF2B5EF4-FFF2-40B4-BE49-F238E27FC236}">
                <a16:creationId xmlns:a16="http://schemas.microsoft.com/office/drawing/2014/main" xmlns="" id="{65042F61-3C7D-4557-AD86-48CFE6C116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34375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194BF24D-B90D-4B8A-B5B9-EEAD2E0BC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60" name="AutoShape 10">
            <a:extLst>
              <a:ext uri="{FF2B5EF4-FFF2-40B4-BE49-F238E27FC236}">
                <a16:creationId xmlns:a16="http://schemas.microsoft.com/office/drawing/2014/main" xmlns="" id="{E8D1578A-2879-4E90-A70B-0779A43055D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1">
            <a:extLst>
              <a:ext uri="{FF2B5EF4-FFF2-40B4-BE49-F238E27FC236}">
                <a16:creationId xmlns:a16="http://schemas.microsoft.com/office/drawing/2014/main" xmlns="" id="{186FA475-48DD-4042-944F-8D00E338253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2">
            <a:extLst>
              <a:ext uri="{FF2B5EF4-FFF2-40B4-BE49-F238E27FC236}">
                <a16:creationId xmlns:a16="http://schemas.microsoft.com/office/drawing/2014/main" xmlns="" id="{96C5C703-4521-40BA-855A-578620ECA25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3" name="图片 1">
            <a:extLst>
              <a:ext uri="{FF2B5EF4-FFF2-40B4-BE49-F238E27FC236}">
                <a16:creationId xmlns:a16="http://schemas.microsoft.com/office/drawing/2014/main" xmlns="" id="{9D3A2333-C42C-4E85-89C5-D63111BC24C6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C13813FC-11FB-47AB-8303-6C070398FB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DD88A5A-03AE-4C4B-8689-6690945BF0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4325A91-FCA9-4651-82CE-2D3F181DDF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747073E7-6766-4EF1-B144-ACCDE55603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127CFFB-60FA-40C0-9DD4-986361E51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05FBC320-C95F-4602-8026-29713CF1F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7A3BC849-2A9F-4BB0-850B-BABA2BADD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CC29CF22-493E-4590-B434-6F01BEAF047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9B418DD0-57A7-4715-829B-4110E5F8DAF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體積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8" name="AutoShape 8">
            <a:extLst>
              <a:ext uri="{FF2B5EF4-FFF2-40B4-BE49-F238E27FC236}">
                <a16:creationId xmlns:a16="http://schemas.microsoft.com/office/drawing/2014/main" xmlns="" id="{6A2D7594-5ABB-42B1-A003-3DF08E6050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34375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2A0A13A9-67E7-4569-BEED-4592EC7EC3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4" name="AutoShape 10">
            <a:extLst>
              <a:ext uri="{FF2B5EF4-FFF2-40B4-BE49-F238E27FC236}">
                <a16:creationId xmlns:a16="http://schemas.microsoft.com/office/drawing/2014/main" xmlns="" id="{52BAECCD-5951-4488-ACBA-83E121DCFD8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1">
            <a:extLst>
              <a:ext uri="{FF2B5EF4-FFF2-40B4-BE49-F238E27FC236}">
                <a16:creationId xmlns:a16="http://schemas.microsoft.com/office/drawing/2014/main" xmlns="" id="{BAC44B16-C908-4622-B8D4-31817A776A5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2">
            <a:extLst>
              <a:ext uri="{FF2B5EF4-FFF2-40B4-BE49-F238E27FC236}">
                <a16:creationId xmlns:a16="http://schemas.microsoft.com/office/drawing/2014/main" xmlns="" id="{02C01340-FD3E-4573-A21A-27531FA09A6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9D1E2858-7DD0-4F39-9770-73376CDDF642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27" r:id="rId1"/>
    <p:sldLayoutId id="2147484428" r:id="rId2"/>
    <p:sldLayoutId id="2147484429" r:id="rId3"/>
    <p:sldLayoutId id="2147484430" r:id="rId4"/>
    <p:sldLayoutId id="2147484431" r:id="rId5"/>
    <p:sldLayoutId id="2147484432" r:id="rId6"/>
    <p:sldLayoutId id="2147484433" r:id="rId7"/>
    <p:sldLayoutId id="2147484434" r:id="rId8"/>
    <p:sldLayoutId id="2147484435" r:id="rId9"/>
    <p:sldLayoutId id="2147484436" r:id="rId10"/>
    <p:sldLayoutId id="21474844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0E2BA489-C1C1-4D40-BD67-27090E8D8B8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1B6E8EFA-287D-4941-8AD9-4D8F0F3ECB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xmlns="" id="{0549113C-9D4C-45D5-ABCE-C9C987995C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04EC9E11-24AD-4B98-BC2E-2A6FB78CA6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286F15AD-6479-467A-B505-86629173989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B1249037-6A9B-409C-88D1-2DEB4B8FDE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D1C1214E-9497-42B7-A4FA-A1887DE764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AE52C5E8-9979-46C1-8E03-F9E442997A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E56E433F-4313-45FF-A0E3-A525CC3DEA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C4E62B7-C21B-4C05-B759-8B2954F43BDD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8B8D52A7-EEB7-4220-AE2B-08096B088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必攻課題</a:t>
            </a:r>
            <a:endParaRPr lang="en-US" altLang="zh-TW" sz="2800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95BBCB44-F294-47F6-8268-A20AEDFB5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8705E3A-7C41-40EF-A3D5-F60BCFCCD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:a16="http://schemas.microsoft.com/office/drawing/2014/main" xmlns="" id="{24A40673-408A-458A-B8F4-1F2B35EA1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77177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F8981C93-5075-4549-A5F3-55CE683A6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754313"/>
            <a:ext cx="1584325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solidFill>
                  <a:srgbClr val="0000FF"/>
                </a:solidFill>
                <a:sym typeface="Wingdings 3" panose="05040102010807070707" pitchFamily="18" charset="2"/>
              </a:rPr>
              <a:t>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xmlns="" id="{1911DA0D-C7B4-4AB6-9B2C-674426038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6" name="Rectangle 52">
            <a:extLst>
              <a:ext uri="{FF2B5EF4-FFF2-40B4-BE49-F238E27FC236}">
                <a16:creationId xmlns:a16="http://schemas.microsoft.com/office/drawing/2014/main" xmlns="" id="{F8421E47-9F9C-435C-ABC1-78907E919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90613"/>
            <a:ext cx="6194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右圖正方體的體積是多少</a:t>
            </a:r>
            <a:r>
              <a:rPr lang="en-US" altLang="zh-TW" sz="2800" b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A7EAFB2F-EB04-4415-816D-87D4FE29A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752725"/>
            <a:ext cx="4176712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   7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×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7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×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7</a:t>
            </a:r>
          </a:p>
          <a:p>
            <a:pPr eaLnBrk="1" hangingPunct="1"/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 343</a:t>
            </a:r>
          </a:p>
          <a:p>
            <a:pPr eaLnBrk="1" hangingPunct="1"/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正方體的體積是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343cm</a:t>
            </a:r>
            <a:r>
              <a:rPr lang="en-US" altLang="zh-TW" sz="2800" b="0" baseline="3000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0248" name="AutoShape 190">
            <a:extLst>
              <a:ext uri="{FF2B5EF4-FFF2-40B4-BE49-F238E27FC236}">
                <a16:creationId xmlns:a16="http://schemas.microsoft.com/office/drawing/2014/main" xmlns="" id="{9EAFF1E7-7FA3-426F-8171-26C502941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1277938"/>
            <a:ext cx="1214438" cy="1214437"/>
          </a:xfrm>
          <a:prstGeom prst="cube">
            <a:avLst>
              <a:gd name="adj" fmla="val 25000"/>
            </a:avLst>
          </a:prstGeom>
          <a:solidFill>
            <a:schemeClr val="bg2">
              <a:lumMod val="20000"/>
              <a:lumOff val="80000"/>
              <a:alpha val="5294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 dirty="0"/>
          </a:p>
        </p:txBody>
      </p:sp>
      <p:sp>
        <p:nvSpPr>
          <p:cNvPr id="10249" name="Rectangle 191">
            <a:extLst>
              <a:ext uri="{FF2B5EF4-FFF2-40B4-BE49-F238E27FC236}">
                <a16:creationId xmlns:a16="http://schemas.microsoft.com/office/drawing/2014/main" xmlns="" id="{12FDE272-4AB6-4D00-B854-638D12D89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1713" y="1571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0"/>
              <a:t>7cm</a:t>
            </a:r>
            <a:endParaRPr lang="zh-TW" altLang="en-US" b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50FE8023-3B53-4988-9C97-DEA82322D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088" y="2606675"/>
            <a:ext cx="2951162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正方體的體積 </a:t>
            </a:r>
          </a:p>
          <a:p>
            <a:pPr>
              <a:defRPr/>
            </a:pPr>
            <a:r>
              <a:rPr lang="en-US" altLang="zh-TW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sym typeface="Symbol" pitchFamily="18" charset="2"/>
              </a:rPr>
              <a:t>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sym typeface="Symbol" pitchFamily="18" charset="2"/>
              </a:rPr>
              <a:t>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5">
            <a:extLst>
              <a:ext uri="{FF2B5EF4-FFF2-40B4-BE49-F238E27FC236}">
                <a16:creationId xmlns:a16="http://schemas.microsoft.com/office/drawing/2014/main" xmlns="" id="{936CFD8E-0E3B-4A80-AD13-4625D41BD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75" y="4278313"/>
            <a:ext cx="2808288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正方體的體積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是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b="0" dirty="0">
              <a:solidFill>
                <a:srgbClr val="003399"/>
              </a:solidFill>
              <a:sym typeface="Wingdings 2" panose="05020102010507070707" pitchFamily="18" charset="2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TW" sz="2800" b="0" dirty="0">
                <a:solidFill>
                  <a:srgbClr val="003399"/>
                </a:solidFill>
                <a:sym typeface="Wingdings 2" panose="05020102010507070707" pitchFamily="18" charset="2"/>
              </a:rPr>
              <a:t>= </a:t>
            </a:r>
            <a:r>
              <a:rPr lang="en-US" altLang="zh-TW" sz="2800" b="0" dirty="0">
                <a:solidFill>
                  <a:srgbClr val="003399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5 </a:t>
            </a:r>
            <a:r>
              <a:rPr lang="en-US" altLang="zh-TW" sz="2800" b="0" dirty="0">
                <a:solidFill>
                  <a:srgbClr val="003399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 5  5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125(cm</a:t>
            </a:r>
            <a:r>
              <a:rPr lang="en-US" altLang="zh-TW" sz="2800" b="0" baseline="300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291" name="Rectangle 218">
            <a:extLst>
              <a:ext uri="{FF2B5EF4-FFF2-40B4-BE49-F238E27FC236}">
                <a16:creationId xmlns:a16="http://schemas.microsoft.com/office/drawing/2014/main" xmlns="" id="{605B9A25-07AF-4032-A880-67DB7E909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025" y="3282950"/>
            <a:ext cx="6011863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solidFill>
                  <a:srgbClr val="000000"/>
                </a:solidFill>
              </a:rPr>
              <a:t>A. 125cm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 </a:t>
            </a:r>
            <a:r>
              <a:rPr lang="en-US" altLang="zh-TW" sz="2800" b="0" dirty="0">
                <a:solidFill>
                  <a:srgbClr val="000000"/>
                </a:solidFill>
              </a:rPr>
              <a:t>                    B. 216cm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  <a:endParaRPr lang="zh-TW" altLang="en-US" sz="2800" b="0" baseline="30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solidFill>
                  <a:srgbClr val="000000"/>
                </a:solidFill>
              </a:rPr>
              <a:t>C. 1000</a:t>
            </a:r>
            <a:r>
              <a:rPr lang="en-US" altLang="zh-CN" sz="2800" b="0" dirty="0">
                <a:solidFill>
                  <a:srgbClr val="000000"/>
                </a:solidFill>
              </a:rPr>
              <a:t>c</a:t>
            </a:r>
            <a:r>
              <a:rPr lang="en-US" altLang="zh-TW" sz="2800" b="0" dirty="0">
                <a:solidFill>
                  <a:srgbClr val="000000"/>
                </a:solidFill>
              </a:rPr>
              <a:t>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  <a:r>
              <a:rPr lang="en-US" altLang="zh-TW" sz="2800" b="0" dirty="0">
                <a:solidFill>
                  <a:srgbClr val="000000"/>
                </a:solidFill>
              </a:rPr>
              <a:t>                  D. 1728cm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xmlns="" id="{21997F99-C528-48AA-9BA7-2544F299C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1.</a:t>
            </a:r>
          </a:p>
        </p:txBody>
      </p:sp>
      <p:sp>
        <p:nvSpPr>
          <p:cNvPr id="12293" name="Rectangle 53">
            <a:extLst>
              <a:ext uri="{FF2B5EF4-FFF2-40B4-BE49-F238E27FC236}">
                <a16:creationId xmlns:a16="http://schemas.microsoft.com/office/drawing/2014/main" xmlns="" id="{BA3EFD30-B7D1-46A2-9BEE-6CCAFB0A9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3" y="933450"/>
            <a:ext cx="528637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u="sng">
                <a:ea typeface="標楷體" panose="03000509000000000000" pitchFamily="65" charset="-120"/>
              </a:rPr>
              <a:t>俊文</a:t>
            </a:r>
            <a:r>
              <a:rPr lang="zh-TW" altLang="en-US" sz="2800" b="0">
                <a:ea typeface="標楷體" panose="03000509000000000000" pitchFamily="65" charset="-120"/>
              </a:rPr>
              <a:t>用膠珠和膠棒製成右圖的正方體支架，然後在支架上貼上顏色紙製成立體。如果膠棒的總長度是</a:t>
            </a:r>
            <a:r>
              <a:rPr lang="en-US" altLang="zh-TW" sz="2800" b="0">
                <a:ea typeface="標楷體" panose="03000509000000000000" pitchFamily="65" charset="-120"/>
              </a:rPr>
              <a:t>60cm</a:t>
            </a:r>
            <a:r>
              <a:rPr lang="zh-TW" altLang="en-US" sz="2800" b="0">
                <a:ea typeface="標楷體" panose="03000509000000000000" pitchFamily="65" charset="-120"/>
              </a:rPr>
              <a:t>，該正方體的體積是多少？</a:t>
            </a:r>
          </a:p>
        </p:txBody>
      </p:sp>
      <p:sp>
        <p:nvSpPr>
          <p:cNvPr id="12294" name="Oval 2">
            <a:extLst>
              <a:ext uri="{FF2B5EF4-FFF2-40B4-BE49-F238E27FC236}">
                <a16:creationId xmlns:a16="http://schemas.microsoft.com/office/drawing/2014/main" xmlns="" id="{0D26BAAB-84A9-4D7F-9AD2-4AFEB6296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875" y="388620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8C9857BB-EAC4-4B4C-9753-6D1B43B41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8425" y="3886200"/>
            <a:ext cx="460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4ADA7BB-F793-4486-9BD1-98DEE7E75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" y="4322763"/>
            <a:ext cx="2808288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75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正方體的邊長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是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b="0" dirty="0">
              <a:solidFill>
                <a:srgbClr val="003399"/>
              </a:solidFill>
              <a:sym typeface="Wingdings 2" panose="05020102010507070707" pitchFamily="18" charset="2"/>
            </a:endParaRPr>
          </a:p>
          <a:p>
            <a:pPr eaLnBrk="1" hangingPunct="1">
              <a:spcAft>
                <a:spcPts val="675"/>
              </a:spcAft>
            </a:pPr>
            <a:r>
              <a:rPr lang="zh-TW" altLang="en-US" sz="2800" b="0" dirty="0">
                <a:solidFill>
                  <a:srgbClr val="003399"/>
                </a:solidFill>
                <a:sym typeface="Wingdings 2" panose="05020102010507070707" pitchFamily="18" charset="2"/>
              </a:rPr>
              <a:t>    </a:t>
            </a:r>
            <a:r>
              <a:rPr lang="en-US" altLang="zh-TW" sz="2800" b="0" dirty="0">
                <a:solidFill>
                  <a:srgbClr val="003399"/>
                </a:solidFill>
                <a:sym typeface="Wingdings 2" panose="05020102010507070707" pitchFamily="18" charset="2"/>
              </a:rPr>
              <a:t>60</a:t>
            </a:r>
            <a:r>
              <a:rPr lang="zh-TW" altLang="en-US" sz="2800" b="0" dirty="0">
                <a:solidFill>
                  <a:srgbClr val="003399"/>
                </a:solidFill>
                <a:sym typeface="Wingdings 2" panose="050201020105070707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÷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12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675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 5(cm)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DF437D6-8245-4E4D-BDDB-758BAB5F0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6150" y="4683125"/>
            <a:ext cx="3217863" cy="954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正方體體積</a:t>
            </a:r>
            <a:endParaRPr lang="en-US" altLang="zh-TW" sz="2800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sym typeface="Symbol" pitchFamily="18" charset="2"/>
              </a:rPr>
              <a:t>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sym typeface="Symbol" pitchFamily="18" charset="2"/>
              </a:rPr>
              <a:t>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</a:p>
        </p:txBody>
      </p:sp>
      <p:sp>
        <p:nvSpPr>
          <p:cNvPr id="4" name="TextBox 25">
            <a:extLst>
              <a:ext uri="{FF2B5EF4-FFF2-40B4-BE49-F238E27FC236}">
                <a16:creationId xmlns:a16="http://schemas.microsoft.com/office/drawing/2014/main" xmlns="" id="{2D145F25-5CC9-42F7-AC4D-59FDB792D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163" y="2706688"/>
            <a:ext cx="3746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支架共用去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12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枝膠棒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pic>
        <p:nvPicPr>
          <p:cNvPr id="12299" name="图片 5">
            <a:extLst>
              <a:ext uri="{FF2B5EF4-FFF2-40B4-BE49-F238E27FC236}">
                <a16:creationId xmlns:a16="http://schemas.microsoft.com/office/drawing/2014/main" xmlns="" id="{505D7629-E331-49C6-89C2-C8D5A3EF6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5" y="981075"/>
            <a:ext cx="1830388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Line 10">
            <a:extLst>
              <a:ext uri="{FF2B5EF4-FFF2-40B4-BE49-F238E27FC236}">
                <a16:creationId xmlns:a16="http://schemas.microsoft.com/office/drawing/2014/main" xmlns="" id="{E21A4DA5-1847-4B39-8B2A-13C7D6C08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2250" y="2276475"/>
            <a:ext cx="19081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0">
            <a:extLst>
              <a:ext uri="{FF2B5EF4-FFF2-40B4-BE49-F238E27FC236}">
                <a16:creationId xmlns:a16="http://schemas.microsoft.com/office/drawing/2014/main" xmlns="" id="{569E167D-7462-4769-94EE-B7A0243843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5350" y="2697163"/>
            <a:ext cx="16605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圆角矩形 14">
            <a:extLst>
              <a:ext uri="{FF2B5EF4-FFF2-40B4-BE49-F238E27FC236}">
                <a16:creationId xmlns:a16="http://schemas.microsoft.com/office/drawing/2014/main" xmlns="" id="{7BDC2AED-A982-4D3D-B003-785854EA3BD6}"/>
              </a:ext>
            </a:extLst>
          </p:cNvPr>
          <p:cNvSpPr/>
          <p:nvPr/>
        </p:nvSpPr>
        <p:spPr>
          <a:xfrm>
            <a:off x="1965325" y="2773363"/>
            <a:ext cx="1584325" cy="288925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/>
      <p:bldP spid="22" grpId="0"/>
      <p:bldP spid="26" grpId="0" build="allAtOnce"/>
      <p:bldP spid="3" grpId="0"/>
      <p:bldP spid="3" grpId="1"/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3">
            <a:extLst>
              <a:ext uri="{FF2B5EF4-FFF2-40B4-BE49-F238E27FC236}">
                <a16:creationId xmlns:a16="http://schemas.microsoft.com/office/drawing/2014/main" xmlns="" id="{EC12216B-60EA-4C3B-B333-428135C9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88" y="919163"/>
            <a:ext cx="76327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一個長</a:t>
            </a:r>
            <a:r>
              <a:rPr lang="en-US" altLang="zh-TW" sz="2800" b="0">
                <a:ea typeface="標楷體" panose="03000509000000000000" pitchFamily="65" charset="-120"/>
              </a:rPr>
              <a:t>14cm</a:t>
            </a: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b="0">
                <a:ea typeface="標楷體" panose="03000509000000000000" pitchFamily="65" charset="-120"/>
              </a:rPr>
              <a:t>闊</a:t>
            </a:r>
            <a:r>
              <a:rPr lang="en-US" altLang="zh-TW" sz="2800" b="0">
                <a:ea typeface="標楷體" panose="03000509000000000000" pitchFamily="65" charset="-120"/>
              </a:rPr>
              <a:t>6cm</a:t>
            </a:r>
            <a:r>
              <a:rPr lang="zh-TW" altLang="en-US" sz="2800" b="0">
                <a:ea typeface="標楷體" panose="03000509000000000000" pitchFamily="65" charset="-120"/>
              </a:rPr>
              <a:t>和高</a:t>
            </a:r>
            <a:r>
              <a:rPr lang="en-US" altLang="zh-TW" sz="2800" b="0">
                <a:ea typeface="標楷體" panose="03000509000000000000" pitchFamily="65" charset="-120"/>
              </a:rPr>
              <a:t>4cm</a:t>
            </a:r>
            <a:r>
              <a:rPr lang="zh-TW" altLang="en-US" sz="2800" b="0">
                <a:ea typeface="標楷體" panose="03000509000000000000" pitchFamily="65" charset="-120"/>
              </a:rPr>
              <a:t>的長方體，要切去多少才是一個最大的正方體？</a:t>
            </a:r>
          </a:p>
        </p:txBody>
      </p:sp>
      <p:sp>
        <p:nvSpPr>
          <p:cNvPr id="14339" name="Oval 2">
            <a:extLst>
              <a:ext uri="{FF2B5EF4-FFF2-40B4-BE49-F238E27FC236}">
                <a16:creationId xmlns:a16="http://schemas.microsoft.com/office/drawing/2014/main" xmlns="" id="{6D973858-A3BD-4C94-9522-5FBDF910E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0800" y="384492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3E1CA322-870E-4456-930D-BB7C86E72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6050" y="3886200"/>
            <a:ext cx="446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4341" name="Rectangle 7">
            <a:extLst>
              <a:ext uri="{FF2B5EF4-FFF2-40B4-BE49-F238E27FC236}">
                <a16:creationId xmlns:a16="http://schemas.microsoft.com/office/drawing/2014/main" xmlns="" id="{AB6B83E4-4A7E-4DFE-ACC1-12DBA6132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1987550"/>
            <a:ext cx="2265363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A. 336cm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r>
              <a:rPr lang="en-US" altLang="zh-TW" sz="2800" b="0">
                <a:solidFill>
                  <a:srgbClr val="000000"/>
                </a:solidFill>
              </a:rPr>
              <a:t>                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B. 272cm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endParaRPr lang="zh-TW" altLang="en-US" sz="2800" b="0" baseline="3000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C. 120cm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r>
              <a:rPr lang="en-US" altLang="zh-TW" sz="2800" b="0">
                <a:solidFill>
                  <a:srgbClr val="000000"/>
                </a:solidFill>
              </a:rPr>
              <a:t>              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D. 64cm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0BDEEC61-4FAE-4967-A2B8-ABFF60F50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4813" y="1376363"/>
            <a:ext cx="54006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17">
            <a:extLst>
              <a:ext uri="{FF2B5EF4-FFF2-40B4-BE49-F238E27FC236}">
                <a16:creationId xmlns:a16="http://schemas.microsoft.com/office/drawing/2014/main" xmlns="" id="{CD860786-BCAA-4327-8FD2-E273EA9E1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2049463"/>
            <a:ext cx="1223962" cy="1152525"/>
          </a:xfrm>
          <a:prstGeom prst="cube">
            <a:avLst>
              <a:gd name="adj" fmla="val 31310"/>
            </a:avLst>
          </a:prstGeom>
          <a:solidFill>
            <a:srgbClr val="FFB9FF"/>
          </a:solidFill>
          <a:ln w="1905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4" name="Text Box 13">
            <a:extLst>
              <a:ext uri="{FF2B5EF4-FFF2-40B4-BE49-F238E27FC236}">
                <a16:creationId xmlns:a16="http://schemas.microsoft.com/office/drawing/2014/main" xmlns="" id="{26166341-4176-4D34-B163-163E3EC9D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3354388"/>
            <a:ext cx="863600" cy="3667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zh-TW" b="0" dirty="0">
                <a:solidFill>
                  <a:srgbClr val="003399"/>
                </a:solidFill>
              </a:rPr>
              <a:t>14cm</a:t>
            </a:r>
          </a:p>
        </p:txBody>
      </p:sp>
      <p:sp>
        <p:nvSpPr>
          <p:cNvPr id="46" name="Text Box 15">
            <a:extLst>
              <a:ext uri="{FF2B5EF4-FFF2-40B4-BE49-F238E27FC236}">
                <a16:creationId xmlns:a16="http://schemas.microsoft.com/office/drawing/2014/main" xmlns="" id="{C5E0383F-F7FB-45D1-9CC2-70D476124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8213" y="2239963"/>
            <a:ext cx="649287" cy="368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zh-TW" b="0" dirty="0">
                <a:solidFill>
                  <a:srgbClr val="003399"/>
                </a:solidFill>
              </a:rPr>
              <a:t>4cm</a:t>
            </a:r>
          </a:p>
        </p:txBody>
      </p:sp>
      <p:grpSp>
        <p:nvGrpSpPr>
          <p:cNvPr id="47" name="Group 32">
            <a:extLst>
              <a:ext uri="{FF2B5EF4-FFF2-40B4-BE49-F238E27FC236}">
                <a16:creationId xmlns:a16="http://schemas.microsoft.com/office/drawing/2014/main" xmlns="" id="{B422EAA1-B629-40A7-82B5-47C71A363A52}"/>
              </a:ext>
            </a:extLst>
          </p:cNvPr>
          <p:cNvGrpSpPr>
            <a:grpSpLocks/>
          </p:cNvGrpSpPr>
          <p:nvPr/>
        </p:nvGrpSpPr>
        <p:grpSpPr bwMode="auto">
          <a:xfrm>
            <a:off x="4067175" y="2055813"/>
            <a:ext cx="2819400" cy="1317625"/>
            <a:chOff x="0" y="935"/>
            <a:chExt cx="1776" cy="830"/>
          </a:xfrm>
        </p:grpSpPr>
        <p:sp>
          <p:nvSpPr>
            <p:cNvPr id="14357" name="Freeform 18">
              <a:extLst>
                <a:ext uri="{FF2B5EF4-FFF2-40B4-BE49-F238E27FC236}">
                  <a16:creationId xmlns:a16="http://schemas.microsoft.com/office/drawing/2014/main" xmlns="" id="{DC37A8B8-5260-4A0B-9692-652B46DC2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35"/>
              <a:ext cx="1776" cy="830"/>
            </a:xfrm>
            <a:custGeom>
              <a:avLst/>
              <a:gdLst>
                <a:gd name="T0" fmla="*/ 1459 w 1776"/>
                <a:gd name="T1" fmla="*/ 5 h 830"/>
                <a:gd name="T2" fmla="*/ 1232 w 1776"/>
                <a:gd name="T3" fmla="*/ 232 h 830"/>
                <a:gd name="T4" fmla="*/ 1776 w 1776"/>
                <a:gd name="T5" fmla="*/ 232 h 830"/>
                <a:gd name="T6" fmla="*/ 1776 w 1776"/>
                <a:gd name="T7" fmla="*/ 710 h 830"/>
                <a:gd name="T8" fmla="*/ 1656 w 1776"/>
                <a:gd name="T9" fmla="*/ 830 h 830"/>
                <a:gd name="T10" fmla="*/ 1656 w 1776"/>
                <a:gd name="T11" fmla="*/ 350 h 830"/>
                <a:gd name="T12" fmla="*/ 0 w 1776"/>
                <a:gd name="T13" fmla="*/ 350 h 830"/>
                <a:gd name="T14" fmla="*/ 350 w 1776"/>
                <a:gd name="T15" fmla="*/ 0 h 830"/>
                <a:gd name="T16" fmla="*/ 1459 w 1776"/>
                <a:gd name="T17" fmla="*/ 5 h 8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76"/>
                <a:gd name="T28" fmla="*/ 0 h 830"/>
                <a:gd name="T29" fmla="*/ 1776 w 1776"/>
                <a:gd name="T30" fmla="*/ 830 h 8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76" h="830">
                  <a:moveTo>
                    <a:pt x="1459" y="5"/>
                  </a:moveTo>
                  <a:lnTo>
                    <a:pt x="1232" y="232"/>
                  </a:lnTo>
                  <a:lnTo>
                    <a:pt x="1776" y="232"/>
                  </a:lnTo>
                  <a:lnTo>
                    <a:pt x="1776" y="710"/>
                  </a:lnTo>
                  <a:lnTo>
                    <a:pt x="1656" y="830"/>
                  </a:lnTo>
                  <a:lnTo>
                    <a:pt x="1656" y="350"/>
                  </a:lnTo>
                  <a:lnTo>
                    <a:pt x="0" y="350"/>
                  </a:lnTo>
                  <a:lnTo>
                    <a:pt x="350" y="0"/>
                  </a:lnTo>
                  <a:lnTo>
                    <a:pt x="1459" y="5"/>
                  </a:lnTo>
                  <a:close/>
                </a:path>
              </a:pathLst>
            </a:custGeom>
            <a:solidFill>
              <a:srgbClr val="FFCCFF"/>
            </a:solidFill>
            <a:ln w="1905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Rectangle 19">
              <a:extLst>
                <a:ext uri="{FF2B5EF4-FFF2-40B4-BE49-F238E27FC236}">
                  <a16:creationId xmlns:a16="http://schemas.microsoft.com/office/drawing/2014/main" xmlns="" id="{4DC8445E-A6AA-4900-ABD1-DD9EC074A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1278"/>
              <a:ext cx="1649" cy="485"/>
            </a:xfrm>
            <a:prstGeom prst="rect">
              <a:avLst/>
            </a:prstGeom>
            <a:solidFill>
              <a:srgbClr val="FFCCFF"/>
            </a:solidFill>
            <a:ln w="1905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4359" name="Freeform 28">
              <a:extLst>
                <a:ext uri="{FF2B5EF4-FFF2-40B4-BE49-F238E27FC236}">
                  <a16:creationId xmlns:a16="http://schemas.microsoft.com/office/drawing/2014/main" xmlns="" id="{AE948BA5-5FD2-44FF-87D0-83A9D185D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" y="942"/>
              <a:ext cx="225" cy="225"/>
            </a:xfrm>
            <a:custGeom>
              <a:avLst/>
              <a:gdLst>
                <a:gd name="T0" fmla="*/ 340 w 216"/>
                <a:gd name="T1" fmla="*/ 0 h 225"/>
                <a:gd name="T2" fmla="*/ 340 w 216"/>
                <a:gd name="T3" fmla="*/ 225 h 225"/>
                <a:gd name="T4" fmla="*/ 0 w 216"/>
                <a:gd name="T5" fmla="*/ 225 h 225"/>
                <a:gd name="T6" fmla="*/ 340 w 216"/>
                <a:gd name="T7" fmla="*/ 0 h 2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"/>
                <a:gd name="T13" fmla="*/ 0 h 225"/>
                <a:gd name="T14" fmla="*/ 216 w 216"/>
                <a:gd name="T15" fmla="*/ 225 h 2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" h="225">
                  <a:moveTo>
                    <a:pt x="216" y="0"/>
                  </a:moveTo>
                  <a:lnTo>
                    <a:pt x="216" y="225"/>
                  </a:lnTo>
                  <a:lnTo>
                    <a:pt x="0" y="225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B9FF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" name="Line 25">
              <a:extLst>
                <a:ext uri="{FF2B5EF4-FFF2-40B4-BE49-F238E27FC236}">
                  <a16:creationId xmlns:a16="http://schemas.microsoft.com/office/drawing/2014/main" xmlns="" id="{7F8BF994-9232-4F99-A9FC-90A258182F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2" y="1176"/>
              <a:ext cx="131" cy="103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xmlns="" id="{6B47F6C2-1F61-44F6-A98E-9B2C0D018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0663" y="2044700"/>
            <a:ext cx="3240087" cy="1347788"/>
          </a:xfrm>
          <a:prstGeom prst="cube">
            <a:avLst>
              <a:gd name="adj" fmla="val 42611"/>
            </a:avLst>
          </a:prstGeom>
          <a:solidFill>
            <a:srgbClr val="FFCCFF"/>
          </a:solidFill>
          <a:ln w="1905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3" name="Rectangle 23">
            <a:extLst>
              <a:ext uri="{FF2B5EF4-FFF2-40B4-BE49-F238E27FC236}">
                <a16:creationId xmlns:a16="http://schemas.microsoft.com/office/drawing/2014/main" xmlns="" id="{6FB83FAB-DA78-4D73-8EDF-9DE119184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138" y="3025775"/>
            <a:ext cx="500062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0">
                <a:solidFill>
                  <a:srgbClr val="003399"/>
                </a:solidFill>
              </a:rPr>
              <a:t>6cm</a:t>
            </a:r>
            <a:endParaRPr lang="zh-TW" altLang="en-US" b="0">
              <a:solidFill>
                <a:srgbClr val="003399"/>
              </a:solidFill>
            </a:endParaRPr>
          </a:p>
        </p:txBody>
      </p:sp>
      <p:sp>
        <p:nvSpPr>
          <p:cNvPr id="54" name="Text Box 30">
            <a:extLst>
              <a:ext uri="{FF2B5EF4-FFF2-40B4-BE49-F238E27FC236}">
                <a16:creationId xmlns:a16="http://schemas.microsoft.com/office/drawing/2014/main" xmlns="" id="{7AF84070-DDFC-4BC1-9151-3CBFA8C9F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473575"/>
            <a:ext cx="82200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切去的體積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長方體體積－最大正方體的體積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= 14 × 6 × 4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TW" altLang="en-US" sz="28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7EE522AC-A546-4080-A78C-4A14AD6E5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063" y="4041775"/>
            <a:ext cx="5699125" cy="5222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正方體體積 </a:t>
            </a:r>
            <a:r>
              <a:rPr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邊長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邊長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邊長</a:t>
            </a: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B9C91636-9DA7-499B-94AA-C6634C196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775" y="3602038"/>
            <a:ext cx="44751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0"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長方體體積 </a:t>
            </a:r>
            <a:r>
              <a:rPr kumimoji="0"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</a:t>
            </a:r>
            <a:r>
              <a:rPr kumimoji="0"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長</a:t>
            </a:r>
            <a:r>
              <a:rPr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闊</a:t>
            </a:r>
            <a:r>
              <a:rPr lang="en-US" altLang="zh-TW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高</a:t>
            </a:r>
          </a:p>
        </p:txBody>
      </p:sp>
      <p:sp>
        <p:nvSpPr>
          <p:cNvPr id="57" name="Text Box 30">
            <a:extLst>
              <a:ext uri="{FF2B5EF4-FFF2-40B4-BE49-F238E27FC236}">
                <a16:creationId xmlns:a16="http://schemas.microsoft.com/office/drawing/2014/main" xmlns="" id="{BFEEB26C-66E0-453A-BE1D-9DA618D25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5492750"/>
            <a:ext cx="2816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272 (cm</a:t>
            </a:r>
            <a:r>
              <a:rPr lang="en-US" altLang="zh-TW" sz="2800" b="0" baseline="300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sz="28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Text Box 30">
            <a:extLst>
              <a:ext uri="{FF2B5EF4-FFF2-40B4-BE49-F238E27FC236}">
                <a16:creationId xmlns:a16="http://schemas.microsoft.com/office/drawing/2014/main" xmlns="" id="{19197DC2-6AEE-412C-B4CF-8C1BD17B6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9988" y="4999038"/>
            <a:ext cx="164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 × 4 × 4 </a:t>
            </a:r>
            <a:endParaRPr lang="zh-TW" altLang="en-US" sz="2800" b="0">
              <a:solidFill>
                <a:srgbClr val="003399"/>
              </a:solidFill>
            </a:endParaRPr>
          </a:p>
        </p:txBody>
      </p:sp>
      <p:cxnSp>
        <p:nvCxnSpPr>
          <p:cNvPr id="59" name="直接连接符 26">
            <a:extLst>
              <a:ext uri="{FF2B5EF4-FFF2-40B4-BE49-F238E27FC236}">
                <a16:creationId xmlns:a16="http://schemas.microsoft.com/office/drawing/2014/main" xmlns="" id="{ACFAD87B-ADCC-4018-835F-C89B6CB533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7100" y="1900238"/>
            <a:ext cx="2166938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5" name="Text Box 4">
            <a:extLst>
              <a:ext uri="{FF2B5EF4-FFF2-40B4-BE49-F238E27FC236}">
                <a16:creationId xmlns:a16="http://schemas.microsoft.com/office/drawing/2014/main" xmlns="" id="{7CB48288-63F0-412E-8AE1-C0EC415A9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2.</a:t>
            </a:r>
          </a:p>
        </p:txBody>
      </p:sp>
      <p:sp>
        <p:nvSpPr>
          <p:cNvPr id="25" name="圆角矩形 14">
            <a:extLst>
              <a:ext uri="{FF2B5EF4-FFF2-40B4-BE49-F238E27FC236}">
                <a16:creationId xmlns:a16="http://schemas.microsoft.com/office/drawing/2014/main" xmlns="" id="{8CF010B5-23EE-4339-BE8D-6DD71890F802}"/>
              </a:ext>
            </a:extLst>
          </p:cNvPr>
          <p:cNvSpPr/>
          <p:nvPr/>
        </p:nvSpPr>
        <p:spPr>
          <a:xfrm>
            <a:off x="6011863" y="1500188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(2015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4B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13386 0.00162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1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3" grpId="0" animBg="1"/>
      <p:bldP spid="43" grpId="1" animBg="1"/>
      <p:bldP spid="44" grpId="0"/>
      <p:bldP spid="44" grpId="1"/>
      <p:bldP spid="46" grpId="0" build="allAtOnce"/>
      <p:bldP spid="46" grpId="1" build="allAtOnce"/>
      <p:bldP spid="52" grpId="0" animBg="1"/>
      <p:bldP spid="52" grpId="1" animBg="1"/>
      <p:bldP spid="53" grpId="0" animBg="1"/>
      <p:bldP spid="53" grpId="1" animBg="1"/>
      <p:bldP spid="54" grpId="0" uiExpand="1" build="allAtOnce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立方体 31">
            <a:extLst>
              <a:ext uri="{FF2B5EF4-FFF2-40B4-BE49-F238E27FC236}">
                <a16:creationId xmlns:a16="http://schemas.microsoft.com/office/drawing/2014/main" xmlns="" id="{9A466304-89C8-40BE-886F-0095F5BE8A9C}"/>
              </a:ext>
            </a:extLst>
          </p:cNvPr>
          <p:cNvSpPr/>
          <p:nvPr/>
        </p:nvSpPr>
        <p:spPr bwMode="auto">
          <a:xfrm>
            <a:off x="3059113" y="1690688"/>
            <a:ext cx="754062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16387" name="Rectangle 53">
            <a:extLst>
              <a:ext uri="{FF2B5EF4-FFF2-40B4-BE49-F238E27FC236}">
                <a16:creationId xmlns:a16="http://schemas.microsoft.com/office/drawing/2014/main" xmlns="" id="{F6B07A9A-18F3-4EB6-910C-50B34CE0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413" y="2692400"/>
            <a:ext cx="7445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上面立體由多個邊長</a:t>
            </a:r>
            <a:r>
              <a:rPr lang="en-US" altLang="zh-TW" sz="2800" b="0">
                <a:ea typeface="標楷體" panose="03000509000000000000" pitchFamily="65" charset="-120"/>
              </a:rPr>
              <a:t>4cm</a:t>
            </a:r>
            <a:r>
              <a:rPr lang="zh-TW" altLang="en-US" sz="2800" b="0">
                <a:ea typeface="標楷體" panose="03000509000000000000" pitchFamily="65" charset="-120"/>
              </a:rPr>
              <a:t>的正方體組成，該立體的體積是多少？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xmlns="" id="{23AB4DB8-CE91-49D9-8836-4EAF4C7E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923925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3.</a:t>
            </a:r>
          </a:p>
        </p:txBody>
      </p:sp>
      <p:sp>
        <p:nvSpPr>
          <p:cNvPr id="16389" name="Oval 2">
            <a:extLst>
              <a:ext uri="{FF2B5EF4-FFF2-40B4-BE49-F238E27FC236}">
                <a16:creationId xmlns:a16="http://schemas.microsoft.com/office/drawing/2014/main" xmlns="" id="{DD5CE729-30BE-4C88-86AE-A3780A58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5575" y="417671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7" name="Text Box 54">
            <a:extLst>
              <a:ext uri="{FF2B5EF4-FFF2-40B4-BE49-F238E27FC236}">
                <a16:creationId xmlns:a16="http://schemas.microsoft.com/office/drawing/2014/main" xmlns="" id="{32CF7844-F6E8-4450-89F4-A34D0E819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350" y="420052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391" name="Rectangle 17">
            <a:extLst>
              <a:ext uri="{FF2B5EF4-FFF2-40B4-BE49-F238E27FC236}">
                <a16:creationId xmlns:a16="http://schemas.microsoft.com/office/drawing/2014/main" xmlns="" id="{ACE45A29-DE00-4256-8DBF-D3217862B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3694113"/>
            <a:ext cx="6327775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A. 64cm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r>
              <a:rPr lang="en-US" altLang="zh-TW" sz="2800" b="0">
                <a:solidFill>
                  <a:srgbClr val="000000"/>
                </a:solidFill>
              </a:rPr>
              <a:t>			B. 144cm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endParaRPr lang="zh-TW" altLang="en-US" sz="2800" b="0" baseline="3000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>
                <a:solidFill>
                  <a:srgbClr val="000000"/>
                </a:solidFill>
              </a:rPr>
              <a:t>C. 448cm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  <a:r>
              <a:rPr lang="en-US" altLang="zh-TW" sz="2800" b="0">
                <a:solidFill>
                  <a:srgbClr val="000000"/>
                </a:solidFill>
              </a:rPr>
              <a:t> 			D. 576cm</a:t>
            </a:r>
            <a:r>
              <a:rPr lang="en-US" altLang="zh-TW" sz="2800" b="0" baseline="300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11" name="直接连接符 26">
            <a:extLst>
              <a:ext uri="{FF2B5EF4-FFF2-40B4-BE49-F238E27FC236}">
                <a16:creationId xmlns:a16="http://schemas.microsoft.com/office/drawing/2014/main" xmlns="" id="{98C07A1F-D8ED-4B41-99F3-C1D076A15D4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35375" y="3213100"/>
            <a:ext cx="27368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 Box 30">
            <a:extLst>
              <a:ext uri="{FF2B5EF4-FFF2-40B4-BE49-F238E27FC236}">
                <a16:creationId xmlns:a16="http://schemas.microsoft.com/office/drawing/2014/main" xmlns="" id="{7EF435D7-2E5E-4A37-80CD-B35B3E51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864" y="4910796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576 (cm</a:t>
            </a:r>
            <a:r>
              <a:rPr lang="en-US" altLang="zh-TW" sz="2800" b="0" baseline="300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Text Box 30">
            <a:extLst>
              <a:ext uri="{FF2B5EF4-FFF2-40B4-BE49-F238E27FC236}">
                <a16:creationId xmlns:a16="http://schemas.microsoft.com/office/drawing/2014/main" xmlns="" id="{DC485A12-DAFB-4189-8E3F-69CD4B096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4905374"/>
            <a:ext cx="5070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立體的體積是：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 × 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 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圆角矩形 14">
            <a:extLst>
              <a:ext uri="{FF2B5EF4-FFF2-40B4-BE49-F238E27FC236}">
                <a16:creationId xmlns:a16="http://schemas.microsoft.com/office/drawing/2014/main" xmlns="" id="{A5787A02-A2EC-463A-B65D-3F845327C8C6}"/>
              </a:ext>
            </a:extLst>
          </p:cNvPr>
          <p:cNvSpPr/>
          <p:nvPr/>
        </p:nvSpPr>
        <p:spPr>
          <a:xfrm>
            <a:off x="3998913" y="3300413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(2021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" name="立方体 3">
            <a:extLst>
              <a:ext uri="{FF2B5EF4-FFF2-40B4-BE49-F238E27FC236}">
                <a16:creationId xmlns:a16="http://schemas.microsoft.com/office/drawing/2014/main" xmlns="" id="{6567F3FE-A46D-4D94-832B-46BE3430D147}"/>
              </a:ext>
            </a:extLst>
          </p:cNvPr>
          <p:cNvSpPr/>
          <p:nvPr/>
        </p:nvSpPr>
        <p:spPr bwMode="auto">
          <a:xfrm>
            <a:off x="2871788" y="1881188"/>
            <a:ext cx="754062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34" name="立方体 33">
            <a:extLst>
              <a:ext uri="{FF2B5EF4-FFF2-40B4-BE49-F238E27FC236}">
                <a16:creationId xmlns:a16="http://schemas.microsoft.com/office/drawing/2014/main" xmlns="" id="{E09284C2-2B14-4581-AF47-2AD533A9BF7D}"/>
              </a:ext>
            </a:extLst>
          </p:cNvPr>
          <p:cNvSpPr/>
          <p:nvPr/>
        </p:nvSpPr>
        <p:spPr bwMode="auto">
          <a:xfrm>
            <a:off x="3625850" y="1690688"/>
            <a:ext cx="754063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35" name="立方体 34">
            <a:extLst>
              <a:ext uri="{FF2B5EF4-FFF2-40B4-BE49-F238E27FC236}">
                <a16:creationId xmlns:a16="http://schemas.microsoft.com/office/drawing/2014/main" xmlns="" id="{CCB23492-288F-43CD-9C25-A14B9BCC3711}"/>
              </a:ext>
            </a:extLst>
          </p:cNvPr>
          <p:cNvSpPr/>
          <p:nvPr/>
        </p:nvSpPr>
        <p:spPr bwMode="auto">
          <a:xfrm>
            <a:off x="4195763" y="1690688"/>
            <a:ext cx="752475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36" name="立方体 35">
            <a:extLst>
              <a:ext uri="{FF2B5EF4-FFF2-40B4-BE49-F238E27FC236}">
                <a16:creationId xmlns:a16="http://schemas.microsoft.com/office/drawing/2014/main" xmlns="" id="{CC74E44F-B795-4A17-8E94-A4498724DF76}"/>
              </a:ext>
            </a:extLst>
          </p:cNvPr>
          <p:cNvSpPr/>
          <p:nvPr/>
        </p:nvSpPr>
        <p:spPr bwMode="auto">
          <a:xfrm>
            <a:off x="4760913" y="1690688"/>
            <a:ext cx="754062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38" name="立方体 37">
            <a:extLst>
              <a:ext uri="{FF2B5EF4-FFF2-40B4-BE49-F238E27FC236}">
                <a16:creationId xmlns:a16="http://schemas.microsoft.com/office/drawing/2014/main" xmlns="" id="{EFA3D51E-10F8-4E24-8A29-37C94CF74C7E}"/>
              </a:ext>
            </a:extLst>
          </p:cNvPr>
          <p:cNvSpPr/>
          <p:nvPr/>
        </p:nvSpPr>
        <p:spPr bwMode="auto">
          <a:xfrm>
            <a:off x="4005263" y="1881188"/>
            <a:ext cx="754062" cy="754062"/>
          </a:xfrm>
          <a:prstGeom prst="cub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C478A024-EF0E-415E-9D10-F8D7EB3F6128}"/>
              </a:ext>
            </a:extLst>
          </p:cNvPr>
          <p:cNvGrpSpPr>
            <a:grpSpLocks/>
          </p:cNvGrpSpPr>
          <p:nvPr/>
        </p:nvGrpSpPr>
        <p:grpSpPr bwMode="auto">
          <a:xfrm>
            <a:off x="3059113" y="1122363"/>
            <a:ext cx="1889125" cy="942975"/>
            <a:chOff x="3059831" y="1121595"/>
            <a:chExt cx="1889134" cy="943318"/>
          </a:xfrm>
        </p:grpSpPr>
        <p:sp>
          <p:nvSpPr>
            <p:cNvPr id="33" name="立方体 32">
              <a:extLst>
                <a:ext uri="{FF2B5EF4-FFF2-40B4-BE49-F238E27FC236}">
                  <a16:creationId xmlns:a16="http://schemas.microsoft.com/office/drawing/2014/main" xmlns="" id="{B5E60E63-7EB2-4F75-AE8E-99935B019854}"/>
                </a:ext>
              </a:extLst>
            </p:cNvPr>
            <p:cNvSpPr/>
            <p:nvPr/>
          </p:nvSpPr>
          <p:spPr bwMode="auto">
            <a:xfrm>
              <a:off x="3059831" y="1131123"/>
              <a:ext cx="754066" cy="754336"/>
            </a:xfrm>
            <a:prstGeom prst="cub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 b="0">
                <a:latin typeface="Arial" charset="0"/>
              </a:endParaRPr>
            </a:p>
          </p:txBody>
        </p:sp>
        <p:sp>
          <p:nvSpPr>
            <p:cNvPr id="37" name="立方体 36">
              <a:extLst>
                <a:ext uri="{FF2B5EF4-FFF2-40B4-BE49-F238E27FC236}">
                  <a16:creationId xmlns:a16="http://schemas.microsoft.com/office/drawing/2014/main" xmlns="" id="{8E3C8544-7B3A-44FA-B9DB-D073820866F7}"/>
                </a:ext>
              </a:extLst>
            </p:cNvPr>
            <p:cNvSpPr/>
            <p:nvPr/>
          </p:nvSpPr>
          <p:spPr bwMode="auto">
            <a:xfrm>
              <a:off x="4194898" y="1121595"/>
              <a:ext cx="754067" cy="754336"/>
            </a:xfrm>
            <a:prstGeom prst="cub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 b="0">
                <a:latin typeface="Arial" charset="0"/>
              </a:endParaRPr>
            </a:p>
          </p:txBody>
        </p:sp>
        <p:sp>
          <p:nvSpPr>
            <p:cNvPr id="39" name="立方体 38">
              <a:extLst>
                <a:ext uri="{FF2B5EF4-FFF2-40B4-BE49-F238E27FC236}">
                  <a16:creationId xmlns:a16="http://schemas.microsoft.com/office/drawing/2014/main" xmlns="" id="{CB8D2B27-B737-407D-9951-6793C1401E99}"/>
                </a:ext>
              </a:extLst>
            </p:cNvPr>
            <p:cNvSpPr/>
            <p:nvPr/>
          </p:nvSpPr>
          <p:spPr bwMode="auto">
            <a:xfrm>
              <a:off x="4005986" y="1310576"/>
              <a:ext cx="754066" cy="754337"/>
            </a:xfrm>
            <a:prstGeom prst="cub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 b="0">
                <a:latin typeface="Arial" charset="0"/>
              </a:endParaRPr>
            </a:p>
          </p:txBody>
        </p:sp>
      </p:grpSp>
      <p:sp>
        <p:nvSpPr>
          <p:cNvPr id="41" name="Text Box 30">
            <a:extLst>
              <a:ext uri="{FF2B5EF4-FFF2-40B4-BE49-F238E27FC236}">
                <a16:creationId xmlns:a16="http://schemas.microsoft.com/office/drawing/2014/main" xmlns="" id="{090D3C05-BC51-4406-9678-E3FF75436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527175"/>
            <a:ext cx="23399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該立體由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個正方體組成。 </a:t>
            </a:r>
            <a:endParaRPr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2.77778E-6 -0.0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2.77778E-6 4.81481E-6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2" grpId="1"/>
      <p:bldP spid="13" grpId="0" uiExpand="1" build="p"/>
      <p:bldP spid="13" grpId="1" build="allAtOnce"/>
      <p:bldP spid="41" grpId="0"/>
      <p:bldP spid="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文本框 73">
            <a:extLst>
              <a:ext uri="{FF2B5EF4-FFF2-40B4-BE49-F238E27FC236}">
                <a16:creationId xmlns:a16="http://schemas.microsoft.com/office/drawing/2014/main" xmlns="" id="{6CE402A0-E0AE-4611-AB25-89B8671D9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9982" y="2419390"/>
            <a:ext cx="11579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 dirty="0" smtClean="0">
                <a:solidFill>
                  <a:srgbClr val="FF00FF"/>
                </a:solidFill>
              </a:rPr>
              <a:t>(40</a:t>
            </a:r>
            <a:r>
              <a:rPr lang="en-US" altLang="zh-TW" b="0" dirty="0" smtClean="0">
                <a:solidFill>
                  <a:srgbClr val="FF00FF"/>
                </a:solidFill>
                <a:sym typeface="Symbol" panose="05050102010706020507" pitchFamily="18" charset="2"/>
              </a:rPr>
              <a:t></a:t>
            </a:r>
            <a:r>
              <a:rPr lang="en-US" altLang="zh-TW" b="0" dirty="0">
                <a:solidFill>
                  <a:srgbClr val="FF00FF"/>
                </a:solidFill>
                <a:sym typeface="Symbol" panose="05050102010706020507" pitchFamily="18" charset="2"/>
              </a:rPr>
              <a:t>2</a:t>
            </a:r>
            <a:r>
              <a:rPr lang="en-US" altLang="zh-TW" b="0" dirty="0">
                <a:solidFill>
                  <a:srgbClr val="FF00FF"/>
                </a:solidFill>
              </a:rPr>
              <a:t>)</a:t>
            </a:r>
            <a:r>
              <a:rPr lang="en-US" altLang="zh-CN" b="0" dirty="0">
                <a:solidFill>
                  <a:srgbClr val="FF00FF"/>
                </a:solidFill>
              </a:rPr>
              <a:t>cm</a:t>
            </a:r>
            <a:endParaRPr lang="zh-CN" altLang="en-US" b="0" dirty="0">
              <a:solidFill>
                <a:srgbClr val="FF00FF"/>
              </a:solidFill>
            </a:endParaRPr>
          </a:p>
        </p:txBody>
      </p:sp>
      <p:sp>
        <p:nvSpPr>
          <p:cNvPr id="17410" name="Rectangle 17">
            <a:extLst>
              <a:ext uri="{FF2B5EF4-FFF2-40B4-BE49-F238E27FC236}">
                <a16:creationId xmlns:a16="http://schemas.microsoft.com/office/drawing/2014/main" xmlns="" id="{309FC076-F073-4602-ADD4-4B006289E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871913"/>
            <a:ext cx="63277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solidFill>
                  <a:srgbClr val="000000"/>
                </a:solidFill>
              </a:rPr>
              <a:t>A. 3059cm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  <a:r>
              <a:rPr lang="en-US" altLang="zh-TW" sz="2800" b="0" dirty="0">
                <a:solidFill>
                  <a:srgbClr val="000000"/>
                </a:solidFill>
              </a:rPr>
              <a:t>		B. 2459cm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  <a:endParaRPr lang="zh-TW" altLang="en-US" sz="2800" b="0" baseline="30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solidFill>
                  <a:srgbClr val="000000"/>
                </a:solidFill>
              </a:rPr>
              <a:t>C. 1934cm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  <a:r>
              <a:rPr lang="en-US" altLang="zh-TW" sz="2800" b="0" dirty="0">
                <a:solidFill>
                  <a:srgbClr val="000000"/>
                </a:solidFill>
              </a:rPr>
              <a:t> 		D. 1125cm</a:t>
            </a:r>
            <a:r>
              <a:rPr lang="en-US" altLang="zh-TW" sz="2800" b="0" baseline="30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xmlns="" id="{7889F0A2-BEE1-444A-93FE-9B0A21640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2392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4.</a:t>
            </a:r>
          </a:p>
        </p:txBody>
      </p:sp>
      <p:sp>
        <p:nvSpPr>
          <p:cNvPr id="17412" name="Rectangle 53">
            <a:extLst>
              <a:ext uri="{FF2B5EF4-FFF2-40B4-BE49-F238E27FC236}">
                <a16:creationId xmlns:a16="http://schemas.microsoft.com/office/drawing/2014/main" xmlns="" id="{9DAC0853-0703-4739-9DEB-EEA2B9B0D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809875"/>
            <a:ext cx="79216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ea typeface="標楷體" panose="03000509000000000000" pitchFamily="65" charset="-120"/>
              </a:rPr>
              <a:t>把圖一的摺紙圖樣摺成小長方體後，剛好和圖二的立體組成一個大長方體。圖二的體積是多少？</a:t>
            </a:r>
          </a:p>
        </p:txBody>
      </p:sp>
      <p:sp>
        <p:nvSpPr>
          <p:cNvPr id="17413" name="Oval 2">
            <a:extLst>
              <a:ext uri="{FF2B5EF4-FFF2-40B4-BE49-F238E27FC236}">
                <a16:creationId xmlns:a16="http://schemas.microsoft.com/office/drawing/2014/main" xmlns="" id="{5604B98F-A812-4184-B677-6B2D77BA5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435292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EE530BC2-B9FA-4A89-BC78-3E09C3C2F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7638" y="437356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7415" name="文本框 40">
            <a:extLst>
              <a:ext uri="{FF2B5EF4-FFF2-40B4-BE49-F238E27FC236}">
                <a16:creationId xmlns:a16="http://schemas.microsoft.com/office/drawing/2014/main" xmlns="" id="{6B376436-1AF8-4F2A-B5EE-90D2DFF4A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265363"/>
            <a:ext cx="798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ea typeface="標楷體" panose="03000509000000000000" pitchFamily="65" charset="-120"/>
              </a:rPr>
              <a:t>圖一</a:t>
            </a:r>
            <a:endParaRPr lang="zh-CN" altLang="en-US" sz="2400" b="0"/>
          </a:p>
        </p:txBody>
      </p:sp>
      <p:sp>
        <p:nvSpPr>
          <p:cNvPr id="17416" name="文本框 97">
            <a:extLst>
              <a:ext uri="{FF2B5EF4-FFF2-40B4-BE49-F238E27FC236}">
                <a16:creationId xmlns:a16="http://schemas.microsoft.com/office/drawing/2014/main" xmlns="" id="{FD8757CC-2393-45CC-B671-644DA8EF2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7913" y="1382713"/>
            <a:ext cx="677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/>
              <a:t>7</a:t>
            </a:r>
            <a:r>
              <a:rPr lang="en-US" altLang="zh-CN" b="0"/>
              <a:t>cm</a:t>
            </a:r>
            <a:endParaRPr lang="zh-CN" altLang="en-US" b="0"/>
          </a:p>
        </p:txBody>
      </p:sp>
      <p:sp>
        <p:nvSpPr>
          <p:cNvPr id="102" name="Text Box 30">
            <a:extLst>
              <a:ext uri="{FF2B5EF4-FFF2-40B4-BE49-F238E27FC236}">
                <a16:creationId xmlns:a16="http://schemas.microsoft.com/office/drawing/2014/main" xmlns="" id="{58BFAE09-B24B-4808-A968-EF574465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38" y="4913313"/>
            <a:ext cx="77628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圖二的體積 </a:t>
            </a:r>
            <a:r>
              <a:rPr lang="en-US" altLang="zh-TW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 大長方體的體積－小長方體的體積</a:t>
            </a:r>
            <a:endParaRPr lang="en-US" altLang="zh-CN" sz="2800" b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7419" name="图片 1">
            <a:extLst>
              <a:ext uri="{FF2B5EF4-FFF2-40B4-BE49-F238E27FC236}">
                <a16:creationId xmlns:a16="http://schemas.microsoft.com/office/drawing/2014/main" xmlns="" id="{64209194-9CAB-4DDB-8452-7B89D52AB8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60575" y="958850"/>
            <a:ext cx="27860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圆角矩形 14">
            <a:extLst>
              <a:ext uri="{FF2B5EF4-FFF2-40B4-BE49-F238E27FC236}">
                <a16:creationId xmlns:a16="http://schemas.microsoft.com/office/drawing/2014/main" xmlns="" id="{2396668D-00CE-4508-AE75-9173B1EA9D5C}"/>
              </a:ext>
            </a:extLst>
          </p:cNvPr>
          <p:cNvSpPr/>
          <p:nvPr/>
        </p:nvSpPr>
        <p:spPr>
          <a:xfrm>
            <a:off x="6845300" y="3690938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(2018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7421" name="文本框 40">
            <a:extLst>
              <a:ext uri="{FF2B5EF4-FFF2-40B4-BE49-F238E27FC236}">
                <a16:creationId xmlns:a16="http://schemas.microsoft.com/office/drawing/2014/main" xmlns="" id="{A8129B91-44BF-4F59-853B-9698AC83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8375" y="2265363"/>
            <a:ext cx="798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ea typeface="標楷體" panose="03000509000000000000" pitchFamily="65" charset="-120"/>
              </a:rPr>
              <a:t>圖二</a:t>
            </a:r>
            <a:endParaRPr lang="zh-CN" altLang="en-US" sz="2400" b="0"/>
          </a:p>
        </p:txBody>
      </p:sp>
      <p:grpSp>
        <p:nvGrpSpPr>
          <p:cNvPr id="17422" name="组合 136202">
            <a:extLst>
              <a:ext uri="{FF2B5EF4-FFF2-40B4-BE49-F238E27FC236}">
                <a16:creationId xmlns:a16="http://schemas.microsoft.com/office/drawing/2014/main" xmlns="" id="{239078BA-784F-468A-9D6F-F9D4E640D36F}"/>
              </a:ext>
            </a:extLst>
          </p:cNvPr>
          <p:cNvGrpSpPr>
            <a:grpSpLocks/>
          </p:cNvGrpSpPr>
          <p:nvPr/>
        </p:nvGrpSpPr>
        <p:grpSpPr bwMode="auto">
          <a:xfrm>
            <a:off x="5734050" y="1360488"/>
            <a:ext cx="1695450" cy="987425"/>
            <a:chOff x="7377113" y="1519238"/>
            <a:chExt cx="1695450" cy="988218"/>
          </a:xfrm>
        </p:grpSpPr>
        <p:grpSp>
          <p:nvGrpSpPr>
            <p:cNvPr id="17434" name="组合 136195">
              <a:extLst>
                <a:ext uri="{FF2B5EF4-FFF2-40B4-BE49-F238E27FC236}">
                  <a16:creationId xmlns:a16="http://schemas.microsoft.com/office/drawing/2014/main" xmlns="" id="{AE7873AF-CDC1-41AB-9A4F-8DC45153D7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5069" y="1621128"/>
              <a:ext cx="1437899" cy="817208"/>
              <a:chOff x="7535069" y="1621128"/>
              <a:chExt cx="1437899" cy="817208"/>
            </a:xfrm>
          </p:grpSpPr>
          <p:cxnSp>
            <p:nvCxnSpPr>
              <p:cNvPr id="5" name="直接连接符 4">
                <a:extLst>
                  <a:ext uri="{FF2B5EF4-FFF2-40B4-BE49-F238E27FC236}">
                    <a16:creationId xmlns:a16="http://schemas.microsoft.com/office/drawing/2014/main" xmlns="" id="{0E23B183-91BA-4C81-A9B1-B5BAFB63DA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34276" y="1954563"/>
                <a:ext cx="484187" cy="482988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直接连接符 7">
                <a:extLst>
                  <a:ext uri="{FF2B5EF4-FFF2-40B4-BE49-F238E27FC236}">
                    <a16:creationId xmlns:a16="http://schemas.microsoft.com/office/drawing/2014/main" xmlns="" id="{90073C39-578C-4A85-8503-19F075FF7D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018463" y="1954563"/>
                <a:ext cx="94615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xmlns="" id="{DE8524A1-5BDA-44D6-A6DA-99E88AE2C67B}"/>
                  </a:ext>
                </a:extLst>
              </p:cNvPr>
              <p:cNvCxnSpPr/>
              <p:nvPr/>
            </p:nvCxnSpPr>
            <p:spPr>
              <a:xfrm flipV="1">
                <a:off x="8018463" y="1625686"/>
                <a:ext cx="0" cy="328877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>
                <a:extLst>
                  <a:ext uri="{FF2B5EF4-FFF2-40B4-BE49-F238E27FC236}">
                    <a16:creationId xmlns:a16="http://schemas.microsoft.com/office/drawing/2014/main" xmlns="" id="{3F7A3141-F2A0-45C3-B527-273DAFA812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37451" y="2103908"/>
                <a:ext cx="0" cy="33364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>
                <a:extLst>
                  <a:ext uri="{FF2B5EF4-FFF2-40B4-BE49-F238E27FC236}">
                    <a16:creationId xmlns:a16="http://schemas.microsoft.com/office/drawing/2014/main" xmlns="" id="{4722E6E5-15B2-4CC5-A183-7C962941DB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64613" y="1625686"/>
                <a:ext cx="0" cy="3352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直接连接符 63">
                <a:extLst>
                  <a:ext uri="{FF2B5EF4-FFF2-40B4-BE49-F238E27FC236}">
                    <a16:creationId xmlns:a16="http://schemas.microsoft.com/office/drawing/2014/main" xmlns="" id="{D68641E1-C6A0-4FC5-BE51-16D5806950A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534276" y="2437550"/>
                <a:ext cx="954087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直接连接符 64">
                <a:extLst>
                  <a:ext uri="{FF2B5EF4-FFF2-40B4-BE49-F238E27FC236}">
                    <a16:creationId xmlns:a16="http://schemas.microsoft.com/office/drawing/2014/main" xmlns="" id="{E0C65A62-35FA-42C9-9E2E-ACD9A3EAF3A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88363" y="1954563"/>
                <a:ext cx="484188" cy="482988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直接连接符 65">
                <a:extLst>
                  <a:ext uri="{FF2B5EF4-FFF2-40B4-BE49-F238E27FC236}">
                    <a16:creationId xmlns:a16="http://schemas.microsoft.com/office/drawing/2014/main" xmlns="" id="{4235DB2D-EF31-45FC-A165-9F5871FAB8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34276" y="1620920"/>
                <a:ext cx="484187" cy="482988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直接连接符 66">
                <a:extLst>
                  <a:ext uri="{FF2B5EF4-FFF2-40B4-BE49-F238E27FC236}">
                    <a16:creationId xmlns:a16="http://schemas.microsoft.com/office/drawing/2014/main" xmlns="" id="{3BF1722E-1742-49E7-B298-8CE5736288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018463" y="1624097"/>
                <a:ext cx="94615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6198" name="任意多边形: 形状 136197">
              <a:extLst>
                <a:ext uri="{FF2B5EF4-FFF2-40B4-BE49-F238E27FC236}">
                  <a16:creationId xmlns:a16="http://schemas.microsoft.com/office/drawing/2014/main" xmlns="" id="{29AFD90F-0BE6-4515-AE73-CAD6165366F0}"/>
                </a:ext>
              </a:extLst>
            </p:cNvPr>
            <p:cNvSpPr/>
            <p:nvPr/>
          </p:nvSpPr>
          <p:spPr>
            <a:xfrm>
              <a:off x="7378701" y="1519238"/>
              <a:ext cx="1690687" cy="581492"/>
            </a:xfrm>
            <a:custGeom>
              <a:avLst/>
              <a:gdLst>
                <a:gd name="connsiteX0" fmla="*/ 154781 w 1690687"/>
                <a:gd name="connsiteY0" fmla="*/ 581025 h 581025"/>
                <a:gd name="connsiteX1" fmla="*/ 0 w 1690687"/>
                <a:gd name="connsiteY1" fmla="*/ 581025 h 581025"/>
                <a:gd name="connsiteX2" fmla="*/ 578644 w 1690687"/>
                <a:gd name="connsiteY2" fmla="*/ 0 h 581025"/>
                <a:gd name="connsiteX3" fmla="*/ 1690687 w 1690687"/>
                <a:gd name="connsiteY3" fmla="*/ 0 h 581025"/>
                <a:gd name="connsiteX4" fmla="*/ 1585912 w 1690687"/>
                <a:gd name="connsiteY4" fmla="*/ 102393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0687" h="581025">
                  <a:moveTo>
                    <a:pt x="154781" y="581025"/>
                  </a:moveTo>
                  <a:lnTo>
                    <a:pt x="0" y="581025"/>
                  </a:lnTo>
                  <a:lnTo>
                    <a:pt x="578644" y="0"/>
                  </a:lnTo>
                  <a:lnTo>
                    <a:pt x="1690687" y="0"/>
                  </a:lnTo>
                  <a:lnTo>
                    <a:pt x="1585912" y="102393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6200" name="任意多边形: 形状 136199">
              <a:extLst>
                <a:ext uri="{FF2B5EF4-FFF2-40B4-BE49-F238E27FC236}">
                  <a16:creationId xmlns:a16="http://schemas.microsoft.com/office/drawing/2014/main" xmlns="" id="{8EA5FBBA-7A27-424E-ACCE-23838EA6B6DF}"/>
                </a:ext>
              </a:extLst>
            </p:cNvPr>
            <p:cNvSpPr/>
            <p:nvPr/>
          </p:nvSpPr>
          <p:spPr>
            <a:xfrm>
              <a:off x="7377113" y="2097552"/>
              <a:ext cx="1114425" cy="409904"/>
            </a:xfrm>
            <a:custGeom>
              <a:avLst/>
              <a:gdLst>
                <a:gd name="connsiteX0" fmla="*/ 0 w 1114425"/>
                <a:gd name="connsiteY0" fmla="*/ 0 h 409575"/>
                <a:gd name="connsiteX1" fmla="*/ 0 w 1114425"/>
                <a:gd name="connsiteY1" fmla="*/ 409575 h 409575"/>
                <a:gd name="connsiteX2" fmla="*/ 1114425 w 1114425"/>
                <a:gd name="connsiteY2" fmla="*/ 409575 h 409575"/>
                <a:gd name="connsiteX3" fmla="*/ 1114425 w 1114425"/>
                <a:gd name="connsiteY3" fmla="*/ 340519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4425" h="409575">
                  <a:moveTo>
                    <a:pt x="0" y="0"/>
                  </a:moveTo>
                  <a:lnTo>
                    <a:pt x="0" y="409575"/>
                  </a:lnTo>
                  <a:lnTo>
                    <a:pt x="1114425" y="409575"/>
                  </a:lnTo>
                  <a:lnTo>
                    <a:pt x="1114425" y="340519"/>
                  </a:lnTo>
                </a:path>
              </a:pathLst>
            </a:custGeom>
            <a:ln w="952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6202" name="任意多边形: 形状 136201">
              <a:extLst>
                <a:ext uri="{FF2B5EF4-FFF2-40B4-BE49-F238E27FC236}">
                  <a16:creationId xmlns:a16="http://schemas.microsoft.com/office/drawing/2014/main" xmlns="" id="{6B4DBEA8-11FA-4A80-AD43-1A60932A9F61}"/>
                </a:ext>
              </a:extLst>
            </p:cNvPr>
            <p:cNvSpPr/>
            <p:nvPr/>
          </p:nvSpPr>
          <p:spPr>
            <a:xfrm>
              <a:off x="8491538" y="1520826"/>
              <a:ext cx="581025" cy="986630"/>
            </a:xfrm>
            <a:custGeom>
              <a:avLst/>
              <a:gdLst>
                <a:gd name="connsiteX0" fmla="*/ 0 w 581025"/>
                <a:gd name="connsiteY0" fmla="*/ 985837 h 985837"/>
                <a:gd name="connsiteX1" fmla="*/ 581025 w 581025"/>
                <a:gd name="connsiteY1" fmla="*/ 404812 h 985837"/>
                <a:gd name="connsiteX2" fmla="*/ 578643 w 581025"/>
                <a:gd name="connsiteY2" fmla="*/ 0 h 985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1025" h="985837">
                  <a:moveTo>
                    <a:pt x="0" y="985837"/>
                  </a:moveTo>
                  <a:lnTo>
                    <a:pt x="581025" y="404812"/>
                  </a:lnTo>
                  <a:lnTo>
                    <a:pt x="57864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17423" name="文本框 72">
            <a:extLst>
              <a:ext uri="{FF2B5EF4-FFF2-40B4-BE49-F238E27FC236}">
                <a16:creationId xmlns:a16="http://schemas.microsoft.com/office/drawing/2014/main" xmlns="" id="{E81D8168-3DAF-4F64-A545-42A36E918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1916113"/>
            <a:ext cx="782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/>
              <a:t>23</a:t>
            </a:r>
            <a:r>
              <a:rPr lang="en-US" altLang="zh-CN" b="0"/>
              <a:t>cm</a:t>
            </a:r>
            <a:endParaRPr lang="zh-CN" altLang="en-US" b="0"/>
          </a:p>
        </p:txBody>
      </p:sp>
      <p:sp>
        <p:nvSpPr>
          <p:cNvPr id="17424" name="文本框 73">
            <a:extLst>
              <a:ext uri="{FF2B5EF4-FFF2-40B4-BE49-F238E27FC236}">
                <a16:creationId xmlns:a16="http://schemas.microsoft.com/office/drawing/2014/main" xmlns="" id="{A2507359-E307-4942-A94C-DF49D3FE2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2800" y="2312988"/>
            <a:ext cx="782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 dirty="0"/>
              <a:t>19</a:t>
            </a:r>
            <a:r>
              <a:rPr lang="en-US" altLang="zh-CN" b="0" dirty="0"/>
              <a:t>cm</a:t>
            </a:r>
            <a:endParaRPr lang="zh-CN" altLang="en-US" b="0" dirty="0"/>
          </a:p>
        </p:txBody>
      </p:sp>
      <p:sp>
        <p:nvSpPr>
          <p:cNvPr id="76" name="Text Box 30">
            <a:extLst>
              <a:ext uri="{FF2B5EF4-FFF2-40B4-BE49-F238E27FC236}">
                <a16:creationId xmlns:a16="http://schemas.microsoft.com/office/drawing/2014/main" xmlns="" id="{BF528D95-9218-4921-ABAB-5F54C61A9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5410200"/>
            <a:ext cx="2322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3399"/>
                </a:solidFill>
              </a:rPr>
              <a:t>=</a:t>
            </a: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TW" sz="2800" b="0">
                <a:solidFill>
                  <a:srgbClr val="003399"/>
                </a:solidFill>
              </a:rPr>
              <a:t>19</a:t>
            </a: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CN" sz="2800" b="0">
                <a:solidFill>
                  <a:srgbClr val="003399"/>
                </a:solidFill>
              </a:rPr>
              <a:t>×</a:t>
            </a: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TW" sz="2800" b="0">
                <a:solidFill>
                  <a:srgbClr val="003399"/>
                </a:solidFill>
              </a:rPr>
              <a:t>23</a:t>
            </a: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CN" sz="2800" b="0">
                <a:solidFill>
                  <a:srgbClr val="003399"/>
                </a:solidFill>
              </a:rPr>
              <a:t>×</a:t>
            </a:r>
            <a:r>
              <a:rPr lang="zh-TW" altLang="en-US" sz="2800" b="0">
                <a:solidFill>
                  <a:srgbClr val="003399"/>
                </a:solidFill>
              </a:rPr>
              <a:t> </a:t>
            </a:r>
            <a:r>
              <a:rPr lang="en-US" altLang="zh-TW" sz="2800" b="0">
                <a:solidFill>
                  <a:srgbClr val="003399"/>
                </a:solidFill>
              </a:rPr>
              <a:t>7</a:t>
            </a:r>
            <a:endParaRPr lang="en-US" altLang="zh-CN" sz="2800" b="0">
              <a:solidFill>
                <a:srgbClr val="003399"/>
              </a:solidFill>
            </a:endParaRPr>
          </a:p>
        </p:txBody>
      </p:sp>
      <p:sp>
        <p:nvSpPr>
          <p:cNvPr id="77" name="Text Box 30">
            <a:extLst>
              <a:ext uri="{FF2B5EF4-FFF2-40B4-BE49-F238E27FC236}">
                <a16:creationId xmlns:a16="http://schemas.microsoft.com/office/drawing/2014/main" xmlns="" id="{8D3911FC-6508-4A74-A70C-E52B830A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5050" y="5391150"/>
            <a:ext cx="42084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003399"/>
                </a:solidFill>
              </a:rPr>
              <a:t>15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CN" sz="2800" b="0" dirty="0">
                <a:solidFill>
                  <a:srgbClr val="003399"/>
                </a:solidFill>
              </a:rPr>
              <a:t>×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</a:rPr>
              <a:t>15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CN" sz="2800" b="0" dirty="0">
                <a:solidFill>
                  <a:srgbClr val="003399"/>
                </a:solidFill>
              </a:rPr>
              <a:t>×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</a:rPr>
              <a:t>(40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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2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003399"/>
                </a:solidFill>
              </a:rPr>
              <a:t>15)</a:t>
            </a:r>
            <a:endParaRPr lang="en-US" altLang="zh-CN" sz="2800" b="0" dirty="0">
              <a:solidFill>
                <a:srgbClr val="003399"/>
              </a:solidFill>
            </a:endParaRPr>
          </a:p>
        </p:txBody>
      </p:sp>
      <p:sp>
        <p:nvSpPr>
          <p:cNvPr id="78" name="Text Box 30">
            <a:extLst>
              <a:ext uri="{FF2B5EF4-FFF2-40B4-BE49-F238E27FC236}">
                <a16:creationId xmlns:a16="http://schemas.microsoft.com/office/drawing/2014/main" xmlns="" id="{C2F7D64D-723C-48B0-812D-C32226EE9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5791200"/>
            <a:ext cx="232251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2800" b="0" dirty="0">
                <a:solidFill>
                  <a:srgbClr val="003399"/>
                </a:solidFill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</a:rPr>
              <a:t>1934</a:t>
            </a:r>
            <a:r>
              <a:rPr lang="en-US" altLang="zh-TW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 (cm</a:t>
            </a:r>
            <a:r>
              <a:rPr lang="en-US" altLang="zh-TW" sz="2800" b="0" baseline="300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  <a:r>
              <a:rPr lang="en-US" altLang="zh-TW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)</a:t>
            </a:r>
            <a:endParaRPr lang="en-US" altLang="zh-CN" sz="2800" b="0" dirty="0">
              <a:solidFill>
                <a:srgbClr val="003399"/>
              </a:solidFill>
            </a:endParaRPr>
          </a:p>
        </p:txBody>
      </p:sp>
      <p:sp>
        <p:nvSpPr>
          <p:cNvPr id="35" name="Text Box 30">
            <a:extLst>
              <a:ext uri="{FF2B5EF4-FFF2-40B4-BE49-F238E27FC236}">
                <a16:creationId xmlns:a16="http://schemas.microsoft.com/office/drawing/2014/main" xmlns="" id="{36288A1E-67AD-4FFC-B8EC-E5A6B1A30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3678238"/>
            <a:ext cx="37909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b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圖一摺成的小長方形：</a:t>
            </a:r>
            <a:endParaRPr lang="en-US" altLang="zh-CN" sz="2800" b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xmlns="" id="{42131451-431C-416F-B6E8-E6FC73C2BA55}"/>
              </a:ext>
            </a:extLst>
          </p:cNvPr>
          <p:cNvGrpSpPr>
            <a:grpSpLocks/>
          </p:cNvGrpSpPr>
          <p:nvPr/>
        </p:nvGrpSpPr>
        <p:grpSpPr bwMode="auto">
          <a:xfrm>
            <a:off x="4492625" y="3914775"/>
            <a:ext cx="3033713" cy="1163638"/>
            <a:chOff x="4055225" y="164068"/>
            <a:chExt cx="3032169" cy="1164669"/>
          </a:xfrm>
        </p:grpSpPr>
        <p:sp>
          <p:nvSpPr>
            <p:cNvPr id="3" name="立方体 2">
              <a:extLst>
                <a:ext uri="{FF2B5EF4-FFF2-40B4-BE49-F238E27FC236}">
                  <a16:creationId xmlns:a16="http://schemas.microsoft.com/office/drawing/2014/main" xmlns="" id="{ED4818A7-48FC-4575-9795-C15559C5F1AB}"/>
                </a:ext>
              </a:extLst>
            </p:cNvPr>
            <p:cNvSpPr/>
            <p:nvPr/>
          </p:nvSpPr>
          <p:spPr>
            <a:xfrm>
              <a:off x="4055225" y="200613"/>
              <a:ext cx="1421676" cy="808753"/>
            </a:xfrm>
            <a:prstGeom prst="cube">
              <a:avLst>
                <a:gd name="adj" fmla="val 58700"/>
              </a:avLst>
            </a:prstGeom>
            <a:solidFill>
              <a:srgbClr val="A3E0FF"/>
            </a:solidFill>
            <a:ln w="12700"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7431" name="文本框 35">
              <a:extLst>
                <a:ext uri="{FF2B5EF4-FFF2-40B4-BE49-F238E27FC236}">
                  <a16:creationId xmlns:a16="http://schemas.microsoft.com/office/drawing/2014/main" xmlns="" id="{00531846-4058-4FDA-AD04-DFE77F810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6387" y="958850"/>
              <a:ext cx="7826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b="0">
                  <a:solidFill>
                    <a:srgbClr val="003399"/>
                  </a:solidFill>
                </a:rPr>
                <a:t>15</a:t>
              </a:r>
              <a:r>
                <a:rPr lang="en-US" altLang="zh-CN" b="0">
                  <a:solidFill>
                    <a:srgbClr val="003399"/>
                  </a:solidFill>
                </a:rPr>
                <a:t>cm</a:t>
              </a:r>
              <a:endParaRPr lang="zh-CN" altLang="en-US" b="0">
                <a:solidFill>
                  <a:srgbClr val="003399"/>
                </a:solidFill>
              </a:endParaRPr>
            </a:p>
          </p:txBody>
        </p:sp>
        <p:sp>
          <p:nvSpPr>
            <p:cNvPr id="17432" name="文本框 36">
              <a:extLst>
                <a:ext uri="{FF2B5EF4-FFF2-40B4-BE49-F238E27FC236}">
                  <a16:creationId xmlns:a16="http://schemas.microsoft.com/office/drawing/2014/main" xmlns="" id="{821ABC7E-F9DE-4C30-AC94-547BAA5F6C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3259" y="685800"/>
              <a:ext cx="7826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b="0">
                  <a:solidFill>
                    <a:srgbClr val="003399"/>
                  </a:solidFill>
                </a:rPr>
                <a:t>15</a:t>
              </a:r>
              <a:r>
                <a:rPr lang="en-US" altLang="zh-CN" b="0">
                  <a:solidFill>
                    <a:srgbClr val="003399"/>
                  </a:solidFill>
                </a:rPr>
                <a:t>cm</a:t>
              </a:r>
              <a:endParaRPr lang="zh-CN" altLang="en-US" b="0">
                <a:solidFill>
                  <a:srgbClr val="003399"/>
                </a:solidFill>
              </a:endParaRPr>
            </a:p>
          </p:txBody>
        </p:sp>
        <p:sp>
          <p:nvSpPr>
            <p:cNvPr id="17433" name="文本框 37">
              <a:extLst>
                <a:ext uri="{FF2B5EF4-FFF2-40B4-BE49-F238E27FC236}">
                  <a16:creationId xmlns:a16="http://schemas.microsoft.com/office/drawing/2014/main" xmlns="" id="{555CC315-549F-4581-916A-91D5F702DE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46755" y="164068"/>
              <a:ext cx="16406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b="0">
                  <a:solidFill>
                    <a:srgbClr val="003399"/>
                  </a:solidFill>
                </a:rPr>
                <a:t>(40</a:t>
              </a:r>
              <a:r>
                <a:rPr lang="en-US" altLang="zh-TW" b="0">
                  <a:solidFill>
                    <a:srgbClr val="003399"/>
                  </a:solidFill>
                  <a:sym typeface="Symbol" panose="05050102010706020507" pitchFamily="18" charset="2"/>
                </a:rPr>
                <a:t>2</a:t>
              </a:r>
              <a:r>
                <a:rPr lang="zh-TW" altLang="en-US" b="0">
                  <a:solidFill>
                    <a:srgbClr val="003399"/>
                  </a:solidFill>
                  <a:sym typeface="Symbol" panose="05050102010706020507" pitchFamily="18" charset="2"/>
                </a:rPr>
                <a:t>－</a:t>
              </a:r>
              <a:r>
                <a:rPr lang="en-US" altLang="zh-TW" b="0">
                  <a:solidFill>
                    <a:srgbClr val="003399"/>
                  </a:solidFill>
                </a:rPr>
                <a:t>15)</a:t>
              </a:r>
              <a:r>
                <a:rPr lang="en-US" altLang="zh-CN" b="0">
                  <a:solidFill>
                    <a:srgbClr val="003399"/>
                  </a:solidFill>
                </a:rPr>
                <a:t>cm</a:t>
              </a:r>
              <a:endParaRPr lang="zh-CN" altLang="en-US" b="0">
                <a:solidFill>
                  <a:srgbClr val="003399"/>
                </a:solidFill>
              </a:endParaRPr>
            </a:p>
          </p:txBody>
        </p:sp>
      </p:grp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xmlns="" id="{92DD3018-1B93-449D-9A09-67380821CB58}"/>
              </a:ext>
            </a:extLst>
          </p:cNvPr>
          <p:cNvCxnSpPr/>
          <p:nvPr/>
        </p:nvCxnSpPr>
        <p:spPr>
          <a:xfrm>
            <a:off x="2060575" y="2450736"/>
            <a:ext cx="213055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73">
            <a:extLst>
              <a:ext uri="{FF2B5EF4-FFF2-40B4-BE49-F238E27FC236}">
                <a16:creationId xmlns:a16="http://schemas.microsoft.com/office/drawing/2014/main" xmlns="" id="{8568E1BD-5E17-4BAC-9363-BB3294D30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7647" y="2422162"/>
            <a:ext cx="782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 dirty="0" smtClean="0"/>
              <a:t>40</a:t>
            </a:r>
            <a:r>
              <a:rPr lang="en-US" altLang="zh-CN" b="0" dirty="0" smtClean="0"/>
              <a:t>cm</a:t>
            </a:r>
            <a:endParaRPr lang="zh-CN" altLang="en-US" b="0" dirty="0"/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xmlns="" id="{E1834D79-C71A-4DAA-91F9-AF012602131F}"/>
              </a:ext>
            </a:extLst>
          </p:cNvPr>
          <p:cNvCxnSpPr/>
          <p:nvPr/>
        </p:nvCxnSpPr>
        <p:spPr>
          <a:xfrm>
            <a:off x="3125851" y="2431715"/>
            <a:ext cx="1033272" cy="0"/>
          </a:xfrm>
          <a:prstGeom prst="straightConnector1">
            <a:avLst/>
          </a:prstGeom>
          <a:ln w="22225">
            <a:solidFill>
              <a:srgbClr val="FF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xmlns="" id="{6BE22CD0-E474-4172-B425-75842CD4B108}"/>
              </a:ext>
            </a:extLst>
          </p:cNvPr>
          <p:cNvCxnSpPr/>
          <p:nvPr/>
        </p:nvCxnSpPr>
        <p:spPr>
          <a:xfrm>
            <a:off x="3877697" y="2204864"/>
            <a:ext cx="274320" cy="0"/>
          </a:xfrm>
          <a:prstGeom prst="straightConnector1">
            <a:avLst/>
          </a:prstGeom>
          <a:ln w="22225">
            <a:solidFill>
              <a:srgbClr val="FF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73">
            <a:extLst>
              <a:ext uri="{FF2B5EF4-FFF2-40B4-BE49-F238E27FC236}">
                <a16:creationId xmlns:a16="http://schemas.microsoft.com/office/drawing/2014/main" xmlns="" id="{E9FE2BB1-B4F4-40AB-9557-58360D18B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0285" y="2495075"/>
            <a:ext cx="17083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 dirty="0" smtClean="0">
                <a:solidFill>
                  <a:srgbClr val="FF00FF"/>
                </a:solidFill>
              </a:rPr>
              <a:t>(</a:t>
            </a:r>
            <a:r>
              <a:rPr lang="en-US" altLang="zh-TW" b="0" dirty="0" smtClean="0">
                <a:solidFill>
                  <a:srgbClr val="FF00FF"/>
                </a:solidFill>
              </a:rPr>
              <a:t>40</a:t>
            </a:r>
            <a:r>
              <a:rPr lang="en-US" altLang="zh-TW" b="0" dirty="0" smtClean="0">
                <a:solidFill>
                  <a:srgbClr val="FF00FF"/>
                </a:solidFill>
                <a:sym typeface="Symbol" panose="05050102010706020507" pitchFamily="18" charset="2"/>
              </a:rPr>
              <a:t></a:t>
            </a:r>
            <a:r>
              <a:rPr lang="en-US" altLang="zh-TW" b="0" dirty="0">
                <a:solidFill>
                  <a:srgbClr val="FF00FF"/>
                </a:solidFill>
                <a:sym typeface="Symbol" panose="05050102010706020507" pitchFamily="18" charset="2"/>
              </a:rPr>
              <a:t>2</a:t>
            </a:r>
            <a:r>
              <a:rPr lang="zh-TW" altLang="en-US" b="0" dirty="0">
                <a:solidFill>
                  <a:srgbClr val="FF00FF"/>
                </a:solidFill>
                <a:sym typeface="Symbol" panose="05050102010706020507" pitchFamily="18" charset="2"/>
              </a:rPr>
              <a:t>－</a:t>
            </a:r>
            <a:r>
              <a:rPr lang="en-US" altLang="zh-TW" b="0" dirty="0">
                <a:solidFill>
                  <a:srgbClr val="FF00FF"/>
                </a:solidFill>
                <a:sym typeface="Symbol" panose="05050102010706020507" pitchFamily="18" charset="2"/>
              </a:rPr>
              <a:t>15</a:t>
            </a:r>
            <a:r>
              <a:rPr lang="en-US" altLang="zh-TW" b="0" dirty="0">
                <a:solidFill>
                  <a:srgbClr val="FF00FF"/>
                </a:solidFill>
              </a:rPr>
              <a:t>)</a:t>
            </a:r>
            <a:r>
              <a:rPr lang="en-US" altLang="zh-CN" b="0" dirty="0">
                <a:solidFill>
                  <a:srgbClr val="FF00FF"/>
                </a:solidFill>
              </a:rPr>
              <a:t>cm</a:t>
            </a:r>
            <a:endParaRPr lang="zh-CN" altLang="en-US" b="0" dirty="0">
              <a:solidFill>
                <a:srgbClr val="FF00FF"/>
              </a:solidFill>
            </a:endParaRP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xmlns="" id="{525B531B-2836-4F41-BB89-4AEA5D27BA12}"/>
              </a:ext>
            </a:extLst>
          </p:cNvPr>
          <p:cNvCxnSpPr>
            <a:cxnSpLocks/>
          </p:cNvCxnSpPr>
          <p:nvPr/>
        </p:nvCxnSpPr>
        <p:spPr>
          <a:xfrm flipH="1" flipV="1">
            <a:off x="4041948" y="2253232"/>
            <a:ext cx="429135" cy="320105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17410" grpId="0"/>
      <p:bldP spid="17410" grpId="1"/>
      <p:bldP spid="22" grpId="0"/>
      <p:bldP spid="102" grpId="0"/>
      <p:bldP spid="102" grpId="1"/>
      <p:bldP spid="76" grpId="0"/>
      <p:bldP spid="76" grpId="1"/>
      <p:bldP spid="77" grpId="0"/>
      <p:bldP spid="77" grpId="1"/>
      <p:bldP spid="78" grpId="0"/>
      <p:bldP spid="78" grpId="1"/>
      <p:bldP spid="35" grpId="0"/>
      <p:bldP spid="35" grpId="1"/>
      <p:bldP spid="42" grpId="0"/>
      <p:bldP spid="42" grpId="1"/>
      <p:bldP spid="46" grpId="0"/>
      <p:bldP spid="4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>
            <a:extLst>
              <a:ext uri="{FF2B5EF4-FFF2-40B4-BE49-F238E27FC236}">
                <a16:creationId xmlns:a16="http://schemas.microsoft.com/office/drawing/2014/main" xmlns="" id="{D21DDD1F-83C5-476B-AE89-4E5396B596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945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52649B61-D5DB-4379-AB1B-562AE5C8A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492</Words>
  <Application>Microsoft Office PowerPoint</Application>
  <PresentationFormat>全屏显示(4:3)</PresentationFormat>
  <Paragraphs>80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2024-02-21T07:35:30Z</dcterms:modified>
</cp:coreProperties>
</file>