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0" r:id="rId1"/>
    <p:sldMasterId id="2147483651" r:id="rId2"/>
    <p:sldMasterId id="2147483652" r:id="rId3"/>
    <p:sldMasterId id="2147483653" r:id="rId4"/>
  </p:sldMasterIdLst>
  <p:notesMasterIdLst>
    <p:notesMasterId r:id="rId57"/>
  </p:notesMasterIdLst>
  <p:handoutMasterIdLst>
    <p:handoutMasterId r:id="rId58"/>
  </p:handoutMasterIdLst>
  <p:sldIdLst>
    <p:sldId id="325" r:id="rId5"/>
    <p:sldId id="312" r:id="rId6"/>
    <p:sldId id="397" r:id="rId7"/>
    <p:sldId id="396" r:id="rId8"/>
    <p:sldId id="411" r:id="rId9"/>
    <p:sldId id="412" r:id="rId10"/>
    <p:sldId id="414" r:id="rId11"/>
    <p:sldId id="415" r:id="rId12"/>
    <p:sldId id="413" r:id="rId13"/>
    <p:sldId id="416" r:id="rId14"/>
    <p:sldId id="418" r:id="rId15"/>
    <p:sldId id="455" r:id="rId16"/>
    <p:sldId id="422" r:id="rId17"/>
    <p:sldId id="460" r:id="rId18"/>
    <p:sldId id="421" r:id="rId19"/>
    <p:sldId id="419" r:id="rId20"/>
    <p:sldId id="420" r:id="rId21"/>
    <p:sldId id="424" r:id="rId22"/>
    <p:sldId id="430" r:id="rId23"/>
    <p:sldId id="461" r:id="rId24"/>
    <p:sldId id="427" r:id="rId25"/>
    <p:sldId id="429" r:id="rId26"/>
    <p:sldId id="456" r:id="rId27"/>
    <p:sldId id="428" r:id="rId28"/>
    <p:sldId id="431" r:id="rId29"/>
    <p:sldId id="433" r:id="rId30"/>
    <p:sldId id="434" r:id="rId31"/>
    <p:sldId id="436" r:id="rId32"/>
    <p:sldId id="435" r:id="rId33"/>
    <p:sldId id="432" r:id="rId34"/>
    <p:sldId id="437" r:id="rId35"/>
    <p:sldId id="438" r:id="rId36"/>
    <p:sldId id="462" r:id="rId37"/>
    <p:sldId id="440" r:id="rId38"/>
    <p:sldId id="470" r:id="rId39"/>
    <p:sldId id="442" r:id="rId40"/>
    <p:sldId id="443" r:id="rId41"/>
    <p:sldId id="463" r:id="rId42"/>
    <p:sldId id="465" r:id="rId43"/>
    <p:sldId id="445" r:id="rId44"/>
    <p:sldId id="464" r:id="rId45"/>
    <p:sldId id="457" r:id="rId46"/>
    <p:sldId id="446" r:id="rId47"/>
    <p:sldId id="458" r:id="rId48"/>
    <p:sldId id="447" r:id="rId49"/>
    <p:sldId id="453" r:id="rId50"/>
    <p:sldId id="448" r:id="rId51"/>
    <p:sldId id="466" r:id="rId52"/>
    <p:sldId id="467" r:id="rId53"/>
    <p:sldId id="468" r:id="rId54"/>
    <p:sldId id="469" r:id="rId55"/>
    <p:sldId id="310" r:id="rId56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5">
          <p15:clr>
            <a:srgbClr val="A4A3A4"/>
          </p15:clr>
        </p15:guide>
        <p15:guide id="2" pos="378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FF"/>
    <a:srgbClr val="003399"/>
    <a:srgbClr val="FFCCFF"/>
    <a:srgbClr val="FFC000"/>
    <a:srgbClr val="FF99FF"/>
    <a:srgbClr val="FF7C80"/>
    <a:srgbClr val="ABDBFF"/>
    <a:srgbClr val="3A53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10" autoAdjust="0"/>
    <p:restoredTop sz="93375" autoAdjust="0"/>
  </p:normalViewPr>
  <p:slideViewPr>
    <p:cSldViewPr>
      <p:cViewPr varScale="1">
        <p:scale>
          <a:sx n="108" d="100"/>
          <a:sy n="108" d="100"/>
        </p:scale>
        <p:origin x="1086" y="144"/>
      </p:cViewPr>
      <p:guideLst>
        <p:guide orient="horz" pos="2115"/>
        <p:guide pos="378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5" d="100"/>
        <a:sy n="25" d="100"/>
      </p:scale>
      <p:origin x="0" y="0"/>
    </p:cViewPr>
  </p:notesTextViewPr>
  <p:sorterViewPr>
    <p:cViewPr>
      <p:scale>
        <a:sx n="66" d="100"/>
        <a:sy n="66" d="100"/>
      </p:scale>
      <p:origin x="0" y="2742"/>
    </p:cViewPr>
  </p:sorterViewPr>
  <p:notesViewPr>
    <p:cSldViewPr>
      <p:cViewPr varScale="1">
        <p:scale>
          <a:sx n="46" d="100"/>
          <a:sy n="46" d="100"/>
        </p:scale>
        <p:origin x="2664" y="6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notesMaster" Target="notesMasters/notesMaster1.xml"/><Relationship Id="rId61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>
            <a:extLst>
              <a:ext uri="{FF2B5EF4-FFF2-40B4-BE49-F238E27FC236}">
                <a16:creationId xmlns:a16="http://schemas.microsoft.com/office/drawing/2014/main" xmlns="" id="{F8652A6F-2D03-42D8-885C-7A44FD61F0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83299" name="Rectangle 3">
            <a:extLst>
              <a:ext uri="{FF2B5EF4-FFF2-40B4-BE49-F238E27FC236}">
                <a16:creationId xmlns:a16="http://schemas.microsoft.com/office/drawing/2014/main" xmlns="" id="{6D99A855-525A-433C-89ED-A4E2D6E0610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B21EBFE6-A7EA-4970-AA2E-86493F7E1FAC}" type="datetimeFigureOut">
              <a:rPr lang="zh-TW" altLang="en-US"/>
              <a:pPr>
                <a:defRPr/>
              </a:pPr>
              <a:t>2024/3/6</a:t>
            </a:fld>
            <a:endParaRPr lang="en-US" altLang="zh-TW"/>
          </a:p>
        </p:txBody>
      </p:sp>
      <p:sp>
        <p:nvSpPr>
          <p:cNvPr id="183300" name="Rectangle 4">
            <a:extLst>
              <a:ext uri="{FF2B5EF4-FFF2-40B4-BE49-F238E27FC236}">
                <a16:creationId xmlns:a16="http://schemas.microsoft.com/office/drawing/2014/main" xmlns="" id="{C9FFCF5B-A44C-4D39-9BC5-8F33C27924B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3301" name="Rectangle 5">
            <a:extLst>
              <a:ext uri="{FF2B5EF4-FFF2-40B4-BE49-F238E27FC236}">
                <a16:creationId xmlns:a16="http://schemas.microsoft.com/office/drawing/2014/main" xmlns="" id="{C0F53EE4-0E8A-4E2F-A16A-7BC0F8A51D1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899E848-931B-4637-A820-4C297927EC8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550677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xmlns="" id="{6129FCCD-4627-41D8-A205-74D4C17FE4B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 b="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xmlns="" id="{A0168173-B88F-4429-AE60-2CB2250FAF5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 b="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DDB8E71D-9407-4F0A-8D00-87BF07B603EA}" type="datetimeFigureOut">
              <a:rPr lang="zh-TW" altLang="en-US"/>
              <a:pPr>
                <a:defRPr/>
              </a:pPr>
              <a:t>2024/3/6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xmlns="" id="{D0044240-F72A-4FC9-8F28-49EC397D33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xmlns="" id="{37B7EC89-91D2-4EA5-9FDD-8940342A25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4B8F4DC4-8AC8-4E76-B6BA-23329F5EF70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 b="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486A34A8-FDEE-43A5-B45A-B1A58A8C8E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CB155B3-2B68-45E4-9890-44CD04CDA7D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424748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xmlns="" id="{2641CC12-2D3A-42D2-8D3A-06276A0FDB0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xmlns="" id="{F6D1ABAD-F50B-44BC-89BC-6DA222EFB7B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54009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xmlns="" id="{53CEBCD1-7508-4EF0-8847-3CFED4D5B10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xmlns="" id="{B47B49B3-A7FD-4EB2-8E6B-DA2335F43C5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5072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xmlns="" id="{C6AE414E-0146-46D1-8BE2-8520F8AEA0D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xmlns="" id="{90759CBC-5E03-45BD-A317-3FB0C820458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2450756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xmlns="" id="{1489AAAC-0568-4948-8487-D5A3EA35205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xmlns="" id="{C1658685-C753-46F0-A1D8-91313877200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z="800">
              <a:solidFill>
                <a:schemeClr val="accent2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2517417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>
            <a:extLst>
              <a:ext uri="{FF2B5EF4-FFF2-40B4-BE49-F238E27FC236}">
                <a16:creationId xmlns:a16="http://schemas.microsoft.com/office/drawing/2014/main" xmlns="" id="{DBD66CF3-CCCC-4F58-B2BE-11FE1F51570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Notes Placeholder 2">
            <a:extLst>
              <a:ext uri="{FF2B5EF4-FFF2-40B4-BE49-F238E27FC236}">
                <a16:creationId xmlns:a16="http://schemas.microsoft.com/office/drawing/2014/main" xmlns="" id="{99AC951F-72E9-4362-9D9C-FDEC03C3F9B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3012" name="Slide Number Placeholder 3">
            <a:extLst>
              <a:ext uri="{FF2B5EF4-FFF2-40B4-BE49-F238E27FC236}">
                <a16:creationId xmlns:a16="http://schemas.microsoft.com/office/drawing/2014/main" xmlns="" id="{0EAFD54E-2802-4B77-8734-69EE70D3D5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737A829D-0A0E-4EA9-A29D-9FEF13AC2E90}" type="slidenum">
              <a:rPr lang="zh-TW" altLang="en-US" smtClean="0"/>
              <a:pPr/>
              <a:t>31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882583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幻灯片图像占位符 1">
            <a:extLst>
              <a:ext uri="{FF2B5EF4-FFF2-40B4-BE49-F238E27FC236}">
                <a16:creationId xmlns:a16="http://schemas.microsoft.com/office/drawing/2014/main" xmlns="" id="{3208A211-D9F7-4964-AA2D-893B3863FD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备注占位符 2">
            <a:extLst>
              <a:ext uri="{FF2B5EF4-FFF2-40B4-BE49-F238E27FC236}">
                <a16:creationId xmlns:a16="http://schemas.microsoft.com/office/drawing/2014/main" xmlns="" id="{4ACCE1BB-C8E8-4687-BA1E-0B80DFAAF9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54276" name="灯片编号占位符 3">
            <a:extLst>
              <a:ext uri="{FF2B5EF4-FFF2-40B4-BE49-F238E27FC236}">
                <a16:creationId xmlns:a16="http://schemas.microsoft.com/office/drawing/2014/main" xmlns="" id="{7038973D-9FEB-4199-8CBA-AC334BB688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79191F76-0613-4AAE-B6EF-10F8554AB623}" type="slidenum">
              <a:rPr lang="zh-TW" altLang="en-US" smtClean="0"/>
              <a:pPr/>
              <a:t>41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702244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幻灯片图像占位符 1">
            <a:extLst>
              <a:ext uri="{FF2B5EF4-FFF2-40B4-BE49-F238E27FC236}">
                <a16:creationId xmlns:a16="http://schemas.microsoft.com/office/drawing/2014/main" xmlns="" id="{87B260C6-8B6A-4773-922D-CA88B42842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备注占位符 2">
            <a:extLst>
              <a:ext uri="{FF2B5EF4-FFF2-40B4-BE49-F238E27FC236}">
                <a16:creationId xmlns:a16="http://schemas.microsoft.com/office/drawing/2014/main" xmlns="" id="{E687F0A8-1EF5-446D-93E9-8D064CBDBD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58372" name="灯片编号占位符 3">
            <a:extLst>
              <a:ext uri="{FF2B5EF4-FFF2-40B4-BE49-F238E27FC236}">
                <a16:creationId xmlns:a16="http://schemas.microsoft.com/office/drawing/2014/main" xmlns="" id="{7CCCCDF8-EF5A-4B4A-A2FD-A9D58E46FC8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1633B9EE-B23D-4F61-A082-5EC613C8D8EA}" type="slidenum">
              <a:rPr lang="zh-TW" altLang="en-US" smtClean="0"/>
              <a:pPr/>
              <a:t>44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96425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0834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5666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34017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633053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25793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28463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8403846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55598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87567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24596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20737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03420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3205209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2972224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60280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28474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72447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5501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58990928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50355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15802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943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89464687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9457274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837434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406764247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39742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97605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34753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4132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94338745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04234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828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450039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89102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985156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68931845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89967790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94063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782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493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4073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5816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574401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650278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6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17" Type="http://schemas.openxmlformats.org/officeDocument/2006/relationships/image" Target="../media/image6.png"/><Relationship Id="rId2" Type="http://schemas.openxmlformats.org/officeDocument/2006/relationships/slideLayout" Target="../slideLayouts/slideLayout25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17" Type="http://schemas.openxmlformats.org/officeDocument/2006/relationships/image" Target="../media/image6.png"/><Relationship Id="rId2" Type="http://schemas.openxmlformats.org/officeDocument/2006/relationships/slideLayout" Target="../slideLayouts/slideLayout36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xmlns="" id="{38C78FDA-4EC2-44EB-AE8B-8C2CB2D71968}"/>
              </a:ext>
            </a:extLst>
          </p:cNvPr>
          <p:cNvSpPr txBox="1">
            <a:spLocks noChangeArrowheads="1"/>
          </p:cNvSpPr>
          <p:nvPr/>
        </p:nvSpPr>
        <p:spPr>
          <a:xfrm>
            <a:off x="254000" y="30163"/>
            <a:ext cx="2817813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TW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模擬試卷</a:t>
            </a:r>
            <a:r>
              <a:rPr lang="en-US" altLang="zh-TW" sz="4000" b="1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3</a:t>
            </a:r>
            <a:endParaRPr lang="en-US" altLang="zh-TW" sz="2000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pic>
        <p:nvPicPr>
          <p:cNvPr id="1027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B271E299-C920-4177-9C32-AC6C5B9256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3C9437EB-D4FD-48B7-BC5E-9BCB398D20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3B4FDD40-4A8C-498A-81EC-E9ECBB1521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8B9AA8D9-B53E-4F52-A5ED-9622F0024A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图片 1">
            <a:extLst>
              <a:ext uri="{FF2B5EF4-FFF2-40B4-BE49-F238E27FC236}">
                <a16:creationId xmlns:a16="http://schemas.microsoft.com/office/drawing/2014/main" xmlns="" id="{0B2636B4-86A3-4F80-B9DC-9BC33DF5843F}"/>
              </a:ext>
            </a:extLst>
          </p:cNvPr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5736D1DE-CB33-4E5A-9B75-195D4B5B44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xmlns="" id="{1073B851-74EA-4DEE-9B39-E22596B564B3}"/>
              </a:ext>
            </a:extLst>
          </p:cNvPr>
          <p:cNvSpPr txBox="1">
            <a:spLocks noChangeArrowheads="1"/>
          </p:cNvSpPr>
          <p:nvPr/>
        </p:nvSpPr>
        <p:spPr>
          <a:xfrm>
            <a:off x="254000" y="30163"/>
            <a:ext cx="2817813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TW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模擬試卷</a:t>
            </a:r>
            <a:r>
              <a:rPr lang="en-US" altLang="zh-TW" sz="4000" b="1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3</a:t>
            </a:r>
            <a:endParaRPr lang="en-US" altLang="zh-TW" sz="2000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pic>
        <p:nvPicPr>
          <p:cNvPr id="2052" name="图片 1">
            <a:extLst>
              <a:ext uri="{FF2B5EF4-FFF2-40B4-BE49-F238E27FC236}">
                <a16:creationId xmlns:a16="http://schemas.microsoft.com/office/drawing/2014/main" xmlns="" id="{3946F247-AB04-41F3-90D8-B3F8F0DC34E1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xmlns="" id="{77B5B224-6C6C-42E4-842B-49DD1A3B1AFB}"/>
              </a:ext>
            </a:extLst>
          </p:cNvPr>
          <p:cNvSpPr txBox="1">
            <a:spLocks noChangeArrowheads="1"/>
          </p:cNvSpPr>
          <p:nvPr/>
        </p:nvSpPr>
        <p:spPr>
          <a:xfrm>
            <a:off x="254000" y="30163"/>
            <a:ext cx="2817813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TW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模擬試卷</a:t>
            </a:r>
            <a:r>
              <a:rPr lang="en-US" altLang="zh-TW" sz="4000" b="1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3</a:t>
            </a:r>
            <a:endParaRPr lang="en-US" altLang="zh-TW" sz="2000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pic>
        <p:nvPicPr>
          <p:cNvPr id="3075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E4F12198-356C-4CA3-BD07-A6881E3A51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B4F91D0D-E8AA-469F-B2AE-22DB41637B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B5F94619-B623-4064-857D-67750B14C6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图片 1">
            <a:extLst>
              <a:ext uri="{FF2B5EF4-FFF2-40B4-BE49-F238E27FC236}">
                <a16:creationId xmlns:a16="http://schemas.microsoft.com/office/drawing/2014/main" xmlns="" id="{D1370E08-CDBE-4E28-A903-2012F43B0C59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xmlns="" id="{FFA9BDB5-63ED-43CF-A3EA-D57E5070A7BA}"/>
              </a:ext>
            </a:extLst>
          </p:cNvPr>
          <p:cNvSpPr txBox="1">
            <a:spLocks noChangeArrowheads="1"/>
          </p:cNvSpPr>
          <p:nvPr/>
        </p:nvSpPr>
        <p:spPr>
          <a:xfrm>
            <a:off x="254000" y="30163"/>
            <a:ext cx="2817813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TW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模擬試卷</a:t>
            </a:r>
            <a:r>
              <a:rPr lang="en-US" altLang="zh-TW" sz="4000" b="1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3</a:t>
            </a:r>
            <a:endParaRPr lang="en-US" altLang="zh-TW" sz="2000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pic>
        <p:nvPicPr>
          <p:cNvPr id="4099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247C14CF-FE5F-4183-A2F8-244A7D1938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27418958-01A2-4272-8393-CEBAA18EC1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3A139122-8610-4799-A692-A907C60FC0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图片 1">
            <a:extLst>
              <a:ext uri="{FF2B5EF4-FFF2-40B4-BE49-F238E27FC236}">
                <a16:creationId xmlns:a16="http://schemas.microsoft.com/office/drawing/2014/main" xmlns="" id="{08D68E08-5565-482D-93EC-AF8075C1CEBD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2.xml"/><Relationship Id="rId18" Type="http://schemas.openxmlformats.org/officeDocument/2006/relationships/slide" Target="slide18.xml"/><Relationship Id="rId26" Type="http://schemas.openxmlformats.org/officeDocument/2006/relationships/slide" Target="slide27.xml"/><Relationship Id="rId39" Type="http://schemas.openxmlformats.org/officeDocument/2006/relationships/slide" Target="slide2.xml"/><Relationship Id="rId3" Type="http://schemas.openxmlformats.org/officeDocument/2006/relationships/slide" Target="slide5.xml"/><Relationship Id="rId21" Type="http://schemas.openxmlformats.org/officeDocument/2006/relationships/slide" Target="slide21.xml"/><Relationship Id="rId34" Type="http://schemas.openxmlformats.org/officeDocument/2006/relationships/slide" Target="slide38.xml"/><Relationship Id="rId42" Type="http://schemas.openxmlformats.org/officeDocument/2006/relationships/image" Target="../media/image8.png"/><Relationship Id="rId7" Type="http://schemas.openxmlformats.org/officeDocument/2006/relationships/slide" Target="slide6.xml"/><Relationship Id="rId12" Type="http://schemas.openxmlformats.org/officeDocument/2006/relationships/slide" Target="slide11.xml"/><Relationship Id="rId17" Type="http://schemas.openxmlformats.org/officeDocument/2006/relationships/slide" Target="slide14.xml"/><Relationship Id="rId25" Type="http://schemas.openxmlformats.org/officeDocument/2006/relationships/slide" Target="slide26.xml"/><Relationship Id="rId33" Type="http://schemas.openxmlformats.org/officeDocument/2006/relationships/slide" Target="slide34.xml"/><Relationship Id="rId38" Type="http://schemas.openxmlformats.org/officeDocument/2006/relationships/slide" Target="slide47.xml"/><Relationship Id="rId2" Type="http://schemas.openxmlformats.org/officeDocument/2006/relationships/notesSlide" Target="../notesSlides/notesSlide1.xml"/><Relationship Id="rId16" Type="http://schemas.openxmlformats.org/officeDocument/2006/relationships/slide" Target="slide16.xml"/><Relationship Id="rId20" Type="http://schemas.openxmlformats.org/officeDocument/2006/relationships/slide" Target="slide20.xml"/><Relationship Id="rId29" Type="http://schemas.openxmlformats.org/officeDocument/2006/relationships/slide" Target="slide30.xml"/><Relationship Id="rId41" Type="http://schemas.openxmlformats.org/officeDocument/2006/relationships/slide" Target="slide3.xml"/><Relationship Id="rId1" Type="http://schemas.openxmlformats.org/officeDocument/2006/relationships/slideLayout" Target="../slideLayouts/slideLayout19.xml"/><Relationship Id="rId6" Type="http://schemas.openxmlformats.org/officeDocument/2006/relationships/slide" Target="slide35.xml"/><Relationship Id="rId11" Type="http://schemas.openxmlformats.org/officeDocument/2006/relationships/slide" Target="slide10.xml"/><Relationship Id="rId24" Type="http://schemas.openxmlformats.org/officeDocument/2006/relationships/slide" Target="slide24.xml"/><Relationship Id="rId32" Type="http://schemas.openxmlformats.org/officeDocument/2006/relationships/slide" Target="slide33.xml"/><Relationship Id="rId37" Type="http://schemas.openxmlformats.org/officeDocument/2006/relationships/slide" Target="slide45.xml"/><Relationship Id="rId40" Type="http://schemas.openxmlformats.org/officeDocument/2006/relationships/image" Target="../media/image7.png"/><Relationship Id="rId5" Type="http://schemas.openxmlformats.org/officeDocument/2006/relationships/slide" Target="slide15.xml"/><Relationship Id="rId15" Type="http://schemas.openxmlformats.org/officeDocument/2006/relationships/slide" Target="slide17.xml"/><Relationship Id="rId23" Type="http://schemas.openxmlformats.org/officeDocument/2006/relationships/slide" Target="slide23.xml"/><Relationship Id="rId28" Type="http://schemas.openxmlformats.org/officeDocument/2006/relationships/slide" Target="slide29.xml"/><Relationship Id="rId36" Type="http://schemas.openxmlformats.org/officeDocument/2006/relationships/slide" Target="slide43.xml"/><Relationship Id="rId10" Type="http://schemas.openxmlformats.org/officeDocument/2006/relationships/slide" Target="slide9.xml"/><Relationship Id="rId19" Type="http://schemas.openxmlformats.org/officeDocument/2006/relationships/slide" Target="slide19.xml"/><Relationship Id="rId31" Type="http://schemas.openxmlformats.org/officeDocument/2006/relationships/slide" Target="slide32.xml"/><Relationship Id="rId4" Type="http://schemas.openxmlformats.org/officeDocument/2006/relationships/slide" Target="slide25.xml"/><Relationship Id="rId9" Type="http://schemas.openxmlformats.org/officeDocument/2006/relationships/slide" Target="slide8.xml"/><Relationship Id="rId14" Type="http://schemas.openxmlformats.org/officeDocument/2006/relationships/slide" Target="slide13.xml"/><Relationship Id="rId22" Type="http://schemas.openxmlformats.org/officeDocument/2006/relationships/slide" Target="slide22.xml"/><Relationship Id="rId27" Type="http://schemas.openxmlformats.org/officeDocument/2006/relationships/slide" Target="slide28.xml"/><Relationship Id="rId30" Type="http://schemas.openxmlformats.org/officeDocument/2006/relationships/slide" Target="slide31.xml"/><Relationship Id="rId35" Type="http://schemas.openxmlformats.org/officeDocument/2006/relationships/slide" Target="slide40.xml"/><Relationship Id="rId43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Relationship Id="rId5" Type="http://schemas.openxmlformats.org/officeDocument/2006/relationships/image" Target="../media/image8.png"/><Relationship Id="rId4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7.png"/><Relationship Id="rId5" Type="http://schemas.openxmlformats.org/officeDocument/2006/relationships/slide" Target="slide2.xml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7.png"/><Relationship Id="rId5" Type="http://schemas.openxmlformats.org/officeDocument/2006/relationships/slide" Target="slide2.xml"/><Relationship Id="rId4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Oval 2" descr="icon">
            <a:hlinkClick r:id="rId3" action="ppaction://hlinksldjump"/>
            <a:extLst>
              <a:ext uri="{FF2B5EF4-FFF2-40B4-BE49-F238E27FC236}">
                <a16:creationId xmlns:a16="http://schemas.microsoft.com/office/drawing/2014/main" xmlns="" id="{CBCBE63F-B622-40C0-BF09-392AAE5CF28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14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1</a:t>
            </a:r>
          </a:p>
        </p:txBody>
      </p:sp>
      <p:sp>
        <p:nvSpPr>
          <p:cNvPr id="117763" name="Oval 3" descr="icon">
            <a:hlinkClick r:id="rId4" action="ppaction://hlinksldjump"/>
            <a:extLst>
              <a:ext uri="{FF2B5EF4-FFF2-40B4-BE49-F238E27FC236}">
                <a16:creationId xmlns:a16="http://schemas.microsoft.com/office/drawing/2014/main" xmlns="" id="{017493CA-ECDD-44E3-B063-EF4F41751AF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14388" y="391477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21</a:t>
            </a:r>
          </a:p>
        </p:txBody>
      </p:sp>
      <p:sp>
        <p:nvSpPr>
          <p:cNvPr id="117764" name="Oval 4" descr="icon">
            <a:hlinkClick r:id="rId5" action="ppaction://hlinksldjump"/>
            <a:extLst>
              <a:ext uri="{FF2B5EF4-FFF2-40B4-BE49-F238E27FC236}">
                <a16:creationId xmlns:a16="http://schemas.microsoft.com/office/drawing/2014/main" xmlns="" id="{37B9F20A-FDF5-4AD7-89D1-4F3C612786B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14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11</a:t>
            </a:r>
          </a:p>
        </p:txBody>
      </p:sp>
      <p:sp>
        <p:nvSpPr>
          <p:cNvPr id="117765" name="Oval 5" descr="icon">
            <a:hlinkClick r:id="rId6" action="ppaction://hlinksldjump"/>
            <a:extLst>
              <a:ext uri="{FF2B5EF4-FFF2-40B4-BE49-F238E27FC236}">
                <a16:creationId xmlns:a16="http://schemas.microsoft.com/office/drawing/2014/main" xmlns="" id="{6C1311CD-C175-4F82-BB7B-9599DDFE0B8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14388" y="491013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31</a:t>
            </a:r>
          </a:p>
        </p:txBody>
      </p:sp>
      <p:sp>
        <p:nvSpPr>
          <p:cNvPr id="117766" name="Oval 6" descr="icon">
            <a:hlinkClick r:id="rId7" action="ppaction://hlinksldjump"/>
            <a:extLst>
              <a:ext uri="{FF2B5EF4-FFF2-40B4-BE49-F238E27FC236}">
                <a16:creationId xmlns:a16="http://schemas.microsoft.com/office/drawing/2014/main" xmlns="" id="{59CB278C-D20E-4EE5-8C11-D4A8894DD1E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76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2</a:t>
            </a:r>
          </a:p>
        </p:txBody>
      </p:sp>
      <p:sp>
        <p:nvSpPr>
          <p:cNvPr id="117767" name="Oval 7" descr="icon">
            <a:hlinkClick r:id="rId8" action="ppaction://hlinksldjump"/>
            <a:extLst>
              <a:ext uri="{FF2B5EF4-FFF2-40B4-BE49-F238E27FC236}">
                <a16:creationId xmlns:a16="http://schemas.microsoft.com/office/drawing/2014/main" xmlns="" id="{171DDB83-02C3-4A19-B702-C83B083E3E4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338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3</a:t>
            </a:r>
          </a:p>
        </p:txBody>
      </p:sp>
      <p:sp>
        <p:nvSpPr>
          <p:cNvPr id="117768" name="Oval 8" descr="icon">
            <a:hlinkClick r:id="rId9" action="ppaction://hlinksldjump"/>
            <a:extLst>
              <a:ext uri="{FF2B5EF4-FFF2-40B4-BE49-F238E27FC236}">
                <a16:creationId xmlns:a16="http://schemas.microsoft.com/office/drawing/2014/main" xmlns="" id="{53C46EE3-5D7B-4362-8950-ED918DC06AD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100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4</a:t>
            </a:r>
          </a:p>
        </p:txBody>
      </p:sp>
      <p:sp>
        <p:nvSpPr>
          <p:cNvPr id="117769" name="Oval 9" descr="icon">
            <a:hlinkClick r:id="rId10" action="ppaction://hlinksldjump"/>
            <a:extLst>
              <a:ext uri="{FF2B5EF4-FFF2-40B4-BE49-F238E27FC236}">
                <a16:creationId xmlns:a16="http://schemas.microsoft.com/office/drawing/2014/main" xmlns="" id="{C43713AE-35FE-4FAF-A828-E36F57C8C9C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62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5</a:t>
            </a:r>
          </a:p>
        </p:txBody>
      </p:sp>
      <p:sp>
        <p:nvSpPr>
          <p:cNvPr id="117770" name="Oval 10" descr="icon">
            <a:hlinkClick r:id="rId11" action="ppaction://hlinksldjump"/>
            <a:extLst>
              <a:ext uri="{FF2B5EF4-FFF2-40B4-BE49-F238E27FC236}">
                <a16:creationId xmlns:a16="http://schemas.microsoft.com/office/drawing/2014/main" xmlns="" id="{188C8190-F2F8-420C-91AE-65D5E878EE7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24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6</a:t>
            </a:r>
          </a:p>
        </p:txBody>
      </p:sp>
      <p:sp>
        <p:nvSpPr>
          <p:cNvPr id="117771" name="Oval 11" descr="icon">
            <a:hlinkClick r:id="rId12" action="ppaction://hlinksldjump"/>
            <a:extLst>
              <a:ext uri="{FF2B5EF4-FFF2-40B4-BE49-F238E27FC236}">
                <a16:creationId xmlns:a16="http://schemas.microsoft.com/office/drawing/2014/main" xmlns="" id="{D597C19B-60F5-4EA5-BB02-FFAEB2DDC13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86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7</a:t>
            </a:r>
          </a:p>
        </p:txBody>
      </p:sp>
      <p:sp>
        <p:nvSpPr>
          <p:cNvPr id="117772" name="Oval 12" descr="icon">
            <a:hlinkClick r:id="rId13" action="ppaction://hlinksldjump"/>
            <a:extLst>
              <a:ext uri="{FF2B5EF4-FFF2-40B4-BE49-F238E27FC236}">
                <a16:creationId xmlns:a16="http://schemas.microsoft.com/office/drawing/2014/main" xmlns="" id="{12C92DFD-5B05-45AA-8F31-2FE2B1E9CC8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48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8</a:t>
            </a:r>
          </a:p>
        </p:txBody>
      </p:sp>
      <p:sp>
        <p:nvSpPr>
          <p:cNvPr id="117773" name="Oval 13" descr="icon">
            <a:hlinkClick r:id="rId14" action="ppaction://hlinksldjump"/>
            <a:extLst>
              <a:ext uri="{FF2B5EF4-FFF2-40B4-BE49-F238E27FC236}">
                <a16:creationId xmlns:a16="http://schemas.microsoft.com/office/drawing/2014/main" xmlns="" id="{039DC555-7C59-496C-9A33-E28BADF18EB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10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9</a:t>
            </a:r>
          </a:p>
        </p:txBody>
      </p:sp>
      <p:sp>
        <p:nvSpPr>
          <p:cNvPr id="117774" name="Oval 14" descr="icon">
            <a:hlinkClick r:id="rId15" action="ppaction://hlinksldjump"/>
            <a:extLst>
              <a:ext uri="{FF2B5EF4-FFF2-40B4-BE49-F238E27FC236}">
                <a16:creationId xmlns:a16="http://schemas.microsoft.com/office/drawing/2014/main" xmlns="" id="{277B20E6-E7A5-4F30-8DAB-92753983A06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340238" y="291571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 smtClean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13</a:t>
            </a:r>
            <a:endParaRPr lang="en-US" altLang="zh-TW" sz="2800" b="1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117775" name="Oval 15" descr="icon">
            <a:hlinkClick r:id="rId16" action="ppaction://hlinksldjump"/>
            <a:extLst>
              <a:ext uri="{FF2B5EF4-FFF2-40B4-BE49-F238E27FC236}">
                <a16:creationId xmlns:a16="http://schemas.microsoft.com/office/drawing/2014/main" xmlns="" id="{7CA973B8-5E6C-431F-923C-85A7CD073A1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00200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12</a:t>
            </a:r>
          </a:p>
        </p:txBody>
      </p:sp>
      <p:sp>
        <p:nvSpPr>
          <p:cNvPr id="117776" name="Oval 16" descr="icon">
            <a:hlinkClick r:id="rId17" action="ppaction://hlinksldjump"/>
            <a:extLst>
              <a:ext uri="{FF2B5EF4-FFF2-40B4-BE49-F238E27FC236}">
                <a16:creationId xmlns:a16="http://schemas.microsoft.com/office/drawing/2014/main" xmlns="" id="{4553AE17-DCE3-4238-AFFF-745A9C0D1CA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697056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 smtClean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10</a:t>
            </a:r>
            <a:endParaRPr lang="en-US" altLang="zh-TW" sz="2800" b="1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117777" name="Oval 17" descr="icon">
            <a:hlinkClick r:id="rId18" action="ppaction://hlinksldjump"/>
            <a:extLst>
              <a:ext uri="{FF2B5EF4-FFF2-40B4-BE49-F238E27FC236}">
                <a16:creationId xmlns:a16="http://schemas.microsoft.com/office/drawing/2014/main" xmlns="" id="{F60AC189-F138-464C-89CF-4F6B102D19F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124200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14</a:t>
            </a:r>
          </a:p>
        </p:txBody>
      </p:sp>
      <p:sp>
        <p:nvSpPr>
          <p:cNvPr id="117778" name="Oval 18" descr="icon">
            <a:hlinkClick r:id="rId19" action="ppaction://hlinksldjump"/>
            <a:extLst>
              <a:ext uri="{FF2B5EF4-FFF2-40B4-BE49-F238E27FC236}">
                <a16:creationId xmlns:a16="http://schemas.microsoft.com/office/drawing/2014/main" xmlns="" id="{8DBC7534-03AB-4A6B-8500-6E58D8D6470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86200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15</a:t>
            </a:r>
          </a:p>
        </p:txBody>
      </p:sp>
      <p:sp>
        <p:nvSpPr>
          <p:cNvPr id="117779" name="Oval 19" descr="icon">
            <a:hlinkClick r:id="rId20" action="ppaction://hlinksldjump"/>
            <a:extLst>
              <a:ext uri="{FF2B5EF4-FFF2-40B4-BE49-F238E27FC236}">
                <a16:creationId xmlns:a16="http://schemas.microsoft.com/office/drawing/2014/main" xmlns="" id="{9FC12A0D-B4B2-4BBE-8988-A791FDAB64C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48200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16</a:t>
            </a:r>
          </a:p>
        </p:txBody>
      </p:sp>
      <p:sp>
        <p:nvSpPr>
          <p:cNvPr id="117780" name="Oval 20" descr="icon">
            <a:hlinkClick r:id="rId21" action="ppaction://hlinksldjump"/>
            <a:extLst>
              <a:ext uri="{FF2B5EF4-FFF2-40B4-BE49-F238E27FC236}">
                <a16:creationId xmlns:a16="http://schemas.microsoft.com/office/drawing/2014/main" xmlns="" id="{43730C03-FD23-48CA-950F-9FE9E0EC0F5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410200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17</a:t>
            </a:r>
          </a:p>
        </p:txBody>
      </p:sp>
      <p:sp>
        <p:nvSpPr>
          <p:cNvPr id="117781" name="Oval 21" descr="icon">
            <a:hlinkClick r:id="rId22" action="ppaction://hlinksldjump"/>
            <a:extLst>
              <a:ext uri="{FF2B5EF4-FFF2-40B4-BE49-F238E27FC236}">
                <a16:creationId xmlns:a16="http://schemas.microsoft.com/office/drawing/2014/main" xmlns="" id="{AAD761D9-5A48-4FF9-A00F-F4287A12AFE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72200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18</a:t>
            </a:r>
          </a:p>
        </p:txBody>
      </p:sp>
      <p:sp>
        <p:nvSpPr>
          <p:cNvPr id="117782" name="Oval 22" descr="icon">
            <a:hlinkClick r:id="rId23" action="ppaction://hlinksldjump"/>
            <a:extLst>
              <a:ext uri="{FF2B5EF4-FFF2-40B4-BE49-F238E27FC236}">
                <a16:creationId xmlns:a16="http://schemas.microsoft.com/office/drawing/2014/main" xmlns="" id="{0F6FA732-2789-492D-B9A5-22263A11939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34200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19</a:t>
            </a:r>
          </a:p>
        </p:txBody>
      </p:sp>
      <p:sp>
        <p:nvSpPr>
          <p:cNvPr id="117783" name="Oval 23" descr="icon">
            <a:hlinkClick r:id="rId24" action="ppaction://hlinksldjump"/>
            <a:extLst>
              <a:ext uri="{FF2B5EF4-FFF2-40B4-BE49-F238E27FC236}">
                <a16:creationId xmlns:a16="http://schemas.microsoft.com/office/drawing/2014/main" xmlns="" id="{E6B49ABF-F196-42A3-B2DC-4551FAE48EB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696200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20</a:t>
            </a:r>
          </a:p>
        </p:txBody>
      </p:sp>
      <p:sp>
        <p:nvSpPr>
          <p:cNvPr id="117784" name="Oval 24" descr="icon">
            <a:hlinkClick r:id="rId25" action="ppaction://hlinksldjump"/>
            <a:extLst>
              <a:ext uri="{FF2B5EF4-FFF2-40B4-BE49-F238E27FC236}">
                <a16:creationId xmlns:a16="http://schemas.microsoft.com/office/drawing/2014/main" xmlns="" id="{A62F3576-323E-4479-B65F-F51FAD4CF16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00200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22</a:t>
            </a:r>
          </a:p>
        </p:txBody>
      </p:sp>
      <p:sp>
        <p:nvSpPr>
          <p:cNvPr id="117785" name="Oval 25" descr="icon">
            <a:hlinkClick r:id="rId26" action="ppaction://hlinksldjump"/>
            <a:extLst>
              <a:ext uri="{FF2B5EF4-FFF2-40B4-BE49-F238E27FC236}">
                <a16:creationId xmlns:a16="http://schemas.microsoft.com/office/drawing/2014/main" xmlns="" id="{E89EC121-2DF3-4B63-ACEE-773DD341D6C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362200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23</a:t>
            </a:r>
          </a:p>
        </p:txBody>
      </p:sp>
      <p:sp>
        <p:nvSpPr>
          <p:cNvPr id="117786" name="Oval 26" descr="icon">
            <a:hlinkClick r:id="rId27" action="ppaction://hlinksldjump"/>
            <a:extLst>
              <a:ext uri="{FF2B5EF4-FFF2-40B4-BE49-F238E27FC236}">
                <a16:creationId xmlns:a16="http://schemas.microsoft.com/office/drawing/2014/main" xmlns="" id="{B349F939-D128-44DD-AC60-0AE27D9EBF3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124200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24</a:t>
            </a:r>
          </a:p>
        </p:txBody>
      </p:sp>
      <p:sp>
        <p:nvSpPr>
          <p:cNvPr id="117787" name="Oval 27" descr="icon">
            <a:hlinkClick r:id="rId28" action="ppaction://hlinksldjump"/>
            <a:extLst>
              <a:ext uri="{FF2B5EF4-FFF2-40B4-BE49-F238E27FC236}">
                <a16:creationId xmlns:a16="http://schemas.microsoft.com/office/drawing/2014/main" xmlns="" id="{CEA0DF13-98E2-46AD-8BBB-47588F2E4BA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86200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25</a:t>
            </a:r>
          </a:p>
        </p:txBody>
      </p:sp>
      <p:sp>
        <p:nvSpPr>
          <p:cNvPr id="117788" name="Oval 28" descr="icon">
            <a:hlinkClick r:id="rId29" action="ppaction://hlinksldjump"/>
            <a:extLst>
              <a:ext uri="{FF2B5EF4-FFF2-40B4-BE49-F238E27FC236}">
                <a16:creationId xmlns:a16="http://schemas.microsoft.com/office/drawing/2014/main" xmlns="" id="{7D0B104C-FF0F-4862-A57D-24100EF50FB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48200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26</a:t>
            </a:r>
          </a:p>
        </p:txBody>
      </p:sp>
      <p:sp>
        <p:nvSpPr>
          <p:cNvPr id="117789" name="Oval 29" descr="icon">
            <a:hlinkClick r:id="rId30" action="ppaction://hlinksldjump"/>
            <a:extLst>
              <a:ext uri="{FF2B5EF4-FFF2-40B4-BE49-F238E27FC236}">
                <a16:creationId xmlns:a16="http://schemas.microsoft.com/office/drawing/2014/main" xmlns="" id="{1965B5ED-7E9F-4D35-88E0-E680855F975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410200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27</a:t>
            </a:r>
          </a:p>
        </p:txBody>
      </p:sp>
      <p:sp>
        <p:nvSpPr>
          <p:cNvPr id="117790" name="Oval 30" descr="icon">
            <a:hlinkClick r:id="rId31" action="ppaction://hlinksldjump"/>
            <a:extLst>
              <a:ext uri="{FF2B5EF4-FFF2-40B4-BE49-F238E27FC236}">
                <a16:creationId xmlns:a16="http://schemas.microsoft.com/office/drawing/2014/main" xmlns="" id="{7BE18F1D-9FE4-4827-9815-C26B120D616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72200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28</a:t>
            </a:r>
          </a:p>
        </p:txBody>
      </p:sp>
      <p:sp>
        <p:nvSpPr>
          <p:cNvPr id="117791" name="Oval 31" descr="icon">
            <a:hlinkClick r:id="rId32" action="ppaction://hlinksldjump"/>
            <a:extLst>
              <a:ext uri="{FF2B5EF4-FFF2-40B4-BE49-F238E27FC236}">
                <a16:creationId xmlns:a16="http://schemas.microsoft.com/office/drawing/2014/main" xmlns="" id="{28421930-9067-45EF-8D45-6D6BED20E63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34200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29</a:t>
            </a:r>
          </a:p>
        </p:txBody>
      </p:sp>
      <p:sp>
        <p:nvSpPr>
          <p:cNvPr id="117792" name="Oval 32" descr="icon">
            <a:hlinkClick r:id="rId33" action="ppaction://hlinksldjump"/>
            <a:extLst>
              <a:ext uri="{FF2B5EF4-FFF2-40B4-BE49-F238E27FC236}">
                <a16:creationId xmlns:a16="http://schemas.microsoft.com/office/drawing/2014/main" xmlns="" id="{8DC2A09C-0B0A-4EDA-9E27-99B0BFAC762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696200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30</a:t>
            </a:r>
          </a:p>
        </p:txBody>
      </p:sp>
      <p:sp>
        <p:nvSpPr>
          <p:cNvPr id="117793" name="Oval 33" descr="icon">
            <a:hlinkClick r:id="rId34" action="ppaction://hlinksldjump"/>
            <a:extLst>
              <a:ext uri="{FF2B5EF4-FFF2-40B4-BE49-F238E27FC236}">
                <a16:creationId xmlns:a16="http://schemas.microsoft.com/office/drawing/2014/main" xmlns="" id="{DA8106B9-1DB3-45AB-ABC8-338B6CBB0CC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00200" y="49006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32</a:t>
            </a:r>
          </a:p>
        </p:txBody>
      </p:sp>
      <p:sp>
        <p:nvSpPr>
          <p:cNvPr id="117794" name="Oval 34" descr="icon">
            <a:hlinkClick r:id="rId35" action="ppaction://hlinksldjump"/>
            <a:extLst>
              <a:ext uri="{FF2B5EF4-FFF2-40B4-BE49-F238E27FC236}">
                <a16:creationId xmlns:a16="http://schemas.microsoft.com/office/drawing/2014/main" xmlns="" id="{3E1B005B-087E-4552-A9B0-9E0871BB19E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362200" y="49006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33</a:t>
            </a:r>
          </a:p>
        </p:txBody>
      </p:sp>
      <p:sp>
        <p:nvSpPr>
          <p:cNvPr id="117795" name="Oval 35" descr="icon">
            <a:hlinkClick r:id="rId36" action="ppaction://hlinksldjump"/>
            <a:extLst>
              <a:ext uri="{FF2B5EF4-FFF2-40B4-BE49-F238E27FC236}">
                <a16:creationId xmlns:a16="http://schemas.microsoft.com/office/drawing/2014/main" xmlns="" id="{F4C80A82-594F-43AF-9D27-04B73B2E488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124200" y="49006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34</a:t>
            </a:r>
          </a:p>
        </p:txBody>
      </p:sp>
      <p:sp>
        <p:nvSpPr>
          <p:cNvPr id="117796" name="Oval 36" descr="icon">
            <a:hlinkClick r:id="rId37" action="ppaction://hlinksldjump"/>
            <a:extLst>
              <a:ext uri="{FF2B5EF4-FFF2-40B4-BE49-F238E27FC236}">
                <a16:creationId xmlns:a16="http://schemas.microsoft.com/office/drawing/2014/main" xmlns="" id="{1C0326C8-6B46-4994-AE4F-9F4AF596F04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86200" y="49006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35</a:t>
            </a:r>
          </a:p>
        </p:txBody>
      </p:sp>
      <p:sp>
        <p:nvSpPr>
          <p:cNvPr id="117797" name="Oval 37" descr="icon">
            <a:hlinkClick r:id="rId38" action="ppaction://hlinksldjump"/>
            <a:extLst>
              <a:ext uri="{FF2B5EF4-FFF2-40B4-BE49-F238E27FC236}">
                <a16:creationId xmlns:a16="http://schemas.microsoft.com/office/drawing/2014/main" xmlns="" id="{C159688A-E1BA-487F-A6BF-16249418CF6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48200" y="49006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36</a:t>
            </a:r>
          </a:p>
        </p:txBody>
      </p:sp>
      <p:pic>
        <p:nvPicPr>
          <p:cNvPr id="7206" name="Picture 52" descr="學生須知">
            <a:hlinkClick r:id="rId39" action="ppaction://hlinksldjump"/>
            <a:extLst>
              <a:ext uri="{FF2B5EF4-FFF2-40B4-BE49-F238E27FC236}">
                <a16:creationId xmlns:a16="http://schemas.microsoft.com/office/drawing/2014/main" xmlns="" id="{23925FA9-F2FE-47F4-9EFF-DBB7A6AE63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8775" y="1304925"/>
            <a:ext cx="1385888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07" name="Picture 53" descr="考核課題">
            <a:hlinkClick r:id="rId41" action="ppaction://hlinksldjump"/>
            <a:extLst>
              <a:ext uri="{FF2B5EF4-FFF2-40B4-BE49-F238E27FC236}">
                <a16:creationId xmlns:a16="http://schemas.microsoft.com/office/drawing/2014/main" xmlns="" id="{33A21C98-CCC9-4759-AA51-5AC1FF9918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0438" y="1304925"/>
            <a:ext cx="1385887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08" name="Picture 55" descr="btnMathMainTop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3C6953E0-2D61-4DC1-A81B-EC8B2B30BCB6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78563"/>
            <a:ext cx="1439863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矩形 12">
            <a:extLst>
              <a:ext uri="{FF2B5EF4-FFF2-40B4-BE49-F238E27FC236}">
                <a16:creationId xmlns:a16="http://schemas.microsoft.com/office/drawing/2014/main" xmlns="" id="{EB0CFDA6-1B38-4D76-8BA3-69CF5962ED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725" y="849313"/>
            <a:ext cx="8162925" cy="137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000000"/>
                </a:solidFill>
                <a:ea typeface="標楷體" panose="03000509000000000000" pitchFamily="65" charset="-120"/>
              </a:rPr>
              <a:t>  6. </a:t>
            </a:r>
            <a:r>
              <a:rPr lang="zh-TW" altLang="en-US" sz="2800">
                <a:solidFill>
                  <a:srgbClr val="000000"/>
                </a:solidFill>
                <a:ea typeface="標楷體" panose="03000509000000000000" pitchFamily="65" charset="-120"/>
              </a:rPr>
              <a:t>哥哥有</a:t>
            </a:r>
            <a:r>
              <a:rPr lang="en-US" altLang="zh-TW" sz="2800">
                <a:solidFill>
                  <a:srgbClr val="000000"/>
                </a:solidFill>
                <a:ea typeface="標楷體" panose="03000509000000000000" pitchFamily="65" charset="-120"/>
              </a:rPr>
              <a:t>$142.5</a:t>
            </a:r>
            <a:r>
              <a:rPr lang="zh-TW" altLang="en-US" sz="2800">
                <a:solidFill>
                  <a:srgbClr val="000000"/>
                </a:solidFill>
                <a:ea typeface="標楷體" panose="03000509000000000000" pitchFamily="65" charset="-120"/>
              </a:rPr>
              <a:t>，弟弟有</a:t>
            </a:r>
            <a:r>
              <a:rPr lang="en-US" altLang="zh-TW" sz="2800">
                <a:solidFill>
                  <a:srgbClr val="000000"/>
                </a:solidFill>
                <a:ea typeface="標楷體" panose="03000509000000000000" pitchFamily="65" charset="-120"/>
              </a:rPr>
              <a:t>$48.7</a:t>
            </a:r>
            <a:r>
              <a:rPr lang="zh-TW" altLang="en-US" sz="2800">
                <a:solidFill>
                  <a:srgbClr val="000000"/>
                </a:solidFill>
                <a:ea typeface="標楷體" panose="03000509000000000000" pitchFamily="65" charset="-120"/>
              </a:rPr>
              <a:t>，二人打算合資   </a:t>
            </a:r>
          </a:p>
          <a:p>
            <a:pPr eaLnBrk="1" hangingPunct="1"/>
            <a:r>
              <a:rPr lang="zh-TW" altLang="en-US" sz="2800">
                <a:solidFill>
                  <a:srgbClr val="000000"/>
                </a:solidFill>
                <a:ea typeface="標楷體" panose="03000509000000000000" pitchFamily="65" charset="-120"/>
              </a:rPr>
              <a:t>      買一部玩具車，但還欠</a:t>
            </a:r>
            <a:r>
              <a:rPr lang="en-US" altLang="zh-TW" sz="2800">
                <a:solidFill>
                  <a:srgbClr val="000000"/>
                </a:solidFill>
                <a:ea typeface="標楷體" panose="03000509000000000000" pitchFamily="65" charset="-120"/>
              </a:rPr>
              <a:t>$72.8</a:t>
            </a:r>
            <a:r>
              <a:rPr lang="zh-TW" altLang="en-US" sz="2800">
                <a:solidFill>
                  <a:srgbClr val="000000"/>
                </a:solidFill>
                <a:ea typeface="標楷體" panose="03000509000000000000" pitchFamily="65" charset="-120"/>
              </a:rPr>
              <a:t>，玩具車的售價     </a:t>
            </a:r>
          </a:p>
          <a:p>
            <a:pPr eaLnBrk="1" hangingPunct="1"/>
            <a:r>
              <a:rPr lang="zh-TW" altLang="en-US" sz="2800">
                <a:solidFill>
                  <a:srgbClr val="000000"/>
                </a:solidFill>
                <a:ea typeface="標楷體" panose="03000509000000000000" pitchFamily="65" charset="-120"/>
              </a:rPr>
              <a:t>      是多少？</a:t>
            </a:r>
            <a:endParaRPr lang="en-US" altLang="zh-TW" sz="28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4" name="Rectangle 2">
            <a:extLst>
              <a:ext uri="{FF2B5EF4-FFF2-40B4-BE49-F238E27FC236}">
                <a16:creationId xmlns:a16="http://schemas.microsoft.com/office/drawing/2014/main" xmlns="" id="{8F614A5E-1131-4A54-AAF3-59E882E16B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5513" y="2387600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/>
              <a:t> </a:t>
            </a:r>
          </a:p>
        </p:txBody>
      </p:sp>
      <p:sp>
        <p:nvSpPr>
          <p:cNvPr id="20484" name="Text Box 5">
            <a:extLst>
              <a:ext uri="{FF2B5EF4-FFF2-40B4-BE49-F238E27FC236}">
                <a16:creationId xmlns:a16="http://schemas.microsoft.com/office/drawing/2014/main" xmlns="" id="{E8E69B5D-B4CF-4306-AF8C-65ACC42DEA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2349500"/>
            <a:ext cx="2808287" cy="244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lphaUcPeriod"/>
            </a:pPr>
            <a:r>
              <a:rPr lang="en-US" altLang="zh-TW" sz="2800"/>
              <a:t> $264</a:t>
            </a:r>
          </a:p>
          <a:p>
            <a:pPr eaLnBrk="1" hangingPunct="1">
              <a:spcBef>
                <a:spcPct val="50000"/>
              </a:spcBef>
              <a:buFontTx/>
              <a:buAutoNum type="alphaUcPeriod"/>
            </a:pPr>
            <a:r>
              <a:rPr lang="en-US" altLang="zh-TW" sz="2800"/>
              <a:t> $198.4                            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zh-TW" sz="2800"/>
              <a:t>C. $191.2              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zh-TW" sz="2800"/>
              <a:t>D. $135.8                 </a:t>
            </a:r>
          </a:p>
        </p:txBody>
      </p:sp>
      <p:sp>
        <p:nvSpPr>
          <p:cNvPr id="46" name="TextBox 27">
            <a:extLst>
              <a:ext uri="{FF2B5EF4-FFF2-40B4-BE49-F238E27FC236}">
                <a16:creationId xmlns:a16="http://schemas.microsoft.com/office/drawing/2014/main" xmlns="" id="{AB82630B-9D8D-4EAE-9D45-E1903CBF1D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6813" y="2338388"/>
            <a:ext cx="9286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47" name="TextBox 66">
            <a:extLst>
              <a:ext uri="{FF2B5EF4-FFF2-40B4-BE49-F238E27FC236}">
                <a16:creationId xmlns:a16="http://schemas.microsoft.com/office/drawing/2014/main" xmlns="" id="{73052F9A-DC3A-42A0-8629-86205216CC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0200" y="2492375"/>
            <a:ext cx="31670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80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玩具車的售價是</a:t>
            </a:r>
          </a:p>
        </p:txBody>
      </p:sp>
      <p:sp>
        <p:nvSpPr>
          <p:cNvPr id="49" name="Rectangle 403">
            <a:extLst>
              <a:ext uri="{FF2B5EF4-FFF2-40B4-BE49-F238E27FC236}">
                <a16:creationId xmlns:a16="http://schemas.microsoft.com/office/drawing/2014/main" xmlns="" id="{F9EB1BD2-8862-444D-A18C-973AEDA495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9475" y="2981325"/>
            <a:ext cx="18002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ct val="20000"/>
              </a:spcAft>
            </a:pP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142.5</a:t>
            </a:r>
          </a:p>
        </p:txBody>
      </p:sp>
      <p:sp>
        <p:nvSpPr>
          <p:cNvPr id="50" name="Rectangle 403">
            <a:extLst>
              <a:ext uri="{FF2B5EF4-FFF2-40B4-BE49-F238E27FC236}">
                <a16:creationId xmlns:a16="http://schemas.microsoft.com/office/drawing/2014/main" xmlns="" id="{22C055E9-74E2-442D-A90A-4D3DCBD6C9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7538" y="3457575"/>
            <a:ext cx="16573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ct val="20000"/>
              </a:spcAft>
            </a:pP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= $264</a:t>
            </a:r>
          </a:p>
        </p:txBody>
      </p:sp>
      <p:sp>
        <p:nvSpPr>
          <p:cNvPr id="51" name="Line 86">
            <a:extLst>
              <a:ext uri="{FF2B5EF4-FFF2-40B4-BE49-F238E27FC236}">
                <a16:creationId xmlns:a16="http://schemas.microsoft.com/office/drawing/2014/main" xmlns="" id="{B2F3B0F1-58B3-4BB2-87C2-F077DE23E58E}"/>
              </a:ext>
            </a:extLst>
          </p:cNvPr>
          <p:cNvSpPr>
            <a:spLocks noChangeShapeType="1"/>
          </p:cNvSpPr>
          <p:nvPr/>
        </p:nvSpPr>
        <p:spPr bwMode="auto">
          <a:xfrm>
            <a:off x="925513" y="1331913"/>
            <a:ext cx="230505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Line 87">
            <a:extLst>
              <a:ext uri="{FF2B5EF4-FFF2-40B4-BE49-F238E27FC236}">
                <a16:creationId xmlns:a16="http://schemas.microsoft.com/office/drawing/2014/main" xmlns="" id="{7D70B076-400F-4CE9-973E-61299A1490A1}"/>
              </a:ext>
            </a:extLst>
          </p:cNvPr>
          <p:cNvSpPr>
            <a:spLocks noChangeShapeType="1"/>
          </p:cNvSpPr>
          <p:nvPr/>
        </p:nvSpPr>
        <p:spPr bwMode="auto">
          <a:xfrm>
            <a:off x="3340100" y="1331913"/>
            <a:ext cx="2160588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Line 88">
            <a:extLst>
              <a:ext uri="{FF2B5EF4-FFF2-40B4-BE49-F238E27FC236}">
                <a16:creationId xmlns:a16="http://schemas.microsoft.com/office/drawing/2014/main" xmlns="" id="{E0B328A8-2D5F-4BDA-9CCC-2B22F33F1906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7138" y="1763713"/>
            <a:ext cx="173355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403">
            <a:extLst>
              <a:ext uri="{FF2B5EF4-FFF2-40B4-BE49-F238E27FC236}">
                <a16:creationId xmlns:a16="http://schemas.microsoft.com/office/drawing/2014/main" xmlns="" id="{63190F8A-5334-487B-AD83-3E93F92E01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0063" y="2981325"/>
            <a:ext cx="17653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ct val="20000"/>
              </a:spcAft>
            </a:pP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＋</a:t>
            </a: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48.7</a:t>
            </a:r>
          </a:p>
        </p:txBody>
      </p:sp>
      <p:sp>
        <p:nvSpPr>
          <p:cNvPr id="55" name="Rectangle 403">
            <a:extLst>
              <a:ext uri="{FF2B5EF4-FFF2-40B4-BE49-F238E27FC236}">
                <a16:creationId xmlns:a16="http://schemas.microsoft.com/office/drawing/2014/main" xmlns="" id="{7DD303A7-C578-4378-BC85-6F6711D8EA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3050" y="2981325"/>
            <a:ext cx="1549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ct val="20000"/>
              </a:spcAft>
            </a:pP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＋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72.8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6" grpId="0"/>
      <p:bldP spid="47" grpId="0"/>
      <p:bldP spid="47" grpId="1"/>
      <p:bldP spid="49" grpId="0"/>
      <p:bldP spid="49" grpId="1"/>
      <p:bldP spid="50" grpId="0"/>
      <p:bldP spid="50" grpId="1"/>
      <p:bldP spid="54" grpId="0"/>
      <p:bldP spid="54" grpId="1"/>
      <p:bldP spid="55" grpId="0"/>
      <p:bldP spid="55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xmlns="" id="{E6EFAF00-FC01-4043-817E-B5EE15E0A2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3425" y="912813"/>
            <a:ext cx="1778000" cy="360362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21507" name="Rectangle 4">
            <a:extLst>
              <a:ext uri="{FF2B5EF4-FFF2-40B4-BE49-F238E27FC236}">
                <a16:creationId xmlns:a16="http://schemas.microsoft.com/office/drawing/2014/main" xmlns="" id="{52A085A7-B251-468D-BC97-C89D3CA5C2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836613"/>
            <a:ext cx="579438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sz="2800">
                <a:ea typeface="標楷體" panose="03000509000000000000" pitchFamily="65" charset="-120"/>
              </a:rPr>
              <a:t>7</a:t>
            </a:r>
            <a:r>
              <a:rPr lang="en-US" altLang="zh-CN" sz="2800">
                <a:ea typeface="標楷體" panose="03000509000000000000" pitchFamily="65" charset="-120"/>
              </a:rPr>
              <a:t>.</a:t>
            </a:r>
            <a:r>
              <a:rPr lang="en-US" altLang="zh-TW" sz="2800">
                <a:ea typeface="標楷體" panose="03000509000000000000" pitchFamily="65" charset="-120"/>
              </a:rPr>
              <a:t> 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xmlns="" id="{11FC01B8-97C7-45DD-A513-BA2474B710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075" y="817563"/>
            <a:ext cx="7416800" cy="9556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ct val="30000"/>
              </a:spcAft>
            </a:pPr>
            <a:r>
              <a:rPr lang="zh-TW" altLang="en-US" sz="2800">
                <a:ea typeface="標楷體" panose="03000509000000000000" pitchFamily="65" charset="-120"/>
              </a:rPr>
              <a:t>最大的三位偶數與最小的兩位數相乘的結果是多少？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  <p:sp>
        <p:nvSpPr>
          <p:cNvPr id="201730" name="Rectangle 2">
            <a:extLst>
              <a:ext uri="{FF2B5EF4-FFF2-40B4-BE49-F238E27FC236}">
                <a16:creationId xmlns:a16="http://schemas.microsoft.com/office/drawing/2014/main" xmlns="" id="{0EB2B8EC-3C16-4DA7-BE6F-3328AA90C6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413" y="3213100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10B0BC15-8668-45BA-BBE2-43AF06B84F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8538" y="3168650"/>
            <a:ext cx="9286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85354" name="Line 10">
            <a:extLst>
              <a:ext uri="{FF2B5EF4-FFF2-40B4-BE49-F238E27FC236}">
                <a16:creationId xmlns:a16="http://schemas.microsoft.com/office/drawing/2014/main" xmlns="" id="{BAB1324E-3782-477C-AA8D-EC13E864BEEC}"/>
              </a:ext>
            </a:extLst>
          </p:cNvPr>
          <p:cNvSpPr>
            <a:spLocks noChangeShapeType="1"/>
          </p:cNvSpPr>
          <p:nvPr/>
        </p:nvSpPr>
        <p:spPr bwMode="auto">
          <a:xfrm>
            <a:off x="833438" y="1314450"/>
            <a:ext cx="2370137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9036" name="Text Box 12">
            <a:extLst>
              <a:ext uri="{FF2B5EF4-FFF2-40B4-BE49-F238E27FC236}">
                <a16:creationId xmlns:a16="http://schemas.microsoft.com/office/drawing/2014/main" xmlns="" id="{381F9D0B-F378-496C-A7B0-D69EDC39EE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325" y="3032125"/>
            <a:ext cx="30353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998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 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10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=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9980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Text Box 12">
            <a:extLst>
              <a:ext uri="{FF2B5EF4-FFF2-40B4-BE49-F238E27FC236}">
                <a16:creationId xmlns:a16="http://schemas.microsoft.com/office/drawing/2014/main" xmlns="" id="{607E1352-13D0-4720-9712-0459820D2C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3575" y="1917700"/>
            <a:ext cx="3916363" cy="5191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zh-TW" altLang="en-US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最大的三位偶數是</a:t>
            </a:r>
            <a:r>
              <a:rPr lang="en-US" altLang="zh-TW" sz="280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998</a:t>
            </a:r>
            <a:r>
              <a:rPr lang="zh-TW" altLang="en-US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2800" dirty="0">
                <a:solidFill>
                  <a:srgbClr val="003399"/>
                </a:solidFill>
              </a:rPr>
              <a:t> </a:t>
            </a:r>
          </a:p>
        </p:txBody>
      </p:sp>
      <p:sp>
        <p:nvSpPr>
          <p:cNvPr id="48" name="Line 10">
            <a:extLst>
              <a:ext uri="{FF2B5EF4-FFF2-40B4-BE49-F238E27FC236}">
                <a16:creationId xmlns:a16="http://schemas.microsoft.com/office/drawing/2014/main" xmlns="" id="{E0AF2B34-1891-450E-9821-FFB38D73FF99}"/>
              </a:ext>
            </a:extLst>
          </p:cNvPr>
          <p:cNvSpPr>
            <a:spLocks noChangeShapeType="1"/>
          </p:cNvSpPr>
          <p:nvPr/>
        </p:nvSpPr>
        <p:spPr bwMode="auto">
          <a:xfrm>
            <a:off x="3673475" y="1314450"/>
            <a:ext cx="2130425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5" name="Text Box 4">
            <a:extLst>
              <a:ext uri="{FF2B5EF4-FFF2-40B4-BE49-F238E27FC236}">
                <a16:creationId xmlns:a16="http://schemas.microsoft.com/office/drawing/2014/main" xmlns="" id="{AD651E14-AEE7-40D5-ACF9-E986AEDEF5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4388" y="1958975"/>
            <a:ext cx="2173287" cy="237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/>
              <a:t>A. 9890</a:t>
            </a:r>
            <a:endParaRPr lang="zh-TW" altLang="en-US" sz="2800"/>
          </a:p>
          <a:p>
            <a:pPr eaLnBrk="1" hangingPunct="1">
              <a:spcBef>
                <a:spcPct val="50000"/>
              </a:spcBef>
            </a:pPr>
            <a:r>
              <a:rPr lang="en-US" altLang="zh-TW" sz="2800"/>
              <a:t>B. 9908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zh-TW" sz="2800"/>
              <a:t>C. 9980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zh-TW" sz="2800"/>
              <a:t>D. 9990                   </a:t>
            </a:r>
          </a:p>
        </p:txBody>
      </p:sp>
      <p:sp>
        <p:nvSpPr>
          <p:cNvPr id="49" name="Text Box 12">
            <a:extLst>
              <a:ext uri="{FF2B5EF4-FFF2-40B4-BE49-F238E27FC236}">
                <a16:creationId xmlns:a16="http://schemas.microsoft.com/office/drawing/2014/main" xmlns="" id="{075EA39B-BB5C-480D-8C91-199CD953CC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3575" y="2460625"/>
            <a:ext cx="3384550" cy="5191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zh-TW" altLang="en-US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最小的兩位數是</a:t>
            </a:r>
            <a:r>
              <a:rPr lang="en-US" altLang="zh-TW" sz="280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10</a:t>
            </a:r>
            <a:r>
              <a:rPr lang="zh-TW" altLang="en-US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2800" dirty="0">
                <a:solidFill>
                  <a:srgbClr val="003399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5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1853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29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1290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201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201730" grpId="0" animBg="1"/>
      <p:bldP spid="28" grpId="0"/>
      <p:bldP spid="129036" grpId="0"/>
      <p:bldP spid="129036" grpId="1"/>
      <p:bldP spid="3" grpId="0"/>
      <p:bldP spid="3" grpId="1"/>
      <p:bldP spid="49" grpId="0"/>
      <p:bldP spid="49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矩形 22">
            <a:extLst>
              <a:ext uri="{FF2B5EF4-FFF2-40B4-BE49-F238E27FC236}">
                <a16:creationId xmlns:a16="http://schemas.microsoft.com/office/drawing/2014/main" xmlns="" id="{F056234D-D612-4CAB-9A70-26D62F7641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908050"/>
            <a:ext cx="719138" cy="381000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152606" name="Rectangle 30">
            <a:extLst>
              <a:ext uri="{FF2B5EF4-FFF2-40B4-BE49-F238E27FC236}">
                <a16:creationId xmlns:a16="http://schemas.microsoft.com/office/drawing/2014/main" xmlns="" id="{18316ED0-EE56-447B-BBA8-9B1000D2DB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8513" y="3535363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xmlns="" id="{0E80EF4F-FD49-4DB4-B1FF-29B8D4E978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836613"/>
            <a:ext cx="579438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sz="2800">
                <a:ea typeface="標楷體" panose="03000509000000000000" pitchFamily="65" charset="-120"/>
              </a:rPr>
              <a:t>8</a:t>
            </a:r>
            <a:r>
              <a:rPr lang="en-US" altLang="zh-CN" sz="2800">
                <a:ea typeface="標楷體" panose="03000509000000000000" pitchFamily="65" charset="-120"/>
              </a:rPr>
              <a:t>.</a:t>
            </a:r>
            <a:r>
              <a:rPr lang="en-US" altLang="zh-TW" sz="2800">
                <a:ea typeface="標楷體" panose="03000509000000000000" pitchFamily="65" charset="-120"/>
              </a:rPr>
              <a:t> 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  <p:sp>
        <p:nvSpPr>
          <p:cNvPr id="2" name="Rectangle 5">
            <a:extLst>
              <a:ext uri="{FF2B5EF4-FFF2-40B4-BE49-F238E27FC236}">
                <a16:creationId xmlns:a16="http://schemas.microsoft.com/office/drawing/2014/main" xmlns="" id="{9DE7E39A-E5A9-49D2-BB0F-6C1104E1E0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288" y="1536700"/>
            <a:ext cx="2643187" cy="24638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</p:spPr>
        <p:txBody>
          <a:bodyPr lIns="90000" tIns="46800" rIns="90000" bIns="46800" anchor="ctr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 eaLnBrk="1" hangingPunct="1">
              <a:spcBef>
                <a:spcPts val="0"/>
              </a:spcBef>
              <a:spcAft>
                <a:spcPct val="50000"/>
              </a:spcAft>
              <a:defRPr/>
            </a:pPr>
            <a:r>
              <a:rPr lang="en-US" altLang="zh-TW" sz="2800" dirty="0">
                <a:ea typeface="標楷體" panose="03000509000000000000" pitchFamily="65" charset="-120"/>
              </a:rPr>
              <a:t>A. 219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×</a:t>
            </a:r>
            <a:r>
              <a:rPr lang="zh-TW" altLang="en-US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0.14</a:t>
            </a:r>
            <a:r>
              <a:rPr lang="en-US" altLang="zh-TW" sz="2800" dirty="0">
                <a:ea typeface="標楷體" panose="03000509000000000000" pitchFamily="65" charset="-120"/>
              </a:rPr>
              <a:t>     </a:t>
            </a:r>
          </a:p>
          <a:p>
            <a:pPr marL="0" indent="0" eaLnBrk="1" hangingPunct="1">
              <a:spcBef>
                <a:spcPts val="0"/>
              </a:spcBef>
              <a:spcAft>
                <a:spcPct val="50000"/>
              </a:spcAft>
              <a:defRPr/>
            </a:pPr>
            <a:r>
              <a:rPr lang="en-US" altLang="zh-TW" sz="2800" dirty="0">
                <a:ea typeface="標楷體" panose="03000509000000000000" pitchFamily="65" charset="-120"/>
              </a:rPr>
              <a:t>B. 21.9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</a:rPr>
              <a:t>×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</a:rPr>
              <a:t>14         </a:t>
            </a:r>
          </a:p>
          <a:p>
            <a:pPr eaLnBrk="1" hangingPunct="1">
              <a:spcBef>
                <a:spcPts val="0"/>
              </a:spcBef>
              <a:spcAft>
                <a:spcPct val="50000"/>
              </a:spcAft>
              <a:defRPr/>
            </a:pPr>
            <a:r>
              <a:rPr lang="en-US" altLang="zh-CN" sz="2800" dirty="0">
                <a:ea typeface="標楷體" panose="03000509000000000000" pitchFamily="65" charset="-120"/>
              </a:rPr>
              <a:t>C.</a:t>
            </a:r>
            <a:r>
              <a:rPr lang="en-US" altLang="zh-TW" sz="2800" dirty="0">
                <a:ea typeface="標楷體" panose="03000509000000000000" pitchFamily="65" charset="-120"/>
              </a:rPr>
              <a:t> 185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</a:rPr>
              <a:t>×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</a:rPr>
              <a:t>0.33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en-US" altLang="zh-CN" sz="2800" dirty="0">
                <a:ea typeface="標楷體" panose="03000509000000000000" pitchFamily="65" charset="-120"/>
              </a:rPr>
              <a:t>D. </a:t>
            </a:r>
            <a:r>
              <a:rPr lang="en-US" altLang="zh-TW" sz="2800" dirty="0">
                <a:ea typeface="標楷體" panose="03000509000000000000" pitchFamily="65" charset="-120"/>
              </a:rPr>
              <a:t>18.5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</a:rPr>
              <a:t>×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</a:rPr>
              <a:t>33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34FD4131-CEFF-40FF-91F5-D077FDC74E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250" y="3449638"/>
            <a:ext cx="9286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22535" name="Rectangle 4">
            <a:extLst>
              <a:ext uri="{FF2B5EF4-FFF2-40B4-BE49-F238E27FC236}">
                <a16:creationId xmlns:a16="http://schemas.microsoft.com/office/drawing/2014/main" xmlns="" id="{3185352D-9DDE-4553-9F6C-C899788DB2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811213"/>
            <a:ext cx="7127875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kumimoji="0" lang="zh-TW" altLang="en-US" sz="2800">
                <a:ea typeface="標楷體" panose="03000509000000000000" pitchFamily="65" charset="-120"/>
              </a:rPr>
              <a:t>下列哪一項的值最大？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  <p:sp>
        <p:nvSpPr>
          <p:cNvPr id="178188" name="Text Box 12">
            <a:extLst>
              <a:ext uri="{FF2B5EF4-FFF2-40B4-BE49-F238E27FC236}">
                <a16:creationId xmlns:a16="http://schemas.microsoft.com/office/drawing/2014/main" xmlns="" id="{C6812ECC-2249-43B7-BF6C-16E7CDE1EC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7263" y="1473200"/>
            <a:ext cx="3924300" cy="95408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defRPr/>
            </a:pPr>
            <a:r>
              <a:rPr lang="zh-TW" altLang="en-US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忽略小數點，選項</a:t>
            </a:r>
            <a:r>
              <a:rPr lang="en-US" altLang="zh-TW" sz="280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A</a:t>
            </a:r>
            <a:r>
              <a:rPr lang="zh-TW" altLang="en-US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和</a:t>
            </a:r>
            <a:r>
              <a:rPr lang="en-US" altLang="zh-TW" sz="2800" dirty="0">
                <a:solidFill>
                  <a:srgbClr val="003399"/>
                </a:solidFill>
              </a:rPr>
              <a:t>B 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zh-TW" altLang="en-US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的答案是相同的。</a:t>
            </a:r>
            <a:endParaRPr lang="en-US" altLang="zh-TW" sz="2800" dirty="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78189" name="Text Box 13">
            <a:extLst>
              <a:ext uri="{FF2B5EF4-FFF2-40B4-BE49-F238E27FC236}">
                <a16:creationId xmlns:a16="http://schemas.microsoft.com/office/drawing/2014/main" xmlns="" id="{F281CA90-FB94-4170-850F-47397BB4D5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8155" y="1514475"/>
            <a:ext cx="17097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80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兩位小數</a:t>
            </a:r>
            <a:endParaRPr lang="en-US" altLang="zh-TW" sz="280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78190" name="Text Box 14">
            <a:extLst>
              <a:ext uri="{FF2B5EF4-FFF2-40B4-BE49-F238E27FC236}">
                <a16:creationId xmlns:a16="http://schemas.microsoft.com/office/drawing/2014/main" xmlns="" id="{F22E56E1-A6CC-4BE7-B5A8-7530662469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313238"/>
            <a:ext cx="34861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>
                <a:solidFill>
                  <a:srgbClr val="003399"/>
                </a:solidFill>
              </a:rPr>
              <a:t>B. 21.9 </a:t>
            </a:r>
            <a:r>
              <a:rPr lang="en-US" altLang="zh-TW" sz="2800">
                <a:solidFill>
                  <a:srgbClr val="003399"/>
                </a:solidFill>
                <a:sym typeface="Symbol" panose="05050102010706020507" pitchFamily="18" charset="2"/>
              </a:rPr>
              <a:t> 14 = 306.6</a:t>
            </a:r>
            <a:endParaRPr lang="en-US" altLang="zh-TW" sz="2800">
              <a:solidFill>
                <a:srgbClr val="003399"/>
              </a:solidFill>
            </a:endParaRPr>
          </a:p>
        </p:txBody>
      </p:sp>
      <p:sp>
        <p:nvSpPr>
          <p:cNvPr id="178191" name="Text Box 15">
            <a:extLst>
              <a:ext uri="{FF2B5EF4-FFF2-40B4-BE49-F238E27FC236}">
                <a16:creationId xmlns:a16="http://schemas.microsoft.com/office/drawing/2014/main" xmlns="" id="{6DC9E763-89F0-4EC7-837C-9ACD95A6AF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238" y="4829175"/>
            <a:ext cx="34845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>
                <a:solidFill>
                  <a:srgbClr val="003399"/>
                </a:solidFill>
              </a:rPr>
              <a:t>D. 18.5 </a:t>
            </a:r>
            <a:r>
              <a:rPr lang="en-US" altLang="zh-TW" sz="2800">
                <a:solidFill>
                  <a:srgbClr val="003399"/>
                </a:solidFill>
                <a:sym typeface="Symbol" panose="05050102010706020507" pitchFamily="18" charset="2"/>
              </a:rPr>
              <a:t> 33 = 610.5 </a:t>
            </a:r>
            <a:endParaRPr lang="en-US" altLang="zh-TW" sz="2800">
              <a:solidFill>
                <a:srgbClr val="003399"/>
              </a:solidFill>
            </a:endParaRPr>
          </a:p>
        </p:txBody>
      </p:sp>
      <p:sp>
        <p:nvSpPr>
          <p:cNvPr id="13" name="Text Box 13">
            <a:extLst>
              <a:ext uri="{FF2B5EF4-FFF2-40B4-BE49-F238E27FC236}">
                <a16:creationId xmlns:a16="http://schemas.microsoft.com/office/drawing/2014/main" xmlns="" id="{10074259-3075-4B6F-AA21-0D509C03AD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635" y="2149475"/>
            <a:ext cx="17097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80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一位小數</a:t>
            </a:r>
            <a:endParaRPr lang="en-US" altLang="zh-TW" sz="280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4" name="Text Box 13">
            <a:extLst>
              <a:ext uri="{FF2B5EF4-FFF2-40B4-BE49-F238E27FC236}">
                <a16:creationId xmlns:a16="http://schemas.microsoft.com/office/drawing/2014/main" xmlns="" id="{6475855B-8247-4F42-BBC1-0365E57AED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635" y="2813050"/>
            <a:ext cx="170973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80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兩位小數</a:t>
            </a:r>
            <a:endParaRPr lang="en-US" altLang="zh-TW" sz="280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5" name="Text Box 13">
            <a:extLst>
              <a:ext uri="{FF2B5EF4-FFF2-40B4-BE49-F238E27FC236}">
                <a16:creationId xmlns:a16="http://schemas.microsoft.com/office/drawing/2014/main" xmlns="" id="{712E51E3-2368-4E97-89F9-0EC91EF73F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635" y="3446463"/>
            <a:ext cx="17097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80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一位小數</a:t>
            </a:r>
            <a:endParaRPr lang="en-US" altLang="zh-TW" sz="280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6" name="Text Box 12">
            <a:extLst>
              <a:ext uri="{FF2B5EF4-FFF2-40B4-BE49-F238E27FC236}">
                <a16:creationId xmlns:a16="http://schemas.microsoft.com/office/drawing/2014/main" xmlns="" id="{EF696E2A-FFEB-49B3-A418-7187B9E393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6313" y="2903538"/>
            <a:ext cx="3924300" cy="95408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TW" altLang="en-US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忽略小數點，選項</a:t>
            </a:r>
            <a:r>
              <a:rPr lang="en-US" altLang="zh-TW" sz="280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C</a:t>
            </a:r>
            <a:r>
              <a:rPr lang="zh-TW" altLang="en-US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和</a:t>
            </a:r>
            <a:r>
              <a:rPr lang="en-US" altLang="zh-TW" sz="2800" dirty="0">
                <a:solidFill>
                  <a:srgbClr val="003399"/>
                </a:solidFill>
              </a:rPr>
              <a:t>D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zh-TW" altLang="en-US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的答案是相同的。</a:t>
            </a:r>
            <a:endParaRPr lang="en-US" altLang="zh-TW" sz="2800" dirty="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xmlns="" id="{F48DCA69-D7F9-4E74-9C3D-5BAF8CC2D2B3}"/>
              </a:ext>
            </a:extLst>
          </p:cNvPr>
          <p:cNvSpPr txBox="1"/>
          <p:nvPr/>
        </p:nvSpPr>
        <p:spPr>
          <a:xfrm>
            <a:off x="4797425" y="2349500"/>
            <a:ext cx="337497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sz="280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sym typeface="Symbol" panose="05050102010706020507" pitchFamily="18" charset="2"/>
              </a:rPr>
              <a:t>B</a:t>
            </a:r>
            <a:r>
              <a:rPr lang="en-US" altLang="zh-CN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rPr>
              <a:t> </a:t>
            </a:r>
            <a:r>
              <a:rPr lang="zh-CN" altLang="en-US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rPr>
              <a:t> </a:t>
            </a:r>
            <a:r>
              <a:rPr lang="en-US" altLang="zh-CN" sz="280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sym typeface="Symbol" panose="05050102010706020507" pitchFamily="18" charset="2"/>
              </a:rPr>
              <a:t>A</a:t>
            </a:r>
            <a:r>
              <a:rPr lang="zh-TW" altLang="en-US" sz="280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sym typeface="Symbol" panose="05050102010706020507" pitchFamily="18" charset="2"/>
              </a:rPr>
              <a:t>，剔除</a:t>
            </a:r>
            <a:r>
              <a:rPr lang="en-US" altLang="zh-TW" sz="280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sym typeface="Symbol" panose="05050102010706020507" pitchFamily="18" charset="2"/>
              </a:rPr>
              <a:t>A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xmlns="" id="{B1130B02-05E4-40B2-A957-3F6638A205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7575" y="1643063"/>
            <a:ext cx="368300" cy="3254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xmlns="" id="{AD6623C0-84FB-423D-9C82-CDFB38CC7E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9575" y="2286000"/>
            <a:ext cx="101600" cy="3254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xmlns="" id="{78C68212-1EAD-499B-98E1-3BB578844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1238" y="2917825"/>
            <a:ext cx="284162" cy="3254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xmlns="" id="{B2666687-8AC4-44E9-9944-0D7856F3D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1800" y="3535363"/>
            <a:ext cx="101600" cy="3254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xmlns="" id="{4BE67C54-448E-4888-BD12-6841C248B67B}"/>
              </a:ext>
            </a:extLst>
          </p:cNvPr>
          <p:cNvSpPr txBox="1"/>
          <p:nvPr/>
        </p:nvSpPr>
        <p:spPr>
          <a:xfrm>
            <a:off x="4797425" y="3857625"/>
            <a:ext cx="3014663" cy="523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sz="280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sym typeface="Symbol" panose="05050102010706020507" pitchFamily="18" charset="2"/>
              </a:rPr>
              <a:t>D</a:t>
            </a:r>
            <a:r>
              <a:rPr lang="en-US" altLang="zh-CN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rPr>
              <a:t> </a:t>
            </a:r>
            <a:r>
              <a:rPr lang="zh-CN" altLang="en-US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rPr>
              <a:t> </a:t>
            </a:r>
            <a:r>
              <a:rPr lang="en-US" altLang="zh-CN" sz="280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sym typeface="Symbol" panose="05050102010706020507" pitchFamily="18" charset="2"/>
              </a:rPr>
              <a:t>C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 ，剔除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C</a:t>
            </a:r>
            <a:endParaRPr lang="zh-CN" altLang="en-US" sz="2800" dirty="0">
              <a:solidFill>
                <a:srgbClr val="003399"/>
              </a:solidFill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4" name="任意多边形 3"/>
          <p:cNvSpPr/>
          <p:nvPr/>
        </p:nvSpPr>
        <p:spPr bwMode="auto">
          <a:xfrm>
            <a:off x="815340" y="1805940"/>
            <a:ext cx="2286000" cy="0"/>
          </a:xfrm>
          <a:custGeom>
            <a:avLst/>
            <a:gdLst>
              <a:gd name="connsiteX0" fmla="*/ 0 w 2133600"/>
              <a:gd name="connsiteY0" fmla="*/ 0 h 0"/>
              <a:gd name="connsiteX1" fmla="*/ 2133600 w 21336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133600">
                <a:moveTo>
                  <a:pt x="0" y="0"/>
                </a:moveTo>
                <a:lnTo>
                  <a:pt x="2133600" y="0"/>
                </a:lnTo>
              </a:path>
            </a:pathLst>
          </a:cu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4" name="任意多边形 23"/>
          <p:cNvSpPr/>
          <p:nvPr/>
        </p:nvSpPr>
        <p:spPr bwMode="auto">
          <a:xfrm>
            <a:off x="776288" y="3068960"/>
            <a:ext cx="2286000" cy="0"/>
          </a:xfrm>
          <a:custGeom>
            <a:avLst/>
            <a:gdLst>
              <a:gd name="connsiteX0" fmla="*/ 0 w 2133600"/>
              <a:gd name="connsiteY0" fmla="*/ 0 h 0"/>
              <a:gd name="connsiteX1" fmla="*/ 2133600 w 21336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133600">
                <a:moveTo>
                  <a:pt x="0" y="0"/>
                </a:moveTo>
                <a:lnTo>
                  <a:pt x="2133600" y="0"/>
                </a:lnTo>
              </a:path>
            </a:pathLst>
          </a:cu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8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781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78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78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178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178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8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1781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81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178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8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178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8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3" dur="500"/>
                                        <p:tgtEl>
                                          <p:spTgt spid="1781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8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8" dur="500"/>
                                        <p:tgtEl>
                                          <p:spTgt spid="152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152606" grpId="0" animBg="1"/>
      <p:bldP spid="28" grpId="0"/>
      <p:bldP spid="178188" grpId="0" uiExpand="1" build="p"/>
      <p:bldP spid="178188" grpId="1" build="allAtOnce"/>
      <p:bldP spid="178189" grpId="0"/>
      <p:bldP spid="178189" grpId="1"/>
      <p:bldP spid="178190" grpId="0"/>
      <p:bldP spid="178190" grpId="1"/>
      <p:bldP spid="178191" grpId="0"/>
      <p:bldP spid="178191" grpId="1"/>
      <p:bldP spid="13" grpId="0"/>
      <p:bldP spid="13" grpId="1"/>
      <p:bldP spid="14" grpId="0"/>
      <p:bldP spid="14" grpId="1"/>
      <p:bldP spid="15" grpId="0"/>
      <p:bldP spid="15" grpId="1"/>
      <p:bldP spid="16" grpId="0" build="p"/>
      <p:bldP spid="16" grpId="1" build="allAtOnce"/>
      <p:bldP spid="17" grpId="0"/>
      <p:bldP spid="17" grpId="1"/>
      <p:bldP spid="3" grpId="0" animBg="1"/>
      <p:bldP spid="3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/>
      <p:bldP spid="22" grpId="1"/>
      <p:bldP spid="4" grpId="0" animBg="1"/>
      <p:bldP spid="4" grpId="1" animBg="1"/>
      <p:bldP spid="24" grpId="0" animBg="1"/>
      <p:bldP spid="24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4">
            <a:extLst>
              <a:ext uri="{FF2B5EF4-FFF2-40B4-BE49-F238E27FC236}">
                <a16:creationId xmlns:a16="http://schemas.microsoft.com/office/drawing/2014/main" xmlns="" id="{C4A79DAB-1E8F-41F1-9CB0-3501D08049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575" y="2540000"/>
            <a:ext cx="579438" cy="5191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sz="2800">
                <a:ea typeface="標楷體" panose="03000509000000000000" pitchFamily="65" charset="-120"/>
              </a:rPr>
              <a:t>9</a:t>
            </a:r>
            <a:r>
              <a:rPr lang="en-US" altLang="zh-CN" sz="2800">
                <a:ea typeface="標楷體" panose="03000509000000000000" pitchFamily="65" charset="-120"/>
              </a:rPr>
              <a:t>.</a:t>
            </a:r>
            <a:r>
              <a:rPr lang="en-US" altLang="zh-TW" sz="2800">
                <a:ea typeface="標楷體" panose="03000509000000000000" pitchFamily="65" charset="-120"/>
              </a:rPr>
              <a:t> 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  <p:sp>
        <p:nvSpPr>
          <p:cNvPr id="23555" name="Rectangle 4">
            <a:extLst>
              <a:ext uri="{FF2B5EF4-FFF2-40B4-BE49-F238E27FC236}">
                <a16:creationId xmlns:a16="http://schemas.microsoft.com/office/drawing/2014/main" xmlns="" id="{11A0921D-4245-44F9-92A2-4950AA02B8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288" y="2554288"/>
            <a:ext cx="7396162" cy="9461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ct val="30000"/>
              </a:spcAft>
            </a:pPr>
            <a:r>
              <a:rPr lang="zh-TW" altLang="en-US" sz="2800" u="sng">
                <a:ea typeface="標楷體" panose="03000509000000000000" pitchFamily="65" charset="-120"/>
              </a:rPr>
              <a:t>李</a:t>
            </a:r>
            <a:r>
              <a:rPr lang="zh-TW" altLang="en-US" sz="2800">
                <a:ea typeface="標楷體" panose="03000509000000000000" pitchFamily="65" charset="-120"/>
              </a:rPr>
              <a:t>先生把車停泊在停車場</a:t>
            </a:r>
            <a:r>
              <a:rPr lang="en-US" altLang="zh-TW" sz="2800">
                <a:ea typeface="標楷體" panose="03000509000000000000" pitchFamily="65" charset="-120"/>
              </a:rPr>
              <a:t>3.8</a:t>
            </a:r>
            <a:r>
              <a:rPr lang="zh-TW" altLang="en-US" sz="2800">
                <a:ea typeface="標楷體" panose="03000509000000000000" pitchFamily="65" charset="-120"/>
              </a:rPr>
              <a:t>小時，他須付款多少</a:t>
            </a:r>
            <a:r>
              <a:rPr lang="en-US" altLang="zh-TW" sz="280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</p:txBody>
      </p:sp>
      <p:sp>
        <p:nvSpPr>
          <p:cNvPr id="201730" name="Rectangle 2">
            <a:extLst>
              <a:ext uri="{FF2B5EF4-FFF2-40B4-BE49-F238E27FC236}">
                <a16:creationId xmlns:a16="http://schemas.microsoft.com/office/drawing/2014/main" xmlns="" id="{7589495E-F7B9-4EB7-84DE-2F316EE5BA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8800" y="3703638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8A694AD1-A39A-421B-B357-EDCBF47324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5600" y="3644900"/>
            <a:ext cx="9286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23558" name="Text Box 4">
            <a:extLst>
              <a:ext uri="{FF2B5EF4-FFF2-40B4-BE49-F238E27FC236}">
                <a16:creationId xmlns:a16="http://schemas.microsoft.com/office/drawing/2014/main" xmlns="" id="{DB33CFE8-FE68-4789-9D68-0CD40B03E2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3716338"/>
            <a:ext cx="648017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60000"/>
              </a:spcAft>
            </a:pPr>
            <a:r>
              <a:rPr lang="en-US" altLang="zh-TW" sz="2800"/>
              <a:t>A. $42        B. $44       C. $74        D. $82                   </a:t>
            </a:r>
          </a:p>
        </p:txBody>
      </p:sp>
      <p:graphicFrame>
        <p:nvGraphicFramePr>
          <p:cNvPr id="126023" name="Group 71">
            <a:extLst>
              <a:ext uri="{FF2B5EF4-FFF2-40B4-BE49-F238E27FC236}">
                <a16:creationId xmlns:a16="http://schemas.microsoft.com/office/drawing/2014/main" xmlns="" id="{A2861E9D-C729-4BAB-AED2-A709618C25ED}"/>
              </a:ext>
            </a:extLst>
          </p:cNvPr>
          <p:cNvGraphicFramePr>
            <a:graphicFrameLocks noGrp="1"/>
          </p:cNvGraphicFramePr>
          <p:nvPr/>
        </p:nvGraphicFramePr>
        <p:xfrm>
          <a:off x="1739900" y="981075"/>
          <a:ext cx="5208588" cy="1474844"/>
        </p:xfrm>
        <a:graphic>
          <a:graphicData uri="http://schemas.openxmlformats.org/drawingml/2006/table">
            <a:tbl>
              <a:tblPr/>
              <a:tblGrid>
                <a:gridCol w="52085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1794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泊車收費</a:t>
                      </a:r>
                    </a:p>
                  </a:txBody>
                  <a:tcPr marT="45623" marB="456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5684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每</a:t>
                      </a:r>
                      <a:r>
                        <a:rPr kumimoji="1" lang="en-US" altLang="zh-TW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1</a:t>
                      </a:r>
                      <a:r>
                        <a:rPr kumimoji="1" lang="zh-TW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小時</a:t>
                      </a:r>
                      <a:r>
                        <a:rPr kumimoji="1" lang="zh-TW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                           </a:t>
                      </a:r>
                      <a:r>
                        <a:rPr kumimoji="1" lang="en-US" altLang="zh-TW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$18.50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(</a:t>
                      </a:r>
                      <a:r>
                        <a:rPr kumimoji="1" lang="zh-TW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不足</a:t>
                      </a:r>
                      <a:r>
                        <a:rPr kumimoji="1" lang="en-US" altLang="zh-TW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1</a:t>
                      </a:r>
                      <a:r>
                        <a:rPr kumimoji="1" lang="zh-TW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小時亦以</a:t>
                      </a:r>
                      <a:r>
                        <a:rPr kumimoji="1" lang="en-US" altLang="zh-TW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1</a:t>
                      </a:r>
                      <a:r>
                        <a:rPr kumimoji="1" lang="zh-TW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小時收費計算</a:t>
                      </a:r>
                      <a:r>
                        <a:rPr kumimoji="1" lang="en-US" altLang="zh-TW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)</a:t>
                      </a:r>
                    </a:p>
                  </a:txBody>
                  <a:tcPr marT="45623" marB="456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85354" name="Line 10">
            <a:extLst>
              <a:ext uri="{FF2B5EF4-FFF2-40B4-BE49-F238E27FC236}">
                <a16:creationId xmlns:a16="http://schemas.microsoft.com/office/drawing/2014/main" xmlns="" id="{9224D7A9-FBC1-4526-AA57-5BCF599AAFFA}"/>
              </a:ext>
            </a:extLst>
          </p:cNvPr>
          <p:cNvSpPr>
            <a:spLocks noChangeShapeType="1"/>
          </p:cNvSpPr>
          <p:nvPr/>
        </p:nvSpPr>
        <p:spPr bwMode="auto">
          <a:xfrm>
            <a:off x="1831975" y="2395538"/>
            <a:ext cx="4205288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403">
            <a:extLst>
              <a:ext uri="{FF2B5EF4-FFF2-40B4-BE49-F238E27FC236}">
                <a16:creationId xmlns:a16="http://schemas.microsoft.com/office/drawing/2014/main" xmlns="" id="{3FBA7110-AAF0-4522-8BE9-F718B664AE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4365625"/>
            <a:ext cx="4105275" cy="1008063"/>
          </a:xfrm>
          <a:prstGeom prst="rect">
            <a:avLst/>
          </a:prstGeom>
          <a:solidFill>
            <a:srgbClr val="FF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>
            <a:lvl1pPr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ct val="20000"/>
              </a:spcAft>
            </a:pPr>
            <a:r>
              <a:rPr lang="zh-TW" altLang="en-US" sz="2800" b="1">
                <a:solidFill>
                  <a:srgbClr val="003399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泊車</a:t>
            </a:r>
            <a:r>
              <a:rPr lang="en-US" altLang="zh-TW" sz="2800" b="1">
                <a:solidFill>
                  <a:srgbClr val="003399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3.8</a:t>
            </a:r>
            <a:r>
              <a:rPr lang="zh-TW" altLang="en-US" sz="2800" b="1">
                <a:solidFill>
                  <a:srgbClr val="003399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小時，即以</a:t>
            </a:r>
            <a:r>
              <a:rPr lang="en-US" altLang="zh-TW" sz="2800" b="1">
                <a:solidFill>
                  <a:srgbClr val="003399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4</a:t>
            </a:r>
            <a:r>
              <a:rPr lang="zh-TW" altLang="en-US" sz="2800" b="1">
                <a:solidFill>
                  <a:srgbClr val="003399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小時收費計算。</a:t>
            </a:r>
          </a:p>
        </p:txBody>
      </p:sp>
      <p:sp>
        <p:nvSpPr>
          <p:cNvPr id="126028" name="Text Box 76">
            <a:extLst>
              <a:ext uri="{FF2B5EF4-FFF2-40B4-BE49-F238E27FC236}">
                <a16:creationId xmlns:a16="http://schemas.microsoft.com/office/drawing/2014/main" xmlns="" id="{4CE12975-B103-4A43-A440-E84DDD0E1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1413" y="4292600"/>
            <a:ext cx="21240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他須付款</a:t>
            </a:r>
          </a:p>
        </p:txBody>
      </p:sp>
      <p:sp>
        <p:nvSpPr>
          <p:cNvPr id="126029" name="Text Box 77">
            <a:extLst>
              <a:ext uri="{FF2B5EF4-FFF2-40B4-BE49-F238E27FC236}">
                <a16:creationId xmlns:a16="http://schemas.microsoft.com/office/drawing/2014/main" xmlns="" id="{02FD10EE-43B4-44DD-877E-7E7B26C56D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5113" y="4775200"/>
            <a:ext cx="18605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18.5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×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26030" name="Text Box 78">
            <a:extLst>
              <a:ext uri="{FF2B5EF4-FFF2-40B4-BE49-F238E27FC236}">
                <a16:creationId xmlns:a16="http://schemas.microsoft.com/office/drawing/2014/main" xmlns="" id="{D937AF7F-4617-4903-9D03-BB12462112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3013" y="5229225"/>
            <a:ext cx="15128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= $74</a:t>
            </a:r>
            <a:endParaRPr lang="en-US" altLang="zh-TW" sz="2800">
              <a:solidFill>
                <a:srgbClr val="003399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5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26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6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26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126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1260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1853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1260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01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0" grpId="0" animBg="1"/>
      <p:bldP spid="28" grpId="0"/>
      <p:bldP spid="5" grpId="0" animBg="1"/>
      <p:bldP spid="5" grpId="1" animBg="1"/>
      <p:bldP spid="126028" grpId="0"/>
      <p:bldP spid="126028" grpId="1"/>
      <p:bldP spid="126029" grpId="0"/>
      <p:bldP spid="126029" grpId="1"/>
      <p:bldP spid="126030" grpId="0"/>
      <p:bldP spid="126030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angle 30">
            <a:extLst>
              <a:ext uri="{FF2B5EF4-FFF2-40B4-BE49-F238E27FC236}">
                <a16:creationId xmlns:a16="http://schemas.microsoft.com/office/drawing/2014/main" xmlns="" id="{7CE662EE-EAD7-4358-9017-AA4456A001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015" y="2939609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27652" name="Rectangle 4">
            <a:extLst>
              <a:ext uri="{FF2B5EF4-FFF2-40B4-BE49-F238E27FC236}">
                <a16:creationId xmlns:a16="http://schemas.microsoft.com/office/drawing/2014/main" xmlns="" id="{C68F1773-A892-4F93-AAB3-C20110B543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792" y="889556"/>
            <a:ext cx="78419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sz="2800" dirty="0" smtClean="0">
                <a:ea typeface="標楷體" panose="03000509000000000000" pitchFamily="65" charset="-120"/>
              </a:rPr>
              <a:t>10</a:t>
            </a:r>
            <a:r>
              <a:rPr lang="en-US" altLang="zh-CN" sz="2800" dirty="0" smtClean="0">
                <a:ea typeface="標楷體" panose="03000509000000000000" pitchFamily="65" charset="-120"/>
              </a:rPr>
              <a:t>.</a:t>
            </a:r>
            <a:r>
              <a:rPr lang="en-US" altLang="zh-TW" sz="2800" dirty="0" smtClean="0">
                <a:ea typeface="標楷體" panose="03000509000000000000" pitchFamily="65" charset="-120"/>
              </a:rPr>
              <a:t> </a:t>
            </a:r>
            <a:endParaRPr lang="zh-CN" altLang="en-US" sz="2800" dirty="0">
              <a:ea typeface="標楷體" panose="03000509000000000000" pitchFamily="65" charset="-120"/>
            </a:endParaRPr>
          </a:p>
        </p:txBody>
      </p:sp>
      <p:sp>
        <p:nvSpPr>
          <p:cNvPr id="72" name="TextBox 27">
            <a:extLst>
              <a:ext uri="{FF2B5EF4-FFF2-40B4-BE49-F238E27FC236}">
                <a16:creationId xmlns:a16="http://schemas.microsoft.com/office/drawing/2014/main" xmlns="" id="{1E638626-C270-40B2-BC4B-77E26E56FD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5776" y="2914205"/>
            <a:ext cx="9286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27656" name="Rectangle 4">
            <a:extLst>
              <a:ext uri="{FF2B5EF4-FFF2-40B4-BE49-F238E27FC236}">
                <a16:creationId xmlns:a16="http://schemas.microsoft.com/office/drawing/2014/main" xmlns="" id="{B5BE5F80-2844-4302-B776-A4B530E21D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3784" y="870525"/>
            <a:ext cx="7443787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機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器用了</a:t>
            </a:r>
            <a:r>
              <a:rPr lang="en-US" altLang="zh-TW" sz="2800" dirty="0" smtClean="0">
                <a:latin typeface="+mn-lt"/>
                <a:ea typeface="標楷體" panose="03000509000000000000" pitchFamily="65" charset="-120"/>
              </a:rPr>
              <a:t>14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分鐘切開</a:t>
            </a:r>
            <a:r>
              <a:rPr lang="en-US" altLang="zh-TW" sz="2800" dirty="0" smtClean="0">
                <a:latin typeface="+mn-lt"/>
                <a:ea typeface="標楷體" panose="03000509000000000000" pitchFamily="65" charset="-120"/>
              </a:rPr>
              <a:t>224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個菠蘿。如果以相同</a:t>
            </a:r>
            <a:endParaRPr lang="en-US" altLang="zh-TW" sz="2800" dirty="0" smtClean="0">
              <a:latin typeface="+mn-lt"/>
              <a:ea typeface="標楷體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的速度切開</a:t>
            </a:r>
            <a:r>
              <a:rPr lang="en-US" altLang="zh-TW" sz="2800" dirty="0" smtClean="0">
                <a:latin typeface="+mn-lt"/>
                <a:ea typeface="標楷體" panose="03000509000000000000" pitchFamily="65" charset="-120"/>
              </a:rPr>
              <a:t>352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個菠蘿，要用多少分鐘？</a:t>
            </a:r>
            <a:endParaRPr lang="zh-CN" altLang="en-US" sz="2800" dirty="0"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27653" name="Rectangle 5">
            <a:extLst>
              <a:ext uri="{FF2B5EF4-FFF2-40B4-BE49-F238E27FC236}">
                <a16:creationId xmlns:a16="http://schemas.microsoft.com/office/drawing/2014/main" xmlns="" id="{21C32EDA-09BB-4AC7-BEDD-C0F097A761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217" y="1915162"/>
            <a:ext cx="2454632" cy="204889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 anchor="ctr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dirty="0">
                <a:latin typeface="+mn-lt"/>
                <a:ea typeface="標楷體" panose="03000509000000000000" pitchFamily="65" charset="-120"/>
              </a:rPr>
              <a:t>A. 24 </a:t>
            </a:r>
            <a:r>
              <a:rPr lang="zh-CN" altLang="en-US" sz="2800" dirty="0">
                <a:latin typeface="+mn-lt"/>
                <a:ea typeface="標楷體" panose="03000509000000000000" pitchFamily="65" charset="-120"/>
              </a:rPr>
              <a:t>分鐘</a:t>
            </a:r>
          </a:p>
          <a:p>
            <a:pPr>
              <a:spcAft>
                <a:spcPts val="600"/>
              </a:spcAft>
            </a:pPr>
            <a:r>
              <a:rPr lang="en-US" altLang="zh-CN" sz="2800" dirty="0">
                <a:latin typeface="+mn-lt"/>
                <a:ea typeface="標楷體" panose="03000509000000000000" pitchFamily="65" charset="-120"/>
              </a:rPr>
              <a:t>B. 23 </a:t>
            </a:r>
            <a:r>
              <a:rPr lang="zh-CN" altLang="en-US" sz="2800" dirty="0">
                <a:latin typeface="+mn-lt"/>
                <a:ea typeface="標楷體" panose="03000509000000000000" pitchFamily="65" charset="-120"/>
              </a:rPr>
              <a:t>分鐘</a:t>
            </a:r>
          </a:p>
          <a:p>
            <a:pPr>
              <a:spcAft>
                <a:spcPts val="600"/>
              </a:spcAft>
            </a:pPr>
            <a:r>
              <a:rPr lang="en-US" altLang="zh-CN" sz="2800" dirty="0">
                <a:latin typeface="+mn-lt"/>
                <a:ea typeface="標楷體" panose="03000509000000000000" pitchFamily="65" charset="-120"/>
              </a:rPr>
              <a:t>C. 22</a:t>
            </a:r>
            <a:r>
              <a:rPr lang="zh-CN" altLang="en-US" sz="2800" dirty="0">
                <a:latin typeface="+mn-lt"/>
                <a:ea typeface="標楷體" panose="03000509000000000000" pitchFamily="65" charset="-120"/>
              </a:rPr>
              <a:t>分鐘</a:t>
            </a:r>
          </a:p>
          <a:p>
            <a:r>
              <a:rPr lang="en-US" altLang="zh-CN" sz="2800" dirty="0">
                <a:latin typeface="+mn-lt"/>
                <a:ea typeface="標楷體" panose="03000509000000000000" pitchFamily="65" charset="-120"/>
              </a:rPr>
              <a:t>D. 8 </a:t>
            </a:r>
            <a:r>
              <a:rPr lang="zh-CN" altLang="en-US" sz="2800" dirty="0">
                <a:latin typeface="+mn-lt"/>
                <a:ea typeface="標楷體" panose="03000509000000000000" pitchFamily="65" charset="-120"/>
              </a:rPr>
              <a:t>分鐘</a:t>
            </a:r>
            <a:endParaRPr lang="zh-TW" altLang="en-US" sz="2800" dirty="0"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69" name="Line 10">
            <a:extLst>
              <a:ext uri="{FF2B5EF4-FFF2-40B4-BE49-F238E27FC236}">
                <a16:creationId xmlns:a16="http://schemas.microsoft.com/office/drawing/2014/main" xmlns="" id="{9224D7A9-FBC1-4526-AA57-5BCF599AAFFA}"/>
              </a:ext>
            </a:extLst>
          </p:cNvPr>
          <p:cNvSpPr>
            <a:spLocks noChangeShapeType="1"/>
          </p:cNvSpPr>
          <p:nvPr/>
        </p:nvSpPr>
        <p:spPr bwMode="auto">
          <a:xfrm>
            <a:off x="1475656" y="1384710"/>
            <a:ext cx="4205288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Text Box 76">
            <a:extLst>
              <a:ext uri="{FF2B5EF4-FFF2-40B4-BE49-F238E27FC236}">
                <a16:creationId xmlns:a16="http://schemas.microsoft.com/office/drawing/2014/main" xmlns="" id="{4CE12975-B103-4A43-A440-E84DDD0E1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936" y="2418849"/>
            <a:ext cx="372189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每分鐘可切開菠蘿</a:t>
            </a:r>
            <a:endParaRPr lang="zh-TW" altLang="en-US" sz="28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73" name="Text Box 76">
            <a:extLst>
              <a:ext uri="{FF2B5EF4-FFF2-40B4-BE49-F238E27FC236}">
                <a16:creationId xmlns:a16="http://schemas.microsoft.com/office/drawing/2014/main" xmlns="" id="{4CE12975-B103-4A43-A440-E84DDD0E1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936" y="2962012"/>
            <a:ext cx="252028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(224÷14)</a:t>
            </a:r>
            <a:r>
              <a:rPr lang="zh-TW" altLang="en-US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個。</a:t>
            </a:r>
            <a:endParaRPr lang="zh-TW" altLang="en-US" sz="28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76" name="Line 10">
            <a:extLst>
              <a:ext uri="{FF2B5EF4-FFF2-40B4-BE49-F238E27FC236}">
                <a16:creationId xmlns:a16="http://schemas.microsoft.com/office/drawing/2014/main" xmlns="" id="{9224D7A9-FBC1-4526-AA57-5BCF599AAFFA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2240" y="1367511"/>
            <a:ext cx="100584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" name="Line 10">
            <a:extLst>
              <a:ext uri="{FF2B5EF4-FFF2-40B4-BE49-F238E27FC236}">
                <a16:creationId xmlns:a16="http://schemas.microsoft.com/office/drawing/2014/main" xmlns="" id="{9224D7A9-FBC1-4526-AA57-5BCF599AAFFA}"/>
              </a:ext>
            </a:extLst>
          </p:cNvPr>
          <p:cNvSpPr>
            <a:spLocks noChangeShapeType="1"/>
          </p:cNvSpPr>
          <p:nvPr/>
        </p:nvSpPr>
        <p:spPr bwMode="auto">
          <a:xfrm>
            <a:off x="749217" y="1901576"/>
            <a:ext cx="347472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" name="Text Box 76">
            <a:extLst>
              <a:ext uri="{FF2B5EF4-FFF2-40B4-BE49-F238E27FC236}">
                <a16:creationId xmlns:a16="http://schemas.microsoft.com/office/drawing/2014/main" xmlns="" id="{4CE12975-B103-4A43-A440-E84DDD0E1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936" y="3537866"/>
            <a:ext cx="115212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要用</a:t>
            </a:r>
            <a:endParaRPr lang="zh-TW" altLang="en-US" sz="28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80" name="Text Box 76">
            <a:extLst>
              <a:ext uri="{FF2B5EF4-FFF2-40B4-BE49-F238E27FC236}">
                <a16:creationId xmlns:a16="http://schemas.microsoft.com/office/drawing/2014/main" xmlns="" id="{4CE12975-B103-4A43-A440-E84DDD0E1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6787" y="4116065"/>
            <a:ext cx="280831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352÷(224÷14)</a:t>
            </a:r>
            <a:endParaRPr lang="zh-TW" altLang="en-US" sz="28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82" name="Text Box 76">
            <a:extLst>
              <a:ext uri="{FF2B5EF4-FFF2-40B4-BE49-F238E27FC236}">
                <a16:creationId xmlns:a16="http://schemas.microsoft.com/office/drawing/2014/main" xmlns="" id="{4CE12975-B103-4A43-A440-E84DDD0E1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9755" y="4647582"/>
            <a:ext cx="207240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22(</a:t>
            </a:r>
            <a:r>
              <a:rPr lang="zh-TW" altLang="en-US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分鐘</a:t>
            </a:r>
            <a:r>
              <a:rPr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)</a:t>
            </a:r>
            <a:endParaRPr lang="zh-TW" altLang="en-US" sz="28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animBg="1"/>
      <p:bldP spid="72" grpId="0"/>
      <p:bldP spid="70" grpId="0"/>
      <p:bldP spid="70" grpId="1"/>
      <p:bldP spid="73" grpId="0"/>
      <p:bldP spid="73" grpId="1"/>
      <p:bldP spid="79" grpId="0"/>
      <p:bldP spid="79" grpId="1"/>
      <p:bldP spid="80" grpId="0"/>
      <p:bldP spid="80" grpId="1"/>
      <p:bldP spid="82" grpId="0"/>
      <p:bldP spid="82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angle 2">
            <a:extLst>
              <a:ext uri="{FF2B5EF4-FFF2-40B4-BE49-F238E27FC236}">
                <a16:creationId xmlns:a16="http://schemas.microsoft.com/office/drawing/2014/main" xmlns="" id="{7CA29CB5-0C03-4821-B782-12EA9133CC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600" y="5012467"/>
            <a:ext cx="431800" cy="431800"/>
          </a:xfrm>
          <a:prstGeom prst="rect">
            <a:avLst/>
          </a:prstGeom>
          <a:solidFill>
            <a:srgbClr val="00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152606" name="Rectangle 30">
            <a:extLst>
              <a:ext uri="{FF2B5EF4-FFF2-40B4-BE49-F238E27FC236}">
                <a16:creationId xmlns:a16="http://schemas.microsoft.com/office/drawing/2014/main" xmlns="" id="{F0FE15BA-4728-4F6E-B9EF-6A77FB9AC4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8675" y="3385280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25604" name="Rectangle 4">
            <a:extLst>
              <a:ext uri="{FF2B5EF4-FFF2-40B4-BE49-F238E27FC236}">
                <a16:creationId xmlns:a16="http://schemas.microsoft.com/office/drawing/2014/main" xmlns="" id="{7532B36B-F020-4112-8F73-67882AAB25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1035780"/>
            <a:ext cx="777875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sz="2800">
                <a:ea typeface="標楷體" panose="03000509000000000000" pitchFamily="65" charset="-120"/>
              </a:rPr>
              <a:t>11</a:t>
            </a:r>
            <a:r>
              <a:rPr lang="en-US" altLang="zh-CN" sz="2800">
                <a:ea typeface="標楷體" panose="03000509000000000000" pitchFamily="65" charset="-120"/>
              </a:rPr>
              <a:t>.</a:t>
            </a:r>
            <a:r>
              <a:rPr lang="en-US" altLang="zh-TW" sz="2800">
                <a:ea typeface="標楷體" panose="03000509000000000000" pitchFamily="65" charset="-120"/>
              </a:rPr>
              <a:t> 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  <p:sp>
        <p:nvSpPr>
          <p:cNvPr id="25605" name="Rectangle 5">
            <a:extLst>
              <a:ext uri="{FF2B5EF4-FFF2-40B4-BE49-F238E27FC236}">
                <a16:creationId xmlns:a16="http://schemas.microsoft.com/office/drawing/2014/main" xmlns="" id="{73C13343-4A5E-46B5-93B7-17461C549D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2478817"/>
            <a:ext cx="2160587" cy="30003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ctr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50000"/>
              </a:spcAft>
            </a:pPr>
            <a:r>
              <a:rPr lang="en-US" altLang="zh-TW" sz="2800"/>
              <a:t>A.               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</a:pPr>
            <a:r>
              <a:rPr lang="en-US" altLang="zh-CN" sz="2800"/>
              <a:t>B. </a:t>
            </a:r>
            <a:r>
              <a:rPr lang="en-US" altLang="zh-TW" sz="2800"/>
              <a:t>   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</a:pPr>
            <a:r>
              <a:rPr lang="en-US" altLang="zh-CN" sz="2800"/>
              <a:t>C.</a:t>
            </a:r>
            <a:r>
              <a:rPr lang="en-US" altLang="zh-TW" sz="2800"/>
              <a:t>             </a:t>
            </a:r>
          </a:p>
          <a:p>
            <a:pPr eaLnBrk="1" hangingPunct="1">
              <a:spcBef>
                <a:spcPct val="30000"/>
              </a:spcBef>
            </a:pPr>
            <a:r>
              <a:rPr lang="en-US" altLang="zh-CN" sz="2800"/>
              <a:t>D.  9 </a:t>
            </a:r>
            <a:endParaRPr lang="en-US" altLang="zh-TW" sz="280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233DF916-D076-4652-9C54-311AAE8C1A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8025" y="3310667"/>
            <a:ext cx="9286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25607" name="Rectangle 4">
            <a:extLst>
              <a:ext uri="{FF2B5EF4-FFF2-40B4-BE49-F238E27FC236}">
                <a16:creationId xmlns:a16="http://schemas.microsoft.com/office/drawing/2014/main" xmlns="" id="{07A3D2B0-F198-43E3-8E5A-AD43A8C2C0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513" y="999267"/>
            <a:ext cx="7797800" cy="11842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8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箱子內原有蘋果</a:t>
            </a:r>
            <a:r>
              <a:rPr lang="en-US" altLang="zh-TW" sz="2800" dirty="0">
                <a:ea typeface="標楷體" panose="03000509000000000000" pitchFamily="65" charset="-120"/>
              </a:rPr>
              <a:t>20</a:t>
            </a:r>
            <a:r>
              <a:rPr lang="zh-TW" altLang="en-US" sz="2800" dirty="0">
                <a:ea typeface="標楷體" panose="03000509000000000000" pitchFamily="65" charset="-120"/>
              </a:rPr>
              <a:t>個，</a:t>
            </a:r>
            <a:r>
              <a:rPr lang="zh-TW" altLang="en-US" sz="2800" u="sng" dirty="0">
                <a:ea typeface="標楷體" panose="03000509000000000000" pitchFamily="65" charset="-120"/>
              </a:rPr>
              <a:t>佩怡</a:t>
            </a:r>
            <a:r>
              <a:rPr lang="zh-TW" altLang="en-US" sz="2800" dirty="0">
                <a:ea typeface="標楷體" panose="03000509000000000000" pitchFamily="65" charset="-120"/>
              </a:rPr>
              <a:t>把</a:t>
            </a:r>
            <a:r>
              <a:rPr lang="en-US" altLang="zh-TW" sz="2800" dirty="0">
                <a:ea typeface="標楷體" panose="03000509000000000000" pitchFamily="65" charset="-120"/>
              </a:rPr>
              <a:t>     </a:t>
            </a:r>
            <a:r>
              <a:rPr lang="zh-TW" altLang="en-US" sz="2800" dirty="0">
                <a:ea typeface="標楷體" panose="03000509000000000000" pitchFamily="65" charset="-120"/>
              </a:rPr>
              <a:t>送給祖母，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>
              <a:spcAft>
                <a:spcPts val="18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自己吃去</a:t>
            </a:r>
            <a:r>
              <a:rPr lang="en-US" altLang="zh-TW" sz="2800" dirty="0">
                <a:ea typeface="標楷體" panose="03000509000000000000" pitchFamily="65" charset="-120"/>
              </a:rPr>
              <a:t>3</a:t>
            </a:r>
            <a:r>
              <a:rPr lang="zh-TW" altLang="en-US" sz="2800" dirty="0">
                <a:ea typeface="標楷體" panose="03000509000000000000" pitchFamily="65" charset="-120"/>
              </a:rPr>
              <a:t>個蘋果，餘下幾分之幾？</a:t>
            </a:r>
          </a:p>
        </p:txBody>
      </p:sp>
      <p:sp>
        <p:nvSpPr>
          <p:cNvPr id="185354" name="Line 10">
            <a:extLst>
              <a:ext uri="{FF2B5EF4-FFF2-40B4-BE49-F238E27FC236}">
                <a16:creationId xmlns:a16="http://schemas.microsoft.com/office/drawing/2014/main" xmlns="" id="{C5D520C1-BA69-44ED-BD9E-2048AC490B74}"/>
              </a:ext>
            </a:extLst>
          </p:cNvPr>
          <p:cNvSpPr>
            <a:spLocks noChangeShapeType="1"/>
          </p:cNvSpPr>
          <p:nvPr/>
        </p:nvSpPr>
        <p:spPr bwMode="auto">
          <a:xfrm>
            <a:off x="5160963" y="1683480"/>
            <a:ext cx="2290762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5609" name="Group 40">
            <a:extLst>
              <a:ext uri="{FF2B5EF4-FFF2-40B4-BE49-F238E27FC236}">
                <a16:creationId xmlns:a16="http://schemas.microsoft.com/office/drawing/2014/main" xmlns="" id="{212BCD8D-1415-4641-9A31-ECF66CB3E53F}"/>
              </a:ext>
            </a:extLst>
          </p:cNvPr>
          <p:cNvGrpSpPr>
            <a:grpSpLocks/>
          </p:cNvGrpSpPr>
          <p:nvPr/>
        </p:nvGrpSpPr>
        <p:grpSpPr bwMode="auto">
          <a:xfrm>
            <a:off x="5484813" y="867505"/>
            <a:ext cx="503237" cy="854075"/>
            <a:chOff x="2490" y="2801"/>
            <a:chExt cx="317" cy="538"/>
          </a:xfrm>
        </p:grpSpPr>
        <p:sp>
          <p:nvSpPr>
            <p:cNvPr id="25647" name="Text Box 62">
              <a:extLst>
                <a:ext uri="{FF2B5EF4-FFF2-40B4-BE49-F238E27FC236}">
                  <a16:creationId xmlns:a16="http://schemas.microsoft.com/office/drawing/2014/main" xmlns="" id="{A4C767F4-37B3-40AD-9782-57A24478AE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90" y="2801"/>
              <a:ext cx="31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2800"/>
                <a:t>2</a:t>
              </a:r>
            </a:p>
          </p:txBody>
        </p:sp>
        <p:sp>
          <p:nvSpPr>
            <p:cNvPr id="25648" name="Text Box 63">
              <a:extLst>
                <a:ext uri="{FF2B5EF4-FFF2-40B4-BE49-F238E27FC236}">
                  <a16:creationId xmlns:a16="http://schemas.microsoft.com/office/drawing/2014/main" xmlns="" id="{0998C31C-6266-44C1-8325-F9D283EB90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90" y="3012"/>
              <a:ext cx="31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2800"/>
                <a:t>5</a:t>
              </a:r>
            </a:p>
          </p:txBody>
        </p:sp>
        <p:sp>
          <p:nvSpPr>
            <p:cNvPr id="25649" name="Line 64">
              <a:extLst>
                <a:ext uri="{FF2B5EF4-FFF2-40B4-BE49-F238E27FC236}">
                  <a16:creationId xmlns:a16="http://schemas.microsoft.com/office/drawing/2014/main" xmlns="" id="{AB5229F6-24E6-4F3A-9841-CBE76EFC99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05" y="3072"/>
              <a:ext cx="200" cy="0"/>
            </a:xfrm>
            <a:prstGeom prst="line">
              <a:avLst/>
            </a:prstGeom>
            <a:noFill/>
            <a:ln w="1778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5610" name="Group 40">
            <a:extLst>
              <a:ext uri="{FF2B5EF4-FFF2-40B4-BE49-F238E27FC236}">
                <a16:creationId xmlns:a16="http://schemas.microsoft.com/office/drawing/2014/main" xmlns="" id="{5112F0C7-C69D-42C4-B156-75E30AA48EB8}"/>
              </a:ext>
            </a:extLst>
          </p:cNvPr>
          <p:cNvGrpSpPr>
            <a:grpSpLocks/>
          </p:cNvGrpSpPr>
          <p:nvPr/>
        </p:nvGrpSpPr>
        <p:grpSpPr bwMode="auto">
          <a:xfrm>
            <a:off x="1403350" y="2351817"/>
            <a:ext cx="720725" cy="860425"/>
            <a:chOff x="2490" y="2800"/>
            <a:chExt cx="454" cy="542"/>
          </a:xfrm>
        </p:grpSpPr>
        <p:sp>
          <p:nvSpPr>
            <p:cNvPr id="25644" name="Text Box 62">
              <a:extLst>
                <a:ext uri="{FF2B5EF4-FFF2-40B4-BE49-F238E27FC236}">
                  <a16:creationId xmlns:a16="http://schemas.microsoft.com/office/drawing/2014/main" xmlns="" id="{8129EA8A-6F02-4ADA-AF00-4A1FEE05FC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50" y="2800"/>
              <a:ext cx="31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2800"/>
                <a:t>3</a:t>
              </a:r>
            </a:p>
          </p:txBody>
        </p:sp>
        <p:sp>
          <p:nvSpPr>
            <p:cNvPr id="25645" name="Text Box 63">
              <a:extLst>
                <a:ext uri="{FF2B5EF4-FFF2-40B4-BE49-F238E27FC236}">
                  <a16:creationId xmlns:a16="http://schemas.microsoft.com/office/drawing/2014/main" xmlns="" id="{802FA8F1-8AED-43E0-87C1-E2E466931D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90" y="3012"/>
              <a:ext cx="454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2800"/>
                <a:t>10</a:t>
              </a:r>
            </a:p>
          </p:txBody>
        </p:sp>
        <p:sp>
          <p:nvSpPr>
            <p:cNvPr id="25646" name="Line 64">
              <a:extLst>
                <a:ext uri="{FF2B5EF4-FFF2-40B4-BE49-F238E27FC236}">
                  <a16:creationId xmlns:a16="http://schemas.microsoft.com/office/drawing/2014/main" xmlns="" id="{8B2C0366-C5B9-4748-AD7F-27C9A8C86F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05" y="3072"/>
              <a:ext cx="326" cy="0"/>
            </a:xfrm>
            <a:prstGeom prst="line">
              <a:avLst/>
            </a:prstGeom>
            <a:noFill/>
            <a:ln w="1778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5611" name="Group 40">
            <a:extLst>
              <a:ext uri="{FF2B5EF4-FFF2-40B4-BE49-F238E27FC236}">
                <a16:creationId xmlns:a16="http://schemas.microsoft.com/office/drawing/2014/main" xmlns="" id="{0D2A2EEB-230D-416B-806D-FF749099ED40}"/>
              </a:ext>
            </a:extLst>
          </p:cNvPr>
          <p:cNvGrpSpPr>
            <a:grpSpLocks/>
          </p:cNvGrpSpPr>
          <p:nvPr/>
        </p:nvGrpSpPr>
        <p:grpSpPr bwMode="auto">
          <a:xfrm>
            <a:off x="1416050" y="3134455"/>
            <a:ext cx="708025" cy="854075"/>
            <a:chOff x="2490" y="2801"/>
            <a:chExt cx="446" cy="538"/>
          </a:xfrm>
        </p:grpSpPr>
        <p:sp>
          <p:nvSpPr>
            <p:cNvPr id="25641" name="Text Box 62">
              <a:extLst>
                <a:ext uri="{FF2B5EF4-FFF2-40B4-BE49-F238E27FC236}">
                  <a16:creationId xmlns:a16="http://schemas.microsoft.com/office/drawing/2014/main" xmlns="" id="{9741BF07-EFA9-4E66-81B7-B485DA308D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62" y="2801"/>
              <a:ext cx="31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2800"/>
                <a:t>9</a:t>
              </a:r>
            </a:p>
          </p:txBody>
        </p:sp>
        <p:sp>
          <p:nvSpPr>
            <p:cNvPr id="25642" name="Text Box 63">
              <a:extLst>
                <a:ext uri="{FF2B5EF4-FFF2-40B4-BE49-F238E27FC236}">
                  <a16:creationId xmlns:a16="http://schemas.microsoft.com/office/drawing/2014/main" xmlns="" id="{A4CCD5ED-7713-4FB0-8968-CCE76FB103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90" y="3012"/>
              <a:ext cx="44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2800"/>
                <a:t>20</a:t>
              </a:r>
            </a:p>
          </p:txBody>
        </p:sp>
        <p:sp>
          <p:nvSpPr>
            <p:cNvPr id="25643" name="Line 64">
              <a:extLst>
                <a:ext uri="{FF2B5EF4-FFF2-40B4-BE49-F238E27FC236}">
                  <a16:creationId xmlns:a16="http://schemas.microsoft.com/office/drawing/2014/main" xmlns="" id="{5B755E3C-4C7F-4E3D-BF14-EE279F17BC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05" y="3072"/>
              <a:ext cx="354" cy="0"/>
            </a:xfrm>
            <a:prstGeom prst="line">
              <a:avLst/>
            </a:prstGeom>
            <a:noFill/>
            <a:ln w="1778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5612" name="Group 40">
            <a:extLst>
              <a:ext uri="{FF2B5EF4-FFF2-40B4-BE49-F238E27FC236}">
                <a16:creationId xmlns:a16="http://schemas.microsoft.com/office/drawing/2014/main" xmlns="" id="{FEC9937F-0881-4E98-8056-26FB13B0C328}"/>
              </a:ext>
            </a:extLst>
          </p:cNvPr>
          <p:cNvGrpSpPr>
            <a:grpSpLocks/>
          </p:cNvGrpSpPr>
          <p:nvPr/>
        </p:nvGrpSpPr>
        <p:grpSpPr bwMode="auto">
          <a:xfrm>
            <a:off x="1441450" y="4015517"/>
            <a:ext cx="503238" cy="854075"/>
            <a:chOff x="2490" y="2801"/>
            <a:chExt cx="317" cy="538"/>
          </a:xfrm>
        </p:grpSpPr>
        <p:sp>
          <p:nvSpPr>
            <p:cNvPr id="25638" name="Text Box 62">
              <a:extLst>
                <a:ext uri="{FF2B5EF4-FFF2-40B4-BE49-F238E27FC236}">
                  <a16:creationId xmlns:a16="http://schemas.microsoft.com/office/drawing/2014/main" xmlns="" id="{4E1A0435-72D1-4E08-AE7F-54960227DA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90" y="2801"/>
              <a:ext cx="31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2800"/>
                <a:t>3</a:t>
              </a:r>
            </a:p>
          </p:txBody>
        </p:sp>
        <p:sp>
          <p:nvSpPr>
            <p:cNvPr id="25639" name="Text Box 63">
              <a:extLst>
                <a:ext uri="{FF2B5EF4-FFF2-40B4-BE49-F238E27FC236}">
                  <a16:creationId xmlns:a16="http://schemas.microsoft.com/office/drawing/2014/main" xmlns="" id="{D9D23839-5BCD-4B01-AB54-886BB738C1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90" y="3012"/>
              <a:ext cx="31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2800"/>
                <a:t>5</a:t>
              </a:r>
            </a:p>
          </p:txBody>
        </p:sp>
        <p:sp>
          <p:nvSpPr>
            <p:cNvPr id="25640" name="Line 64">
              <a:extLst>
                <a:ext uri="{FF2B5EF4-FFF2-40B4-BE49-F238E27FC236}">
                  <a16:creationId xmlns:a16="http://schemas.microsoft.com/office/drawing/2014/main" xmlns="" id="{B6195A82-1640-40E3-A91E-128A5A13E9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05" y="3072"/>
              <a:ext cx="200" cy="0"/>
            </a:xfrm>
            <a:prstGeom prst="line">
              <a:avLst/>
            </a:prstGeom>
            <a:noFill/>
            <a:ln w="1778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组合 4">
            <a:extLst>
              <a:ext uri="{FF2B5EF4-FFF2-40B4-BE49-F238E27FC236}">
                <a16:creationId xmlns:a16="http://schemas.microsoft.com/office/drawing/2014/main" xmlns="" id="{B52CEB7F-9C83-472C-856A-26EF7D1D15AA}"/>
              </a:ext>
            </a:extLst>
          </p:cNvPr>
          <p:cNvGrpSpPr>
            <a:grpSpLocks/>
          </p:cNvGrpSpPr>
          <p:nvPr/>
        </p:nvGrpSpPr>
        <p:grpSpPr bwMode="auto">
          <a:xfrm>
            <a:off x="3687763" y="2877280"/>
            <a:ext cx="1150937" cy="854075"/>
            <a:chOff x="3333725" y="2677955"/>
            <a:chExt cx="1150937" cy="854075"/>
          </a:xfrm>
        </p:grpSpPr>
        <p:sp>
          <p:nvSpPr>
            <p:cNvPr id="25633" name="Text Box 12">
              <a:extLst>
                <a:ext uri="{FF2B5EF4-FFF2-40B4-BE49-F238E27FC236}">
                  <a16:creationId xmlns:a16="http://schemas.microsoft.com/office/drawing/2014/main" xmlns="" id="{534E6956-4342-4F8D-A8A3-CF724A86C9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3725" y="2822418"/>
              <a:ext cx="894374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 sz="2800">
                  <a:solidFill>
                    <a:srgbClr val="003399"/>
                  </a:solidFill>
                  <a:ea typeface="標楷體" panose="03000509000000000000" pitchFamily="65" charset="-120"/>
                </a:rPr>
                <a:t>1</a:t>
              </a:r>
              <a:r>
                <a:rPr lang="zh-TW" altLang="en-US" sz="2800">
                  <a:solidFill>
                    <a:srgbClr val="003399"/>
                  </a:solidFill>
                  <a:ea typeface="標楷體" panose="03000509000000000000" pitchFamily="65" charset="-120"/>
                </a:rPr>
                <a:t>－</a:t>
              </a:r>
              <a:endParaRPr lang="en-US" altLang="zh-TW" sz="2800">
                <a:solidFill>
                  <a:srgbClr val="003399"/>
                </a:solidFill>
              </a:endParaRPr>
            </a:p>
          </p:txBody>
        </p:sp>
        <p:grpSp>
          <p:nvGrpSpPr>
            <p:cNvPr id="25634" name="Group 40">
              <a:extLst>
                <a:ext uri="{FF2B5EF4-FFF2-40B4-BE49-F238E27FC236}">
                  <a16:creationId xmlns:a16="http://schemas.microsoft.com/office/drawing/2014/main" xmlns="" id="{97546AB8-4895-4308-8218-1D5054D4AA9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81424" y="2677955"/>
              <a:ext cx="503238" cy="854075"/>
              <a:chOff x="2490" y="2801"/>
              <a:chExt cx="317" cy="538"/>
            </a:xfrm>
          </p:grpSpPr>
          <p:sp>
            <p:nvSpPr>
              <p:cNvPr id="25635" name="Text Box 62">
                <a:extLst>
                  <a:ext uri="{FF2B5EF4-FFF2-40B4-BE49-F238E27FC236}">
                    <a16:creationId xmlns:a16="http://schemas.microsoft.com/office/drawing/2014/main" xmlns="" id="{7DDEB807-A244-4A0A-A463-617E724C2E3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90" y="2801"/>
                <a:ext cx="317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2</a:t>
                </a:r>
              </a:p>
            </p:txBody>
          </p:sp>
          <p:sp>
            <p:nvSpPr>
              <p:cNvPr id="25636" name="Text Box 63">
                <a:extLst>
                  <a:ext uri="{FF2B5EF4-FFF2-40B4-BE49-F238E27FC236}">
                    <a16:creationId xmlns:a16="http://schemas.microsoft.com/office/drawing/2014/main" xmlns="" id="{E9C79A1C-6038-42F4-B6FC-EF509999DB1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90" y="3012"/>
                <a:ext cx="317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5</a:t>
                </a:r>
              </a:p>
            </p:txBody>
          </p:sp>
          <p:sp>
            <p:nvSpPr>
              <p:cNvPr id="25637" name="Line 64">
                <a:extLst>
                  <a:ext uri="{FF2B5EF4-FFF2-40B4-BE49-F238E27FC236}">
                    <a16:creationId xmlns:a16="http://schemas.microsoft.com/office/drawing/2014/main" xmlns="" id="{93DC1C72-8026-45A7-9121-8F2C6F45AB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05" y="3072"/>
                <a:ext cx="200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1" name="Group 52">
            <a:extLst>
              <a:ext uri="{FF2B5EF4-FFF2-40B4-BE49-F238E27FC236}">
                <a16:creationId xmlns:a16="http://schemas.microsoft.com/office/drawing/2014/main" xmlns="" id="{707E976C-1B68-4C64-B591-8C31701A6A73}"/>
              </a:ext>
            </a:extLst>
          </p:cNvPr>
          <p:cNvGrpSpPr>
            <a:grpSpLocks/>
          </p:cNvGrpSpPr>
          <p:nvPr/>
        </p:nvGrpSpPr>
        <p:grpSpPr bwMode="auto">
          <a:xfrm>
            <a:off x="3405188" y="3661505"/>
            <a:ext cx="1106487" cy="890587"/>
            <a:chOff x="2064" y="2709"/>
            <a:chExt cx="697" cy="561"/>
          </a:xfrm>
        </p:grpSpPr>
        <p:sp>
          <p:nvSpPr>
            <p:cNvPr id="25628" name="Text Box 12">
              <a:extLst>
                <a:ext uri="{FF2B5EF4-FFF2-40B4-BE49-F238E27FC236}">
                  <a16:creationId xmlns:a16="http://schemas.microsoft.com/office/drawing/2014/main" xmlns="" id="{D1011565-2BAE-4E17-AA8A-E81B808C5F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64" y="2840"/>
              <a:ext cx="58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kumimoji="0" lang="en-US" altLang="zh-TW" sz="2800">
                  <a:solidFill>
                    <a:srgbClr val="003399"/>
                  </a:solidFill>
                  <a:ea typeface="標楷體" panose="03000509000000000000" pitchFamily="65" charset="-120"/>
                </a:rPr>
                <a:t>=</a:t>
              </a:r>
              <a:r>
                <a:rPr kumimoji="0" lang="en-US" altLang="zh-TW" sz="2800">
                  <a:solidFill>
                    <a:srgbClr val="003399"/>
                  </a:solidFill>
                </a:rPr>
                <a:t> </a:t>
              </a:r>
              <a:r>
                <a:rPr lang="en-US" altLang="zh-TW" sz="2800">
                  <a:solidFill>
                    <a:srgbClr val="003399"/>
                  </a:solidFill>
                </a:rPr>
                <a:t>  </a:t>
              </a:r>
            </a:p>
          </p:txBody>
        </p:sp>
        <p:grpSp>
          <p:nvGrpSpPr>
            <p:cNvPr id="25629" name="Group 40">
              <a:extLst>
                <a:ext uri="{FF2B5EF4-FFF2-40B4-BE49-F238E27FC236}">
                  <a16:creationId xmlns:a16="http://schemas.microsoft.com/office/drawing/2014/main" xmlns="" id="{94F393B5-F753-4125-9FEE-8066BB8A135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15" y="2709"/>
              <a:ext cx="446" cy="561"/>
              <a:chOff x="2497" y="2781"/>
              <a:chExt cx="446" cy="561"/>
            </a:xfrm>
          </p:grpSpPr>
          <p:sp>
            <p:nvSpPr>
              <p:cNvPr id="25630" name="Text Box 62">
                <a:extLst>
                  <a:ext uri="{FF2B5EF4-FFF2-40B4-BE49-F238E27FC236}">
                    <a16:creationId xmlns:a16="http://schemas.microsoft.com/office/drawing/2014/main" xmlns="" id="{FB920AB5-6A4A-45DD-BB90-F5A392F467B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84" y="2781"/>
                <a:ext cx="317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9</a:t>
                </a:r>
              </a:p>
            </p:txBody>
          </p:sp>
          <p:sp>
            <p:nvSpPr>
              <p:cNvPr id="25631" name="Text Box 63">
                <a:extLst>
                  <a:ext uri="{FF2B5EF4-FFF2-40B4-BE49-F238E27FC236}">
                    <a16:creationId xmlns:a16="http://schemas.microsoft.com/office/drawing/2014/main" xmlns="" id="{B92AE866-9D2D-4BC6-AE4B-5A624719FAE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17" y="3012"/>
                <a:ext cx="426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20</a:t>
                </a:r>
              </a:p>
            </p:txBody>
          </p:sp>
          <p:sp>
            <p:nvSpPr>
              <p:cNvPr id="25632" name="Line 64">
                <a:extLst>
                  <a:ext uri="{FF2B5EF4-FFF2-40B4-BE49-F238E27FC236}">
                    <a16:creationId xmlns:a16="http://schemas.microsoft.com/office/drawing/2014/main" xmlns="" id="{BF2E6E85-2DF2-46FD-898D-0B40BA1E65B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7" y="3072"/>
                <a:ext cx="421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5617" name="Text Box 58">
            <a:extLst>
              <a:ext uri="{FF2B5EF4-FFF2-40B4-BE49-F238E27FC236}">
                <a16:creationId xmlns:a16="http://schemas.microsoft.com/office/drawing/2014/main" xmlns="" id="{20690DFC-C85F-44B3-BAB6-C8B10BB0F1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2000" y="2453417"/>
            <a:ext cx="9255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餘下</a:t>
            </a:r>
            <a:endParaRPr lang="zh-TW" altLang="en-US" sz="280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8" name="Line 10">
            <a:extLst>
              <a:ext uri="{FF2B5EF4-FFF2-40B4-BE49-F238E27FC236}">
                <a16:creationId xmlns:a16="http://schemas.microsoft.com/office/drawing/2014/main" xmlns="" id="{D8ED0128-E01F-40FC-9636-3E7536473719}"/>
              </a:ext>
            </a:extLst>
          </p:cNvPr>
          <p:cNvSpPr>
            <a:spLocks noChangeShapeType="1"/>
          </p:cNvSpPr>
          <p:nvPr/>
        </p:nvSpPr>
        <p:spPr bwMode="auto">
          <a:xfrm>
            <a:off x="809625" y="2183542"/>
            <a:ext cx="2682875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Line 10">
            <a:extLst>
              <a:ext uri="{FF2B5EF4-FFF2-40B4-BE49-F238E27FC236}">
                <a16:creationId xmlns:a16="http://schemas.microsoft.com/office/drawing/2014/main" xmlns="" id="{29922AF9-D654-41D3-B790-594FEC6F2DBF}"/>
              </a:ext>
            </a:extLst>
          </p:cNvPr>
          <p:cNvSpPr>
            <a:spLocks noChangeShapeType="1"/>
          </p:cNvSpPr>
          <p:nvPr/>
        </p:nvSpPr>
        <p:spPr bwMode="auto">
          <a:xfrm>
            <a:off x="825500" y="1591405"/>
            <a:ext cx="3154363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组合 3">
            <a:extLst>
              <a:ext uri="{FF2B5EF4-FFF2-40B4-BE49-F238E27FC236}">
                <a16:creationId xmlns:a16="http://schemas.microsoft.com/office/drawing/2014/main" xmlns="" id="{903AF49D-0D7C-400E-80F0-05ACDDBF9303}"/>
              </a:ext>
            </a:extLst>
          </p:cNvPr>
          <p:cNvGrpSpPr>
            <a:grpSpLocks/>
          </p:cNvGrpSpPr>
          <p:nvPr/>
        </p:nvGrpSpPr>
        <p:grpSpPr bwMode="auto">
          <a:xfrm>
            <a:off x="4656138" y="2867755"/>
            <a:ext cx="1154112" cy="868362"/>
            <a:chOff x="4301972" y="2668430"/>
            <a:chExt cx="1154240" cy="868363"/>
          </a:xfrm>
        </p:grpSpPr>
        <p:grpSp>
          <p:nvGrpSpPr>
            <p:cNvPr id="25623" name="Group 40">
              <a:extLst>
                <a:ext uri="{FF2B5EF4-FFF2-40B4-BE49-F238E27FC236}">
                  <a16:creationId xmlns:a16="http://schemas.microsoft.com/office/drawing/2014/main" xmlns="" id="{10C8C7EF-FAE6-4416-A253-ED0DF712C14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73587" y="2668430"/>
              <a:ext cx="682625" cy="868363"/>
              <a:chOff x="2490" y="2795"/>
              <a:chExt cx="430" cy="547"/>
            </a:xfrm>
          </p:grpSpPr>
          <p:sp>
            <p:nvSpPr>
              <p:cNvPr id="25625" name="Text Box 62">
                <a:extLst>
                  <a:ext uri="{FF2B5EF4-FFF2-40B4-BE49-F238E27FC236}">
                    <a16:creationId xmlns:a16="http://schemas.microsoft.com/office/drawing/2014/main" xmlns="" id="{BE733D59-8EBE-43BB-B19B-DD4C8DF38B3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46" y="2795"/>
                <a:ext cx="317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3</a:t>
                </a:r>
              </a:p>
            </p:txBody>
          </p:sp>
          <p:sp>
            <p:nvSpPr>
              <p:cNvPr id="25626" name="Text Box 63">
                <a:extLst>
                  <a:ext uri="{FF2B5EF4-FFF2-40B4-BE49-F238E27FC236}">
                    <a16:creationId xmlns:a16="http://schemas.microsoft.com/office/drawing/2014/main" xmlns="" id="{A0673196-4B22-4D41-A4A4-59963F41279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90" y="3012"/>
                <a:ext cx="430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20</a:t>
                </a:r>
              </a:p>
            </p:txBody>
          </p:sp>
          <p:sp>
            <p:nvSpPr>
              <p:cNvPr id="25627" name="Line 64">
                <a:extLst>
                  <a:ext uri="{FF2B5EF4-FFF2-40B4-BE49-F238E27FC236}">
                    <a16:creationId xmlns:a16="http://schemas.microsoft.com/office/drawing/2014/main" xmlns="" id="{748C8141-626D-41F2-AB19-B43796657E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05" y="3072"/>
                <a:ext cx="348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5624" name="Text Box 12">
              <a:extLst>
                <a:ext uri="{FF2B5EF4-FFF2-40B4-BE49-F238E27FC236}">
                  <a16:creationId xmlns:a16="http://schemas.microsoft.com/office/drawing/2014/main" xmlns="" id="{C86503C4-BF98-4BA4-9823-F7D069AAE9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01972" y="2828957"/>
              <a:ext cx="536881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2800">
                  <a:solidFill>
                    <a:srgbClr val="003399"/>
                  </a:solidFill>
                  <a:ea typeface="標楷體" panose="03000509000000000000" pitchFamily="65" charset="-120"/>
                </a:rPr>
                <a:t>－</a:t>
              </a:r>
              <a:endParaRPr lang="en-US" altLang="zh-TW" sz="2800">
                <a:solidFill>
                  <a:srgbClr val="003399"/>
                </a:solidFill>
              </a:endParaRPr>
            </a:p>
          </p:txBody>
        </p:sp>
      </p:grpSp>
      <p:grpSp>
        <p:nvGrpSpPr>
          <p:cNvPr id="7" name="组合 6">
            <a:extLst>
              <a:ext uri="{FF2B5EF4-FFF2-40B4-BE49-F238E27FC236}">
                <a16:creationId xmlns:a16="http://schemas.microsoft.com/office/drawing/2014/main" xmlns="" id="{1719145D-3A53-4ABA-A864-5110345EAF01}"/>
              </a:ext>
            </a:extLst>
          </p:cNvPr>
          <p:cNvGrpSpPr>
            <a:grpSpLocks/>
          </p:cNvGrpSpPr>
          <p:nvPr/>
        </p:nvGrpSpPr>
        <p:grpSpPr bwMode="auto">
          <a:xfrm>
            <a:off x="3221038" y="4448905"/>
            <a:ext cx="2446337" cy="1558925"/>
            <a:chOff x="3635375" y="3213100"/>
            <a:chExt cx="2445878" cy="1559258"/>
          </a:xfrm>
        </p:grpSpPr>
        <p:sp>
          <p:nvSpPr>
            <p:cNvPr id="25621" name="Rectangle 26">
              <a:extLst>
                <a:ext uri="{FF2B5EF4-FFF2-40B4-BE49-F238E27FC236}">
                  <a16:creationId xmlns:a16="http://schemas.microsoft.com/office/drawing/2014/main" xmlns="" id="{57136814-7183-40F8-A591-3B5D65449A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5376" y="3684588"/>
              <a:ext cx="2445877" cy="1087770"/>
            </a:xfrm>
            <a:prstGeom prst="rect">
              <a:avLst/>
            </a:prstGeom>
            <a:gradFill rotWithShape="1">
              <a:gsLst>
                <a:gs pos="0">
                  <a:srgbClr val="CCFF99"/>
                </a:gs>
                <a:gs pos="50000">
                  <a:srgbClr val="FFFF99"/>
                </a:gs>
                <a:gs pos="100000">
                  <a:srgbClr val="CCFF99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kumimoji="0" lang="zh-TW" altLang="en-US" sz="2800">
                  <a:ea typeface="標楷體" panose="03000509000000000000" pitchFamily="65" charset="-120"/>
                </a:rPr>
                <a:t>誤計算為餘下蘋果的數量。 </a:t>
              </a:r>
              <a:endParaRPr kumimoji="0" lang="en-US" altLang="zh-TW" sz="2800">
                <a:ea typeface="標楷體" panose="03000509000000000000" pitchFamily="65" charset="-120"/>
              </a:endParaRPr>
            </a:p>
          </p:txBody>
        </p:sp>
        <p:pic>
          <p:nvPicPr>
            <p:cNvPr id="25622" name="Picture 23" descr="常犯錯誤-green">
              <a:extLst>
                <a:ext uri="{FF2B5EF4-FFF2-40B4-BE49-F238E27FC236}">
                  <a16:creationId xmlns:a16="http://schemas.microsoft.com/office/drawing/2014/main" xmlns="" id="{4AFD6853-8865-49DA-8415-EE1BD195536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35375" y="3213100"/>
              <a:ext cx="1385888" cy="468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7" name="WordArt 11">
            <a:extLst>
              <a:ext uri="{FF2B5EF4-FFF2-40B4-BE49-F238E27FC236}">
                <a16:creationId xmlns:a16="http://schemas.microsoft.com/office/drawing/2014/main" xmlns="" id="{2E05D470-725E-4D5F-9D9F-E3F74A072EE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90700" y="4850542"/>
            <a:ext cx="936625" cy="6477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Wingdings 2" panose="05020102010507070707" pitchFamily="18" charset="2"/>
              </a:rPr>
              <a:t>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5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1853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256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152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152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152606" grpId="0" animBg="1"/>
      <p:bldP spid="152606" grpId="1" animBg="1"/>
      <p:bldP spid="28" grpId="0"/>
      <p:bldP spid="28" grpId="1"/>
      <p:bldP spid="25617" grpId="0"/>
      <p:bldP spid="25617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606" name="Rectangle 30">
            <a:extLst>
              <a:ext uri="{FF2B5EF4-FFF2-40B4-BE49-F238E27FC236}">
                <a16:creationId xmlns:a16="http://schemas.microsoft.com/office/drawing/2014/main" xmlns="" id="{645217C9-71BE-4AD6-A6D7-EF19689900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7598" y="2055813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26627" name="Rectangle 4">
            <a:extLst>
              <a:ext uri="{FF2B5EF4-FFF2-40B4-BE49-F238E27FC236}">
                <a16:creationId xmlns:a16="http://schemas.microsoft.com/office/drawing/2014/main" xmlns="" id="{7A321B6A-7245-440B-BECE-D3BE917C7B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836613"/>
            <a:ext cx="777875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sz="2800">
                <a:ea typeface="標楷體" panose="03000509000000000000" pitchFamily="65" charset="-120"/>
              </a:rPr>
              <a:t>12</a:t>
            </a:r>
            <a:r>
              <a:rPr lang="en-US" altLang="zh-CN" sz="2800">
                <a:ea typeface="標楷體" panose="03000509000000000000" pitchFamily="65" charset="-120"/>
              </a:rPr>
              <a:t>.</a:t>
            </a:r>
            <a:r>
              <a:rPr lang="en-US" altLang="zh-TW" sz="2800">
                <a:ea typeface="標楷體" panose="03000509000000000000" pitchFamily="65" charset="-120"/>
              </a:rPr>
              <a:t> 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  <p:sp>
        <p:nvSpPr>
          <p:cNvPr id="26628" name="Rectangle 5">
            <a:extLst>
              <a:ext uri="{FF2B5EF4-FFF2-40B4-BE49-F238E27FC236}">
                <a16:creationId xmlns:a16="http://schemas.microsoft.com/office/drawing/2014/main" xmlns="" id="{5462CA78-6F6A-4249-879F-1B5C47E7ED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336" y="2005013"/>
            <a:ext cx="5573712" cy="12033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ctr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30000"/>
              </a:spcBef>
              <a:spcAft>
                <a:spcPct val="30000"/>
              </a:spcAft>
              <a:buFontTx/>
              <a:buAutoNum type="alphaUcPeriod"/>
            </a:pPr>
            <a:r>
              <a:rPr lang="en-US" altLang="zh-TW" sz="2800" dirty="0"/>
              <a:t> $174.9                 </a:t>
            </a:r>
            <a:r>
              <a:rPr lang="en-US" altLang="zh-CN" sz="2800" dirty="0"/>
              <a:t>B. </a:t>
            </a:r>
            <a:r>
              <a:rPr lang="en-US" altLang="zh-TW" sz="2800" dirty="0"/>
              <a:t>$508.4   </a:t>
            </a:r>
          </a:p>
          <a:p>
            <a:pPr eaLnBrk="1" hangingPunct="1">
              <a:spcBef>
                <a:spcPct val="30000"/>
              </a:spcBef>
            </a:pPr>
            <a:r>
              <a:rPr lang="en-US" altLang="zh-CN" sz="2800" dirty="0"/>
              <a:t>C.</a:t>
            </a:r>
            <a:r>
              <a:rPr lang="en-US" altLang="zh-TW" sz="2800" dirty="0"/>
              <a:t> $650.7              </a:t>
            </a:r>
            <a:r>
              <a:rPr lang="en-US" altLang="zh-TW" sz="2400" dirty="0"/>
              <a:t>  </a:t>
            </a:r>
            <a:r>
              <a:rPr lang="en-US" altLang="zh-TW" sz="2800" dirty="0"/>
              <a:t> </a:t>
            </a:r>
            <a:r>
              <a:rPr lang="en-US" altLang="zh-CN" sz="2800" dirty="0"/>
              <a:t>D. </a:t>
            </a:r>
            <a:r>
              <a:rPr lang="en-US" altLang="zh-TW" sz="2800" dirty="0"/>
              <a:t>$825.6</a:t>
            </a:r>
          </a:p>
        </p:txBody>
      </p:sp>
      <p:sp>
        <p:nvSpPr>
          <p:cNvPr id="129036" name="Text Box 12">
            <a:extLst>
              <a:ext uri="{FF2B5EF4-FFF2-40B4-BE49-F238E27FC236}">
                <a16:creationId xmlns:a16="http://schemas.microsoft.com/office/drawing/2014/main" xmlns="" id="{A4FE8611-E7EA-4E27-A9DF-CC07E91FD0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5336" y="3919538"/>
            <a:ext cx="25209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333.5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158.6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1BBC492C-1664-4DCA-8F04-AA1B3E31F0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3048" y="1973263"/>
            <a:ext cx="9286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26631" name="Rectangle 4">
            <a:extLst>
              <a:ext uri="{FF2B5EF4-FFF2-40B4-BE49-F238E27FC236}">
                <a16:creationId xmlns:a16="http://schemas.microsoft.com/office/drawing/2014/main" xmlns="" id="{52018585-3E27-4295-BDCC-2D77C029DA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586" y="831850"/>
            <a:ext cx="8389937" cy="1031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一件西裝外套售</a:t>
            </a:r>
            <a:r>
              <a:rPr lang="en-US" altLang="zh-TW" sz="2800" dirty="0">
                <a:ea typeface="標楷體" panose="03000509000000000000" pitchFamily="65" charset="-120"/>
              </a:rPr>
              <a:t>$333.5</a:t>
            </a:r>
            <a:r>
              <a:rPr lang="zh-TW" altLang="en-US" sz="2800" dirty="0">
                <a:ea typeface="標楷體" panose="03000509000000000000" pitchFamily="65" charset="-120"/>
              </a:rPr>
              <a:t>，比一條西裝褲貴</a:t>
            </a:r>
            <a:r>
              <a:rPr lang="en-US" altLang="zh-TW" sz="2800" dirty="0">
                <a:ea typeface="標楷體" panose="03000509000000000000" pitchFamily="65" charset="-120"/>
              </a:rPr>
              <a:t>$158.6</a:t>
            </a:r>
            <a:r>
              <a:rPr lang="zh-TW" altLang="en-US" sz="2800" dirty="0">
                <a:ea typeface="標楷體" panose="03000509000000000000" pitchFamily="65" charset="-120"/>
              </a:rPr>
              <a:t>。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如果買一套西裝，應付款多少？</a:t>
            </a:r>
            <a:endParaRPr lang="zh-CN" altLang="en-US" sz="2800" dirty="0">
              <a:ea typeface="標楷體" panose="03000509000000000000" pitchFamily="65" charset="-120"/>
            </a:endParaRPr>
          </a:p>
        </p:txBody>
      </p:sp>
      <p:sp>
        <p:nvSpPr>
          <p:cNvPr id="2" name="Text Box 12">
            <a:extLst>
              <a:ext uri="{FF2B5EF4-FFF2-40B4-BE49-F238E27FC236}">
                <a16:creationId xmlns:a16="http://schemas.microsoft.com/office/drawing/2014/main" xmlns="" id="{22E98298-AF82-48A0-8F94-B4453331FB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8461" y="3905250"/>
            <a:ext cx="15113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333.5</a:t>
            </a:r>
          </a:p>
        </p:txBody>
      </p:sp>
      <p:sp>
        <p:nvSpPr>
          <p:cNvPr id="3" name="Text Box 12">
            <a:extLst>
              <a:ext uri="{FF2B5EF4-FFF2-40B4-BE49-F238E27FC236}">
                <a16:creationId xmlns:a16="http://schemas.microsoft.com/office/drawing/2014/main" xmlns="" id="{32BC148D-99BE-46F5-BB53-69AE3A0327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948" y="4424363"/>
            <a:ext cx="19446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= $508.4</a:t>
            </a:r>
          </a:p>
        </p:txBody>
      </p:sp>
      <p:sp>
        <p:nvSpPr>
          <p:cNvPr id="122898" name="Line 18">
            <a:extLst>
              <a:ext uri="{FF2B5EF4-FFF2-40B4-BE49-F238E27FC236}">
                <a16:creationId xmlns:a16="http://schemas.microsoft.com/office/drawing/2014/main" xmlns="" id="{BE69E805-C1CF-485B-B20A-3C0E50D03417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1898" y="1328738"/>
            <a:ext cx="28575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899" name="Line 19">
            <a:extLst>
              <a:ext uri="{FF2B5EF4-FFF2-40B4-BE49-F238E27FC236}">
                <a16:creationId xmlns:a16="http://schemas.microsoft.com/office/drawing/2014/main" xmlns="" id="{6647A334-C894-4303-8743-B46B7A023AFE}"/>
              </a:ext>
            </a:extLst>
          </p:cNvPr>
          <p:cNvSpPr>
            <a:spLocks noChangeShapeType="1"/>
          </p:cNvSpPr>
          <p:nvPr/>
        </p:nvSpPr>
        <p:spPr bwMode="auto">
          <a:xfrm>
            <a:off x="4706423" y="1328738"/>
            <a:ext cx="360045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ext Box 12">
            <a:extLst>
              <a:ext uri="{FF2B5EF4-FFF2-40B4-BE49-F238E27FC236}">
                <a16:creationId xmlns:a16="http://schemas.microsoft.com/office/drawing/2014/main" xmlns="" id="{D26E8F53-F368-4BFA-8E1B-3D27E1F700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8636" y="3400425"/>
            <a:ext cx="2520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應付款</a:t>
            </a:r>
          </a:p>
        </p:txBody>
      </p:sp>
      <p:sp>
        <p:nvSpPr>
          <p:cNvPr id="13" name="Text Box 156">
            <a:extLst>
              <a:ext uri="{FF2B5EF4-FFF2-40B4-BE49-F238E27FC236}">
                <a16:creationId xmlns:a16="http://schemas.microsoft.com/office/drawing/2014/main" xmlns="" id="{75B47944-76E0-4CE8-8631-89E74714E1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7111" y="3962400"/>
            <a:ext cx="16017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400">
                <a:solidFill>
                  <a:srgbClr val="006600"/>
                </a:solidFill>
                <a:ea typeface="標楷體" panose="03000509000000000000" pitchFamily="65" charset="-120"/>
              </a:rPr>
              <a:t>西裝褲售</a:t>
            </a:r>
            <a:endParaRPr lang="en-US" altLang="zh-TW" sz="2400">
              <a:solidFill>
                <a:srgbClr val="006600"/>
              </a:solidFill>
              <a:ea typeface="標楷體" panose="03000509000000000000" pitchFamily="65" charset="-120"/>
            </a:endParaRPr>
          </a:p>
        </p:txBody>
      </p:sp>
      <p:sp>
        <p:nvSpPr>
          <p:cNvPr id="14" name="Line 55">
            <a:extLst>
              <a:ext uri="{FF2B5EF4-FFF2-40B4-BE49-F238E27FC236}">
                <a16:creationId xmlns:a16="http://schemas.microsoft.com/office/drawing/2014/main" xmlns="" id="{6AD52130-2AE4-4BD9-897D-DA3201F6F16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53873" y="4213225"/>
            <a:ext cx="503238" cy="0"/>
          </a:xfrm>
          <a:prstGeom prst="line">
            <a:avLst/>
          </a:prstGeom>
          <a:noFill/>
          <a:ln w="19050">
            <a:solidFill>
              <a:srgbClr val="00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Line 19">
            <a:extLst>
              <a:ext uri="{FF2B5EF4-FFF2-40B4-BE49-F238E27FC236}">
                <a16:creationId xmlns:a16="http://schemas.microsoft.com/office/drawing/2014/main" xmlns="" id="{07CD4091-7E90-438B-9742-A85CC6D15795}"/>
              </a:ext>
            </a:extLst>
          </p:cNvPr>
          <p:cNvSpPr>
            <a:spLocks noChangeShapeType="1"/>
          </p:cNvSpPr>
          <p:nvPr/>
        </p:nvSpPr>
        <p:spPr bwMode="auto">
          <a:xfrm>
            <a:off x="1539361" y="1833563"/>
            <a:ext cx="1789112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2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22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29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1228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9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1228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1290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152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606" grpId="0" animBg="1"/>
      <p:bldP spid="129036" grpId="0"/>
      <p:bldP spid="129036" grpId="1"/>
      <p:bldP spid="28" grpId="0"/>
      <p:bldP spid="2" grpId="0"/>
      <p:bldP spid="2" grpId="1"/>
      <p:bldP spid="3" grpId="0"/>
      <p:bldP spid="3" grpId="1"/>
      <p:bldP spid="4" grpId="0"/>
      <p:bldP spid="4" grpId="1"/>
      <p:bldP spid="13" grpId="0"/>
      <p:bldP spid="13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606" name="Rectangle 30">
            <a:extLst>
              <a:ext uri="{FF2B5EF4-FFF2-40B4-BE49-F238E27FC236}">
                <a16:creationId xmlns:a16="http://schemas.microsoft.com/office/drawing/2014/main" xmlns="" id="{F05FF826-AD41-481B-8982-EB08BB301F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938" y="2711450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24579" name="Rectangle 4">
            <a:extLst>
              <a:ext uri="{FF2B5EF4-FFF2-40B4-BE49-F238E27FC236}">
                <a16:creationId xmlns:a16="http://schemas.microsoft.com/office/drawing/2014/main" xmlns="" id="{BBDC6550-63DC-4BEB-8801-A51BA2431B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836613"/>
            <a:ext cx="777875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sz="2800" dirty="0" smtClean="0">
                <a:ea typeface="標楷體" panose="03000509000000000000" pitchFamily="65" charset="-120"/>
              </a:rPr>
              <a:t>13</a:t>
            </a:r>
            <a:r>
              <a:rPr lang="en-US" altLang="zh-CN" sz="2800" dirty="0" smtClean="0">
                <a:ea typeface="標楷體" panose="03000509000000000000" pitchFamily="65" charset="-120"/>
              </a:rPr>
              <a:t>.</a:t>
            </a:r>
            <a:r>
              <a:rPr lang="en-US" altLang="zh-TW" sz="2800" dirty="0" smtClean="0">
                <a:ea typeface="標楷體" panose="03000509000000000000" pitchFamily="65" charset="-120"/>
              </a:rPr>
              <a:t> </a:t>
            </a:r>
            <a:endParaRPr lang="zh-CN" altLang="en-US" sz="2800" dirty="0">
              <a:ea typeface="標楷體" panose="03000509000000000000" pitchFamily="65" charset="-120"/>
            </a:endParaRPr>
          </a:p>
        </p:txBody>
      </p:sp>
      <p:sp>
        <p:nvSpPr>
          <p:cNvPr id="24580" name="Rectangle 5">
            <a:extLst>
              <a:ext uri="{FF2B5EF4-FFF2-40B4-BE49-F238E27FC236}">
                <a16:creationId xmlns:a16="http://schemas.microsoft.com/office/drawing/2014/main" xmlns="" id="{B8CBB886-54A2-4FBF-8FB8-7F78311A00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075" y="2009775"/>
            <a:ext cx="5573713" cy="12033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ctr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30000"/>
              </a:spcBef>
              <a:spcAft>
                <a:spcPct val="30000"/>
              </a:spcAft>
              <a:buFontTx/>
              <a:buAutoNum type="alphaUcPeriod"/>
            </a:pPr>
            <a:r>
              <a:rPr lang="en-US" altLang="zh-TW" sz="2800"/>
              <a:t> 450g</a:t>
            </a:r>
            <a:r>
              <a:rPr lang="zh-TW" altLang="en-US" sz="2800"/>
              <a:t>                </a:t>
            </a:r>
            <a:r>
              <a:rPr lang="en-US" altLang="zh-CN" sz="2800"/>
              <a:t>B. </a:t>
            </a:r>
            <a:r>
              <a:rPr lang="en-US" altLang="zh-TW" sz="2800"/>
              <a:t>225g   </a:t>
            </a:r>
          </a:p>
          <a:p>
            <a:pPr eaLnBrk="1" hangingPunct="1">
              <a:spcBef>
                <a:spcPct val="30000"/>
              </a:spcBef>
            </a:pPr>
            <a:r>
              <a:rPr lang="en-US" altLang="zh-CN" sz="2800"/>
              <a:t>C.</a:t>
            </a:r>
            <a:r>
              <a:rPr lang="en-US" altLang="zh-TW" sz="2800"/>
              <a:t> 80g                  </a:t>
            </a:r>
            <a:r>
              <a:rPr lang="en-US" altLang="zh-CN" sz="2800"/>
              <a:t>D. </a:t>
            </a:r>
            <a:r>
              <a:rPr lang="en-US" altLang="zh-TW" sz="2800"/>
              <a:t>40g</a:t>
            </a:r>
          </a:p>
        </p:txBody>
      </p:sp>
      <p:sp>
        <p:nvSpPr>
          <p:cNvPr id="129036" name="Text Box 12">
            <a:extLst>
              <a:ext uri="{FF2B5EF4-FFF2-40B4-BE49-F238E27FC236}">
                <a16:creationId xmlns:a16="http://schemas.microsoft.com/office/drawing/2014/main" xmlns="" id="{5DE1D7DE-3924-4CF6-8133-FF425ACD0C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3575" y="5157788"/>
            <a:ext cx="16541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305</a:t>
            </a:r>
            <a:r>
              <a:rPr lang="en-US" altLang="zh-TW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×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8565A157-5E11-435B-B62D-56CAAA2FEB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8175" y="2693988"/>
            <a:ext cx="9286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24583" name="Rectangle 4">
            <a:extLst>
              <a:ext uri="{FF2B5EF4-FFF2-40B4-BE49-F238E27FC236}">
                <a16:creationId xmlns:a16="http://schemas.microsoft.com/office/drawing/2014/main" xmlns="" id="{60894669-09C8-4D99-967E-0BA5825947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663" y="822325"/>
            <a:ext cx="7875587" cy="9461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>
                <a:ea typeface="標楷體" panose="03000509000000000000" pitchFamily="65" charset="-120"/>
              </a:rPr>
              <a:t>一瓶汽水連瓶子共重</a:t>
            </a:r>
            <a:r>
              <a:rPr lang="en-US" altLang="zh-TW" sz="2800">
                <a:ea typeface="標楷體" panose="03000509000000000000" pitchFamily="65" charset="-120"/>
              </a:rPr>
              <a:t>530g</a:t>
            </a:r>
            <a:r>
              <a:rPr lang="zh-TW" altLang="en-US" sz="2800">
                <a:ea typeface="標楷體" panose="03000509000000000000" pitchFamily="65" charset="-120"/>
              </a:rPr>
              <a:t>，喝去一半汽水後，</a:t>
            </a:r>
            <a:endParaRPr lang="en-US" altLang="zh-TW" sz="2800">
              <a:ea typeface="標楷體" panose="03000509000000000000" pitchFamily="65" charset="-120"/>
            </a:endParaRPr>
          </a:p>
          <a:p>
            <a:r>
              <a:rPr lang="zh-TW" altLang="en-US" sz="2800">
                <a:ea typeface="標楷體" panose="03000509000000000000" pitchFamily="65" charset="-120"/>
              </a:rPr>
              <a:t>剩下的汽水連瓶子重</a:t>
            </a:r>
            <a:r>
              <a:rPr lang="en-US" altLang="zh-TW" sz="2800">
                <a:ea typeface="標楷體" panose="03000509000000000000" pitchFamily="65" charset="-120"/>
              </a:rPr>
              <a:t>305g</a:t>
            </a:r>
            <a:r>
              <a:rPr lang="zh-TW" altLang="en-US" sz="2800">
                <a:ea typeface="標楷體" panose="03000509000000000000" pitchFamily="65" charset="-120"/>
              </a:rPr>
              <a:t>，瓶子的重量是多少？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  <p:sp>
        <p:nvSpPr>
          <p:cNvPr id="2" name="Text Box 12">
            <a:extLst>
              <a:ext uri="{FF2B5EF4-FFF2-40B4-BE49-F238E27FC236}">
                <a16:creationId xmlns:a16="http://schemas.microsoft.com/office/drawing/2014/main" xmlns="" id="{6734BE3F-3846-417F-A2AC-774BA7CD27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5575" y="3198813"/>
            <a:ext cx="13684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530g</a:t>
            </a:r>
          </a:p>
        </p:txBody>
      </p:sp>
      <p:sp>
        <p:nvSpPr>
          <p:cNvPr id="3" name="Text Box 12">
            <a:extLst>
              <a:ext uri="{FF2B5EF4-FFF2-40B4-BE49-F238E27FC236}">
                <a16:creationId xmlns:a16="http://schemas.microsoft.com/office/drawing/2014/main" xmlns="" id="{48F1630C-D6AA-44A3-9D2D-6073D56012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3638" y="4581525"/>
            <a:ext cx="13684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305g</a:t>
            </a:r>
          </a:p>
        </p:txBody>
      </p:sp>
      <p:sp>
        <p:nvSpPr>
          <p:cNvPr id="185354" name="Line 10">
            <a:extLst>
              <a:ext uri="{FF2B5EF4-FFF2-40B4-BE49-F238E27FC236}">
                <a16:creationId xmlns:a16="http://schemas.microsoft.com/office/drawing/2014/main" xmlns="" id="{DCC0720E-6BD0-4543-B10E-DAE899BE1283}"/>
              </a:ext>
            </a:extLst>
          </p:cNvPr>
          <p:cNvSpPr>
            <a:spLocks noChangeShapeType="1"/>
          </p:cNvSpPr>
          <p:nvPr/>
        </p:nvSpPr>
        <p:spPr bwMode="auto">
          <a:xfrm>
            <a:off x="1549400" y="1296988"/>
            <a:ext cx="330835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918" name="Rectangle 14">
            <a:extLst>
              <a:ext uri="{FF2B5EF4-FFF2-40B4-BE49-F238E27FC236}">
                <a16:creationId xmlns:a16="http://schemas.microsoft.com/office/drawing/2014/main" xmlns="" id="{E6D50874-04AE-45AA-8E95-3C98F9836A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1213" y="3860800"/>
            <a:ext cx="4044950" cy="539750"/>
          </a:xfrm>
          <a:prstGeom prst="rect">
            <a:avLst/>
          </a:prstGeom>
          <a:solidFill>
            <a:srgbClr val="FF9999"/>
          </a:solidFill>
          <a:ln w="9525" algn="ctr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CN"/>
          </a:p>
        </p:txBody>
      </p:sp>
      <p:sp>
        <p:nvSpPr>
          <p:cNvPr id="123919" name="Rectangle 15">
            <a:extLst>
              <a:ext uri="{FF2B5EF4-FFF2-40B4-BE49-F238E27FC236}">
                <a16:creationId xmlns:a16="http://schemas.microsoft.com/office/drawing/2014/main" xmlns="" id="{C0C53D99-899A-46EF-9C62-96359CCF62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3688" y="3860800"/>
            <a:ext cx="2022475" cy="539750"/>
          </a:xfrm>
          <a:prstGeom prst="rect">
            <a:avLst/>
          </a:prstGeom>
          <a:solidFill>
            <a:srgbClr val="FF9999"/>
          </a:solidFill>
          <a:ln w="9525" algn="ctr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CN"/>
          </a:p>
        </p:txBody>
      </p:sp>
      <p:sp>
        <p:nvSpPr>
          <p:cNvPr id="123916" name="Rectangle 12">
            <a:extLst>
              <a:ext uri="{FF2B5EF4-FFF2-40B4-BE49-F238E27FC236}">
                <a16:creationId xmlns:a16="http://schemas.microsoft.com/office/drawing/2014/main" xmlns="" id="{AC4D7B62-5F1A-436E-B17A-938B52413D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4388" y="3860800"/>
            <a:ext cx="2022475" cy="539750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3399"/>
            </a:solidFill>
            <a:prstDash val="dash"/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CN"/>
          </a:p>
        </p:txBody>
      </p:sp>
      <p:sp>
        <p:nvSpPr>
          <p:cNvPr id="4" name="Text Box 12">
            <a:extLst>
              <a:ext uri="{FF2B5EF4-FFF2-40B4-BE49-F238E27FC236}">
                <a16:creationId xmlns:a16="http://schemas.microsoft.com/office/drawing/2014/main" xmlns="" id="{1D686125-67D1-46F4-BEC9-1A334AC030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3613" y="3875088"/>
            <a:ext cx="1727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一半汽水</a:t>
            </a:r>
          </a:p>
        </p:txBody>
      </p:sp>
      <p:sp>
        <p:nvSpPr>
          <p:cNvPr id="5" name="Text Box 12">
            <a:extLst>
              <a:ext uri="{FF2B5EF4-FFF2-40B4-BE49-F238E27FC236}">
                <a16:creationId xmlns:a16="http://schemas.microsoft.com/office/drawing/2014/main" xmlns="" id="{2C92F794-055A-469B-9547-D38E5E8E8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9425" y="3875088"/>
            <a:ext cx="1727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一半汽水</a:t>
            </a:r>
          </a:p>
        </p:txBody>
      </p:sp>
      <p:sp>
        <p:nvSpPr>
          <p:cNvPr id="123923" name="Rectangle 19">
            <a:extLst>
              <a:ext uri="{FF2B5EF4-FFF2-40B4-BE49-F238E27FC236}">
                <a16:creationId xmlns:a16="http://schemas.microsoft.com/office/drawing/2014/main" xmlns="" id="{6452E4A5-CD87-4CBF-A49D-3937C1788E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5050" y="3860800"/>
            <a:ext cx="719138" cy="5397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 algn="ctr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CN"/>
          </a:p>
        </p:txBody>
      </p:sp>
      <p:sp>
        <p:nvSpPr>
          <p:cNvPr id="123924" name="AutoShape 20">
            <a:extLst>
              <a:ext uri="{FF2B5EF4-FFF2-40B4-BE49-F238E27FC236}">
                <a16:creationId xmlns:a16="http://schemas.microsoft.com/office/drawing/2014/main" xmlns="" id="{A476C013-0277-43D2-BDB7-CB04E679C556}"/>
              </a:ext>
            </a:extLst>
          </p:cNvPr>
          <p:cNvSpPr>
            <a:spLocks/>
          </p:cNvSpPr>
          <p:nvPr/>
        </p:nvSpPr>
        <p:spPr bwMode="auto">
          <a:xfrm rot="-5400000">
            <a:off x="4354513" y="1355725"/>
            <a:ext cx="215900" cy="4765675"/>
          </a:xfrm>
          <a:prstGeom prst="rightBrace">
            <a:avLst>
              <a:gd name="adj1" fmla="val 183946"/>
              <a:gd name="adj2" fmla="val 50000"/>
            </a:avLst>
          </a:prstGeom>
          <a:noFill/>
          <a:ln w="952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CN"/>
          </a:p>
        </p:txBody>
      </p:sp>
      <p:sp>
        <p:nvSpPr>
          <p:cNvPr id="123925" name="AutoShape 21">
            <a:extLst>
              <a:ext uri="{FF2B5EF4-FFF2-40B4-BE49-F238E27FC236}">
                <a16:creationId xmlns:a16="http://schemas.microsoft.com/office/drawing/2014/main" xmlns="" id="{96E9411B-93E1-46F9-A0DE-97AF00D8323A}"/>
              </a:ext>
            </a:extLst>
          </p:cNvPr>
          <p:cNvSpPr>
            <a:spLocks/>
          </p:cNvSpPr>
          <p:nvPr/>
        </p:nvSpPr>
        <p:spPr bwMode="auto">
          <a:xfrm rot="-5400000" flipH="1" flipV="1">
            <a:off x="5352257" y="3174206"/>
            <a:ext cx="215900" cy="2741613"/>
          </a:xfrm>
          <a:prstGeom prst="rightBrace">
            <a:avLst>
              <a:gd name="adj1" fmla="val 105821"/>
              <a:gd name="adj2" fmla="val 50000"/>
            </a:avLst>
          </a:prstGeom>
          <a:noFill/>
          <a:ln w="952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CN"/>
          </a:p>
        </p:txBody>
      </p:sp>
      <p:sp>
        <p:nvSpPr>
          <p:cNvPr id="6" name="Line 10">
            <a:extLst>
              <a:ext uri="{FF2B5EF4-FFF2-40B4-BE49-F238E27FC236}">
                <a16:creationId xmlns:a16="http://schemas.microsoft.com/office/drawing/2014/main" xmlns="" id="{4863FA68-252F-463F-9362-4FFACFEDC348}"/>
              </a:ext>
            </a:extLst>
          </p:cNvPr>
          <p:cNvSpPr>
            <a:spLocks noChangeShapeType="1"/>
          </p:cNvSpPr>
          <p:nvPr/>
        </p:nvSpPr>
        <p:spPr bwMode="auto">
          <a:xfrm>
            <a:off x="5191125" y="1282700"/>
            <a:ext cx="21590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927" name="Rectangle 23">
            <a:extLst>
              <a:ext uri="{FF2B5EF4-FFF2-40B4-BE49-F238E27FC236}">
                <a16:creationId xmlns:a16="http://schemas.microsoft.com/office/drawing/2014/main" xmlns="" id="{7DE7C6C8-BEAC-4680-91FA-B95FDBC46D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7313" y="3860800"/>
            <a:ext cx="719137" cy="539750"/>
          </a:xfrm>
          <a:prstGeom prst="rect">
            <a:avLst/>
          </a:prstGeom>
          <a:solidFill>
            <a:srgbClr val="6699FF"/>
          </a:solidFill>
          <a:ln w="9525" algn="ctr">
            <a:solidFill>
              <a:srgbClr val="003399"/>
            </a:solidFill>
            <a:prstDash val="dash"/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CN"/>
          </a:p>
        </p:txBody>
      </p:sp>
      <p:sp>
        <p:nvSpPr>
          <p:cNvPr id="7" name="Text Box 12">
            <a:extLst>
              <a:ext uri="{FF2B5EF4-FFF2-40B4-BE49-F238E27FC236}">
                <a16:creationId xmlns:a16="http://schemas.microsoft.com/office/drawing/2014/main" xmlns="" id="{C3739EF0-A112-45F8-8FD9-137AFB1F08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1863" y="3860800"/>
            <a:ext cx="10080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瓶子</a:t>
            </a:r>
          </a:p>
        </p:txBody>
      </p:sp>
      <p:sp>
        <p:nvSpPr>
          <p:cNvPr id="8" name="Text Box 12">
            <a:extLst>
              <a:ext uri="{FF2B5EF4-FFF2-40B4-BE49-F238E27FC236}">
                <a16:creationId xmlns:a16="http://schemas.microsoft.com/office/drawing/2014/main" xmlns="" id="{BFC10748-B241-4E51-BB76-46D0C69644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5875" y="3860800"/>
            <a:ext cx="10080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瓶子</a:t>
            </a:r>
          </a:p>
        </p:txBody>
      </p:sp>
      <p:sp>
        <p:nvSpPr>
          <p:cNvPr id="9" name="Text Box 12">
            <a:extLst>
              <a:ext uri="{FF2B5EF4-FFF2-40B4-BE49-F238E27FC236}">
                <a16:creationId xmlns:a16="http://schemas.microsoft.com/office/drawing/2014/main" xmlns="" id="{3858C58E-C8D0-4EA3-B65F-C77FFDDB9F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7975" y="5157788"/>
            <a:ext cx="12969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530</a:t>
            </a:r>
            <a:endParaRPr lang="en-US" altLang="zh-TW" sz="2800" dirty="0">
              <a:solidFill>
                <a:srgbClr val="00339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0" name="Text Box 12">
            <a:extLst>
              <a:ext uri="{FF2B5EF4-FFF2-40B4-BE49-F238E27FC236}">
                <a16:creationId xmlns:a16="http://schemas.microsoft.com/office/drawing/2014/main" xmlns="" id="{3D503501-4555-4A04-9587-A5FC2B726A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7475" y="5157788"/>
            <a:ext cx="12969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= 80(g)</a:t>
            </a:r>
            <a:endParaRPr lang="zh-TW" altLang="en-US" sz="2800" dirty="0">
              <a:solidFill>
                <a:srgbClr val="00339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1" name="Text Box 12">
            <a:extLst>
              <a:ext uri="{FF2B5EF4-FFF2-40B4-BE49-F238E27FC236}">
                <a16:creationId xmlns:a16="http://schemas.microsoft.com/office/drawing/2014/main" xmlns="" id="{F5ABD540-1867-4364-B5B0-797DB220EF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5156200"/>
            <a:ext cx="28813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瓶子的重量是</a:t>
            </a: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︰</a:t>
            </a:r>
            <a:endParaRPr lang="en-US" altLang="zh-TW" sz="2800">
              <a:solidFill>
                <a:srgbClr val="00339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2" name="Text Box 12">
            <a:extLst>
              <a:ext uri="{FF2B5EF4-FFF2-40B4-BE49-F238E27FC236}">
                <a16:creationId xmlns:a16="http://schemas.microsoft.com/office/drawing/2014/main" xmlns="" id="{A3EB8E91-86F0-47F2-BC5B-26C0B1CD3A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6150" y="4581525"/>
            <a:ext cx="13684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305g</a:t>
            </a:r>
          </a:p>
        </p:txBody>
      </p:sp>
      <p:sp>
        <p:nvSpPr>
          <p:cNvPr id="123935" name="AutoShape 31">
            <a:extLst>
              <a:ext uri="{FF2B5EF4-FFF2-40B4-BE49-F238E27FC236}">
                <a16:creationId xmlns:a16="http://schemas.microsoft.com/office/drawing/2014/main" xmlns="" id="{39BBF41A-DA92-4B3B-B318-60865B112C87}"/>
              </a:ext>
            </a:extLst>
          </p:cNvPr>
          <p:cNvSpPr>
            <a:spLocks/>
          </p:cNvSpPr>
          <p:nvPr/>
        </p:nvSpPr>
        <p:spPr bwMode="auto">
          <a:xfrm rot="-5400000" flipH="1" flipV="1">
            <a:off x="2594769" y="3174207"/>
            <a:ext cx="215900" cy="2741612"/>
          </a:xfrm>
          <a:prstGeom prst="rightBrace">
            <a:avLst>
              <a:gd name="adj1" fmla="val 105821"/>
              <a:gd name="adj2" fmla="val 50000"/>
            </a:avLst>
          </a:prstGeom>
          <a:noFill/>
          <a:ln w="952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CN"/>
          </a:p>
        </p:txBody>
      </p:sp>
      <p:sp>
        <p:nvSpPr>
          <p:cNvPr id="29" name="Line 10">
            <a:extLst>
              <a:ext uri="{FF2B5EF4-FFF2-40B4-BE49-F238E27FC236}">
                <a16:creationId xmlns:a16="http://schemas.microsoft.com/office/drawing/2014/main" xmlns="" id="{4D31324F-C00F-4A09-A78C-CDA9D06DC1FD}"/>
              </a:ext>
            </a:extLst>
          </p:cNvPr>
          <p:cNvSpPr>
            <a:spLocks noChangeShapeType="1"/>
          </p:cNvSpPr>
          <p:nvPr/>
        </p:nvSpPr>
        <p:spPr bwMode="auto">
          <a:xfrm>
            <a:off x="885825" y="1755775"/>
            <a:ext cx="3971925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5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23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23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23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1853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123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23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23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0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123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500"/>
                            </p:stCondLst>
                            <p:childTnLst>
                              <p:par>
                                <p:cTn id="8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129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96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7" dur="500" fill="hold"/>
                                        <p:tgtEl>
                                          <p:spTgt spid="1239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99FF"/>
                                      </p:to>
                                    </p:animClr>
                                    <p:set>
                                      <p:cBhvr>
                                        <p:cTn id="98" dur="500" fill="hold"/>
                                        <p:tgtEl>
                                          <p:spTgt spid="1239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1239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0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05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6" dur="500" fill="hold"/>
                                        <p:tgtEl>
                                          <p:spTgt spid="1239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7" dur="500" fill="hold"/>
                                        <p:tgtEl>
                                          <p:spTgt spid="1239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8" dur="500" fill="hold"/>
                                        <p:tgtEl>
                                          <p:spTgt spid="1239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0" dur="500" fill="hold"/>
                                        <p:tgtEl>
                                          <p:spTgt spid="1239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11" dur="500" fill="hold"/>
                                        <p:tgtEl>
                                          <p:spTgt spid="1239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1239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4" dur="500" fill="hold"/>
                                        <p:tgtEl>
                                          <p:spTgt spid="1239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15" dur="500" fill="hold"/>
                                        <p:tgtEl>
                                          <p:spTgt spid="1239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6" dur="500" fill="hold"/>
                                        <p:tgtEl>
                                          <p:spTgt spid="1239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129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8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4" dur="500"/>
                                        <p:tgtEl>
                                          <p:spTgt spid="1239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7" dur="500"/>
                                        <p:tgtEl>
                                          <p:spTgt spid="1239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0" dur="500"/>
                                        <p:tgtEl>
                                          <p:spTgt spid="1239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3" dur="500"/>
                                        <p:tgtEl>
                                          <p:spTgt spid="1239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6" dur="500"/>
                                        <p:tgtEl>
                                          <p:spTgt spid="1239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9" dur="500"/>
                                        <p:tgtEl>
                                          <p:spTgt spid="1239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2" dur="500"/>
                                        <p:tgtEl>
                                          <p:spTgt spid="1239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5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8" dur="500"/>
                                        <p:tgtEl>
                                          <p:spTgt spid="1239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3" dur="500"/>
                                        <p:tgtEl>
                                          <p:spTgt spid="152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606" grpId="0" animBg="1"/>
      <p:bldP spid="129036" grpId="0" build="allAtOnce"/>
      <p:bldP spid="28" grpId="0"/>
      <p:bldP spid="2" grpId="0" build="allAtOnce"/>
      <p:bldP spid="3" grpId="0" build="allAtOnce"/>
      <p:bldP spid="123918" grpId="0" animBg="1"/>
      <p:bldP spid="123918" grpId="1" animBg="1"/>
      <p:bldP spid="123918" grpId="2" animBg="1"/>
      <p:bldP spid="123919" grpId="0" animBg="1"/>
      <p:bldP spid="123919" grpId="1" animBg="1"/>
      <p:bldP spid="123916" grpId="0" animBg="1"/>
      <p:bldP spid="123916" grpId="1" animBg="1"/>
      <p:bldP spid="4" grpId="0" build="allAtOnce"/>
      <p:bldP spid="5" grpId="0" build="allAtOnce"/>
      <p:bldP spid="123923" grpId="0" animBg="1"/>
      <p:bldP spid="123923" grpId="1" animBg="1"/>
      <p:bldP spid="123924" grpId="0" animBg="1"/>
      <p:bldP spid="123924" grpId="1" animBg="1"/>
      <p:bldP spid="123925" grpId="0" animBg="1"/>
      <p:bldP spid="123925" grpId="1" animBg="1"/>
      <p:bldP spid="123927" grpId="0" animBg="1"/>
      <p:bldP spid="123927" grpId="1" animBg="1"/>
      <p:bldP spid="7" grpId="0" build="allAtOnce"/>
      <p:bldP spid="8" grpId="0" build="allAtOnce"/>
      <p:bldP spid="8" grpId="1" build="allAtOnce"/>
      <p:bldP spid="9" grpId="0" build="allAtOnce"/>
      <p:bldP spid="10" grpId="0" build="allAtOnce"/>
      <p:bldP spid="11" grpId="0" build="allAtOnce"/>
      <p:bldP spid="12" grpId="0" build="allAtOnce"/>
      <p:bldP spid="123935" grpId="0" animBg="1"/>
      <p:bldP spid="123935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606" name="Rectangle 30">
            <a:extLst>
              <a:ext uri="{FF2B5EF4-FFF2-40B4-BE49-F238E27FC236}">
                <a16:creationId xmlns:a16="http://schemas.microsoft.com/office/drawing/2014/main" xmlns="" id="{645837E4-AF3E-4F18-82C7-CB4BF725F8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3500" y="1976438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28675" name="Rectangle 4">
            <a:extLst>
              <a:ext uri="{FF2B5EF4-FFF2-40B4-BE49-F238E27FC236}">
                <a16:creationId xmlns:a16="http://schemas.microsoft.com/office/drawing/2014/main" xmlns="" id="{C28002EE-1BE6-4D03-9CE4-EF64397BF6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836613"/>
            <a:ext cx="777875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sz="2800">
                <a:ea typeface="標楷體" panose="03000509000000000000" pitchFamily="65" charset="-120"/>
              </a:rPr>
              <a:t>14</a:t>
            </a:r>
            <a:r>
              <a:rPr lang="en-US" altLang="zh-CN" sz="2800">
                <a:ea typeface="標楷體" panose="03000509000000000000" pitchFamily="65" charset="-120"/>
              </a:rPr>
              <a:t>.</a:t>
            </a:r>
            <a:r>
              <a:rPr lang="en-US" altLang="zh-TW" sz="2800">
                <a:ea typeface="標楷體" panose="03000509000000000000" pitchFamily="65" charset="-120"/>
              </a:rPr>
              <a:t> 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  <p:sp>
        <p:nvSpPr>
          <p:cNvPr id="28676" name="Rectangle 5">
            <a:extLst>
              <a:ext uri="{FF2B5EF4-FFF2-40B4-BE49-F238E27FC236}">
                <a16:creationId xmlns:a16="http://schemas.microsoft.com/office/drawing/2014/main" xmlns="" id="{ED0F10F0-3A01-46D0-8663-093DFB1BB4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175" y="1936750"/>
            <a:ext cx="5573713" cy="12954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ctr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30000"/>
              </a:spcBef>
              <a:spcAft>
                <a:spcPct val="30000"/>
              </a:spcAft>
              <a:buFontTx/>
              <a:buAutoNum type="alphaUcPeriod"/>
            </a:pPr>
            <a:r>
              <a:rPr lang="en-US" altLang="zh-TW" sz="2800"/>
              <a:t> $85                    </a:t>
            </a:r>
            <a:r>
              <a:rPr lang="en-US" altLang="zh-TW" sz="1000"/>
              <a:t> </a:t>
            </a:r>
            <a:r>
              <a:rPr lang="en-US" altLang="zh-CN" sz="2800"/>
              <a:t>B. </a:t>
            </a:r>
            <a:r>
              <a:rPr lang="en-US" altLang="zh-TW" sz="2800"/>
              <a:t>$42.5   </a:t>
            </a:r>
          </a:p>
          <a:p>
            <a:pPr eaLnBrk="1" hangingPunct="1">
              <a:spcBef>
                <a:spcPct val="30000"/>
              </a:spcBef>
            </a:pPr>
            <a:r>
              <a:rPr lang="en-US" altLang="zh-CN" sz="2800"/>
              <a:t>C.</a:t>
            </a:r>
            <a:r>
              <a:rPr lang="en-US" altLang="zh-TW" sz="2800"/>
              <a:t> $32.5           </a:t>
            </a:r>
            <a:r>
              <a:rPr lang="en-US" altLang="zh-TW" sz="3200"/>
              <a:t> </a:t>
            </a:r>
            <a:r>
              <a:rPr lang="en-US" altLang="zh-TW" sz="2800"/>
              <a:t>     </a:t>
            </a:r>
            <a:r>
              <a:rPr lang="en-US" altLang="zh-CN" sz="2800"/>
              <a:t>D. </a:t>
            </a:r>
            <a:r>
              <a:rPr lang="en-US" altLang="zh-TW" sz="2800"/>
              <a:t>$19.5</a:t>
            </a:r>
          </a:p>
        </p:txBody>
      </p:sp>
      <p:sp>
        <p:nvSpPr>
          <p:cNvPr id="129036" name="Text Box 12">
            <a:extLst>
              <a:ext uri="{FF2B5EF4-FFF2-40B4-BE49-F238E27FC236}">
                <a16:creationId xmlns:a16="http://schemas.microsoft.com/office/drawing/2014/main" xmlns="" id="{846787F1-A9C2-448C-995F-8239A6D2F4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3841750"/>
            <a:ext cx="14398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2.5 </a:t>
            </a:r>
            <a:r>
              <a:rPr lang="en-US" altLang="zh-TW" sz="280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×</a:t>
            </a: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17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61C6AFE3-E946-4AAC-9AE0-9D245C22D4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6713" y="1936750"/>
            <a:ext cx="9286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28679" name="Rectangle 4">
            <a:extLst>
              <a:ext uri="{FF2B5EF4-FFF2-40B4-BE49-F238E27FC236}">
                <a16:creationId xmlns:a16="http://schemas.microsoft.com/office/drawing/2014/main" xmlns="" id="{8EA39A2F-83C2-466C-81B2-2B9897D72E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663" y="808038"/>
            <a:ext cx="7731125" cy="9461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>
                <a:ea typeface="標楷體" panose="03000509000000000000" pitchFamily="65" charset="-120"/>
              </a:rPr>
              <a:t>每枝鉛筆的售價是</a:t>
            </a:r>
            <a:r>
              <a:rPr lang="en-US" altLang="zh-TW" sz="2800">
                <a:ea typeface="標楷體" panose="03000509000000000000" pitchFamily="65" charset="-120"/>
              </a:rPr>
              <a:t>$2.5</a:t>
            </a:r>
            <a:r>
              <a:rPr lang="zh-TW" altLang="en-US" sz="2800">
                <a:ea typeface="標楷體" panose="03000509000000000000" pitchFamily="65" charset="-120"/>
              </a:rPr>
              <a:t>，</a:t>
            </a:r>
            <a:r>
              <a:rPr lang="zh-TW" altLang="en-US" sz="2800" u="sng">
                <a:ea typeface="標楷體" panose="03000509000000000000" pitchFamily="65" charset="-120"/>
              </a:rPr>
              <a:t>周</a:t>
            </a:r>
            <a:r>
              <a:rPr lang="zh-TW" altLang="en-US" sz="2800">
                <a:ea typeface="標楷體" panose="03000509000000000000" pitchFamily="65" charset="-120"/>
              </a:rPr>
              <a:t>老師購買</a:t>
            </a:r>
            <a:r>
              <a:rPr lang="en-US" altLang="zh-TW" sz="2800">
                <a:ea typeface="標楷體" panose="03000509000000000000" pitchFamily="65" charset="-120"/>
              </a:rPr>
              <a:t>17</a:t>
            </a:r>
            <a:r>
              <a:rPr lang="zh-TW" altLang="en-US" sz="2800">
                <a:ea typeface="標楷體" panose="03000509000000000000" pitchFamily="65" charset="-120"/>
              </a:rPr>
              <a:t>枝鉛筆，須付款多少？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  <p:sp>
        <p:nvSpPr>
          <p:cNvPr id="2" name="Text Box 12">
            <a:extLst>
              <a:ext uri="{FF2B5EF4-FFF2-40B4-BE49-F238E27FC236}">
                <a16:creationId xmlns:a16="http://schemas.microsoft.com/office/drawing/2014/main" xmlns="" id="{65844347-1077-4758-A47E-D80C2F7104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7400" y="4360863"/>
            <a:ext cx="16843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= $42.5</a:t>
            </a:r>
          </a:p>
        </p:txBody>
      </p:sp>
      <p:sp>
        <p:nvSpPr>
          <p:cNvPr id="185354" name="Line 10">
            <a:extLst>
              <a:ext uri="{FF2B5EF4-FFF2-40B4-BE49-F238E27FC236}">
                <a16:creationId xmlns:a16="http://schemas.microsoft.com/office/drawing/2014/main" xmlns="" id="{4468119C-8BC2-46E8-8F1E-3B66464ECE80}"/>
              </a:ext>
            </a:extLst>
          </p:cNvPr>
          <p:cNvSpPr>
            <a:spLocks noChangeShapeType="1"/>
          </p:cNvSpPr>
          <p:nvPr/>
        </p:nvSpPr>
        <p:spPr bwMode="auto">
          <a:xfrm>
            <a:off x="3635375" y="1268413"/>
            <a:ext cx="792163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Line 10">
            <a:extLst>
              <a:ext uri="{FF2B5EF4-FFF2-40B4-BE49-F238E27FC236}">
                <a16:creationId xmlns:a16="http://schemas.microsoft.com/office/drawing/2014/main" xmlns="" id="{C79EC346-C940-4A9A-9242-20D81DD62DEC}"/>
              </a:ext>
            </a:extLst>
          </p:cNvPr>
          <p:cNvSpPr>
            <a:spLocks noChangeShapeType="1"/>
          </p:cNvSpPr>
          <p:nvPr/>
        </p:nvSpPr>
        <p:spPr bwMode="auto">
          <a:xfrm>
            <a:off x="6538913" y="1268413"/>
            <a:ext cx="715962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ext Box 12">
            <a:extLst>
              <a:ext uri="{FF2B5EF4-FFF2-40B4-BE49-F238E27FC236}">
                <a16:creationId xmlns:a16="http://schemas.microsoft.com/office/drawing/2014/main" xmlns="" id="{F1091A0E-376A-4E08-B983-4DBAE8FA05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638" y="3367088"/>
            <a:ext cx="20462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須付款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85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29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129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1853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52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606" grpId="0" animBg="1"/>
      <p:bldP spid="129036" grpId="0" build="allAtOnce"/>
      <p:bldP spid="28" grpId="0"/>
      <p:bldP spid="2" grpId="0" build="allAtOnce"/>
      <p:bldP spid="4" grpId="0" build="allAtOnce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606" name="Rectangle 30">
            <a:extLst>
              <a:ext uri="{FF2B5EF4-FFF2-40B4-BE49-F238E27FC236}">
                <a16:creationId xmlns:a16="http://schemas.microsoft.com/office/drawing/2014/main" xmlns="" id="{3D1FC166-A1EA-4A0F-9477-BD8BBADF85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020" y="4929580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34823" name="Rectangle 5">
            <a:extLst>
              <a:ext uri="{FF2B5EF4-FFF2-40B4-BE49-F238E27FC236}">
                <a16:creationId xmlns:a16="http://schemas.microsoft.com/office/drawing/2014/main" xmlns="" id="{5F0A6C7B-15BF-454E-B41E-AB0A4DC659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6553" y="3957810"/>
            <a:ext cx="4624134" cy="192578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 anchor="ctr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600" dirty="0">
                <a:latin typeface="+mn-lt"/>
                <a:ea typeface="標楷體" panose="03000509000000000000" pitchFamily="65" charset="-120"/>
              </a:rPr>
              <a:t>A. 3 </a:t>
            </a:r>
            <a:r>
              <a:rPr lang="zh-TW" altLang="en-US" sz="2600" dirty="0">
                <a:latin typeface="+mn-lt"/>
                <a:ea typeface="標楷體" panose="03000509000000000000" pitchFamily="65" charset="-120"/>
              </a:rPr>
              <a:t>枝竹簽和</a:t>
            </a:r>
            <a:r>
              <a:rPr lang="en-US" altLang="zh-TW" sz="2600" dirty="0">
                <a:latin typeface="+mn-lt"/>
                <a:ea typeface="標楷體" panose="03000509000000000000" pitchFamily="65" charset="-120"/>
              </a:rPr>
              <a:t>2</a:t>
            </a:r>
            <a:r>
              <a:rPr lang="zh-TW" altLang="en-US" sz="2600" dirty="0">
                <a:latin typeface="+mn-lt"/>
                <a:ea typeface="標楷體" panose="03000509000000000000" pitchFamily="65" charset="-120"/>
              </a:rPr>
              <a:t>粒膠珠</a:t>
            </a:r>
          </a:p>
          <a:p>
            <a:pPr>
              <a:spcAft>
                <a:spcPts val="600"/>
              </a:spcAft>
            </a:pPr>
            <a:r>
              <a:rPr lang="en-US" altLang="zh-TW" sz="2600" dirty="0">
                <a:latin typeface="+mn-lt"/>
                <a:ea typeface="標楷體" panose="03000509000000000000" pitchFamily="65" charset="-120"/>
              </a:rPr>
              <a:t>B. 4 </a:t>
            </a:r>
            <a:r>
              <a:rPr lang="zh-TW" altLang="en-US" sz="2600" dirty="0">
                <a:latin typeface="+mn-lt"/>
                <a:ea typeface="標楷體" panose="03000509000000000000" pitchFamily="65" charset="-120"/>
              </a:rPr>
              <a:t>枝竹簽和</a:t>
            </a:r>
            <a:r>
              <a:rPr lang="en-US" altLang="zh-TW" sz="2600" dirty="0">
                <a:latin typeface="+mn-lt"/>
                <a:ea typeface="標楷體" panose="03000509000000000000" pitchFamily="65" charset="-120"/>
              </a:rPr>
              <a:t>4</a:t>
            </a:r>
            <a:r>
              <a:rPr lang="zh-TW" altLang="en-US" sz="2600" dirty="0">
                <a:latin typeface="+mn-lt"/>
                <a:ea typeface="標楷體" panose="03000509000000000000" pitchFamily="65" charset="-120"/>
              </a:rPr>
              <a:t>粒膠珠</a:t>
            </a:r>
          </a:p>
          <a:p>
            <a:pPr>
              <a:spcAft>
                <a:spcPts val="600"/>
              </a:spcAft>
            </a:pPr>
            <a:r>
              <a:rPr lang="en-US" altLang="zh-TW" sz="2600" dirty="0">
                <a:latin typeface="+mn-lt"/>
                <a:ea typeface="標楷體" panose="03000509000000000000" pitchFamily="65" charset="-120"/>
              </a:rPr>
              <a:t>C. 12</a:t>
            </a:r>
            <a:r>
              <a:rPr lang="zh-TW" altLang="en-US" sz="2600" dirty="0">
                <a:latin typeface="+mn-lt"/>
                <a:ea typeface="標楷體" panose="03000509000000000000" pitchFamily="65" charset="-120"/>
              </a:rPr>
              <a:t>枝竹簽和</a:t>
            </a:r>
            <a:r>
              <a:rPr lang="en-US" altLang="zh-TW" sz="2600" dirty="0">
                <a:latin typeface="+mn-lt"/>
                <a:ea typeface="標楷體" panose="03000509000000000000" pitchFamily="65" charset="-120"/>
              </a:rPr>
              <a:t>8</a:t>
            </a:r>
            <a:r>
              <a:rPr lang="zh-TW" altLang="en-US" sz="2600" dirty="0">
                <a:latin typeface="+mn-lt"/>
                <a:ea typeface="標楷體" panose="03000509000000000000" pitchFamily="65" charset="-120"/>
              </a:rPr>
              <a:t>粒膠珠</a:t>
            </a:r>
          </a:p>
          <a:p>
            <a:r>
              <a:rPr lang="en-US" altLang="zh-TW" sz="2600" dirty="0">
                <a:latin typeface="+mn-lt"/>
                <a:ea typeface="標楷體" panose="03000509000000000000" pitchFamily="65" charset="-120"/>
              </a:rPr>
              <a:t>D. 18 </a:t>
            </a:r>
            <a:r>
              <a:rPr lang="zh-TW" altLang="en-US" sz="2600" dirty="0">
                <a:latin typeface="+mn-lt"/>
                <a:ea typeface="標楷體" panose="03000509000000000000" pitchFamily="65" charset="-120"/>
              </a:rPr>
              <a:t>枝竹簽和</a:t>
            </a:r>
            <a:r>
              <a:rPr lang="en-US" altLang="zh-TW" sz="2600" dirty="0">
                <a:latin typeface="+mn-lt"/>
                <a:ea typeface="標楷體" panose="03000509000000000000" pitchFamily="65" charset="-120"/>
              </a:rPr>
              <a:t>10</a:t>
            </a:r>
            <a:r>
              <a:rPr lang="zh-TW" altLang="en-US" sz="2600" dirty="0">
                <a:latin typeface="+mn-lt"/>
                <a:ea typeface="標楷體" panose="03000509000000000000" pitchFamily="65" charset="-120"/>
              </a:rPr>
              <a:t>粒膠珠</a:t>
            </a:r>
          </a:p>
        </p:txBody>
      </p:sp>
      <p:sp>
        <p:nvSpPr>
          <p:cNvPr id="8" name="矩形 7"/>
          <p:cNvSpPr/>
          <p:nvPr/>
        </p:nvSpPr>
        <p:spPr bwMode="auto">
          <a:xfrm>
            <a:off x="4398656" y="2099425"/>
            <a:ext cx="4179158" cy="284967"/>
          </a:xfrm>
          <a:prstGeom prst="rect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95" name="矩形 94"/>
          <p:cNvSpPr/>
          <p:nvPr/>
        </p:nvSpPr>
        <p:spPr bwMode="auto">
          <a:xfrm>
            <a:off x="4399983" y="2420199"/>
            <a:ext cx="4179158" cy="284967"/>
          </a:xfrm>
          <a:prstGeom prst="rect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9" name="Text Box 12">
            <a:extLst>
              <a:ext uri="{FF2B5EF4-FFF2-40B4-BE49-F238E27FC236}">
                <a16:creationId xmlns:a16="http://schemas.microsoft.com/office/drawing/2014/main" xmlns="" id="{F1091A0E-376A-4E08-B983-4DBAE8FA05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7964" y="2056144"/>
            <a:ext cx="126411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0"/>
              </a:spcAft>
            </a:pPr>
            <a:r>
              <a:rPr lang="en-US" altLang="zh-TW" sz="20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9</a:t>
            </a:r>
            <a:r>
              <a:rPr lang="zh-TW" altLang="en-US" sz="20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枝</a:t>
            </a:r>
            <a:r>
              <a:rPr lang="zh-TW" altLang="en-US" sz="2000" dirty="0">
                <a:solidFill>
                  <a:srgbClr val="003399"/>
                </a:solidFill>
                <a:ea typeface="標楷體" panose="03000509000000000000" pitchFamily="65" charset="-120"/>
              </a:rPr>
              <a:t>竹簽</a:t>
            </a:r>
            <a:endParaRPr lang="en-US" altLang="zh-TW" sz="2000" dirty="0" smtClean="0">
              <a:solidFill>
                <a:srgbClr val="003399"/>
              </a:solidFill>
              <a:ea typeface="標楷體" panose="03000509000000000000" pitchFamily="65" charset="-120"/>
            </a:endParaRPr>
          </a:p>
          <a:p>
            <a:pPr eaLnBrk="1" hangingPunct="1">
              <a:spcAft>
                <a:spcPts val="0"/>
              </a:spcAft>
            </a:pPr>
            <a:r>
              <a:rPr lang="en-US" altLang="zh-TW" sz="20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6</a:t>
            </a:r>
            <a:r>
              <a:rPr lang="zh-TW" altLang="en-US" sz="20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粒膠珠</a:t>
            </a:r>
            <a:endParaRPr lang="zh-TW" altLang="en-US" sz="20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34821" name="Rectangle 4">
            <a:extLst>
              <a:ext uri="{FF2B5EF4-FFF2-40B4-BE49-F238E27FC236}">
                <a16:creationId xmlns:a16="http://schemas.microsoft.com/office/drawing/2014/main" xmlns="" id="{55ABFA8F-CF74-4BDF-9439-511BDAA98B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6151" y="2568315"/>
            <a:ext cx="7946328" cy="138499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上圖的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2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個四角柱由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24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枝長度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相同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的竹簽及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16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粒</a:t>
            </a:r>
            <a:endParaRPr lang="en-US" altLang="zh-TW" sz="2800" dirty="0" smtClean="0">
              <a:latin typeface="+mn-lt"/>
              <a:ea typeface="標楷體" panose="03000509000000000000" pitchFamily="65" charset="-120"/>
            </a:endParaRPr>
          </a:p>
          <a:p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膠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珠組成。把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這</a:t>
            </a:r>
            <a:r>
              <a:rPr lang="en-US" altLang="zh-TW" sz="2800" dirty="0" smtClean="0">
                <a:latin typeface="+mn-lt"/>
                <a:ea typeface="標楷體" panose="03000509000000000000" pitchFamily="65" charset="-120"/>
              </a:rPr>
              <a:t>2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個四角柱分拆重組成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4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個三角</a:t>
            </a:r>
          </a:p>
          <a:p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柱，最少額外需要多少竹簽及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膠</a:t>
            </a:r>
            <a:r>
              <a:rPr lang="zh-CN" altLang="en-US" sz="2800" dirty="0" smtClean="0">
                <a:latin typeface="+mn-lt"/>
                <a:ea typeface="標楷體" panose="03000509000000000000" pitchFamily="65" charset="-120"/>
              </a:rPr>
              <a:t>珠</a:t>
            </a:r>
            <a:r>
              <a:rPr lang="zh-CN" altLang="en-US" sz="2800" dirty="0">
                <a:latin typeface="+mn-lt"/>
                <a:ea typeface="標楷體" panose="03000509000000000000" pitchFamily="65" charset="-120"/>
              </a:rPr>
              <a:t>？</a:t>
            </a:r>
          </a:p>
        </p:txBody>
      </p:sp>
      <p:sp>
        <p:nvSpPr>
          <p:cNvPr id="34819" name="Rectangle 4">
            <a:extLst>
              <a:ext uri="{FF2B5EF4-FFF2-40B4-BE49-F238E27FC236}">
                <a16:creationId xmlns:a16="http://schemas.microsoft.com/office/drawing/2014/main" xmlns="" id="{CBBE4476-02E9-4D27-976F-F4EE3AD627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683" y="2632929"/>
            <a:ext cx="78419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sz="2800" dirty="0" smtClean="0">
                <a:ea typeface="標楷體" panose="03000509000000000000" pitchFamily="65" charset="-120"/>
              </a:rPr>
              <a:t>15</a:t>
            </a:r>
            <a:r>
              <a:rPr lang="en-US" altLang="zh-CN" sz="2800" dirty="0" smtClean="0">
                <a:ea typeface="標楷體" panose="03000509000000000000" pitchFamily="65" charset="-120"/>
              </a:rPr>
              <a:t>.</a:t>
            </a:r>
            <a:r>
              <a:rPr lang="en-US" altLang="zh-TW" sz="2800" dirty="0" smtClean="0">
                <a:ea typeface="標楷體" panose="03000509000000000000" pitchFamily="65" charset="-120"/>
              </a:rPr>
              <a:t> </a:t>
            </a:r>
            <a:endParaRPr lang="zh-CN" altLang="en-US" sz="2800" dirty="0">
              <a:ea typeface="標楷體" panose="03000509000000000000" pitchFamily="65" charset="-12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77DF0B7D-E282-4041-8262-E8510F3E2E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7603" y="4877046"/>
            <a:ext cx="9286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0347" y="1080548"/>
            <a:ext cx="3247256" cy="1381211"/>
          </a:xfrm>
          <a:prstGeom prst="rect">
            <a:avLst/>
          </a:prstGeom>
        </p:spPr>
      </p:pic>
      <p:grpSp>
        <p:nvGrpSpPr>
          <p:cNvPr id="7" name="组合 6"/>
          <p:cNvGrpSpPr/>
          <p:nvPr/>
        </p:nvGrpSpPr>
        <p:grpSpPr>
          <a:xfrm>
            <a:off x="4417895" y="1007974"/>
            <a:ext cx="864282" cy="1055939"/>
            <a:chOff x="6326631" y="4141333"/>
            <a:chExt cx="864282" cy="1055939"/>
          </a:xfrm>
        </p:grpSpPr>
        <p:sp>
          <p:nvSpPr>
            <p:cNvPr id="26" name="任意多边形 25"/>
            <p:cNvSpPr/>
            <p:nvPr/>
          </p:nvSpPr>
          <p:spPr bwMode="auto">
            <a:xfrm rot="5400000">
              <a:off x="6776134" y="4757825"/>
              <a:ext cx="0" cy="807868"/>
            </a:xfrm>
            <a:custGeom>
              <a:avLst/>
              <a:gdLst>
                <a:gd name="connsiteX0" fmla="*/ 0 w 0"/>
                <a:gd name="connsiteY0" fmla="*/ 0 h 807868"/>
                <a:gd name="connsiteX1" fmla="*/ 0 w 0"/>
                <a:gd name="connsiteY1" fmla="*/ 807868 h 807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807868">
                  <a:moveTo>
                    <a:pt x="0" y="0"/>
                  </a:moveTo>
                  <a:lnTo>
                    <a:pt x="0" y="807868"/>
                  </a:lnTo>
                </a:path>
              </a:pathLst>
            </a:custGeom>
            <a:noFill/>
            <a:ln w="28575" cap="flat" cmpd="sng" algn="ctr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4" name="任意多边形 3"/>
            <p:cNvSpPr/>
            <p:nvPr/>
          </p:nvSpPr>
          <p:spPr bwMode="auto">
            <a:xfrm>
              <a:off x="6365289" y="4998128"/>
              <a:ext cx="825624" cy="177554"/>
            </a:xfrm>
            <a:custGeom>
              <a:avLst/>
              <a:gdLst>
                <a:gd name="connsiteX0" fmla="*/ 0 w 825624"/>
                <a:gd name="connsiteY0" fmla="*/ 168676 h 177554"/>
                <a:gd name="connsiteX1" fmla="*/ 435006 w 825624"/>
                <a:gd name="connsiteY1" fmla="*/ 0 h 177554"/>
                <a:gd name="connsiteX2" fmla="*/ 825624 w 825624"/>
                <a:gd name="connsiteY2" fmla="*/ 177554 h 1775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25624" h="177554">
                  <a:moveTo>
                    <a:pt x="0" y="168676"/>
                  </a:moveTo>
                  <a:lnTo>
                    <a:pt x="435006" y="0"/>
                  </a:lnTo>
                  <a:lnTo>
                    <a:pt x="825624" y="177554"/>
                  </a:lnTo>
                </a:path>
              </a:pathLst>
            </a:custGeom>
            <a:noFill/>
            <a:ln w="28575" cap="flat" cmpd="sng" algn="ctr">
              <a:solidFill>
                <a:srgbClr val="FF00FF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grpSp>
          <p:nvGrpSpPr>
            <p:cNvPr id="5" name="组合 4"/>
            <p:cNvGrpSpPr/>
            <p:nvPr/>
          </p:nvGrpSpPr>
          <p:grpSpPr>
            <a:xfrm>
              <a:off x="6364802" y="4182754"/>
              <a:ext cx="825624" cy="979005"/>
              <a:chOff x="6364802" y="4182754"/>
              <a:chExt cx="825624" cy="979005"/>
            </a:xfrm>
          </p:grpSpPr>
          <p:sp>
            <p:nvSpPr>
              <p:cNvPr id="3" name="任意多边形 2"/>
              <p:cNvSpPr/>
              <p:nvPr/>
            </p:nvSpPr>
            <p:spPr bwMode="auto">
              <a:xfrm>
                <a:off x="6372200" y="4353891"/>
                <a:ext cx="0" cy="807868"/>
              </a:xfrm>
              <a:custGeom>
                <a:avLst/>
                <a:gdLst>
                  <a:gd name="connsiteX0" fmla="*/ 0 w 0"/>
                  <a:gd name="connsiteY0" fmla="*/ 0 h 807868"/>
                  <a:gd name="connsiteX1" fmla="*/ 0 w 0"/>
                  <a:gd name="connsiteY1" fmla="*/ 807868 h 807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807868">
                    <a:moveTo>
                      <a:pt x="0" y="0"/>
                    </a:moveTo>
                    <a:lnTo>
                      <a:pt x="0" y="807868"/>
                    </a:lnTo>
                  </a:path>
                </a:pathLst>
              </a:custGeom>
              <a:noFill/>
              <a:ln w="28575" cap="flat" cmpd="sng" algn="ctr">
                <a:solidFill>
                  <a:srgbClr val="FF00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24" name="任意多边形 23"/>
              <p:cNvSpPr/>
              <p:nvPr/>
            </p:nvSpPr>
            <p:spPr bwMode="auto">
              <a:xfrm>
                <a:off x="6804248" y="4209513"/>
                <a:ext cx="0" cy="807868"/>
              </a:xfrm>
              <a:custGeom>
                <a:avLst/>
                <a:gdLst>
                  <a:gd name="connsiteX0" fmla="*/ 0 w 0"/>
                  <a:gd name="connsiteY0" fmla="*/ 0 h 807868"/>
                  <a:gd name="connsiteX1" fmla="*/ 0 w 0"/>
                  <a:gd name="connsiteY1" fmla="*/ 807868 h 807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807868">
                    <a:moveTo>
                      <a:pt x="0" y="0"/>
                    </a:moveTo>
                    <a:lnTo>
                      <a:pt x="0" y="807868"/>
                    </a:lnTo>
                  </a:path>
                </a:pathLst>
              </a:custGeom>
              <a:noFill/>
              <a:ln w="28575" cap="flat" cmpd="sng" algn="ctr">
                <a:solidFill>
                  <a:srgbClr val="FF00FF"/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25" name="任意多边形 24"/>
              <p:cNvSpPr/>
              <p:nvPr/>
            </p:nvSpPr>
            <p:spPr bwMode="auto">
              <a:xfrm>
                <a:off x="7164288" y="4353891"/>
                <a:ext cx="0" cy="807868"/>
              </a:xfrm>
              <a:custGeom>
                <a:avLst/>
                <a:gdLst>
                  <a:gd name="connsiteX0" fmla="*/ 0 w 0"/>
                  <a:gd name="connsiteY0" fmla="*/ 0 h 807868"/>
                  <a:gd name="connsiteX1" fmla="*/ 0 w 0"/>
                  <a:gd name="connsiteY1" fmla="*/ 807868 h 807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807868">
                    <a:moveTo>
                      <a:pt x="0" y="0"/>
                    </a:moveTo>
                    <a:lnTo>
                      <a:pt x="0" y="807868"/>
                    </a:lnTo>
                  </a:path>
                </a:pathLst>
              </a:custGeom>
              <a:noFill/>
              <a:ln w="28575" cap="flat" cmpd="sng" algn="ctr">
                <a:solidFill>
                  <a:srgbClr val="FF00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29" name="任意多边形 28"/>
              <p:cNvSpPr/>
              <p:nvPr/>
            </p:nvSpPr>
            <p:spPr bwMode="auto">
              <a:xfrm>
                <a:off x="6364802" y="4182754"/>
                <a:ext cx="825624" cy="177554"/>
              </a:xfrm>
              <a:custGeom>
                <a:avLst/>
                <a:gdLst>
                  <a:gd name="connsiteX0" fmla="*/ 0 w 825624"/>
                  <a:gd name="connsiteY0" fmla="*/ 168676 h 177554"/>
                  <a:gd name="connsiteX1" fmla="*/ 435006 w 825624"/>
                  <a:gd name="connsiteY1" fmla="*/ 0 h 177554"/>
                  <a:gd name="connsiteX2" fmla="*/ 825624 w 825624"/>
                  <a:gd name="connsiteY2" fmla="*/ 177554 h 1775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25624" h="177554">
                    <a:moveTo>
                      <a:pt x="0" y="168676"/>
                    </a:moveTo>
                    <a:lnTo>
                      <a:pt x="435006" y="0"/>
                    </a:lnTo>
                    <a:lnTo>
                      <a:pt x="825624" y="177554"/>
                    </a:lnTo>
                  </a:path>
                </a:pathLst>
              </a:custGeom>
              <a:noFill/>
              <a:ln w="28575" cap="flat" cmpd="sng" algn="ctr">
                <a:solidFill>
                  <a:srgbClr val="FF00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31" name="任意多边形 30"/>
              <p:cNvSpPr/>
              <p:nvPr/>
            </p:nvSpPr>
            <p:spPr bwMode="auto">
              <a:xfrm rot="5400000">
                <a:off x="6769223" y="3956374"/>
                <a:ext cx="0" cy="807868"/>
              </a:xfrm>
              <a:custGeom>
                <a:avLst/>
                <a:gdLst>
                  <a:gd name="connsiteX0" fmla="*/ 0 w 0"/>
                  <a:gd name="connsiteY0" fmla="*/ 0 h 807868"/>
                  <a:gd name="connsiteX1" fmla="*/ 0 w 0"/>
                  <a:gd name="connsiteY1" fmla="*/ 807868 h 807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807868">
                    <a:moveTo>
                      <a:pt x="0" y="0"/>
                    </a:moveTo>
                    <a:lnTo>
                      <a:pt x="0" y="807868"/>
                    </a:lnTo>
                  </a:path>
                </a:pathLst>
              </a:custGeom>
              <a:noFill/>
              <a:ln w="28575" cap="flat" cmpd="sng" algn="ctr">
                <a:solidFill>
                  <a:srgbClr val="FF00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</p:grpSp>
        <p:sp>
          <p:nvSpPr>
            <p:cNvPr id="6" name="椭圆 5"/>
            <p:cNvSpPr>
              <a:spLocks noChangeAspect="1"/>
            </p:cNvSpPr>
            <p:nvPr/>
          </p:nvSpPr>
          <p:spPr bwMode="auto">
            <a:xfrm>
              <a:off x="6334026" y="5105832"/>
              <a:ext cx="91440" cy="91440"/>
            </a:xfrm>
            <a:prstGeom prst="ellipse">
              <a:avLst/>
            </a:prstGeom>
            <a:solidFill>
              <a:schemeClr val="accent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32" name="椭圆 31"/>
            <p:cNvSpPr>
              <a:spLocks noChangeAspect="1"/>
            </p:cNvSpPr>
            <p:nvPr/>
          </p:nvSpPr>
          <p:spPr bwMode="auto">
            <a:xfrm>
              <a:off x="7089264" y="5095783"/>
              <a:ext cx="91440" cy="91440"/>
            </a:xfrm>
            <a:prstGeom prst="ellipse">
              <a:avLst/>
            </a:prstGeom>
            <a:solidFill>
              <a:schemeClr val="accent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33" name="椭圆 32"/>
            <p:cNvSpPr>
              <a:spLocks noChangeAspect="1"/>
            </p:cNvSpPr>
            <p:nvPr/>
          </p:nvSpPr>
          <p:spPr bwMode="auto">
            <a:xfrm>
              <a:off x="6751474" y="4936736"/>
              <a:ext cx="91440" cy="91440"/>
            </a:xfrm>
            <a:prstGeom prst="ellipse">
              <a:avLst/>
            </a:prstGeom>
            <a:solidFill>
              <a:schemeClr val="accent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34" name="椭圆 33"/>
            <p:cNvSpPr>
              <a:spLocks noChangeAspect="1"/>
            </p:cNvSpPr>
            <p:nvPr/>
          </p:nvSpPr>
          <p:spPr bwMode="auto">
            <a:xfrm>
              <a:off x="6326631" y="4306426"/>
              <a:ext cx="91440" cy="91440"/>
            </a:xfrm>
            <a:prstGeom prst="ellipse">
              <a:avLst/>
            </a:prstGeom>
            <a:solidFill>
              <a:schemeClr val="accent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35" name="椭圆 34"/>
            <p:cNvSpPr>
              <a:spLocks noChangeAspect="1"/>
            </p:cNvSpPr>
            <p:nvPr/>
          </p:nvSpPr>
          <p:spPr bwMode="auto">
            <a:xfrm>
              <a:off x="6733719" y="4141333"/>
              <a:ext cx="91440" cy="91440"/>
            </a:xfrm>
            <a:prstGeom prst="ellipse">
              <a:avLst/>
            </a:prstGeom>
            <a:solidFill>
              <a:schemeClr val="accent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36" name="椭圆 35"/>
            <p:cNvSpPr>
              <a:spLocks noChangeAspect="1"/>
            </p:cNvSpPr>
            <p:nvPr/>
          </p:nvSpPr>
          <p:spPr bwMode="auto">
            <a:xfrm>
              <a:off x="7098986" y="4318905"/>
              <a:ext cx="91440" cy="91440"/>
            </a:xfrm>
            <a:prstGeom prst="ellipse">
              <a:avLst/>
            </a:prstGeom>
            <a:solidFill>
              <a:schemeClr val="accent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</p:grpSp>
      <p:grpSp>
        <p:nvGrpSpPr>
          <p:cNvPr id="38" name="组合 37"/>
          <p:cNvGrpSpPr/>
          <p:nvPr/>
        </p:nvGrpSpPr>
        <p:grpSpPr>
          <a:xfrm>
            <a:off x="5504469" y="1007974"/>
            <a:ext cx="864282" cy="1055939"/>
            <a:chOff x="6326631" y="4141333"/>
            <a:chExt cx="864282" cy="1055939"/>
          </a:xfrm>
        </p:grpSpPr>
        <p:sp>
          <p:nvSpPr>
            <p:cNvPr id="39" name="任意多边形 38"/>
            <p:cNvSpPr/>
            <p:nvPr/>
          </p:nvSpPr>
          <p:spPr bwMode="auto">
            <a:xfrm rot="5400000">
              <a:off x="6776134" y="4757825"/>
              <a:ext cx="0" cy="807868"/>
            </a:xfrm>
            <a:custGeom>
              <a:avLst/>
              <a:gdLst>
                <a:gd name="connsiteX0" fmla="*/ 0 w 0"/>
                <a:gd name="connsiteY0" fmla="*/ 0 h 807868"/>
                <a:gd name="connsiteX1" fmla="*/ 0 w 0"/>
                <a:gd name="connsiteY1" fmla="*/ 807868 h 807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807868">
                  <a:moveTo>
                    <a:pt x="0" y="0"/>
                  </a:moveTo>
                  <a:lnTo>
                    <a:pt x="0" y="807868"/>
                  </a:lnTo>
                </a:path>
              </a:pathLst>
            </a:custGeom>
            <a:noFill/>
            <a:ln w="28575" cap="flat" cmpd="sng" algn="ctr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40" name="任意多边形 39"/>
            <p:cNvSpPr/>
            <p:nvPr/>
          </p:nvSpPr>
          <p:spPr bwMode="auto">
            <a:xfrm>
              <a:off x="6365289" y="4998128"/>
              <a:ext cx="825624" cy="177554"/>
            </a:xfrm>
            <a:custGeom>
              <a:avLst/>
              <a:gdLst>
                <a:gd name="connsiteX0" fmla="*/ 0 w 825624"/>
                <a:gd name="connsiteY0" fmla="*/ 168676 h 177554"/>
                <a:gd name="connsiteX1" fmla="*/ 435006 w 825624"/>
                <a:gd name="connsiteY1" fmla="*/ 0 h 177554"/>
                <a:gd name="connsiteX2" fmla="*/ 825624 w 825624"/>
                <a:gd name="connsiteY2" fmla="*/ 177554 h 1775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25624" h="177554">
                  <a:moveTo>
                    <a:pt x="0" y="168676"/>
                  </a:moveTo>
                  <a:lnTo>
                    <a:pt x="435006" y="0"/>
                  </a:lnTo>
                  <a:lnTo>
                    <a:pt x="825624" y="177554"/>
                  </a:lnTo>
                </a:path>
              </a:pathLst>
            </a:custGeom>
            <a:noFill/>
            <a:ln w="28575" cap="flat" cmpd="sng" algn="ctr">
              <a:solidFill>
                <a:srgbClr val="FF00FF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grpSp>
          <p:nvGrpSpPr>
            <p:cNvPr id="41" name="组合 40"/>
            <p:cNvGrpSpPr/>
            <p:nvPr/>
          </p:nvGrpSpPr>
          <p:grpSpPr>
            <a:xfrm>
              <a:off x="6364802" y="4182754"/>
              <a:ext cx="825624" cy="979005"/>
              <a:chOff x="6364802" y="4182754"/>
              <a:chExt cx="825624" cy="979005"/>
            </a:xfrm>
          </p:grpSpPr>
          <p:sp>
            <p:nvSpPr>
              <p:cNvPr id="48" name="任意多边形 47"/>
              <p:cNvSpPr/>
              <p:nvPr/>
            </p:nvSpPr>
            <p:spPr bwMode="auto">
              <a:xfrm>
                <a:off x="6372200" y="4353891"/>
                <a:ext cx="0" cy="807868"/>
              </a:xfrm>
              <a:custGeom>
                <a:avLst/>
                <a:gdLst>
                  <a:gd name="connsiteX0" fmla="*/ 0 w 0"/>
                  <a:gd name="connsiteY0" fmla="*/ 0 h 807868"/>
                  <a:gd name="connsiteX1" fmla="*/ 0 w 0"/>
                  <a:gd name="connsiteY1" fmla="*/ 807868 h 807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807868">
                    <a:moveTo>
                      <a:pt x="0" y="0"/>
                    </a:moveTo>
                    <a:lnTo>
                      <a:pt x="0" y="807868"/>
                    </a:lnTo>
                  </a:path>
                </a:pathLst>
              </a:custGeom>
              <a:noFill/>
              <a:ln w="28575" cap="flat" cmpd="sng" algn="ctr">
                <a:solidFill>
                  <a:srgbClr val="FF00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49" name="任意多边形 48"/>
              <p:cNvSpPr/>
              <p:nvPr/>
            </p:nvSpPr>
            <p:spPr bwMode="auto">
              <a:xfrm>
                <a:off x="6804248" y="4209513"/>
                <a:ext cx="0" cy="807868"/>
              </a:xfrm>
              <a:custGeom>
                <a:avLst/>
                <a:gdLst>
                  <a:gd name="connsiteX0" fmla="*/ 0 w 0"/>
                  <a:gd name="connsiteY0" fmla="*/ 0 h 807868"/>
                  <a:gd name="connsiteX1" fmla="*/ 0 w 0"/>
                  <a:gd name="connsiteY1" fmla="*/ 807868 h 807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807868">
                    <a:moveTo>
                      <a:pt x="0" y="0"/>
                    </a:moveTo>
                    <a:lnTo>
                      <a:pt x="0" y="807868"/>
                    </a:lnTo>
                  </a:path>
                </a:pathLst>
              </a:custGeom>
              <a:noFill/>
              <a:ln w="28575" cap="flat" cmpd="sng" algn="ctr">
                <a:solidFill>
                  <a:srgbClr val="FF00FF"/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50" name="任意多边形 49"/>
              <p:cNvSpPr/>
              <p:nvPr/>
            </p:nvSpPr>
            <p:spPr bwMode="auto">
              <a:xfrm>
                <a:off x="7164288" y="4353891"/>
                <a:ext cx="0" cy="807868"/>
              </a:xfrm>
              <a:custGeom>
                <a:avLst/>
                <a:gdLst>
                  <a:gd name="connsiteX0" fmla="*/ 0 w 0"/>
                  <a:gd name="connsiteY0" fmla="*/ 0 h 807868"/>
                  <a:gd name="connsiteX1" fmla="*/ 0 w 0"/>
                  <a:gd name="connsiteY1" fmla="*/ 807868 h 807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807868">
                    <a:moveTo>
                      <a:pt x="0" y="0"/>
                    </a:moveTo>
                    <a:lnTo>
                      <a:pt x="0" y="807868"/>
                    </a:lnTo>
                  </a:path>
                </a:pathLst>
              </a:custGeom>
              <a:noFill/>
              <a:ln w="28575" cap="flat" cmpd="sng" algn="ctr">
                <a:solidFill>
                  <a:srgbClr val="FF00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51" name="任意多边形 50"/>
              <p:cNvSpPr/>
              <p:nvPr/>
            </p:nvSpPr>
            <p:spPr bwMode="auto">
              <a:xfrm>
                <a:off x="6364802" y="4182754"/>
                <a:ext cx="825624" cy="177554"/>
              </a:xfrm>
              <a:custGeom>
                <a:avLst/>
                <a:gdLst>
                  <a:gd name="connsiteX0" fmla="*/ 0 w 825624"/>
                  <a:gd name="connsiteY0" fmla="*/ 168676 h 177554"/>
                  <a:gd name="connsiteX1" fmla="*/ 435006 w 825624"/>
                  <a:gd name="connsiteY1" fmla="*/ 0 h 177554"/>
                  <a:gd name="connsiteX2" fmla="*/ 825624 w 825624"/>
                  <a:gd name="connsiteY2" fmla="*/ 177554 h 1775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25624" h="177554">
                    <a:moveTo>
                      <a:pt x="0" y="168676"/>
                    </a:moveTo>
                    <a:lnTo>
                      <a:pt x="435006" y="0"/>
                    </a:lnTo>
                    <a:lnTo>
                      <a:pt x="825624" y="177554"/>
                    </a:lnTo>
                  </a:path>
                </a:pathLst>
              </a:custGeom>
              <a:noFill/>
              <a:ln w="28575" cap="flat" cmpd="sng" algn="ctr">
                <a:solidFill>
                  <a:srgbClr val="FF00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52" name="任意多边形 51"/>
              <p:cNvSpPr/>
              <p:nvPr/>
            </p:nvSpPr>
            <p:spPr bwMode="auto">
              <a:xfrm rot="5400000">
                <a:off x="6769223" y="3956374"/>
                <a:ext cx="0" cy="807868"/>
              </a:xfrm>
              <a:custGeom>
                <a:avLst/>
                <a:gdLst>
                  <a:gd name="connsiteX0" fmla="*/ 0 w 0"/>
                  <a:gd name="connsiteY0" fmla="*/ 0 h 807868"/>
                  <a:gd name="connsiteX1" fmla="*/ 0 w 0"/>
                  <a:gd name="connsiteY1" fmla="*/ 807868 h 807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807868">
                    <a:moveTo>
                      <a:pt x="0" y="0"/>
                    </a:moveTo>
                    <a:lnTo>
                      <a:pt x="0" y="807868"/>
                    </a:lnTo>
                  </a:path>
                </a:pathLst>
              </a:custGeom>
              <a:noFill/>
              <a:ln w="28575" cap="flat" cmpd="sng" algn="ctr">
                <a:solidFill>
                  <a:srgbClr val="FF00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</p:grpSp>
        <p:sp>
          <p:nvSpPr>
            <p:cNvPr id="42" name="椭圆 41"/>
            <p:cNvSpPr>
              <a:spLocks noChangeAspect="1"/>
            </p:cNvSpPr>
            <p:nvPr/>
          </p:nvSpPr>
          <p:spPr bwMode="auto">
            <a:xfrm>
              <a:off x="6334026" y="5105832"/>
              <a:ext cx="91440" cy="91440"/>
            </a:xfrm>
            <a:prstGeom prst="ellipse">
              <a:avLst/>
            </a:prstGeom>
            <a:solidFill>
              <a:schemeClr val="accent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43" name="椭圆 42"/>
            <p:cNvSpPr>
              <a:spLocks noChangeAspect="1"/>
            </p:cNvSpPr>
            <p:nvPr/>
          </p:nvSpPr>
          <p:spPr bwMode="auto">
            <a:xfrm>
              <a:off x="7089264" y="5095783"/>
              <a:ext cx="91440" cy="91440"/>
            </a:xfrm>
            <a:prstGeom prst="ellipse">
              <a:avLst/>
            </a:prstGeom>
            <a:solidFill>
              <a:schemeClr val="accent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44" name="椭圆 43"/>
            <p:cNvSpPr>
              <a:spLocks noChangeAspect="1"/>
            </p:cNvSpPr>
            <p:nvPr/>
          </p:nvSpPr>
          <p:spPr bwMode="auto">
            <a:xfrm>
              <a:off x="6751474" y="4936736"/>
              <a:ext cx="91440" cy="91440"/>
            </a:xfrm>
            <a:prstGeom prst="ellipse">
              <a:avLst/>
            </a:prstGeom>
            <a:solidFill>
              <a:schemeClr val="accent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45" name="椭圆 44"/>
            <p:cNvSpPr>
              <a:spLocks noChangeAspect="1"/>
            </p:cNvSpPr>
            <p:nvPr/>
          </p:nvSpPr>
          <p:spPr bwMode="auto">
            <a:xfrm>
              <a:off x="6326631" y="4306426"/>
              <a:ext cx="91440" cy="91440"/>
            </a:xfrm>
            <a:prstGeom prst="ellipse">
              <a:avLst/>
            </a:prstGeom>
            <a:solidFill>
              <a:schemeClr val="accent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46" name="椭圆 45"/>
            <p:cNvSpPr>
              <a:spLocks noChangeAspect="1"/>
            </p:cNvSpPr>
            <p:nvPr/>
          </p:nvSpPr>
          <p:spPr bwMode="auto">
            <a:xfrm>
              <a:off x="6733719" y="4141333"/>
              <a:ext cx="91440" cy="91440"/>
            </a:xfrm>
            <a:prstGeom prst="ellipse">
              <a:avLst/>
            </a:prstGeom>
            <a:solidFill>
              <a:schemeClr val="accent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47" name="椭圆 46"/>
            <p:cNvSpPr>
              <a:spLocks noChangeAspect="1"/>
            </p:cNvSpPr>
            <p:nvPr/>
          </p:nvSpPr>
          <p:spPr bwMode="auto">
            <a:xfrm>
              <a:off x="7098986" y="4318905"/>
              <a:ext cx="91440" cy="91440"/>
            </a:xfrm>
            <a:prstGeom prst="ellipse">
              <a:avLst/>
            </a:prstGeom>
            <a:solidFill>
              <a:schemeClr val="accent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</p:grpSp>
      <p:sp>
        <p:nvSpPr>
          <p:cNvPr id="53" name="Line 10">
            <a:extLst>
              <a:ext uri="{FF2B5EF4-FFF2-40B4-BE49-F238E27FC236}">
                <a16:creationId xmlns:a16="http://schemas.microsoft.com/office/drawing/2014/main" xmlns="" id="{4468119C-8BC2-46E8-8F1E-3B66464ECE80}"/>
              </a:ext>
            </a:extLst>
          </p:cNvPr>
          <p:cNvSpPr>
            <a:spLocks noChangeShapeType="1"/>
          </p:cNvSpPr>
          <p:nvPr/>
        </p:nvSpPr>
        <p:spPr bwMode="auto">
          <a:xfrm>
            <a:off x="6825067" y="3501008"/>
            <a:ext cx="118872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Line 10">
            <a:extLst>
              <a:ext uri="{FF2B5EF4-FFF2-40B4-BE49-F238E27FC236}">
                <a16:creationId xmlns:a16="http://schemas.microsoft.com/office/drawing/2014/main" xmlns="" id="{4468119C-8BC2-46E8-8F1E-3B66464ECE80}"/>
              </a:ext>
            </a:extLst>
          </p:cNvPr>
          <p:cNvSpPr>
            <a:spLocks noChangeShapeType="1"/>
          </p:cNvSpPr>
          <p:nvPr/>
        </p:nvSpPr>
        <p:spPr bwMode="auto">
          <a:xfrm>
            <a:off x="910347" y="3896258"/>
            <a:ext cx="36576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5" name="组合 54"/>
          <p:cNvGrpSpPr/>
          <p:nvPr/>
        </p:nvGrpSpPr>
        <p:grpSpPr>
          <a:xfrm>
            <a:off x="6555632" y="998486"/>
            <a:ext cx="864282" cy="1055939"/>
            <a:chOff x="6326631" y="4141333"/>
            <a:chExt cx="864282" cy="1055939"/>
          </a:xfrm>
        </p:grpSpPr>
        <p:sp>
          <p:nvSpPr>
            <p:cNvPr id="56" name="任意多边形 55"/>
            <p:cNvSpPr/>
            <p:nvPr/>
          </p:nvSpPr>
          <p:spPr bwMode="auto">
            <a:xfrm rot="5400000">
              <a:off x="6776134" y="4757825"/>
              <a:ext cx="0" cy="807868"/>
            </a:xfrm>
            <a:custGeom>
              <a:avLst/>
              <a:gdLst>
                <a:gd name="connsiteX0" fmla="*/ 0 w 0"/>
                <a:gd name="connsiteY0" fmla="*/ 0 h 807868"/>
                <a:gd name="connsiteX1" fmla="*/ 0 w 0"/>
                <a:gd name="connsiteY1" fmla="*/ 807868 h 807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807868">
                  <a:moveTo>
                    <a:pt x="0" y="0"/>
                  </a:moveTo>
                  <a:lnTo>
                    <a:pt x="0" y="807868"/>
                  </a:lnTo>
                </a:path>
              </a:pathLst>
            </a:custGeom>
            <a:noFill/>
            <a:ln w="28575" cap="flat" cmpd="sng" algn="ctr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57" name="任意多边形 56"/>
            <p:cNvSpPr/>
            <p:nvPr/>
          </p:nvSpPr>
          <p:spPr bwMode="auto">
            <a:xfrm>
              <a:off x="6365289" y="4998128"/>
              <a:ext cx="825624" cy="177554"/>
            </a:xfrm>
            <a:custGeom>
              <a:avLst/>
              <a:gdLst>
                <a:gd name="connsiteX0" fmla="*/ 0 w 825624"/>
                <a:gd name="connsiteY0" fmla="*/ 168676 h 177554"/>
                <a:gd name="connsiteX1" fmla="*/ 435006 w 825624"/>
                <a:gd name="connsiteY1" fmla="*/ 0 h 177554"/>
                <a:gd name="connsiteX2" fmla="*/ 825624 w 825624"/>
                <a:gd name="connsiteY2" fmla="*/ 177554 h 1775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25624" h="177554">
                  <a:moveTo>
                    <a:pt x="0" y="168676"/>
                  </a:moveTo>
                  <a:lnTo>
                    <a:pt x="435006" y="0"/>
                  </a:lnTo>
                  <a:lnTo>
                    <a:pt x="825624" y="177554"/>
                  </a:lnTo>
                </a:path>
              </a:pathLst>
            </a:custGeom>
            <a:noFill/>
            <a:ln w="28575" cap="flat" cmpd="sng" algn="ctr">
              <a:solidFill>
                <a:srgbClr val="FF00FF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grpSp>
          <p:nvGrpSpPr>
            <p:cNvPr id="58" name="组合 57"/>
            <p:cNvGrpSpPr/>
            <p:nvPr/>
          </p:nvGrpSpPr>
          <p:grpSpPr>
            <a:xfrm>
              <a:off x="6364802" y="4182754"/>
              <a:ext cx="825624" cy="979005"/>
              <a:chOff x="6364802" y="4182754"/>
              <a:chExt cx="825624" cy="979005"/>
            </a:xfrm>
          </p:grpSpPr>
          <p:sp>
            <p:nvSpPr>
              <p:cNvPr id="65" name="任意多边形 64"/>
              <p:cNvSpPr/>
              <p:nvPr/>
            </p:nvSpPr>
            <p:spPr bwMode="auto">
              <a:xfrm>
                <a:off x="6372200" y="4353891"/>
                <a:ext cx="0" cy="807868"/>
              </a:xfrm>
              <a:custGeom>
                <a:avLst/>
                <a:gdLst>
                  <a:gd name="connsiteX0" fmla="*/ 0 w 0"/>
                  <a:gd name="connsiteY0" fmla="*/ 0 h 807868"/>
                  <a:gd name="connsiteX1" fmla="*/ 0 w 0"/>
                  <a:gd name="connsiteY1" fmla="*/ 807868 h 807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807868">
                    <a:moveTo>
                      <a:pt x="0" y="0"/>
                    </a:moveTo>
                    <a:lnTo>
                      <a:pt x="0" y="807868"/>
                    </a:lnTo>
                  </a:path>
                </a:pathLst>
              </a:custGeom>
              <a:noFill/>
              <a:ln w="28575" cap="flat" cmpd="sng" algn="ctr">
                <a:solidFill>
                  <a:srgbClr val="FF00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66" name="任意多边形 65"/>
              <p:cNvSpPr/>
              <p:nvPr/>
            </p:nvSpPr>
            <p:spPr bwMode="auto">
              <a:xfrm>
                <a:off x="6804248" y="4209513"/>
                <a:ext cx="0" cy="807868"/>
              </a:xfrm>
              <a:custGeom>
                <a:avLst/>
                <a:gdLst>
                  <a:gd name="connsiteX0" fmla="*/ 0 w 0"/>
                  <a:gd name="connsiteY0" fmla="*/ 0 h 807868"/>
                  <a:gd name="connsiteX1" fmla="*/ 0 w 0"/>
                  <a:gd name="connsiteY1" fmla="*/ 807868 h 807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807868">
                    <a:moveTo>
                      <a:pt x="0" y="0"/>
                    </a:moveTo>
                    <a:lnTo>
                      <a:pt x="0" y="807868"/>
                    </a:lnTo>
                  </a:path>
                </a:pathLst>
              </a:custGeom>
              <a:noFill/>
              <a:ln w="28575" cap="flat" cmpd="sng" algn="ctr">
                <a:solidFill>
                  <a:srgbClr val="FF00FF"/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67" name="任意多边形 66"/>
              <p:cNvSpPr/>
              <p:nvPr/>
            </p:nvSpPr>
            <p:spPr bwMode="auto">
              <a:xfrm>
                <a:off x="7164288" y="4353891"/>
                <a:ext cx="0" cy="807868"/>
              </a:xfrm>
              <a:custGeom>
                <a:avLst/>
                <a:gdLst>
                  <a:gd name="connsiteX0" fmla="*/ 0 w 0"/>
                  <a:gd name="connsiteY0" fmla="*/ 0 h 807868"/>
                  <a:gd name="connsiteX1" fmla="*/ 0 w 0"/>
                  <a:gd name="connsiteY1" fmla="*/ 807868 h 807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807868">
                    <a:moveTo>
                      <a:pt x="0" y="0"/>
                    </a:moveTo>
                    <a:lnTo>
                      <a:pt x="0" y="807868"/>
                    </a:lnTo>
                  </a:path>
                </a:pathLst>
              </a:custGeom>
              <a:noFill/>
              <a:ln w="28575" cap="flat" cmpd="sng" algn="ctr">
                <a:solidFill>
                  <a:srgbClr val="FF00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68" name="任意多边形 67"/>
              <p:cNvSpPr/>
              <p:nvPr/>
            </p:nvSpPr>
            <p:spPr bwMode="auto">
              <a:xfrm>
                <a:off x="6364802" y="4182754"/>
                <a:ext cx="825624" cy="177554"/>
              </a:xfrm>
              <a:custGeom>
                <a:avLst/>
                <a:gdLst>
                  <a:gd name="connsiteX0" fmla="*/ 0 w 825624"/>
                  <a:gd name="connsiteY0" fmla="*/ 168676 h 177554"/>
                  <a:gd name="connsiteX1" fmla="*/ 435006 w 825624"/>
                  <a:gd name="connsiteY1" fmla="*/ 0 h 177554"/>
                  <a:gd name="connsiteX2" fmla="*/ 825624 w 825624"/>
                  <a:gd name="connsiteY2" fmla="*/ 177554 h 1775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25624" h="177554">
                    <a:moveTo>
                      <a:pt x="0" y="168676"/>
                    </a:moveTo>
                    <a:lnTo>
                      <a:pt x="435006" y="0"/>
                    </a:lnTo>
                    <a:lnTo>
                      <a:pt x="825624" y="177554"/>
                    </a:lnTo>
                  </a:path>
                </a:pathLst>
              </a:custGeom>
              <a:noFill/>
              <a:ln w="28575" cap="flat" cmpd="sng" algn="ctr">
                <a:solidFill>
                  <a:srgbClr val="FF00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69" name="任意多边形 68"/>
              <p:cNvSpPr/>
              <p:nvPr/>
            </p:nvSpPr>
            <p:spPr bwMode="auto">
              <a:xfrm rot="5400000">
                <a:off x="6769223" y="3956374"/>
                <a:ext cx="0" cy="807868"/>
              </a:xfrm>
              <a:custGeom>
                <a:avLst/>
                <a:gdLst>
                  <a:gd name="connsiteX0" fmla="*/ 0 w 0"/>
                  <a:gd name="connsiteY0" fmla="*/ 0 h 807868"/>
                  <a:gd name="connsiteX1" fmla="*/ 0 w 0"/>
                  <a:gd name="connsiteY1" fmla="*/ 807868 h 807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807868">
                    <a:moveTo>
                      <a:pt x="0" y="0"/>
                    </a:moveTo>
                    <a:lnTo>
                      <a:pt x="0" y="807868"/>
                    </a:lnTo>
                  </a:path>
                </a:pathLst>
              </a:custGeom>
              <a:noFill/>
              <a:ln w="28575" cap="flat" cmpd="sng" algn="ctr">
                <a:solidFill>
                  <a:srgbClr val="FF00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</p:grpSp>
        <p:sp>
          <p:nvSpPr>
            <p:cNvPr id="59" name="椭圆 58"/>
            <p:cNvSpPr>
              <a:spLocks noChangeAspect="1"/>
            </p:cNvSpPr>
            <p:nvPr/>
          </p:nvSpPr>
          <p:spPr bwMode="auto">
            <a:xfrm>
              <a:off x="6334026" y="5105832"/>
              <a:ext cx="91440" cy="91440"/>
            </a:xfrm>
            <a:prstGeom prst="ellipse">
              <a:avLst/>
            </a:prstGeom>
            <a:solidFill>
              <a:schemeClr val="accent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60" name="椭圆 59"/>
            <p:cNvSpPr>
              <a:spLocks noChangeAspect="1"/>
            </p:cNvSpPr>
            <p:nvPr/>
          </p:nvSpPr>
          <p:spPr bwMode="auto">
            <a:xfrm>
              <a:off x="7089264" y="5095783"/>
              <a:ext cx="91440" cy="91440"/>
            </a:xfrm>
            <a:prstGeom prst="ellipse">
              <a:avLst/>
            </a:prstGeom>
            <a:solidFill>
              <a:schemeClr val="accent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61" name="椭圆 60"/>
            <p:cNvSpPr>
              <a:spLocks noChangeAspect="1"/>
            </p:cNvSpPr>
            <p:nvPr/>
          </p:nvSpPr>
          <p:spPr bwMode="auto">
            <a:xfrm>
              <a:off x="6751474" y="4936736"/>
              <a:ext cx="91440" cy="91440"/>
            </a:xfrm>
            <a:prstGeom prst="ellipse">
              <a:avLst/>
            </a:prstGeom>
            <a:solidFill>
              <a:schemeClr val="accent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62" name="椭圆 61"/>
            <p:cNvSpPr>
              <a:spLocks noChangeAspect="1"/>
            </p:cNvSpPr>
            <p:nvPr/>
          </p:nvSpPr>
          <p:spPr bwMode="auto">
            <a:xfrm>
              <a:off x="6326631" y="4306426"/>
              <a:ext cx="91440" cy="91440"/>
            </a:xfrm>
            <a:prstGeom prst="ellipse">
              <a:avLst/>
            </a:prstGeom>
            <a:solidFill>
              <a:schemeClr val="accent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63" name="椭圆 62"/>
            <p:cNvSpPr>
              <a:spLocks noChangeAspect="1"/>
            </p:cNvSpPr>
            <p:nvPr/>
          </p:nvSpPr>
          <p:spPr bwMode="auto">
            <a:xfrm>
              <a:off x="6733719" y="4141333"/>
              <a:ext cx="91440" cy="91440"/>
            </a:xfrm>
            <a:prstGeom prst="ellipse">
              <a:avLst/>
            </a:prstGeom>
            <a:solidFill>
              <a:schemeClr val="accent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64" name="椭圆 63"/>
            <p:cNvSpPr>
              <a:spLocks noChangeAspect="1"/>
            </p:cNvSpPr>
            <p:nvPr/>
          </p:nvSpPr>
          <p:spPr bwMode="auto">
            <a:xfrm>
              <a:off x="7098986" y="4318905"/>
              <a:ext cx="91440" cy="91440"/>
            </a:xfrm>
            <a:prstGeom prst="ellipse">
              <a:avLst/>
            </a:prstGeom>
            <a:solidFill>
              <a:schemeClr val="accent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</p:grpSp>
      <p:grpSp>
        <p:nvGrpSpPr>
          <p:cNvPr id="70" name="组合 69"/>
          <p:cNvGrpSpPr/>
          <p:nvPr/>
        </p:nvGrpSpPr>
        <p:grpSpPr>
          <a:xfrm>
            <a:off x="7596336" y="998486"/>
            <a:ext cx="864282" cy="1055939"/>
            <a:chOff x="6326631" y="4141333"/>
            <a:chExt cx="864282" cy="1055939"/>
          </a:xfrm>
        </p:grpSpPr>
        <p:sp>
          <p:nvSpPr>
            <p:cNvPr id="71" name="任意多边形 70"/>
            <p:cNvSpPr/>
            <p:nvPr/>
          </p:nvSpPr>
          <p:spPr bwMode="auto">
            <a:xfrm rot="5400000">
              <a:off x="6776134" y="4757825"/>
              <a:ext cx="0" cy="807868"/>
            </a:xfrm>
            <a:custGeom>
              <a:avLst/>
              <a:gdLst>
                <a:gd name="connsiteX0" fmla="*/ 0 w 0"/>
                <a:gd name="connsiteY0" fmla="*/ 0 h 807868"/>
                <a:gd name="connsiteX1" fmla="*/ 0 w 0"/>
                <a:gd name="connsiteY1" fmla="*/ 807868 h 807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807868">
                  <a:moveTo>
                    <a:pt x="0" y="0"/>
                  </a:moveTo>
                  <a:lnTo>
                    <a:pt x="0" y="807868"/>
                  </a:lnTo>
                </a:path>
              </a:pathLst>
            </a:custGeom>
            <a:noFill/>
            <a:ln w="28575" cap="flat" cmpd="sng" algn="ctr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72" name="任意多边形 71"/>
            <p:cNvSpPr/>
            <p:nvPr/>
          </p:nvSpPr>
          <p:spPr bwMode="auto">
            <a:xfrm>
              <a:off x="6365289" y="4998128"/>
              <a:ext cx="825624" cy="177554"/>
            </a:xfrm>
            <a:custGeom>
              <a:avLst/>
              <a:gdLst>
                <a:gd name="connsiteX0" fmla="*/ 0 w 825624"/>
                <a:gd name="connsiteY0" fmla="*/ 168676 h 177554"/>
                <a:gd name="connsiteX1" fmla="*/ 435006 w 825624"/>
                <a:gd name="connsiteY1" fmla="*/ 0 h 177554"/>
                <a:gd name="connsiteX2" fmla="*/ 825624 w 825624"/>
                <a:gd name="connsiteY2" fmla="*/ 177554 h 1775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25624" h="177554">
                  <a:moveTo>
                    <a:pt x="0" y="168676"/>
                  </a:moveTo>
                  <a:lnTo>
                    <a:pt x="435006" y="0"/>
                  </a:lnTo>
                  <a:lnTo>
                    <a:pt x="825624" y="177554"/>
                  </a:lnTo>
                </a:path>
              </a:pathLst>
            </a:custGeom>
            <a:noFill/>
            <a:ln w="28575" cap="flat" cmpd="sng" algn="ctr">
              <a:solidFill>
                <a:srgbClr val="FF00FF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grpSp>
          <p:nvGrpSpPr>
            <p:cNvPr id="73" name="组合 72"/>
            <p:cNvGrpSpPr/>
            <p:nvPr/>
          </p:nvGrpSpPr>
          <p:grpSpPr>
            <a:xfrm>
              <a:off x="6364802" y="4182754"/>
              <a:ext cx="825624" cy="979005"/>
              <a:chOff x="6364802" y="4182754"/>
              <a:chExt cx="825624" cy="979005"/>
            </a:xfrm>
          </p:grpSpPr>
          <p:sp>
            <p:nvSpPr>
              <p:cNvPr id="80" name="任意多边形 79"/>
              <p:cNvSpPr/>
              <p:nvPr/>
            </p:nvSpPr>
            <p:spPr bwMode="auto">
              <a:xfrm>
                <a:off x="6372200" y="4353891"/>
                <a:ext cx="0" cy="807868"/>
              </a:xfrm>
              <a:custGeom>
                <a:avLst/>
                <a:gdLst>
                  <a:gd name="connsiteX0" fmla="*/ 0 w 0"/>
                  <a:gd name="connsiteY0" fmla="*/ 0 h 807868"/>
                  <a:gd name="connsiteX1" fmla="*/ 0 w 0"/>
                  <a:gd name="connsiteY1" fmla="*/ 807868 h 807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807868">
                    <a:moveTo>
                      <a:pt x="0" y="0"/>
                    </a:moveTo>
                    <a:lnTo>
                      <a:pt x="0" y="807868"/>
                    </a:lnTo>
                  </a:path>
                </a:pathLst>
              </a:custGeom>
              <a:noFill/>
              <a:ln w="28575" cap="flat" cmpd="sng" algn="ctr">
                <a:solidFill>
                  <a:srgbClr val="FF00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81" name="任意多边形 80"/>
              <p:cNvSpPr/>
              <p:nvPr/>
            </p:nvSpPr>
            <p:spPr bwMode="auto">
              <a:xfrm>
                <a:off x="6804248" y="4209513"/>
                <a:ext cx="0" cy="807868"/>
              </a:xfrm>
              <a:custGeom>
                <a:avLst/>
                <a:gdLst>
                  <a:gd name="connsiteX0" fmla="*/ 0 w 0"/>
                  <a:gd name="connsiteY0" fmla="*/ 0 h 807868"/>
                  <a:gd name="connsiteX1" fmla="*/ 0 w 0"/>
                  <a:gd name="connsiteY1" fmla="*/ 807868 h 807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807868">
                    <a:moveTo>
                      <a:pt x="0" y="0"/>
                    </a:moveTo>
                    <a:lnTo>
                      <a:pt x="0" y="807868"/>
                    </a:lnTo>
                  </a:path>
                </a:pathLst>
              </a:custGeom>
              <a:noFill/>
              <a:ln w="28575" cap="flat" cmpd="sng" algn="ctr">
                <a:solidFill>
                  <a:srgbClr val="FF00FF"/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82" name="任意多边形 81"/>
              <p:cNvSpPr/>
              <p:nvPr/>
            </p:nvSpPr>
            <p:spPr bwMode="auto">
              <a:xfrm>
                <a:off x="7164288" y="4353891"/>
                <a:ext cx="0" cy="807868"/>
              </a:xfrm>
              <a:custGeom>
                <a:avLst/>
                <a:gdLst>
                  <a:gd name="connsiteX0" fmla="*/ 0 w 0"/>
                  <a:gd name="connsiteY0" fmla="*/ 0 h 807868"/>
                  <a:gd name="connsiteX1" fmla="*/ 0 w 0"/>
                  <a:gd name="connsiteY1" fmla="*/ 807868 h 807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807868">
                    <a:moveTo>
                      <a:pt x="0" y="0"/>
                    </a:moveTo>
                    <a:lnTo>
                      <a:pt x="0" y="807868"/>
                    </a:lnTo>
                  </a:path>
                </a:pathLst>
              </a:custGeom>
              <a:noFill/>
              <a:ln w="28575" cap="flat" cmpd="sng" algn="ctr">
                <a:solidFill>
                  <a:srgbClr val="FF00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83" name="任意多边形 82"/>
              <p:cNvSpPr/>
              <p:nvPr/>
            </p:nvSpPr>
            <p:spPr bwMode="auto">
              <a:xfrm>
                <a:off x="6364802" y="4182754"/>
                <a:ext cx="825624" cy="177554"/>
              </a:xfrm>
              <a:custGeom>
                <a:avLst/>
                <a:gdLst>
                  <a:gd name="connsiteX0" fmla="*/ 0 w 825624"/>
                  <a:gd name="connsiteY0" fmla="*/ 168676 h 177554"/>
                  <a:gd name="connsiteX1" fmla="*/ 435006 w 825624"/>
                  <a:gd name="connsiteY1" fmla="*/ 0 h 177554"/>
                  <a:gd name="connsiteX2" fmla="*/ 825624 w 825624"/>
                  <a:gd name="connsiteY2" fmla="*/ 177554 h 1775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25624" h="177554">
                    <a:moveTo>
                      <a:pt x="0" y="168676"/>
                    </a:moveTo>
                    <a:lnTo>
                      <a:pt x="435006" y="0"/>
                    </a:lnTo>
                    <a:lnTo>
                      <a:pt x="825624" y="177554"/>
                    </a:lnTo>
                  </a:path>
                </a:pathLst>
              </a:custGeom>
              <a:noFill/>
              <a:ln w="28575" cap="flat" cmpd="sng" algn="ctr">
                <a:solidFill>
                  <a:srgbClr val="FF00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84" name="任意多边形 83"/>
              <p:cNvSpPr/>
              <p:nvPr/>
            </p:nvSpPr>
            <p:spPr bwMode="auto">
              <a:xfrm rot="5400000">
                <a:off x="6769223" y="3956374"/>
                <a:ext cx="0" cy="807868"/>
              </a:xfrm>
              <a:custGeom>
                <a:avLst/>
                <a:gdLst>
                  <a:gd name="connsiteX0" fmla="*/ 0 w 0"/>
                  <a:gd name="connsiteY0" fmla="*/ 0 h 807868"/>
                  <a:gd name="connsiteX1" fmla="*/ 0 w 0"/>
                  <a:gd name="connsiteY1" fmla="*/ 807868 h 807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807868">
                    <a:moveTo>
                      <a:pt x="0" y="0"/>
                    </a:moveTo>
                    <a:lnTo>
                      <a:pt x="0" y="807868"/>
                    </a:lnTo>
                  </a:path>
                </a:pathLst>
              </a:custGeom>
              <a:noFill/>
              <a:ln w="28575" cap="flat" cmpd="sng" algn="ctr">
                <a:solidFill>
                  <a:srgbClr val="FF00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</p:grpSp>
        <p:sp>
          <p:nvSpPr>
            <p:cNvPr id="74" name="椭圆 73"/>
            <p:cNvSpPr>
              <a:spLocks noChangeAspect="1"/>
            </p:cNvSpPr>
            <p:nvPr/>
          </p:nvSpPr>
          <p:spPr bwMode="auto">
            <a:xfrm>
              <a:off x="6334026" y="5105832"/>
              <a:ext cx="91440" cy="91440"/>
            </a:xfrm>
            <a:prstGeom prst="ellipse">
              <a:avLst/>
            </a:prstGeom>
            <a:solidFill>
              <a:schemeClr val="accent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75" name="椭圆 74"/>
            <p:cNvSpPr>
              <a:spLocks noChangeAspect="1"/>
            </p:cNvSpPr>
            <p:nvPr/>
          </p:nvSpPr>
          <p:spPr bwMode="auto">
            <a:xfrm>
              <a:off x="7089264" y="5095783"/>
              <a:ext cx="91440" cy="91440"/>
            </a:xfrm>
            <a:prstGeom prst="ellipse">
              <a:avLst/>
            </a:prstGeom>
            <a:solidFill>
              <a:schemeClr val="accent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76" name="椭圆 75"/>
            <p:cNvSpPr>
              <a:spLocks noChangeAspect="1"/>
            </p:cNvSpPr>
            <p:nvPr/>
          </p:nvSpPr>
          <p:spPr bwMode="auto">
            <a:xfrm>
              <a:off x="6751474" y="4936736"/>
              <a:ext cx="91440" cy="91440"/>
            </a:xfrm>
            <a:prstGeom prst="ellipse">
              <a:avLst/>
            </a:prstGeom>
            <a:solidFill>
              <a:schemeClr val="accent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77" name="椭圆 76"/>
            <p:cNvSpPr>
              <a:spLocks noChangeAspect="1"/>
            </p:cNvSpPr>
            <p:nvPr/>
          </p:nvSpPr>
          <p:spPr bwMode="auto">
            <a:xfrm>
              <a:off x="6326631" y="4306426"/>
              <a:ext cx="91440" cy="91440"/>
            </a:xfrm>
            <a:prstGeom prst="ellipse">
              <a:avLst/>
            </a:prstGeom>
            <a:solidFill>
              <a:schemeClr val="accent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78" name="椭圆 77"/>
            <p:cNvSpPr>
              <a:spLocks noChangeAspect="1"/>
            </p:cNvSpPr>
            <p:nvPr/>
          </p:nvSpPr>
          <p:spPr bwMode="auto">
            <a:xfrm>
              <a:off x="6733719" y="4141333"/>
              <a:ext cx="91440" cy="91440"/>
            </a:xfrm>
            <a:prstGeom prst="ellipse">
              <a:avLst/>
            </a:prstGeom>
            <a:solidFill>
              <a:schemeClr val="accent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79" name="椭圆 78"/>
            <p:cNvSpPr>
              <a:spLocks noChangeAspect="1"/>
            </p:cNvSpPr>
            <p:nvPr/>
          </p:nvSpPr>
          <p:spPr bwMode="auto">
            <a:xfrm>
              <a:off x="7098986" y="4318905"/>
              <a:ext cx="91440" cy="91440"/>
            </a:xfrm>
            <a:prstGeom prst="ellipse">
              <a:avLst/>
            </a:prstGeom>
            <a:solidFill>
              <a:schemeClr val="accent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</p:grpSp>
      <p:sp>
        <p:nvSpPr>
          <p:cNvPr id="85" name="Text Box 12">
            <a:extLst>
              <a:ext uri="{FF2B5EF4-FFF2-40B4-BE49-F238E27FC236}">
                <a16:creationId xmlns:a16="http://schemas.microsoft.com/office/drawing/2014/main" xmlns="" id="{F1091A0E-376A-4E08-B983-4DBAE8FA05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0951" y="2028400"/>
            <a:ext cx="126411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0"/>
              </a:spcAft>
            </a:pPr>
            <a:r>
              <a:rPr lang="en-US" altLang="zh-TW" sz="20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9</a:t>
            </a:r>
            <a:r>
              <a:rPr lang="zh-TW" altLang="en-US" sz="20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枝竹</a:t>
            </a:r>
            <a:r>
              <a:rPr lang="zh-TW" altLang="en-US" sz="2000" dirty="0">
                <a:solidFill>
                  <a:srgbClr val="003399"/>
                </a:solidFill>
                <a:ea typeface="標楷體" panose="03000509000000000000" pitchFamily="65" charset="-120"/>
              </a:rPr>
              <a:t>簽</a:t>
            </a:r>
            <a:endParaRPr lang="en-US" altLang="zh-TW" sz="2000" dirty="0" smtClean="0">
              <a:solidFill>
                <a:srgbClr val="003399"/>
              </a:solidFill>
              <a:ea typeface="標楷體" panose="03000509000000000000" pitchFamily="65" charset="-120"/>
            </a:endParaRPr>
          </a:p>
          <a:p>
            <a:pPr eaLnBrk="1" hangingPunct="1">
              <a:spcAft>
                <a:spcPts val="0"/>
              </a:spcAft>
            </a:pPr>
            <a:r>
              <a:rPr lang="en-US" altLang="zh-TW" sz="20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6</a:t>
            </a:r>
            <a:r>
              <a:rPr lang="zh-TW" altLang="en-US" sz="20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粒膠珠</a:t>
            </a:r>
            <a:endParaRPr lang="zh-TW" altLang="en-US" sz="20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87" name="Text Box 12">
            <a:extLst>
              <a:ext uri="{FF2B5EF4-FFF2-40B4-BE49-F238E27FC236}">
                <a16:creationId xmlns:a16="http://schemas.microsoft.com/office/drawing/2014/main" xmlns="" id="{F1091A0E-376A-4E08-B983-4DBAE8FA05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2679" y="2065535"/>
            <a:ext cx="126411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0"/>
              </a:spcAft>
            </a:pPr>
            <a:r>
              <a:rPr lang="en-US" altLang="zh-TW" sz="20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9</a:t>
            </a:r>
            <a:r>
              <a:rPr lang="zh-TW" altLang="en-US" sz="20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枝</a:t>
            </a:r>
            <a:r>
              <a:rPr lang="zh-TW" altLang="en-US" sz="2000" dirty="0">
                <a:solidFill>
                  <a:srgbClr val="003399"/>
                </a:solidFill>
                <a:ea typeface="標楷體" panose="03000509000000000000" pitchFamily="65" charset="-120"/>
              </a:rPr>
              <a:t>竹簽</a:t>
            </a:r>
            <a:endParaRPr lang="en-US" altLang="zh-TW" sz="2000" dirty="0" smtClean="0">
              <a:solidFill>
                <a:srgbClr val="003399"/>
              </a:solidFill>
              <a:ea typeface="標楷體" panose="03000509000000000000" pitchFamily="65" charset="-120"/>
            </a:endParaRPr>
          </a:p>
          <a:p>
            <a:pPr eaLnBrk="1" hangingPunct="1">
              <a:spcAft>
                <a:spcPts val="0"/>
              </a:spcAft>
            </a:pPr>
            <a:r>
              <a:rPr lang="en-US" altLang="zh-TW" sz="20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6</a:t>
            </a:r>
            <a:r>
              <a:rPr lang="zh-TW" altLang="en-US" sz="20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粒膠珠</a:t>
            </a:r>
            <a:endParaRPr lang="zh-TW" altLang="en-US" sz="20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88" name="Text Box 12">
            <a:extLst>
              <a:ext uri="{FF2B5EF4-FFF2-40B4-BE49-F238E27FC236}">
                <a16:creationId xmlns:a16="http://schemas.microsoft.com/office/drawing/2014/main" xmlns="" id="{F1091A0E-376A-4E08-B983-4DBAE8FA05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9658" y="2058024"/>
            <a:ext cx="126411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0"/>
              </a:spcAft>
            </a:pPr>
            <a:r>
              <a:rPr lang="en-US" altLang="zh-TW" sz="20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9</a:t>
            </a:r>
            <a:r>
              <a:rPr lang="zh-TW" altLang="en-US" sz="20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枝</a:t>
            </a:r>
            <a:r>
              <a:rPr lang="zh-TW" altLang="en-US" sz="2000" dirty="0">
                <a:solidFill>
                  <a:srgbClr val="003399"/>
                </a:solidFill>
                <a:ea typeface="標楷體" panose="03000509000000000000" pitchFamily="65" charset="-120"/>
              </a:rPr>
              <a:t>竹簽</a:t>
            </a:r>
            <a:endParaRPr lang="en-US" altLang="zh-TW" sz="2000" dirty="0" smtClean="0">
              <a:solidFill>
                <a:srgbClr val="003399"/>
              </a:solidFill>
              <a:ea typeface="標楷體" panose="03000509000000000000" pitchFamily="65" charset="-120"/>
            </a:endParaRPr>
          </a:p>
          <a:p>
            <a:pPr eaLnBrk="1" hangingPunct="1">
              <a:spcAft>
                <a:spcPts val="0"/>
              </a:spcAft>
            </a:pPr>
            <a:r>
              <a:rPr lang="en-US" altLang="zh-TW" sz="20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6</a:t>
            </a:r>
            <a:r>
              <a:rPr lang="zh-TW" altLang="en-US" sz="20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粒膠珠</a:t>
            </a:r>
            <a:endParaRPr lang="zh-TW" altLang="en-US" sz="20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90" name="Line 10">
            <a:extLst>
              <a:ext uri="{FF2B5EF4-FFF2-40B4-BE49-F238E27FC236}">
                <a16:creationId xmlns:a16="http://schemas.microsoft.com/office/drawing/2014/main" xmlns="" id="{4468119C-8BC2-46E8-8F1E-3B66464ECE80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8830" y="3068960"/>
            <a:ext cx="329184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" name="Line 10">
            <a:extLst>
              <a:ext uri="{FF2B5EF4-FFF2-40B4-BE49-F238E27FC236}">
                <a16:creationId xmlns:a16="http://schemas.microsoft.com/office/drawing/2014/main" xmlns="" id="{4468119C-8BC2-46E8-8F1E-3B66464ECE80}"/>
              </a:ext>
            </a:extLst>
          </p:cNvPr>
          <p:cNvSpPr>
            <a:spLocks noChangeShapeType="1"/>
          </p:cNvSpPr>
          <p:nvPr/>
        </p:nvSpPr>
        <p:spPr bwMode="auto">
          <a:xfrm>
            <a:off x="922131" y="3501008"/>
            <a:ext cx="13716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" name="Text Box 12">
            <a:extLst>
              <a:ext uri="{FF2B5EF4-FFF2-40B4-BE49-F238E27FC236}">
                <a16:creationId xmlns:a16="http://schemas.microsoft.com/office/drawing/2014/main" xmlns="" id="{7CFAFDCB-F398-4632-B97D-0650AB3E70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8136" y="3886341"/>
            <a:ext cx="4146352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60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9×4</a:t>
            </a:r>
            <a:r>
              <a:rPr lang="zh-CN" altLang="en-US" sz="26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－</a:t>
            </a:r>
            <a:r>
              <a:rPr lang="en-US" altLang="zh-CN" sz="26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24 </a:t>
            </a:r>
            <a:r>
              <a:rPr lang="en-US" altLang="zh-CN" sz="260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= 12</a:t>
            </a:r>
            <a:r>
              <a:rPr lang="zh-CN" altLang="en-US" sz="260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，</a:t>
            </a:r>
          </a:p>
          <a:p>
            <a:r>
              <a:rPr lang="zh-TW" altLang="en-US" sz="260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最少額外需要竹簽</a:t>
            </a:r>
            <a:r>
              <a:rPr lang="en-US" altLang="zh-TW" sz="260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12</a:t>
            </a:r>
            <a:r>
              <a:rPr lang="zh-TW" altLang="en-US" sz="260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枝。</a:t>
            </a:r>
          </a:p>
        </p:txBody>
      </p:sp>
      <p:sp>
        <p:nvSpPr>
          <p:cNvPr id="94" name="Line 10">
            <a:extLst>
              <a:ext uri="{FF2B5EF4-FFF2-40B4-BE49-F238E27FC236}">
                <a16:creationId xmlns:a16="http://schemas.microsoft.com/office/drawing/2014/main" xmlns="" id="{4468119C-8BC2-46E8-8F1E-3B66464ECE80}"/>
              </a:ext>
            </a:extLst>
          </p:cNvPr>
          <p:cNvSpPr>
            <a:spLocks noChangeShapeType="1"/>
          </p:cNvSpPr>
          <p:nvPr/>
        </p:nvSpPr>
        <p:spPr bwMode="auto">
          <a:xfrm>
            <a:off x="7634507" y="3055890"/>
            <a:ext cx="64008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6" name="Text Box 12">
            <a:extLst>
              <a:ext uri="{FF2B5EF4-FFF2-40B4-BE49-F238E27FC236}">
                <a16:creationId xmlns:a16="http://schemas.microsoft.com/office/drawing/2014/main" xmlns="" id="{7CFAFDCB-F398-4632-B97D-0650AB3E70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92290" y="4778893"/>
            <a:ext cx="4146352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6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6</a:t>
            </a:r>
            <a:r>
              <a:rPr lang="en-US" altLang="zh-CN" sz="26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×4</a:t>
            </a:r>
            <a:r>
              <a:rPr lang="zh-CN" altLang="en-US" sz="26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－</a:t>
            </a:r>
            <a:r>
              <a:rPr lang="en-US" altLang="zh-TW" sz="26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16</a:t>
            </a:r>
            <a:r>
              <a:rPr lang="zh-TW" altLang="en-US" sz="26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 </a:t>
            </a:r>
            <a:r>
              <a:rPr lang="en-US" altLang="zh-CN" sz="26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= </a:t>
            </a:r>
            <a:r>
              <a:rPr lang="en-US" altLang="zh-TW" sz="26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8</a:t>
            </a:r>
            <a:r>
              <a:rPr lang="zh-CN" altLang="en-US" sz="26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，</a:t>
            </a:r>
            <a:endParaRPr lang="zh-CN" altLang="en-US" sz="2600" dirty="0">
              <a:solidFill>
                <a:srgbClr val="003399"/>
              </a:solidFill>
              <a:latin typeface="+mn-lt"/>
              <a:ea typeface="標楷體" panose="03000509000000000000" pitchFamily="65" charset="-120"/>
            </a:endParaRPr>
          </a:p>
          <a:p>
            <a:r>
              <a:rPr lang="zh-TW" altLang="en-US" sz="260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最少額外</a:t>
            </a:r>
            <a:r>
              <a:rPr lang="zh-TW" altLang="en-US" sz="26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需要膠珠</a:t>
            </a:r>
            <a:r>
              <a:rPr lang="en-US" altLang="zh-TW" sz="26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8</a:t>
            </a:r>
            <a:r>
              <a:rPr lang="zh-TW" altLang="en-US" sz="26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粒。</a:t>
            </a:r>
            <a:endParaRPr lang="zh-TW" altLang="en-US" sz="2600" dirty="0">
              <a:solidFill>
                <a:srgbClr val="003399"/>
              </a:solidFill>
              <a:latin typeface="+mn-lt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0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5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500"/>
                                        <p:tgtEl>
                                          <p:spTgt spid="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9" dur="500"/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2" dur="500"/>
                                        <p:tgtEl>
                                          <p:spTgt spid="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500"/>
                            </p:stCondLst>
                            <p:childTnLst>
                              <p:par>
                                <p:cTn id="1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7" dur="500"/>
                                        <p:tgtEl>
                                          <p:spTgt spid="152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1000"/>
                            </p:stCondLst>
                            <p:childTnLst>
                              <p:par>
                                <p:cTn id="1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606" grpId="0" animBg="1"/>
      <p:bldP spid="8" grpId="0" animBg="1"/>
      <p:bldP spid="8" grpId="1" animBg="1"/>
      <p:bldP spid="95" grpId="0" animBg="1"/>
      <p:bldP spid="95" grpId="1" animBg="1"/>
      <p:bldP spid="89" grpId="0" build="allAtOnce"/>
      <p:bldP spid="28" grpId="0"/>
      <p:bldP spid="85" grpId="0" uiExpand="1" build="allAtOnce"/>
      <p:bldP spid="87" grpId="0" uiExpand="1" build="allAtOnce"/>
      <p:bldP spid="88" grpId="0" uiExpand="1" build="allAtOnce"/>
      <p:bldP spid="92" grpId="0" build="allAtOnce"/>
      <p:bldP spid="96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4">
            <a:extLst>
              <a:ext uri="{FF2B5EF4-FFF2-40B4-BE49-F238E27FC236}">
                <a16:creationId xmlns:a16="http://schemas.microsoft.com/office/drawing/2014/main" xmlns="" id="{ECCC4DEB-B2E3-41D1-9044-F90BFBF15B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000" y="1165225"/>
            <a:ext cx="7854950" cy="4984750"/>
          </a:xfrm>
          <a:prstGeom prst="roundRect">
            <a:avLst>
              <a:gd name="adj" fmla="val 3463"/>
            </a:avLst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 sz="2400">
              <a:ea typeface="標楷體" panose="03000509000000000000" pitchFamily="65" charset="-120"/>
            </a:endParaRPr>
          </a:p>
        </p:txBody>
      </p:sp>
      <p:pic>
        <p:nvPicPr>
          <p:cNvPr id="9219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A4C84C3F-B0A4-425A-B0C1-9FDCBB81AD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14" descr="考核課題">
            <a:hlinkClick r:id="rId4" action="ppaction://hlinksldjump"/>
            <a:extLst>
              <a:ext uri="{FF2B5EF4-FFF2-40B4-BE49-F238E27FC236}">
                <a16:creationId xmlns:a16="http://schemas.microsoft.com/office/drawing/2014/main" xmlns="" id="{B617B9F8-93F9-4212-836B-C6EB7EB7D1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893763"/>
            <a:ext cx="1385888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Text Box 11">
            <a:extLst>
              <a:ext uri="{FF2B5EF4-FFF2-40B4-BE49-F238E27FC236}">
                <a16:creationId xmlns:a16="http://schemas.microsoft.com/office/drawing/2014/main" xmlns="" id="{CAFED185-FF67-4EC0-A164-C25904DCF3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913" y="1282700"/>
            <a:ext cx="7593012" cy="376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rIns="0" bIns="0">
            <a:spAutoFit/>
          </a:bodyPr>
          <a:lstStyle>
            <a:lvl1pPr marL="342900" indent="-342900">
              <a:tabLst>
                <a:tab pos="357188" algn="l"/>
                <a:tab pos="1077913" algn="l"/>
                <a:tab pos="1611313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357188" algn="l"/>
                <a:tab pos="1077913" algn="l"/>
                <a:tab pos="1611313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357188" algn="l"/>
                <a:tab pos="1077913" algn="l"/>
                <a:tab pos="1611313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357188" algn="l"/>
                <a:tab pos="1077913" algn="l"/>
                <a:tab pos="1611313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357188" algn="l"/>
                <a:tab pos="1077913" algn="l"/>
                <a:tab pos="1611313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7188" algn="l"/>
                <a:tab pos="1077913" algn="l"/>
                <a:tab pos="1611313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7188" algn="l"/>
                <a:tab pos="1077913" algn="l"/>
                <a:tab pos="1611313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7188" algn="l"/>
                <a:tab pos="1077913" algn="l"/>
                <a:tab pos="1611313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7188" algn="l"/>
                <a:tab pos="1077913" algn="l"/>
                <a:tab pos="1611313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 b="1"/>
              <a:t>測驗時間</a:t>
            </a:r>
            <a:r>
              <a:rPr kumimoji="0" lang="zh-TW" altLang="en-US" b="1">
                <a:latin typeface="Times New Roman" panose="02020603050405020304" pitchFamily="18" charset="0"/>
              </a:rPr>
              <a:t>：</a:t>
            </a:r>
            <a:r>
              <a:rPr kumimoji="0" lang="en-US" altLang="zh-TW">
                <a:latin typeface="Times New Roman" panose="02020603050405020304" pitchFamily="18" charset="0"/>
                <a:ea typeface="標楷體" panose="03000509000000000000" pitchFamily="65" charset="-120"/>
              </a:rPr>
              <a:t>50</a:t>
            </a:r>
            <a:r>
              <a:rPr kumimoji="0" lang="zh-TW" altLang="en-US">
                <a:latin typeface="Times New Roman" panose="02020603050405020304" pitchFamily="18" charset="0"/>
                <a:ea typeface="標楷體" panose="03000509000000000000" pitchFamily="65" charset="-120"/>
              </a:rPr>
              <a:t>分鐘 </a:t>
            </a:r>
          </a:p>
          <a:p>
            <a:pPr eaLnBrk="1" hangingPunct="1"/>
            <a:endParaRPr kumimoji="0" lang="zh-TW" altLang="en-US" b="1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130000"/>
              </a:lnSpc>
            </a:pPr>
            <a:r>
              <a:rPr kumimoji="0" lang="zh-TW" altLang="en-US" b="1">
                <a:latin typeface="Times New Roman" panose="02020603050405020304" pitchFamily="18" charset="0"/>
              </a:rPr>
              <a:t>學生須知：</a:t>
            </a:r>
          </a:p>
          <a:p>
            <a:pPr eaLnBrk="1" hangingPunct="1">
              <a:lnSpc>
                <a:spcPct val="130000"/>
              </a:lnSpc>
            </a:pPr>
            <a:r>
              <a:rPr kumimoji="0" lang="en-US" altLang="zh-TW">
                <a:latin typeface="Times New Roman" panose="02020603050405020304" pitchFamily="18" charset="0"/>
                <a:ea typeface="標楷體" panose="03000509000000000000" pitchFamily="65" charset="-120"/>
              </a:rPr>
              <a:t>1. </a:t>
            </a:r>
            <a:r>
              <a:rPr kumimoji="0" lang="zh-TW" altLang="en-US">
                <a:latin typeface="Times New Roman" panose="02020603050405020304" pitchFamily="18" charset="0"/>
                <a:ea typeface="標楷體" panose="03000509000000000000" pitchFamily="65" charset="-120"/>
              </a:rPr>
              <a:t>本測驗卷共有兩部分：</a:t>
            </a:r>
          </a:p>
          <a:p>
            <a:pPr eaLnBrk="1" hangingPunct="1">
              <a:lnSpc>
                <a:spcPct val="130000"/>
              </a:lnSpc>
            </a:pPr>
            <a:r>
              <a:rPr kumimoji="0" lang="zh-TW" altLang="en-US">
                <a:latin typeface="Times New Roman" panose="02020603050405020304" pitchFamily="18" charset="0"/>
                <a:ea typeface="標楷體" panose="03000509000000000000" pitchFamily="65" charset="-120"/>
              </a:rPr>
              <a:t>                 甲部：第</a:t>
            </a:r>
            <a:r>
              <a:rPr kumimoji="0" lang="en-US" altLang="zh-TW">
                <a:latin typeface="Times New Roman" panose="02020603050405020304" pitchFamily="18" charset="0"/>
                <a:ea typeface="標楷體" panose="03000509000000000000" pitchFamily="65" charset="-120"/>
              </a:rPr>
              <a:t>1</a:t>
            </a:r>
            <a:r>
              <a:rPr kumimoji="0" lang="zh-TW" altLang="en-US">
                <a:latin typeface="Times New Roman" panose="02020603050405020304" pitchFamily="18" charset="0"/>
                <a:ea typeface="標楷體" panose="03000509000000000000" pitchFamily="65" charset="-120"/>
              </a:rPr>
              <a:t>至第</a:t>
            </a:r>
            <a:r>
              <a:rPr kumimoji="0" lang="en-US" altLang="zh-TW">
                <a:latin typeface="Times New Roman" panose="02020603050405020304" pitchFamily="18" charset="0"/>
                <a:ea typeface="標楷體" panose="03000509000000000000" pitchFamily="65" charset="-120"/>
              </a:rPr>
              <a:t>30</a:t>
            </a:r>
            <a:r>
              <a:rPr kumimoji="0" lang="zh-TW" altLang="en-US">
                <a:latin typeface="Times New Roman" panose="02020603050405020304" pitchFamily="18" charset="0"/>
                <a:ea typeface="標楷體" panose="03000509000000000000" pitchFamily="65" charset="-120"/>
              </a:rPr>
              <a:t>題</a:t>
            </a:r>
          </a:p>
          <a:p>
            <a:pPr eaLnBrk="1" hangingPunct="1">
              <a:lnSpc>
                <a:spcPct val="130000"/>
              </a:lnSpc>
            </a:pPr>
            <a:r>
              <a:rPr kumimoji="0" lang="zh-TW" altLang="en-US">
                <a:latin typeface="Times New Roman" panose="02020603050405020304" pitchFamily="18" charset="0"/>
                <a:ea typeface="標楷體" panose="03000509000000000000" pitchFamily="65" charset="-120"/>
              </a:rPr>
              <a:t>                 乙部：第</a:t>
            </a:r>
            <a:r>
              <a:rPr kumimoji="0" lang="en-US" altLang="zh-TW">
                <a:latin typeface="Times New Roman" panose="02020603050405020304" pitchFamily="18" charset="0"/>
                <a:ea typeface="標楷體" panose="03000509000000000000" pitchFamily="65" charset="-120"/>
              </a:rPr>
              <a:t>31</a:t>
            </a:r>
            <a:r>
              <a:rPr kumimoji="0" lang="zh-TW" altLang="en-US">
                <a:latin typeface="Times New Roman" panose="02020603050405020304" pitchFamily="18" charset="0"/>
                <a:ea typeface="標楷體" panose="03000509000000000000" pitchFamily="65" charset="-120"/>
              </a:rPr>
              <a:t>至第</a:t>
            </a:r>
            <a:r>
              <a:rPr kumimoji="0" lang="en-US" altLang="zh-TW">
                <a:latin typeface="Times New Roman" panose="02020603050405020304" pitchFamily="18" charset="0"/>
                <a:ea typeface="標楷體" panose="03000509000000000000" pitchFamily="65" charset="-120"/>
              </a:rPr>
              <a:t>36</a:t>
            </a:r>
            <a:r>
              <a:rPr kumimoji="0" lang="zh-TW" altLang="en-US">
                <a:latin typeface="Times New Roman" panose="02020603050405020304" pitchFamily="18" charset="0"/>
                <a:ea typeface="標楷體" panose="03000509000000000000" pitchFamily="65" charset="-120"/>
              </a:rPr>
              <a:t>題</a:t>
            </a:r>
          </a:p>
          <a:p>
            <a:pPr eaLnBrk="1" hangingPunct="1">
              <a:lnSpc>
                <a:spcPct val="130000"/>
              </a:lnSpc>
            </a:pPr>
            <a:r>
              <a:rPr kumimoji="0" lang="en-US" altLang="zh-TW">
                <a:latin typeface="Times New Roman" panose="02020603050405020304" pitchFamily="18" charset="0"/>
                <a:ea typeface="標楷體" panose="03000509000000000000" pitchFamily="65" charset="-120"/>
              </a:rPr>
              <a:t>2. </a:t>
            </a:r>
            <a:r>
              <a:rPr kumimoji="0" lang="zh-TW" altLang="en-US">
                <a:latin typeface="Times New Roman" panose="02020603050405020304" pitchFamily="18" charset="0"/>
                <a:ea typeface="標楷體" panose="03000509000000000000" pitchFamily="65" charset="-120"/>
              </a:rPr>
              <a:t>全部題目均須作答。</a:t>
            </a:r>
          </a:p>
          <a:p>
            <a:pPr eaLnBrk="1" hangingPunct="1">
              <a:lnSpc>
                <a:spcPct val="130000"/>
              </a:lnSpc>
            </a:pPr>
            <a:r>
              <a:rPr kumimoji="0" lang="en-US" altLang="zh-TW">
                <a:latin typeface="Times New Roman" panose="02020603050405020304" pitchFamily="18" charset="0"/>
                <a:ea typeface="標楷體" panose="03000509000000000000" pitchFamily="65" charset="-120"/>
              </a:rPr>
              <a:t>3. </a:t>
            </a:r>
            <a:r>
              <a:rPr kumimoji="0" lang="zh-TW" altLang="en-US">
                <a:latin typeface="Times New Roman" panose="02020603050405020304" pitchFamily="18" charset="0"/>
                <a:ea typeface="標楷體" panose="03000509000000000000" pitchFamily="65" charset="-120"/>
              </a:rPr>
              <a:t>把答案寫在答題紙上。</a:t>
            </a:r>
          </a:p>
          <a:p>
            <a:pPr eaLnBrk="1" hangingPunct="1">
              <a:lnSpc>
                <a:spcPct val="130000"/>
              </a:lnSpc>
            </a:pPr>
            <a:r>
              <a:rPr kumimoji="0" lang="en-US" altLang="zh-TW">
                <a:latin typeface="Times New Roman" panose="02020603050405020304" pitchFamily="18" charset="0"/>
                <a:ea typeface="標楷體" panose="03000509000000000000" pitchFamily="65" charset="-120"/>
              </a:rPr>
              <a:t>4. </a:t>
            </a:r>
            <a:r>
              <a:rPr kumimoji="0" lang="zh-TW" altLang="en-US">
                <a:latin typeface="Times New Roman" panose="02020603050405020304" pitchFamily="18" charset="0"/>
                <a:ea typeface="標楷體" panose="03000509000000000000" pitchFamily="65" charset="-120"/>
              </a:rPr>
              <a:t>在答題紙上填寫學生姓名、班別及學號。</a:t>
            </a:r>
          </a:p>
          <a:p>
            <a:pPr eaLnBrk="1" hangingPunct="1">
              <a:lnSpc>
                <a:spcPct val="130000"/>
              </a:lnSpc>
            </a:pPr>
            <a:r>
              <a:rPr kumimoji="0" lang="en-US" altLang="zh-TW">
                <a:latin typeface="Times New Roman" panose="02020603050405020304" pitchFamily="18" charset="0"/>
                <a:ea typeface="標楷體" panose="03000509000000000000" pitchFamily="65" charset="-120"/>
              </a:rPr>
              <a:t>5. </a:t>
            </a:r>
            <a:r>
              <a:rPr kumimoji="0" lang="zh-TW" altLang="en-US">
                <a:latin typeface="Times New Roman" panose="02020603050405020304" pitchFamily="18" charset="0"/>
                <a:ea typeface="標楷體" panose="03000509000000000000" pitchFamily="65" charset="-120"/>
              </a:rPr>
              <a:t>學生可利用本測驗卷的空白部分做算草，測驗完畢後無須將算草擦去。</a:t>
            </a:r>
          </a:p>
          <a:p>
            <a:pPr eaLnBrk="1" hangingPunct="1">
              <a:lnSpc>
                <a:spcPct val="130000"/>
              </a:lnSpc>
            </a:pPr>
            <a:r>
              <a:rPr kumimoji="0" lang="en-US" altLang="zh-TW">
                <a:latin typeface="Times New Roman" panose="02020603050405020304" pitchFamily="18" charset="0"/>
                <a:ea typeface="標楷體" panose="03000509000000000000" pitchFamily="65" charset="-120"/>
              </a:rPr>
              <a:t>6. </a:t>
            </a:r>
            <a:r>
              <a:rPr kumimoji="0" lang="zh-TW" altLang="en-US">
                <a:latin typeface="Times New Roman" panose="02020603050405020304" pitchFamily="18" charset="0"/>
                <a:ea typeface="標楷體" panose="03000509000000000000" pitchFamily="65" charset="-120"/>
              </a:rPr>
              <a:t>不准使用計算機。 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606" name="Rectangle 30">
            <a:extLst>
              <a:ext uri="{FF2B5EF4-FFF2-40B4-BE49-F238E27FC236}">
                <a16:creationId xmlns:a16="http://schemas.microsoft.com/office/drawing/2014/main" xmlns="" id="{24B087A4-13FB-4CDD-9C88-6282266CB2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938" y="3603625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30723" name="Rectangle 4">
            <a:extLst>
              <a:ext uri="{FF2B5EF4-FFF2-40B4-BE49-F238E27FC236}">
                <a16:creationId xmlns:a16="http://schemas.microsoft.com/office/drawing/2014/main" xmlns="" id="{A1DE986F-41EA-4581-996E-0EA4AF85F8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836613"/>
            <a:ext cx="777875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sz="2800">
                <a:ea typeface="標楷體" panose="03000509000000000000" pitchFamily="65" charset="-120"/>
              </a:rPr>
              <a:t>16</a:t>
            </a:r>
            <a:r>
              <a:rPr lang="en-US" altLang="zh-CN" sz="2800">
                <a:ea typeface="標楷體" panose="03000509000000000000" pitchFamily="65" charset="-120"/>
              </a:rPr>
              <a:t>.</a:t>
            </a:r>
            <a:r>
              <a:rPr lang="en-US" altLang="zh-TW" sz="2800">
                <a:ea typeface="標楷體" panose="03000509000000000000" pitchFamily="65" charset="-120"/>
              </a:rPr>
              <a:t> 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  <p:sp>
        <p:nvSpPr>
          <p:cNvPr id="30724" name="Rectangle 5">
            <a:extLst>
              <a:ext uri="{FF2B5EF4-FFF2-40B4-BE49-F238E27FC236}">
                <a16:creationId xmlns:a16="http://schemas.microsoft.com/office/drawing/2014/main" xmlns="" id="{D3ABFA8C-9BDA-41E6-8F8D-65F5EAFA94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075" y="1536700"/>
            <a:ext cx="5573713" cy="25717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ctr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30000"/>
              </a:spcBef>
              <a:spcAft>
                <a:spcPct val="30000"/>
              </a:spcAft>
              <a:buFontTx/>
              <a:buAutoNum type="alphaUcPeriod"/>
            </a:pPr>
            <a:r>
              <a:rPr lang="en-US" altLang="zh-TW" sz="2800" dirty="0">
                <a:ea typeface="標楷體" panose="03000509000000000000" pitchFamily="65" charset="-120"/>
              </a:rPr>
              <a:t> </a:t>
            </a:r>
            <a:r>
              <a:rPr lang="zh-TW" altLang="en-US" sz="2800" dirty="0">
                <a:ea typeface="標楷體" panose="03000509000000000000" pitchFamily="65" charset="-120"/>
              </a:rPr>
              <a:t>它有兩組對邊平行。</a:t>
            </a:r>
          </a:p>
          <a:p>
            <a:pPr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zh-CN" sz="2800" dirty="0">
                <a:ea typeface="標楷體" panose="03000509000000000000" pitchFamily="65" charset="-120"/>
              </a:rPr>
              <a:t>B. </a:t>
            </a:r>
            <a:r>
              <a:rPr lang="zh-TW" altLang="en-US" sz="2800" dirty="0" smtClean="0">
                <a:ea typeface="標楷體" panose="03000509000000000000" pitchFamily="65" charset="-120"/>
              </a:rPr>
              <a:t>菱形是平行四邊形</a:t>
            </a:r>
            <a:r>
              <a:rPr lang="zh-TW" altLang="en-US" sz="2800" dirty="0">
                <a:ea typeface="標楷體" panose="03000509000000000000" pitchFamily="65" charset="-120"/>
              </a:rPr>
              <a:t>的一種。   </a:t>
            </a:r>
          </a:p>
          <a:p>
            <a:pPr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zh-CN" sz="2800" dirty="0">
                <a:ea typeface="標楷體" panose="03000509000000000000" pitchFamily="65" charset="-120"/>
              </a:rPr>
              <a:t>C.</a:t>
            </a:r>
            <a:r>
              <a:rPr lang="en-US" altLang="zh-TW" sz="2800" dirty="0">
                <a:ea typeface="標楷體" panose="03000509000000000000" pitchFamily="65" charset="-120"/>
              </a:rPr>
              <a:t> </a:t>
            </a:r>
            <a:r>
              <a:rPr lang="zh-TW" altLang="en-US" sz="2800" dirty="0">
                <a:ea typeface="標楷體" panose="03000509000000000000" pitchFamily="65" charset="-120"/>
              </a:rPr>
              <a:t>它的四邊長度相等。                </a:t>
            </a:r>
          </a:p>
          <a:p>
            <a:pPr eaLnBrk="1" hangingPunct="1">
              <a:spcBef>
                <a:spcPct val="30000"/>
              </a:spcBef>
            </a:pPr>
            <a:r>
              <a:rPr lang="en-US" altLang="zh-CN" sz="2800" dirty="0">
                <a:ea typeface="標楷體" panose="03000509000000000000" pitchFamily="65" charset="-120"/>
              </a:rPr>
              <a:t>D. </a:t>
            </a:r>
            <a:r>
              <a:rPr lang="zh-TW" altLang="en-US" sz="2800" dirty="0">
                <a:ea typeface="標楷體" panose="03000509000000000000" pitchFamily="65" charset="-120"/>
              </a:rPr>
              <a:t>它有四個直角。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3323D5E4-8C55-4094-87BA-6D1ACF0C5D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4750" y="3571875"/>
            <a:ext cx="9286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30726" name="Rectangle 4">
            <a:extLst>
              <a:ext uri="{FF2B5EF4-FFF2-40B4-BE49-F238E27FC236}">
                <a16:creationId xmlns:a16="http://schemas.microsoft.com/office/drawing/2014/main" xmlns="" id="{D7AF1B93-C815-4BC4-BFD6-192F838DF2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663" y="822325"/>
            <a:ext cx="7443787" cy="5191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>
                <a:ea typeface="標楷體" panose="03000509000000000000" pitchFamily="65" charset="-120"/>
              </a:rPr>
              <a:t>下列哪項對菱形的描述</a:t>
            </a:r>
            <a:r>
              <a:rPr lang="zh-TW" altLang="en-US" sz="2800" b="1" u="sng">
                <a:ea typeface="標楷體" panose="03000509000000000000" pitchFamily="65" charset="-120"/>
              </a:rPr>
              <a:t>不一定</a:t>
            </a:r>
            <a:r>
              <a:rPr lang="zh-TW" altLang="en-US" sz="2800">
                <a:ea typeface="標楷體" panose="03000509000000000000" pitchFamily="65" charset="-120"/>
              </a:rPr>
              <a:t>是正確的？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xmlns="" id="{8DA186FE-764C-4074-97A4-AD1475D7FD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4513" y="1557338"/>
            <a:ext cx="504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dirty="0">
                <a:solidFill>
                  <a:srgbClr val="FF0000"/>
                </a:solidFill>
                <a:sym typeface="Wingdings 2" panose="05020102010507070707" pitchFamily="18" charset="2"/>
              </a:rPr>
              <a:t>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xmlns="" id="{4FB2BB11-7670-4D19-AAE6-A40DD21D3E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1463" y="2249561"/>
            <a:ext cx="5032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dirty="0">
                <a:solidFill>
                  <a:srgbClr val="FF0000"/>
                </a:solidFill>
                <a:sym typeface="Wingdings 2" panose="05020102010507070707" pitchFamily="18" charset="2"/>
              </a:rPr>
              <a:t>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xmlns="" id="{0FCAF573-E8F7-45D6-B5CF-87A68B058E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4513" y="2924175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rgbClr val="FF0000"/>
                </a:solidFill>
                <a:sym typeface="Wingdings 2" panose="05020102010507070707" pitchFamily="18" charset="2"/>
              </a:rPr>
              <a:t></a:t>
            </a:r>
          </a:p>
        </p:txBody>
      </p:sp>
      <p:sp>
        <p:nvSpPr>
          <p:cNvPr id="129036" name="Text Box 12">
            <a:extLst>
              <a:ext uri="{FF2B5EF4-FFF2-40B4-BE49-F238E27FC236}">
                <a16:creationId xmlns:a16="http://schemas.microsoft.com/office/drawing/2014/main" xmlns="" id="{7CFAFDCB-F398-4632-B97D-0650AB3E70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185" y="4248434"/>
            <a:ext cx="706408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只有當菱形是正方形時，它才有四個直角。</a:t>
            </a:r>
          </a:p>
        </p:txBody>
      </p:sp>
      <p:sp>
        <p:nvSpPr>
          <p:cNvPr id="2" name="TextBox 68">
            <a:extLst>
              <a:ext uri="{FF2B5EF4-FFF2-40B4-BE49-F238E27FC236}">
                <a16:creationId xmlns:a16="http://schemas.microsoft.com/office/drawing/2014/main" xmlns="" id="{DE76BC2D-DB84-4095-8791-FAE582313C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8400" y="3587750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rgbClr val="FF0000"/>
                </a:solidFill>
                <a:sym typeface="Wingdings 2" panose="05020102010507070707" pitchFamily="18" charset="2"/>
              </a:rPr>
              <a:t></a:t>
            </a:r>
          </a:p>
        </p:txBody>
      </p:sp>
      <p:sp>
        <p:nvSpPr>
          <p:cNvPr id="22" name="Text Box 12">
            <a:extLst>
              <a:ext uri="{FF2B5EF4-FFF2-40B4-BE49-F238E27FC236}">
                <a16:creationId xmlns:a16="http://schemas.microsoft.com/office/drawing/2014/main" xmlns="" id="{71E55C8C-2689-4783-B932-9B813BFE77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572" y="4241585"/>
            <a:ext cx="6547966" cy="10402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zh-TW" altLang="en-US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菱形具有平行四邊形的所有性質，</a:t>
            </a:r>
            <a:endParaRPr lang="en-US" altLang="zh-TW" sz="2800" dirty="0" smtClean="0">
              <a:solidFill>
                <a:srgbClr val="003399"/>
              </a:solidFill>
              <a:ea typeface="標楷體" panose="03000509000000000000" pitchFamily="65" charset="-120"/>
            </a:endParaRPr>
          </a:p>
          <a:p>
            <a:pPr eaLnBrk="1" hangingPunct="1">
              <a:spcAft>
                <a:spcPct val="20000"/>
              </a:spcAft>
            </a:pPr>
            <a:r>
              <a:rPr lang="zh-TW" altLang="en-US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所以菱形是平行四邊形的一種。</a:t>
            </a:r>
            <a:endParaRPr lang="zh-TW" altLang="en-US" sz="28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3" name="菱形 2"/>
          <p:cNvSpPr/>
          <p:nvPr/>
        </p:nvSpPr>
        <p:spPr bwMode="auto">
          <a:xfrm>
            <a:off x="6228184" y="2249561"/>
            <a:ext cx="2304629" cy="1322314"/>
          </a:xfrm>
          <a:prstGeom prst="diamond">
            <a:avLst/>
          </a:pr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29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129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152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606" grpId="0" animBg="1"/>
      <p:bldP spid="28" grpId="0"/>
      <p:bldP spid="69" grpId="0"/>
      <p:bldP spid="69" grpId="1"/>
      <p:bldP spid="71" grpId="0"/>
      <p:bldP spid="71" grpId="1"/>
      <p:bldP spid="72" grpId="0"/>
      <p:bldP spid="72" grpId="1"/>
      <p:bldP spid="129036" grpId="0" build="allAtOnce"/>
      <p:bldP spid="2" grpId="0"/>
      <p:bldP spid="2" grpId="1"/>
      <p:bldP spid="22" grpId="0" build="allAtOnce"/>
      <p:bldP spid="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606" name="Rectangle 30">
            <a:extLst>
              <a:ext uri="{FF2B5EF4-FFF2-40B4-BE49-F238E27FC236}">
                <a16:creationId xmlns:a16="http://schemas.microsoft.com/office/drawing/2014/main" xmlns="" id="{57B6EB2E-B046-49D4-BDAC-9FF4BD6970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938" y="3792538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31747" name="Rectangle 4">
            <a:extLst>
              <a:ext uri="{FF2B5EF4-FFF2-40B4-BE49-F238E27FC236}">
                <a16:creationId xmlns:a16="http://schemas.microsoft.com/office/drawing/2014/main" xmlns="" id="{DE82E2FA-89A5-4FDD-B059-E141470C53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082" y="990611"/>
            <a:ext cx="777875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sz="2800" dirty="0">
                <a:ea typeface="標楷體" panose="03000509000000000000" pitchFamily="65" charset="-120"/>
              </a:rPr>
              <a:t>17</a:t>
            </a:r>
            <a:r>
              <a:rPr lang="en-US" altLang="zh-CN" sz="2800" dirty="0">
                <a:ea typeface="標楷體" panose="03000509000000000000" pitchFamily="65" charset="-120"/>
              </a:rPr>
              <a:t>.</a:t>
            </a:r>
            <a:r>
              <a:rPr lang="en-US" altLang="zh-TW" sz="2800" dirty="0">
                <a:ea typeface="標楷體" panose="03000509000000000000" pitchFamily="65" charset="-120"/>
              </a:rPr>
              <a:t> </a:t>
            </a:r>
            <a:endParaRPr lang="zh-CN" altLang="en-US" sz="2800" dirty="0">
              <a:ea typeface="標楷體" panose="03000509000000000000" pitchFamily="65" charset="-120"/>
            </a:endParaRPr>
          </a:p>
        </p:txBody>
      </p:sp>
      <p:sp>
        <p:nvSpPr>
          <p:cNvPr id="31748" name="Rectangle 5">
            <a:extLst>
              <a:ext uri="{FF2B5EF4-FFF2-40B4-BE49-F238E27FC236}">
                <a16:creationId xmlns:a16="http://schemas.microsoft.com/office/drawing/2014/main" xmlns="" id="{8E526AC4-6F18-4A8B-A69A-4DA0F231C8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075" y="2349500"/>
            <a:ext cx="1684338" cy="25717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</p:spPr>
        <p:txBody>
          <a:bodyPr lIns="90000" tIns="46800" rIns="90000" bIns="46800" anchor="ctr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 eaLnBrk="1" hangingPunct="1">
              <a:spcBef>
                <a:spcPct val="30000"/>
              </a:spcBef>
              <a:spcAft>
                <a:spcPct val="30000"/>
              </a:spcAft>
              <a:defRPr/>
            </a:pPr>
            <a:r>
              <a:rPr lang="en-US" altLang="zh-TW" sz="2800" dirty="0">
                <a:ea typeface="標楷體" panose="03000509000000000000" pitchFamily="65" charset="-120"/>
              </a:rPr>
              <a:t>A. </a:t>
            </a:r>
            <a:r>
              <a:rPr lang="zh-TW" altLang="en-US" sz="2800" dirty="0">
                <a:ea typeface="標楷體" panose="03000509000000000000" pitchFamily="65" charset="-120"/>
              </a:rPr>
              <a:t>西南</a:t>
            </a:r>
          </a:p>
          <a:p>
            <a:pPr eaLnBrk="1" hangingPunct="1">
              <a:spcBef>
                <a:spcPct val="30000"/>
              </a:spcBef>
              <a:spcAft>
                <a:spcPct val="30000"/>
              </a:spcAft>
              <a:defRPr/>
            </a:pPr>
            <a:r>
              <a:rPr lang="en-US" altLang="zh-CN" sz="2800" dirty="0">
                <a:ea typeface="標楷體" panose="03000509000000000000" pitchFamily="65" charset="-120"/>
              </a:rPr>
              <a:t>B. </a:t>
            </a:r>
            <a:r>
              <a:rPr lang="zh-TW" altLang="en-US" sz="2800" dirty="0">
                <a:ea typeface="標楷體" panose="03000509000000000000" pitchFamily="65" charset="-120"/>
              </a:rPr>
              <a:t>東南   </a:t>
            </a:r>
          </a:p>
          <a:p>
            <a:pPr eaLnBrk="1" hangingPunct="1">
              <a:spcBef>
                <a:spcPct val="30000"/>
              </a:spcBef>
              <a:spcAft>
                <a:spcPct val="30000"/>
              </a:spcAft>
              <a:defRPr/>
            </a:pPr>
            <a:r>
              <a:rPr lang="en-US" altLang="zh-CN" sz="2800" dirty="0">
                <a:ea typeface="標楷體" panose="03000509000000000000" pitchFamily="65" charset="-120"/>
              </a:rPr>
              <a:t>C.</a:t>
            </a:r>
            <a:r>
              <a:rPr lang="en-US" altLang="zh-TW" sz="2800" dirty="0">
                <a:ea typeface="標楷體" panose="03000509000000000000" pitchFamily="65" charset="-120"/>
              </a:rPr>
              <a:t> </a:t>
            </a:r>
            <a:r>
              <a:rPr lang="zh-TW" altLang="en-US" sz="2800" dirty="0">
                <a:ea typeface="標楷體" panose="03000509000000000000" pitchFamily="65" charset="-120"/>
              </a:rPr>
              <a:t>南                </a:t>
            </a:r>
          </a:p>
          <a:p>
            <a:pPr eaLnBrk="1" hangingPunct="1">
              <a:spcBef>
                <a:spcPct val="30000"/>
              </a:spcBef>
              <a:defRPr/>
            </a:pPr>
            <a:r>
              <a:rPr lang="en-US" altLang="zh-CN" sz="2800" dirty="0">
                <a:ea typeface="標楷體" panose="03000509000000000000" pitchFamily="65" charset="-120"/>
              </a:rPr>
              <a:t>D. </a:t>
            </a:r>
            <a:r>
              <a:rPr lang="zh-TW" altLang="en-US" sz="2800" dirty="0">
                <a:ea typeface="標楷體" panose="03000509000000000000" pitchFamily="65" charset="-120"/>
              </a:rPr>
              <a:t>北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99234C69-8EE3-4929-9BBE-19ACBB0856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7863" y="3748088"/>
            <a:ext cx="9286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31750" name="Rectangle 4">
            <a:extLst>
              <a:ext uri="{FF2B5EF4-FFF2-40B4-BE49-F238E27FC236}">
                <a16:creationId xmlns:a16="http://schemas.microsoft.com/office/drawing/2014/main" xmlns="" id="{D0DB95C6-6D1C-4DEF-AAE7-58C71F59F4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075" y="872322"/>
            <a:ext cx="7443787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u="sng" dirty="0">
                <a:ea typeface="標楷體" panose="03000509000000000000" pitchFamily="65" charset="-120"/>
              </a:rPr>
              <a:t>詩琳</a:t>
            </a:r>
            <a:r>
              <a:rPr lang="zh-TW" altLang="en-US" sz="2800" dirty="0">
                <a:ea typeface="標楷體" panose="03000509000000000000" pitchFamily="65" charset="-120"/>
              </a:rPr>
              <a:t>向東北方走了</a:t>
            </a:r>
            <a:r>
              <a:rPr lang="en-US" altLang="zh-TW" sz="2800" dirty="0">
                <a:ea typeface="標楷體" panose="03000509000000000000" pitchFamily="65" charset="-120"/>
              </a:rPr>
              <a:t>300m</a:t>
            </a:r>
            <a:r>
              <a:rPr lang="zh-TW" altLang="en-US" sz="2800" dirty="0">
                <a:ea typeface="標楷體" panose="03000509000000000000" pitchFamily="65" charset="-120"/>
              </a:rPr>
              <a:t>，再轉向西北方走了</a:t>
            </a:r>
            <a:r>
              <a:rPr lang="en-US" altLang="zh-TW" sz="2800" dirty="0" smtClean="0">
                <a:ea typeface="標楷體" panose="03000509000000000000" pitchFamily="65" charset="-120"/>
              </a:rPr>
              <a:t>300m</a:t>
            </a:r>
            <a:r>
              <a:rPr lang="zh-TW" altLang="en-US" sz="2800" dirty="0" smtClean="0">
                <a:ea typeface="標楷體" panose="03000509000000000000" pitchFamily="65" charset="-120"/>
              </a:rPr>
              <a:t>，</a:t>
            </a:r>
            <a:r>
              <a:rPr lang="zh-TW" altLang="en-US" sz="2800" dirty="0">
                <a:ea typeface="標楷體" panose="03000509000000000000" pitchFamily="65" charset="-120"/>
              </a:rPr>
              <a:t>起點</a:t>
            </a:r>
            <a:r>
              <a:rPr lang="zh-TW" altLang="en-US" sz="2800" dirty="0" smtClean="0">
                <a:ea typeface="標楷體" panose="03000509000000000000" pitchFamily="65" charset="-120"/>
              </a:rPr>
              <a:t>在她</a:t>
            </a:r>
            <a:r>
              <a:rPr lang="zh-TW" altLang="en-US" sz="2800" dirty="0">
                <a:ea typeface="標楷體" panose="03000509000000000000" pitchFamily="65" charset="-120"/>
              </a:rPr>
              <a:t>的</a:t>
            </a:r>
            <a:r>
              <a:rPr lang="zh-TW" altLang="en-US" sz="2800" dirty="0" smtClean="0">
                <a:ea typeface="標楷體" panose="03000509000000000000" pitchFamily="65" charset="-120"/>
              </a:rPr>
              <a:t>哪一方？</a:t>
            </a:r>
            <a:endParaRPr lang="zh-CN" altLang="en-US" sz="2800" dirty="0">
              <a:ea typeface="標楷體" panose="03000509000000000000" pitchFamily="65" charset="-120"/>
            </a:endParaRPr>
          </a:p>
        </p:txBody>
      </p:sp>
      <p:sp>
        <p:nvSpPr>
          <p:cNvPr id="9" name="椭圆 8">
            <a:extLst>
              <a:ext uri="{FF2B5EF4-FFF2-40B4-BE49-F238E27FC236}">
                <a16:creationId xmlns:a16="http://schemas.microsoft.com/office/drawing/2014/main" xmlns="" id="{7D077F42-0A05-4C9B-A784-907807C626B0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4484688" y="3998913"/>
            <a:ext cx="144462" cy="144462"/>
          </a:xfrm>
          <a:prstGeom prst="ellipse">
            <a:avLst/>
          </a:prstGeom>
          <a:solidFill>
            <a:srgbClr val="00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grpSp>
        <p:nvGrpSpPr>
          <p:cNvPr id="17" name="组合 16">
            <a:extLst>
              <a:ext uri="{FF2B5EF4-FFF2-40B4-BE49-F238E27FC236}">
                <a16:creationId xmlns:a16="http://schemas.microsoft.com/office/drawing/2014/main" xmlns="" id="{465EB55B-B28F-4657-907A-CC3B6369E23F}"/>
              </a:ext>
            </a:extLst>
          </p:cNvPr>
          <p:cNvGrpSpPr>
            <a:grpSpLocks/>
          </p:cNvGrpSpPr>
          <p:nvPr/>
        </p:nvGrpSpPr>
        <p:grpSpPr bwMode="auto">
          <a:xfrm>
            <a:off x="4251325" y="3227388"/>
            <a:ext cx="611188" cy="1316037"/>
            <a:chOff x="3041830" y="2908189"/>
            <a:chExt cx="612068" cy="1315528"/>
          </a:xfrm>
        </p:grpSpPr>
        <p:grpSp>
          <p:nvGrpSpPr>
            <p:cNvPr id="31763" name="组合 15">
              <a:extLst>
                <a:ext uri="{FF2B5EF4-FFF2-40B4-BE49-F238E27FC236}">
                  <a16:creationId xmlns:a16="http://schemas.microsoft.com/office/drawing/2014/main" xmlns="" id="{C2744576-32E1-4E0C-A565-4C96E9E2103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41830" y="3284984"/>
              <a:ext cx="612068" cy="938733"/>
              <a:chOff x="3041830" y="3284984"/>
              <a:chExt cx="612068" cy="938733"/>
            </a:xfrm>
          </p:grpSpPr>
          <p:cxnSp>
            <p:nvCxnSpPr>
              <p:cNvPr id="31765" name="直接箭头连接符 10">
                <a:extLst>
                  <a:ext uri="{FF2B5EF4-FFF2-40B4-BE49-F238E27FC236}">
                    <a16:creationId xmlns:a16="http://schemas.microsoft.com/office/drawing/2014/main" xmlns="" id="{654D9646-2648-48A1-A538-CF1952BC38DB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3347864" y="3284984"/>
                <a:ext cx="0" cy="938733"/>
              </a:xfrm>
              <a:prstGeom prst="straightConnector1">
                <a:avLst/>
              </a:prstGeom>
              <a:noFill/>
              <a:ln w="9525" algn="ctr">
                <a:solidFill>
                  <a:srgbClr val="003399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1766" name="直接连接符 13">
                <a:extLst>
                  <a:ext uri="{FF2B5EF4-FFF2-40B4-BE49-F238E27FC236}">
                    <a16:creationId xmlns:a16="http://schemas.microsoft.com/office/drawing/2014/main" xmlns="" id="{817BD05A-3CFA-44F2-86E2-4CC9186AA04E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3041830" y="3748260"/>
                <a:ext cx="612068" cy="0"/>
              </a:xfrm>
              <a:prstGeom prst="line">
                <a:avLst/>
              </a:prstGeom>
              <a:noFill/>
              <a:ln w="9525" algn="ctr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31764" name="Text Box 62">
              <a:extLst>
                <a:ext uri="{FF2B5EF4-FFF2-40B4-BE49-F238E27FC236}">
                  <a16:creationId xmlns:a16="http://schemas.microsoft.com/office/drawing/2014/main" xmlns="" id="{599DD754-FFDF-4D4A-BB1C-3C04D0531D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85734" y="2908189"/>
              <a:ext cx="46816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>
                  <a:solidFill>
                    <a:srgbClr val="003399"/>
                  </a:solidFill>
                  <a:ea typeface="標楷體" panose="03000509000000000000" pitchFamily="65" charset="-120"/>
                </a:rPr>
                <a:t>N</a:t>
              </a:r>
              <a:endParaRPr lang="zh-TW" altLang="en-US">
                <a:solidFill>
                  <a:srgbClr val="003399"/>
                </a:solidFill>
                <a:ea typeface="標楷體" panose="03000509000000000000" pitchFamily="65" charset="-120"/>
              </a:endParaRPr>
            </a:p>
          </p:txBody>
        </p:sp>
      </p:grpSp>
      <p:sp>
        <p:nvSpPr>
          <p:cNvPr id="54" name="Text Box 62">
            <a:extLst>
              <a:ext uri="{FF2B5EF4-FFF2-40B4-BE49-F238E27FC236}">
                <a16:creationId xmlns:a16="http://schemas.microsoft.com/office/drawing/2014/main" xmlns="" id="{D796BC45-B812-4179-BF6D-AAA0761E10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7788" y="4038600"/>
            <a:ext cx="6492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u="sng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起</a:t>
            </a:r>
            <a:r>
              <a:rPr lang="zh-TW" altLang="en-US" u="sng" dirty="0">
                <a:solidFill>
                  <a:srgbClr val="003399"/>
                </a:solidFill>
                <a:ea typeface="標楷體" panose="03000509000000000000" pitchFamily="65" charset="-120"/>
              </a:rPr>
              <a:t>點</a:t>
            </a:r>
          </a:p>
        </p:txBody>
      </p:sp>
      <p:sp>
        <p:nvSpPr>
          <p:cNvPr id="58" name="椭圆 57">
            <a:extLst>
              <a:ext uri="{FF2B5EF4-FFF2-40B4-BE49-F238E27FC236}">
                <a16:creationId xmlns:a16="http://schemas.microsoft.com/office/drawing/2014/main" xmlns="" id="{7AE04446-92F7-4065-A7AC-0EECC8D19283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4484688" y="3998913"/>
            <a:ext cx="144462" cy="144462"/>
          </a:xfrm>
          <a:prstGeom prst="ellipse">
            <a:avLst/>
          </a:prstGeom>
          <a:solidFill>
            <a:srgbClr val="00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cxnSp>
        <p:nvCxnSpPr>
          <p:cNvPr id="19" name="直接箭头连接符 18">
            <a:extLst>
              <a:ext uri="{FF2B5EF4-FFF2-40B4-BE49-F238E27FC236}">
                <a16:creationId xmlns:a16="http://schemas.microsoft.com/office/drawing/2014/main" xmlns="" id="{A5A3AEAB-85B5-4133-BB3E-736A859CAC70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559300" y="3494088"/>
            <a:ext cx="576263" cy="576262"/>
          </a:xfrm>
          <a:prstGeom prst="straightConnector1">
            <a:avLst/>
          </a:prstGeom>
          <a:noFill/>
          <a:ln w="9525" algn="ctr">
            <a:solidFill>
              <a:srgbClr val="FF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7" name="直接箭头连接符 56">
            <a:extLst>
              <a:ext uri="{FF2B5EF4-FFF2-40B4-BE49-F238E27FC236}">
                <a16:creationId xmlns:a16="http://schemas.microsoft.com/office/drawing/2014/main" xmlns="" id="{BFA2276A-042F-43AA-A3FA-E07B3F3CB3E2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4559300" y="2914650"/>
            <a:ext cx="576263" cy="576263"/>
          </a:xfrm>
          <a:prstGeom prst="straightConnector1">
            <a:avLst/>
          </a:prstGeom>
          <a:noFill/>
          <a:ln w="9525" algn="ctr">
            <a:solidFill>
              <a:srgbClr val="FF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直接箭头连接符 20">
            <a:extLst>
              <a:ext uri="{FF2B5EF4-FFF2-40B4-BE49-F238E27FC236}">
                <a16:creationId xmlns:a16="http://schemas.microsoft.com/office/drawing/2014/main" xmlns="" id="{3AF4BFA3-F3BB-4CA9-A30F-E8BF205AF83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559300" y="2914650"/>
            <a:ext cx="0" cy="627063"/>
          </a:xfrm>
          <a:prstGeom prst="straightConnector1">
            <a:avLst/>
          </a:prstGeom>
          <a:noFill/>
          <a:ln w="9525" algn="ctr">
            <a:solidFill>
              <a:srgbClr val="FF00FF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3" name="Text Box 62">
            <a:extLst>
              <a:ext uri="{FF2B5EF4-FFF2-40B4-BE49-F238E27FC236}">
                <a16:creationId xmlns:a16="http://schemas.microsoft.com/office/drawing/2014/main" xmlns="" id="{46FADF77-26CF-4B68-80E6-683813A5EB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8613" y="3355975"/>
            <a:ext cx="4508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>
                <a:solidFill>
                  <a:srgbClr val="FF00FF"/>
                </a:solidFill>
                <a:ea typeface="標楷體" panose="03000509000000000000" pitchFamily="65" charset="-120"/>
              </a:rPr>
              <a:t>南</a:t>
            </a:r>
          </a:p>
        </p:txBody>
      </p:sp>
      <p:cxnSp>
        <p:nvCxnSpPr>
          <p:cNvPr id="25" name="直接连接符 24">
            <a:extLst>
              <a:ext uri="{FF2B5EF4-FFF2-40B4-BE49-F238E27FC236}">
                <a16:creationId xmlns:a16="http://schemas.microsoft.com/office/drawing/2014/main" xmlns="" id="{2F1766BB-41A7-476C-93FC-6EA0BB47F409}"/>
              </a:ext>
            </a:extLst>
          </p:cNvPr>
          <p:cNvCxnSpPr/>
          <p:nvPr/>
        </p:nvCxnSpPr>
        <p:spPr bwMode="auto">
          <a:xfrm>
            <a:off x="1890713" y="1355725"/>
            <a:ext cx="2681287" cy="0"/>
          </a:xfrm>
          <a:prstGeom prst="line">
            <a:avLst/>
          </a:prstGeom>
          <a:ln w="38100">
            <a:solidFill>
              <a:srgbClr val="003399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直接连接符 65">
            <a:extLst>
              <a:ext uri="{FF2B5EF4-FFF2-40B4-BE49-F238E27FC236}">
                <a16:creationId xmlns:a16="http://schemas.microsoft.com/office/drawing/2014/main" xmlns="" id="{824045B0-B425-49F2-AD7D-80517544F97E}"/>
              </a:ext>
            </a:extLst>
          </p:cNvPr>
          <p:cNvCxnSpPr>
            <a:cxnSpLocks/>
          </p:cNvCxnSpPr>
          <p:nvPr/>
        </p:nvCxnSpPr>
        <p:spPr bwMode="auto">
          <a:xfrm>
            <a:off x="5292725" y="1355725"/>
            <a:ext cx="2447925" cy="0"/>
          </a:xfrm>
          <a:prstGeom prst="line">
            <a:avLst/>
          </a:prstGeom>
          <a:ln w="38100">
            <a:solidFill>
              <a:srgbClr val="003399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直接连接符 67">
            <a:extLst>
              <a:ext uri="{FF2B5EF4-FFF2-40B4-BE49-F238E27FC236}">
                <a16:creationId xmlns:a16="http://schemas.microsoft.com/office/drawing/2014/main" xmlns="" id="{82D4B474-F95B-4A56-A873-256754978791}"/>
              </a:ext>
            </a:extLst>
          </p:cNvPr>
          <p:cNvCxnSpPr>
            <a:cxnSpLocks/>
          </p:cNvCxnSpPr>
          <p:nvPr/>
        </p:nvCxnSpPr>
        <p:spPr bwMode="auto">
          <a:xfrm>
            <a:off x="782638" y="1773238"/>
            <a:ext cx="981075" cy="0"/>
          </a:xfrm>
          <a:prstGeom prst="line">
            <a:avLst/>
          </a:prstGeom>
          <a:ln w="38100">
            <a:solidFill>
              <a:srgbClr val="003399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9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48148E-6 L 0.06302 -0.08357 " pathEditMode="relative" rAng="0" ptsTypes="AA">
                                      <p:cBhvr>
                                        <p:cTn id="30" dur="16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42" y="-41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1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4.81481E-6 L 0.06302 -0.08403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42" y="-42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302 -0.08357 L -3.88889E-6 -0.16852 " pathEditMode="relative" rAng="0" ptsTypes="AA">
                                      <p:cBhvr>
                                        <p:cTn id="49" dur="16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60" y="-4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600"/>
                            </p:stCondLst>
                            <p:childTnLst>
                              <p:par>
                                <p:cTn id="51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302 -0.08403 L 0.00035 -0.16899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42" y="-4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3600"/>
                            </p:stCondLst>
                            <p:childTnLst>
                              <p:par>
                                <p:cTn id="5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4100"/>
                            </p:stCondLst>
                            <p:childTnLst>
                              <p:par>
                                <p:cTn id="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152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606" grpId="0" animBg="1"/>
      <p:bldP spid="28" grpId="0"/>
      <p:bldP spid="9" grpId="0" animBg="1"/>
      <p:bldP spid="9" grpId="1" animBg="1"/>
      <p:bldP spid="54" grpId="0"/>
      <p:bldP spid="54" grpId="1"/>
      <p:bldP spid="58" grpId="0" animBg="1"/>
      <p:bldP spid="58" grpId="1" animBg="1"/>
      <p:bldP spid="58" grpId="2" animBg="1"/>
      <p:bldP spid="58" grpId="3" animBg="1"/>
      <p:bldP spid="63" grpId="0"/>
      <p:bldP spid="63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 bwMode="auto">
          <a:xfrm>
            <a:off x="6516216" y="895396"/>
            <a:ext cx="2016224" cy="955283"/>
          </a:xfrm>
          <a:prstGeom prst="rect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25" name="Text Box 110">
            <a:extLst>
              <a:ext uri="{FF2B5EF4-FFF2-40B4-BE49-F238E27FC236}">
                <a16:creationId xmlns:a16="http://schemas.microsoft.com/office/drawing/2014/main" xmlns="" id="{7228435B-5652-44CF-B4E5-87E33C88BC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356" y="895396"/>
            <a:ext cx="342318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4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EH</a:t>
            </a:r>
            <a:r>
              <a:rPr lang="zh-TW" altLang="en-US" sz="24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等於</a:t>
            </a:r>
            <a:r>
              <a:rPr lang="en-US" altLang="zh-TW" sz="24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1</a:t>
            </a:r>
            <a:r>
              <a:rPr lang="zh-TW" altLang="en-US" sz="24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條直徑的長</a:t>
            </a:r>
            <a:r>
              <a:rPr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度。</a:t>
            </a:r>
            <a:endParaRPr lang="en-US" altLang="zh-TW" sz="24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48" name="矩形 47"/>
          <p:cNvSpPr/>
          <p:nvPr/>
        </p:nvSpPr>
        <p:spPr bwMode="auto">
          <a:xfrm>
            <a:off x="5796136" y="2295453"/>
            <a:ext cx="2016224" cy="403299"/>
          </a:xfrm>
          <a:prstGeom prst="rect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grpSp>
        <p:nvGrpSpPr>
          <p:cNvPr id="33794" name="组合 15">
            <a:extLst>
              <a:ext uri="{FF2B5EF4-FFF2-40B4-BE49-F238E27FC236}">
                <a16:creationId xmlns:a16="http://schemas.microsoft.com/office/drawing/2014/main" xmlns="" id="{5283A906-5A59-4944-BF57-E1DF5A7C54FC}"/>
              </a:ext>
            </a:extLst>
          </p:cNvPr>
          <p:cNvGrpSpPr>
            <a:grpSpLocks/>
          </p:cNvGrpSpPr>
          <p:nvPr/>
        </p:nvGrpSpPr>
        <p:grpSpPr bwMode="auto">
          <a:xfrm>
            <a:off x="3048000" y="1200150"/>
            <a:ext cx="2151063" cy="1244600"/>
            <a:chOff x="3047230" y="1200894"/>
            <a:chExt cx="2151138" cy="1243806"/>
          </a:xfrm>
        </p:grpSpPr>
        <p:sp>
          <p:nvSpPr>
            <p:cNvPr id="8" name="任意多边形: 形状 7">
              <a:extLst>
                <a:ext uri="{FF2B5EF4-FFF2-40B4-BE49-F238E27FC236}">
                  <a16:creationId xmlns:a16="http://schemas.microsoft.com/office/drawing/2014/main" xmlns="" id="{212A228A-6554-4199-8276-4506DB744FD7}"/>
                </a:ext>
              </a:extLst>
            </p:cNvPr>
            <p:cNvSpPr/>
            <p:nvPr/>
          </p:nvSpPr>
          <p:spPr bwMode="auto">
            <a:xfrm>
              <a:off x="3499684" y="1662562"/>
              <a:ext cx="1241468" cy="328402"/>
            </a:xfrm>
            <a:custGeom>
              <a:avLst/>
              <a:gdLst>
                <a:gd name="connsiteX0" fmla="*/ 0 w 1240631"/>
                <a:gd name="connsiteY0" fmla="*/ 328612 h 328612"/>
                <a:gd name="connsiteX1" fmla="*/ 314325 w 1240631"/>
                <a:gd name="connsiteY1" fmla="*/ 0 h 328612"/>
                <a:gd name="connsiteX2" fmla="*/ 1240631 w 1240631"/>
                <a:gd name="connsiteY2" fmla="*/ 0 h 328612"/>
                <a:gd name="connsiteX3" fmla="*/ 926306 w 1240631"/>
                <a:gd name="connsiteY3" fmla="*/ 328612 h 328612"/>
                <a:gd name="connsiteX4" fmla="*/ 0 w 1240631"/>
                <a:gd name="connsiteY4" fmla="*/ 328612 h 3286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40631" h="328612">
                  <a:moveTo>
                    <a:pt x="0" y="328612"/>
                  </a:moveTo>
                  <a:lnTo>
                    <a:pt x="314325" y="0"/>
                  </a:lnTo>
                  <a:lnTo>
                    <a:pt x="1240631" y="0"/>
                  </a:lnTo>
                  <a:lnTo>
                    <a:pt x="926306" y="328612"/>
                  </a:lnTo>
                  <a:lnTo>
                    <a:pt x="0" y="328612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CN" altLang="en-US">
                <a:latin typeface="Arial" charset="0"/>
              </a:endParaRPr>
            </a:p>
          </p:txBody>
        </p:sp>
        <p:sp>
          <p:nvSpPr>
            <p:cNvPr id="33821" name="椭圆 83">
              <a:extLst>
                <a:ext uri="{FF2B5EF4-FFF2-40B4-BE49-F238E27FC236}">
                  <a16:creationId xmlns:a16="http://schemas.microsoft.com/office/drawing/2014/main" xmlns="" id="{14B4A3B7-A416-4749-82EF-CA58E78FB6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7230" y="1530300"/>
              <a:ext cx="914400" cy="914400"/>
            </a:xfrm>
            <a:prstGeom prst="ellips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3822" name="椭圆 64">
              <a:extLst>
                <a:ext uri="{FF2B5EF4-FFF2-40B4-BE49-F238E27FC236}">
                  <a16:creationId xmlns:a16="http://schemas.microsoft.com/office/drawing/2014/main" xmlns="" id="{83968FDA-4E60-4F37-A613-03E8E66162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9769" y="1200894"/>
              <a:ext cx="914400" cy="914400"/>
            </a:xfrm>
            <a:prstGeom prst="ellips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3823" name="椭圆 79">
              <a:extLst>
                <a:ext uri="{FF2B5EF4-FFF2-40B4-BE49-F238E27FC236}">
                  <a16:creationId xmlns:a16="http://schemas.microsoft.com/office/drawing/2014/main" xmlns="" id="{3AD2D9BF-08D4-497F-925B-E4C30AEB2A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83968" y="1200894"/>
              <a:ext cx="914400" cy="914400"/>
            </a:xfrm>
            <a:prstGeom prst="ellips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3824" name="椭圆 87">
              <a:extLst>
                <a:ext uri="{FF2B5EF4-FFF2-40B4-BE49-F238E27FC236}">
                  <a16:creationId xmlns:a16="http://schemas.microsoft.com/office/drawing/2014/main" xmlns="" id="{FBF316F5-479B-4E85-8919-1000BE9757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71429" y="1530300"/>
              <a:ext cx="914400" cy="914400"/>
            </a:xfrm>
            <a:prstGeom prst="ellips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grpSp>
          <p:nvGrpSpPr>
            <p:cNvPr id="33825" name="组合 14">
              <a:extLst>
                <a:ext uri="{FF2B5EF4-FFF2-40B4-BE49-F238E27FC236}">
                  <a16:creationId xmlns:a16="http://schemas.microsoft.com/office/drawing/2014/main" xmlns="" id="{23150E1E-70A8-4AF5-8918-5B6B8BF27062}"/>
                </a:ext>
              </a:extLst>
            </p:cNvPr>
            <p:cNvGrpSpPr>
              <a:grpSpLocks/>
            </p:cNvGrpSpPr>
            <p:nvPr/>
          </p:nvGrpSpPr>
          <p:grpSpPr bwMode="auto">
            <a:xfrm rot="1127571">
              <a:off x="4703502" y="1626108"/>
              <a:ext cx="75134" cy="72008"/>
              <a:chOff x="2339752" y="1556792"/>
              <a:chExt cx="75134" cy="72008"/>
            </a:xfrm>
          </p:grpSpPr>
          <p:cxnSp>
            <p:nvCxnSpPr>
              <p:cNvPr id="33835" name="直接连接符 12">
                <a:extLst>
                  <a:ext uri="{FF2B5EF4-FFF2-40B4-BE49-F238E27FC236}">
                    <a16:creationId xmlns:a16="http://schemas.microsoft.com/office/drawing/2014/main" xmlns="" id="{EEBF1A5E-958F-47A8-8472-B8A8BAE637F5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2339752" y="1556792"/>
                <a:ext cx="72008" cy="72008"/>
              </a:xfrm>
              <a:prstGeom prst="line">
                <a:avLst/>
              </a:prstGeom>
              <a:noFill/>
              <a:ln w="635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3836" name="直接连接符 98">
                <a:extLst>
                  <a:ext uri="{FF2B5EF4-FFF2-40B4-BE49-F238E27FC236}">
                    <a16:creationId xmlns:a16="http://schemas.microsoft.com/office/drawing/2014/main" xmlns="" id="{6F0753AF-C707-4A93-A74A-51754C1174A7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rot="5400000" flipV="1">
                <a:off x="2342878" y="1556792"/>
                <a:ext cx="72008" cy="72008"/>
              </a:xfrm>
              <a:prstGeom prst="line">
                <a:avLst/>
              </a:prstGeom>
              <a:noFill/>
              <a:ln w="635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33826" name="组合 100">
              <a:extLst>
                <a:ext uri="{FF2B5EF4-FFF2-40B4-BE49-F238E27FC236}">
                  <a16:creationId xmlns:a16="http://schemas.microsoft.com/office/drawing/2014/main" xmlns="" id="{E100249F-701C-444A-90DE-EA4B415B41C2}"/>
                </a:ext>
              </a:extLst>
            </p:cNvPr>
            <p:cNvGrpSpPr>
              <a:grpSpLocks/>
            </p:cNvGrpSpPr>
            <p:nvPr/>
          </p:nvGrpSpPr>
          <p:grpSpPr bwMode="auto">
            <a:xfrm rot="1127571">
              <a:off x="4392871" y="1951496"/>
              <a:ext cx="75134" cy="72008"/>
              <a:chOff x="2339752" y="1556792"/>
              <a:chExt cx="75134" cy="72008"/>
            </a:xfrm>
          </p:grpSpPr>
          <p:cxnSp>
            <p:nvCxnSpPr>
              <p:cNvPr id="33833" name="直接连接符 101">
                <a:extLst>
                  <a:ext uri="{FF2B5EF4-FFF2-40B4-BE49-F238E27FC236}">
                    <a16:creationId xmlns:a16="http://schemas.microsoft.com/office/drawing/2014/main" xmlns="" id="{BC55EF62-3E64-4646-B4C6-891DA4DFC9DE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2339752" y="1556792"/>
                <a:ext cx="72008" cy="72008"/>
              </a:xfrm>
              <a:prstGeom prst="line">
                <a:avLst/>
              </a:prstGeom>
              <a:noFill/>
              <a:ln w="635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3834" name="直接连接符 102">
                <a:extLst>
                  <a:ext uri="{FF2B5EF4-FFF2-40B4-BE49-F238E27FC236}">
                    <a16:creationId xmlns:a16="http://schemas.microsoft.com/office/drawing/2014/main" xmlns="" id="{BDF502CF-28C9-4EA8-920C-F6F94CD27B8B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rot="5400000" flipV="1">
                <a:off x="2342878" y="1556792"/>
                <a:ext cx="72008" cy="72008"/>
              </a:xfrm>
              <a:prstGeom prst="line">
                <a:avLst/>
              </a:prstGeom>
              <a:noFill/>
              <a:ln w="635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33827" name="组合 103">
              <a:extLst>
                <a:ext uri="{FF2B5EF4-FFF2-40B4-BE49-F238E27FC236}">
                  <a16:creationId xmlns:a16="http://schemas.microsoft.com/office/drawing/2014/main" xmlns="" id="{B7194D3F-3DCF-44CF-82FE-94D29210C33C}"/>
                </a:ext>
              </a:extLst>
            </p:cNvPr>
            <p:cNvGrpSpPr>
              <a:grpSpLocks/>
            </p:cNvGrpSpPr>
            <p:nvPr/>
          </p:nvGrpSpPr>
          <p:grpSpPr bwMode="auto">
            <a:xfrm rot="1127571">
              <a:off x="3462871" y="1953716"/>
              <a:ext cx="75134" cy="72008"/>
              <a:chOff x="2339752" y="1556792"/>
              <a:chExt cx="75134" cy="72008"/>
            </a:xfrm>
          </p:grpSpPr>
          <p:cxnSp>
            <p:nvCxnSpPr>
              <p:cNvPr id="33831" name="直接连接符 104">
                <a:extLst>
                  <a:ext uri="{FF2B5EF4-FFF2-40B4-BE49-F238E27FC236}">
                    <a16:creationId xmlns:a16="http://schemas.microsoft.com/office/drawing/2014/main" xmlns="" id="{3F130EAB-911F-4792-BE0D-E3DF800B4638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2339752" y="1556792"/>
                <a:ext cx="72008" cy="72008"/>
              </a:xfrm>
              <a:prstGeom prst="line">
                <a:avLst/>
              </a:prstGeom>
              <a:noFill/>
              <a:ln w="635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3832" name="直接连接符 105">
                <a:extLst>
                  <a:ext uri="{FF2B5EF4-FFF2-40B4-BE49-F238E27FC236}">
                    <a16:creationId xmlns:a16="http://schemas.microsoft.com/office/drawing/2014/main" xmlns="" id="{A6328B78-8850-4D25-AEA5-0601FC5FBB71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rot="5400000" flipV="1">
                <a:off x="2342878" y="1556792"/>
                <a:ext cx="72008" cy="72008"/>
              </a:xfrm>
              <a:prstGeom prst="line">
                <a:avLst/>
              </a:prstGeom>
              <a:noFill/>
              <a:ln w="635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33828" name="组合 106">
              <a:extLst>
                <a:ext uri="{FF2B5EF4-FFF2-40B4-BE49-F238E27FC236}">
                  <a16:creationId xmlns:a16="http://schemas.microsoft.com/office/drawing/2014/main" xmlns="" id="{F6446217-D6CC-421E-B7D4-037E6B32AB58}"/>
                </a:ext>
              </a:extLst>
            </p:cNvPr>
            <p:cNvGrpSpPr>
              <a:grpSpLocks/>
            </p:cNvGrpSpPr>
            <p:nvPr/>
          </p:nvGrpSpPr>
          <p:grpSpPr bwMode="auto">
            <a:xfrm rot="1127571">
              <a:off x="3779403" y="1625102"/>
              <a:ext cx="75134" cy="72008"/>
              <a:chOff x="2339752" y="1556792"/>
              <a:chExt cx="75134" cy="72008"/>
            </a:xfrm>
          </p:grpSpPr>
          <p:cxnSp>
            <p:nvCxnSpPr>
              <p:cNvPr id="33829" name="直接连接符 107">
                <a:extLst>
                  <a:ext uri="{FF2B5EF4-FFF2-40B4-BE49-F238E27FC236}">
                    <a16:creationId xmlns:a16="http://schemas.microsoft.com/office/drawing/2014/main" xmlns="" id="{0AA71094-2EC0-4810-85A5-2EB82E5C09F7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2339752" y="1556792"/>
                <a:ext cx="72008" cy="72008"/>
              </a:xfrm>
              <a:prstGeom prst="line">
                <a:avLst/>
              </a:prstGeom>
              <a:noFill/>
              <a:ln w="635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3830" name="直接连接符 108">
                <a:extLst>
                  <a:ext uri="{FF2B5EF4-FFF2-40B4-BE49-F238E27FC236}">
                    <a16:creationId xmlns:a16="http://schemas.microsoft.com/office/drawing/2014/main" xmlns="" id="{D0110BA4-8E19-4C58-A253-63F5670E6B5F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rot="5400000" flipV="1">
                <a:off x="2342878" y="1556792"/>
                <a:ext cx="72008" cy="72008"/>
              </a:xfrm>
              <a:prstGeom prst="line">
                <a:avLst/>
              </a:prstGeom>
              <a:noFill/>
              <a:ln w="635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sp>
        <p:nvSpPr>
          <p:cNvPr id="152606" name="Rectangle 30">
            <a:extLst>
              <a:ext uri="{FF2B5EF4-FFF2-40B4-BE49-F238E27FC236}">
                <a16:creationId xmlns:a16="http://schemas.microsoft.com/office/drawing/2014/main" xmlns="" id="{34674898-1BCB-4A94-891C-BC68C8DABC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5368925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33796" name="Rectangle 4">
            <a:extLst>
              <a:ext uri="{FF2B5EF4-FFF2-40B4-BE49-F238E27FC236}">
                <a16:creationId xmlns:a16="http://schemas.microsoft.com/office/drawing/2014/main" xmlns="" id="{C3BFE210-8496-4492-8C63-431F5E73E2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3097213"/>
            <a:ext cx="777875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sz="2800" dirty="0" smtClean="0">
                <a:ea typeface="標楷體" panose="03000509000000000000" pitchFamily="65" charset="-120"/>
              </a:rPr>
              <a:t>18</a:t>
            </a:r>
            <a:r>
              <a:rPr lang="en-US" altLang="zh-CN" sz="2800" dirty="0" smtClean="0">
                <a:ea typeface="標楷體" panose="03000509000000000000" pitchFamily="65" charset="-120"/>
              </a:rPr>
              <a:t>.</a:t>
            </a:r>
            <a:r>
              <a:rPr lang="en-US" altLang="zh-TW" sz="2800" dirty="0" smtClean="0">
                <a:ea typeface="標楷體" panose="03000509000000000000" pitchFamily="65" charset="-120"/>
              </a:rPr>
              <a:t> </a:t>
            </a:r>
            <a:endParaRPr lang="zh-CN" altLang="en-US" sz="2800" dirty="0">
              <a:ea typeface="標楷體" panose="03000509000000000000" pitchFamily="65" charset="-120"/>
            </a:endParaRPr>
          </a:p>
        </p:txBody>
      </p:sp>
      <p:sp>
        <p:nvSpPr>
          <p:cNvPr id="33797" name="Rectangle 5">
            <a:extLst>
              <a:ext uri="{FF2B5EF4-FFF2-40B4-BE49-F238E27FC236}">
                <a16:creationId xmlns:a16="http://schemas.microsoft.com/office/drawing/2014/main" xmlns="" id="{F3D7056C-B786-483D-9332-29F80F273D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075" y="4638675"/>
            <a:ext cx="6365875" cy="12033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ctr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30000"/>
              </a:spcBef>
              <a:spcAft>
                <a:spcPct val="30000"/>
              </a:spcAft>
              <a:buFontTx/>
              <a:buAutoNum type="alphaUcPeriod"/>
            </a:pPr>
            <a:r>
              <a:rPr lang="en-US" altLang="zh-TW" sz="2800" dirty="0">
                <a:ea typeface="標楷體" panose="03000509000000000000" pitchFamily="65" charset="-120"/>
              </a:rPr>
              <a:t> </a:t>
            </a:r>
            <a:r>
              <a:rPr lang="en-US" altLang="zh-TW" sz="2800" dirty="0" smtClean="0">
                <a:ea typeface="標楷體" panose="03000509000000000000" pitchFamily="65" charset="-120"/>
              </a:rPr>
              <a:t>210cm       </a:t>
            </a:r>
            <a:r>
              <a:rPr lang="zh-TW" altLang="en-US" sz="2800" dirty="0" smtClean="0">
                <a:ea typeface="標楷體" panose="03000509000000000000" pitchFamily="65" charset="-120"/>
              </a:rPr>
              <a:t>          </a:t>
            </a:r>
            <a:r>
              <a:rPr lang="en-US" altLang="zh-CN" sz="2800" dirty="0" smtClean="0">
                <a:ea typeface="標楷體" panose="03000509000000000000" pitchFamily="65" charset="-120"/>
              </a:rPr>
              <a:t>B</a:t>
            </a:r>
            <a:r>
              <a:rPr lang="en-US" altLang="zh-CN" sz="2800" dirty="0">
                <a:ea typeface="標楷體" panose="03000509000000000000" pitchFamily="65" charset="-120"/>
              </a:rPr>
              <a:t>. </a:t>
            </a:r>
            <a:r>
              <a:rPr lang="en-US" altLang="zh-CN" sz="2800" dirty="0" smtClean="0">
                <a:ea typeface="標楷體" panose="03000509000000000000" pitchFamily="65" charset="-120"/>
              </a:rPr>
              <a:t>140cm</a:t>
            </a:r>
            <a:r>
              <a:rPr lang="zh-TW" altLang="en-US" sz="2800" dirty="0" smtClean="0">
                <a:ea typeface="標楷體" panose="03000509000000000000" pitchFamily="65" charset="-120"/>
              </a:rPr>
              <a:t>   </a:t>
            </a:r>
            <a:endParaRPr lang="zh-TW" altLang="en-US" sz="2800" dirty="0">
              <a:ea typeface="標楷體" panose="03000509000000000000" pitchFamily="65" charset="-120"/>
            </a:endParaRPr>
          </a:p>
          <a:p>
            <a:pPr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zh-CN" sz="2800" dirty="0">
                <a:ea typeface="標楷體" panose="03000509000000000000" pitchFamily="65" charset="-120"/>
              </a:rPr>
              <a:t>C.</a:t>
            </a:r>
            <a:r>
              <a:rPr lang="en-US" altLang="zh-TW" sz="2800" dirty="0">
                <a:ea typeface="標楷體" panose="03000509000000000000" pitchFamily="65" charset="-120"/>
              </a:rPr>
              <a:t> </a:t>
            </a:r>
            <a:r>
              <a:rPr lang="en-US" altLang="zh-TW" sz="2800" dirty="0" smtClean="0">
                <a:ea typeface="標楷體" panose="03000509000000000000" pitchFamily="65" charset="-120"/>
              </a:rPr>
              <a:t>105cm      </a:t>
            </a:r>
            <a:r>
              <a:rPr lang="zh-TW" altLang="en-US" sz="2800" dirty="0" smtClean="0">
                <a:ea typeface="標楷體" panose="03000509000000000000" pitchFamily="65" charset="-120"/>
              </a:rPr>
              <a:t>           </a:t>
            </a:r>
            <a:r>
              <a:rPr lang="en-US" altLang="zh-CN" sz="2800" dirty="0" smtClean="0">
                <a:ea typeface="標楷體" panose="03000509000000000000" pitchFamily="65" charset="-120"/>
              </a:rPr>
              <a:t>D</a:t>
            </a:r>
            <a:r>
              <a:rPr lang="en-US" altLang="zh-CN" sz="2800" dirty="0">
                <a:ea typeface="標楷體" panose="03000509000000000000" pitchFamily="65" charset="-120"/>
              </a:rPr>
              <a:t>. </a:t>
            </a:r>
            <a:r>
              <a:rPr lang="en-US" altLang="zh-CN" sz="2800" dirty="0" smtClean="0">
                <a:ea typeface="標楷體" panose="03000509000000000000" pitchFamily="65" charset="-120"/>
              </a:rPr>
              <a:t>35cm</a:t>
            </a:r>
            <a:endParaRPr lang="zh-TW" altLang="en-US" sz="2800" dirty="0">
              <a:ea typeface="標楷體" panose="03000509000000000000" pitchFamily="65" charset="-12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14824DE6-C82E-4E30-A6CA-3407B0A928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6163" y="5294313"/>
            <a:ext cx="9286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33799" name="Rectangle 4">
            <a:extLst>
              <a:ext uri="{FF2B5EF4-FFF2-40B4-BE49-F238E27FC236}">
                <a16:creationId xmlns:a16="http://schemas.microsoft.com/office/drawing/2014/main" xmlns="" id="{514C897A-76E2-445F-80C4-21CA96CC11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663" y="3062288"/>
            <a:ext cx="7588250" cy="1385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dirty="0">
                <a:ea typeface="標楷體" panose="03000509000000000000" pitchFamily="65" charset="-120"/>
              </a:rPr>
              <a:t>上圖中，</a:t>
            </a:r>
            <a:r>
              <a:rPr lang="en-US" altLang="zh-TW" sz="2800" dirty="0">
                <a:ea typeface="標楷體" panose="03000509000000000000" pitchFamily="65" charset="-120"/>
              </a:rPr>
              <a:t>E</a:t>
            </a:r>
            <a:r>
              <a:rPr lang="zh-TW" altLang="en-US" sz="2800" dirty="0">
                <a:ea typeface="標楷體" panose="03000509000000000000" pitchFamily="65" charset="-120"/>
              </a:rPr>
              <a:t>、</a:t>
            </a:r>
            <a:r>
              <a:rPr lang="en-US" altLang="zh-TW" sz="2800" dirty="0">
                <a:ea typeface="標楷體" panose="03000509000000000000" pitchFamily="65" charset="-120"/>
              </a:rPr>
              <a:t>F</a:t>
            </a:r>
            <a:r>
              <a:rPr lang="zh-TW" altLang="en-US" sz="2800" dirty="0">
                <a:ea typeface="標楷體" panose="03000509000000000000" pitchFamily="65" charset="-120"/>
              </a:rPr>
              <a:t>、</a:t>
            </a:r>
            <a:r>
              <a:rPr lang="en-US" altLang="zh-TW" sz="2800" dirty="0">
                <a:ea typeface="標楷體" panose="03000509000000000000" pitchFamily="65" charset="-120"/>
              </a:rPr>
              <a:t>G</a:t>
            </a:r>
            <a:r>
              <a:rPr lang="zh-TW" altLang="en-US" sz="2800" dirty="0">
                <a:ea typeface="標楷體" panose="03000509000000000000" pitchFamily="65" charset="-120"/>
              </a:rPr>
              <a:t>和</a:t>
            </a:r>
            <a:r>
              <a:rPr lang="en-US" altLang="zh-TW" sz="2800" dirty="0">
                <a:ea typeface="標楷體" panose="03000509000000000000" pitchFamily="65" charset="-120"/>
              </a:rPr>
              <a:t>H</a:t>
            </a:r>
            <a:r>
              <a:rPr lang="zh-TW" altLang="en-US" sz="2800" dirty="0">
                <a:ea typeface="標楷體" panose="03000509000000000000" pitchFamily="65" charset="-120"/>
              </a:rPr>
              <a:t>是四個大小相同的圓的圓心，每個圓的直徑是</a:t>
            </a:r>
            <a:r>
              <a:rPr lang="en-US" altLang="zh-TW" sz="2800" dirty="0" smtClean="0">
                <a:ea typeface="標楷體" panose="03000509000000000000" pitchFamily="65" charset="-120"/>
              </a:rPr>
              <a:t>35cm</a:t>
            </a:r>
            <a:r>
              <a:rPr lang="zh-TW" altLang="en-US" sz="2800" dirty="0">
                <a:ea typeface="標楷體" panose="03000509000000000000" pitchFamily="65" charset="-120"/>
              </a:rPr>
              <a:t>，陰影部分的周界是多少？</a:t>
            </a:r>
            <a:endParaRPr lang="zh-CN" altLang="en-US" sz="2800" dirty="0">
              <a:ea typeface="標楷體" panose="03000509000000000000" pitchFamily="65" charset="-120"/>
            </a:endParaRPr>
          </a:p>
        </p:txBody>
      </p:sp>
      <p:sp>
        <p:nvSpPr>
          <p:cNvPr id="33800" name="Text Box 53">
            <a:extLst>
              <a:ext uri="{FF2B5EF4-FFF2-40B4-BE49-F238E27FC236}">
                <a16:creationId xmlns:a16="http://schemas.microsoft.com/office/drawing/2014/main" xmlns="" id="{7DE78771-58A0-4F90-B6D5-34A8756CBC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5063" y="1285875"/>
            <a:ext cx="431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ea typeface="標楷體" panose="03000509000000000000" pitchFamily="65" charset="-120"/>
              </a:rPr>
              <a:t>E</a:t>
            </a:r>
            <a:endParaRPr lang="zh-TW" altLang="en-US">
              <a:ea typeface="標楷體" panose="03000509000000000000" pitchFamily="65" charset="-120"/>
            </a:endParaRPr>
          </a:p>
        </p:txBody>
      </p:sp>
      <p:sp>
        <p:nvSpPr>
          <p:cNvPr id="133231" name="Rectangle 4">
            <a:extLst>
              <a:ext uri="{FF2B5EF4-FFF2-40B4-BE49-F238E27FC236}">
                <a16:creationId xmlns:a16="http://schemas.microsoft.com/office/drawing/2014/main" xmlns="" id="{ECECAE5D-D223-4A14-9592-52C23B815F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6250" y="4464050"/>
            <a:ext cx="3138488" cy="1384300"/>
          </a:xfrm>
          <a:prstGeom prst="rect">
            <a:avLst/>
          </a:prstGeom>
          <a:gradFill rotWithShape="1">
            <a:gsLst>
              <a:gs pos="0">
                <a:srgbClr val="FFCC66"/>
              </a:gs>
              <a:gs pos="50000">
                <a:srgbClr val="FFFFCC"/>
              </a:gs>
              <a:gs pos="100000">
                <a:srgbClr val="FFCC66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 sz="2800" dirty="0">
                <a:ea typeface="標楷體" panose="03000509000000000000" pitchFamily="65" charset="-120"/>
              </a:rPr>
              <a:t>須先找出陰影部分的周界與圓的半徑的關係。</a:t>
            </a:r>
          </a:p>
        </p:txBody>
      </p:sp>
      <p:pic>
        <p:nvPicPr>
          <p:cNvPr id="133232" name="Picture 34" descr="e-BookBtn-yellow">
            <a:extLst>
              <a:ext uri="{FF2B5EF4-FFF2-40B4-BE49-F238E27FC236}">
                <a16:creationId xmlns:a16="http://schemas.microsoft.com/office/drawing/2014/main" xmlns="" id="{747593A1-04B8-4BBC-8C7E-8CFA74823B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6250" y="4005263"/>
            <a:ext cx="1385888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04" name="Text Box 53">
            <a:extLst>
              <a:ext uri="{FF2B5EF4-FFF2-40B4-BE49-F238E27FC236}">
                <a16:creationId xmlns:a16="http://schemas.microsoft.com/office/drawing/2014/main" xmlns="" id="{EF1C47D0-3AA2-49B8-A709-4C5C40BFC2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4238" y="1306513"/>
            <a:ext cx="4318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ea typeface="標楷體" panose="03000509000000000000" pitchFamily="65" charset="-120"/>
              </a:rPr>
              <a:t>H</a:t>
            </a:r>
            <a:endParaRPr lang="zh-TW" altLang="en-US">
              <a:ea typeface="標楷體" panose="03000509000000000000" pitchFamily="65" charset="-120"/>
            </a:endParaRPr>
          </a:p>
        </p:txBody>
      </p:sp>
      <p:sp>
        <p:nvSpPr>
          <p:cNvPr id="33805" name="Text Box 53">
            <a:extLst>
              <a:ext uri="{FF2B5EF4-FFF2-40B4-BE49-F238E27FC236}">
                <a16:creationId xmlns:a16="http://schemas.microsoft.com/office/drawing/2014/main" xmlns="" id="{71F17C38-D963-4BAE-8879-E2436A5714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1638" y="1984375"/>
            <a:ext cx="431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ea typeface="標楷體" panose="03000509000000000000" pitchFamily="65" charset="-120"/>
              </a:rPr>
              <a:t>G</a:t>
            </a:r>
            <a:endParaRPr lang="zh-TW" altLang="en-US">
              <a:ea typeface="標楷體" panose="03000509000000000000" pitchFamily="65" charset="-120"/>
            </a:endParaRPr>
          </a:p>
        </p:txBody>
      </p:sp>
      <p:sp>
        <p:nvSpPr>
          <p:cNvPr id="33806" name="Text Box 53">
            <a:extLst>
              <a:ext uri="{FF2B5EF4-FFF2-40B4-BE49-F238E27FC236}">
                <a16:creationId xmlns:a16="http://schemas.microsoft.com/office/drawing/2014/main" xmlns="" id="{9B52D632-A7F0-47D0-9886-71DF11D7E0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8975" y="1957388"/>
            <a:ext cx="4302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ea typeface="標楷體" panose="03000509000000000000" pitchFamily="65" charset="-120"/>
              </a:rPr>
              <a:t>F</a:t>
            </a:r>
            <a:endParaRPr lang="zh-TW" altLang="en-US">
              <a:ea typeface="標楷體" panose="03000509000000000000" pitchFamily="65" charset="-120"/>
            </a:endParaRPr>
          </a:p>
        </p:txBody>
      </p:sp>
      <p:cxnSp>
        <p:nvCxnSpPr>
          <p:cNvPr id="18" name="直接连接符 17">
            <a:extLst>
              <a:ext uri="{FF2B5EF4-FFF2-40B4-BE49-F238E27FC236}">
                <a16:creationId xmlns:a16="http://schemas.microsoft.com/office/drawing/2014/main" xmlns="" id="{D429AC2A-1977-49FD-AEC2-3EE3402D816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827463" y="1660525"/>
            <a:ext cx="914400" cy="0"/>
          </a:xfrm>
          <a:prstGeom prst="line">
            <a:avLst/>
          </a:prstGeom>
          <a:noFill/>
          <a:ln w="19050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7" name="直接连接符 116">
            <a:extLst>
              <a:ext uri="{FF2B5EF4-FFF2-40B4-BE49-F238E27FC236}">
                <a16:creationId xmlns:a16="http://schemas.microsoft.com/office/drawing/2014/main" xmlns="" id="{45444757-18CD-4429-B20D-00E61AD6DB3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506788" y="1990725"/>
            <a:ext cx="914400" cy="0"/>
          </a:xfrm>
          <a:prstGeom prst="line">
            <a:avLst/>
          </a:prstGeom>
          <a:noFill/>
          <a:ln w="19050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9" name="直接连接符 118">
            <a:extLst>
              <a:ext uri="{FF2B5EF4-FFF2-40B4-BE49-F238E27FC236}">
                <a16:creationId xmlns:a16="http://schemas.microsoft.com/office/drawing/2014/main" xmlns="" id="{5076E9CC-5D51-43C5-949E-8CC9F4112510}"/>
              </a:ext>
            </a:extLst>
          </p:cNvPr>
          <p:cNvCxnSpPr>
            <a:cxnSpLocks/>
          </p:cNvCxnSpPr>
          <p:nvPr/>
        </p:nvCxnSpPr>
        <p:spPr bwMode="auto">
          <a:xfrm flipV="1">
            <a:off x="3500438" y="1662113"/>
            <a:ext cx="319087" cy="323850"/>
          </a:xfrm>
          <a:prstGeom prst="line">
            <a:avLst/>
          </a:prstGeom>
          <a:noFill/>
          <a:ln w="19050" algn="ctr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" name="直接连接符 122">
            <a:extLst>
              <a:ext uri="{FF2B5EF4-FFF2-40B4-BE49-F238E27FC236}">
                <a16:creationId xmlns:a16="http://schemas.microsoft.com/office/drawing/2014/main" xmlns="" id="{8A67358A-EC09-4FCA-8BEF-2CD69D459256}"/>
              </a:ext>
            </a:extLst>
          </p:cNvPr>
          <p:cNvCxnSpPr>
            <a:cxnSpLocks/>
          </p:cNvCxnSpPr>
          <p:nvPr/>
        </p:nvCxnSpPr>
        <p:spPr bwMode="auto">
          <a:xfrm flipV="1">
            <a:off x="4422775" y="1662113"/>
            <a:ext cx="319088" cy="323850"/>
          </a:xfrm>
          <a:prstGeom prst="line">
            <a:avLst/>
          </a:prstGeom>
          <a:noFill/>
          <a:ln w="19050" algn="ctr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6" name="Text Box 110">
            <a:extLst>
              <a:ext uri="{FF2B5EF4-FFF2-40B4-BE49-F238E27FC236}">
                <a16:creationId xmlns:a16="http://schemas.microsoft.com/office/drawing/2014/main" xmlns="" id="{16C1B60E-4711-4F4D-8916-1D4A7CC203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4486" y="2668886"/>
            <a:ext cx="54340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陰影部分的周</a:t>
            </a:r>
            <a:r>
              <a:rPr lang="zh-TW" altLang="en-US" sz="2400" dirty="0" smtClean="0">
                <a:solidFill>
                  <a:srgbClr val="FF00FF"/>
                </a:solidFill>
                <a:ea typeface="標楷體" panose="03000509000000000000" pitchFamily="65" charset="-120"/>
              </a:rPr>
              <a:t>界等於</a:t>
            </a:r>
            <a:r>
              <a:rPr lang="en-US" altLang="zh-TW" sz="2400" dirty="0" smtClean="0">
                <a:solidFill>
                  <a:srgbClr val="FF00FF"/>
                </a:solidFill>
                <a:ea typeface="標楷體" panose="03000509000000000000" pitchFamily="65" charset="-120"/>
              </a:rPr>
              <a:t>3</a:t>
            </a:r>
            <a:r>
              <a:rPr lang="zh-TW" altLang="en-US" sz="2400" dirty="0" smtClean="0">
                <a:solidFill>
                  <a:srgbClr val="FF00FF"/>
                </a:solidFill>
                <a:ea typeface="標楷體" panose="03000509000000000000" pitchFamily="65" charset="-120"/>
              </a:rPr>
              <a:t>條直徑的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長度。</a:t>
            </a:r>
            <a:endParaRPr lang="en-US" altLang="zh-TW" sz="240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127" name="Text Box 110">
            <a:extLst>
              <a:ext uri="{FF2B5EF4-FFF2-40B4-BE49-F238E27FC236}">
                <a16:creationId xmlns:a16="http://schemas.microsoft.com/office/drawing/2014/main" xmlns="" id="{36E0EB5A-E4CA-4F78-BA54-156364A5DC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2176" y="4083930"/>
            <a:ext cx="2623814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35</a:t>
            </a:r>
            <a:r>
              <a:rPr lang="zh-TW" altLang="en-US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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 </a:t>
            </a:r>
            <a:r>
              <a:rPr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3</a:t>
            </a:r>
            <a:r>
              <a:rPr lang="zh-TW" altLang="en-US" sz="2800" dirty="0" smtClean="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 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=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 </a:t>
            </a:r>
            <a:r>
              <a:rPr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105</a:t>
            </a:r>
            <a:endParaRPr lang="en-US" altLang="zh-TW" sz="28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cxnSp>
        <p:nvCxnSpPr>
          <p:cNvPr id="23" name="直接连接符 22">
            <a:extLst>
              <a:ext uri="{FF2B5EF4-FFF2-40B4-BE49-F238E27FC236}">
                <a16:creationId xmlns:a16="http://schemas.microsoft.com/office/drawing/2014/main" xmlns="" id="{7DEEDFD5-83FA-4327-9216-79F513BD07B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694238" y="3573463"/>
            <a:ext cx="2830512" cy="0"/>
          </a:xfrm>
          <a:prstGeom prst="line">
            <a:avLst/>
          </a:prstGeom>
          <a:noFill/>
          <a:ln w="38100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1" name="直接连接符 130">
            <a:extLst>
              <a:ext uri="{FF2B5EF4-FFF2-40B4-BE49-F238E27FC236}">
                <a16:creationId xmlns:a16="http://schemas.microsoft.com/office/drawing/2014/main" xmlns="" id="{83C39EAB-6B50-4458-B35F-8F5C04549F8D}"/>
              </a:ext>
            </a:extLst>
          </p:cNvPr>
          <p:cNvCxnSpPr>
            <a:cxnSpLocks/>
          </p:cNvCxnSpPr>
          <p:nvPr/>
        </p:nvCxnSpPr>
        <p:spPr bwMode="auto">
          <a:xfrm>
            <a:off x="2233613" y="4005263"/>
            <a:ext cx="2676525" cy="0"/>
          </a:xfrm>
          <a:prstGeom prst="line">
            <a:avLst/>
          </a:prstGeom>
          <a:noFill/>
          <a:ln w="38100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5" name="Text Box 110">
            <a:extLst>
              <a:ext uri="{FF2B5EF4-FFF2-40B4-BE49-F238E27FC236}">
                <a16:creationId xmlns:a16="http://schemas.microsoft.com/office/drawing/2014/main" xmlns="" id="{7228435B-5652-44CF-B4E5-87E33C88BC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355" y="1389014"/>
            <a:ext cx="342318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4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FG</a:t>
            </a:r>
            <a:r>
              <a:rPr lang="zh-TW" altLang="en-US" sz="24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等於</a:t>
            </a:r>
            <a:r>
              <a:rPr lang="en-US" altLang="zh-TW" sz="24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1</a:t>
            </a:r>
            <a:r>
              <a:rPr lang="zh-TW" altLang="en-US" sz="24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條直徑的長</a:t>
            </a:r>
            <a:r>
              <a:rPr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度。</a:t>
            </a:r>
            <a:endParaRPr lang="en-US" altLang="zh-TW" sz="24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46" name="Text Box 110">
            <a:extLst>
              <a:ext uri="{FF2B5EF4-FFF2-40B4-BE49-F238E27FC236}">
                <a16:creationId xmlns:a16="http://schemas.microsoft.com/office/drawing/2014/main" xmlns="" id="{7228435B-5652-44CF-B4E5-87E33C88BC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3900" y="1867847"/>
            <a:ext cx="342318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4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EF</a:t>
            </a:r>
            <a:r>
              <a:rPr lang="zh-TW" altLang="en-US" sz="24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和</a:t>
            </a:r>
            <a:r>
              <a:rPr lang="en-US" altLang="zh-TW" sz="24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HG</a:t>
            </a:r>
            <a:r>
              <a:rPr lang="zh-TW" altLang="en-US" sz="24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的長度之和等</a:t>
            </a:r>
            <a:endParaRPr lang="en-US" altLang="zh-TW" sz="2400" dirty="0" smtClean="0">
              <a:solidFill>
                <a:srgbClr val="003399"/>
              </a:solidFill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sz="24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於</a:t>
            </a:r>
            <a:r>
              <a:rPr lang="en-US" altLang="zh-TW" sz="24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1</a:t>
            </a:r>
            <a:r>
              <a:rPr lang="zh-TW" altLang="en-US" sz="24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條直徑的長</a:t>
            </a:r>
            <a:r>
              <a:rPr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度。</a:t>
            </a:r>
            <a:endParaRPr lang="en-US" altLang="zh-TW" sz="24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33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1332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1332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1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0"/>
                            </p:stCondLst>
                            <p:childTnLst>
                              <p:par>
                                <p:cTn id="55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00"/>
                            </p:stCondLst>
                            <p:childTnLst>
                              <p:par>
                                <p:cTn id="1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152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000"/>
                            </p:stCondLst>
                            <p:childTnLst>
                              <p:par>
                                <p:cTn id="1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125" grpId="0" build="p"/>
      <p:bldP spid="125" grpId="1" uiExpand="1" build="allAtOnce"/>
      <p:bldP spid="48" grpId="0" animBg="1"/>
      <p:bldP spid="48" grpId="1" animBg="1"/>
      <p:bldP spid="152606" grpId="0" animBg="1"/>
      <p:bldP spid="28" grpId="0"/>
      <p:bldP spid="133231" grpId="0" animBg="1"/>
      <p:bldP spid="133231" grpId="1" animBg="1"/>
      <p:bldP spid="126" grpId="0"/>
      <p:bldP spid="126" grpId="1"/>
      <p:bldP spid="127" grpId="0"/>
      <p:bldP spid="127" grpId="1"/>
      <p:bldP spid="45" grpId="0" build="p"/>
      <p:bldP spid="45" grpId="1" build="allAtOnce"/>
      <p:bldP spid="46" grpId="0" build="p"/>
      <p:bldP spid="46" grpId="1" uiExpand="1" build="allAtOnce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606" name="Rectangle 30">
            <a:extLst>
              <a:ext uri="{FF2B5EF4-FFF2-40B4-BE49-F238E27FC236}">
                <a16:creationId xmlns:a16="http://schemas.microsoft.com/office/drawing/2014/main" xmlns="" id="{60EE7CAC-FDFE-4D45-A621-F369EFFCFF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363" y="2108200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84" name="等腰三角形 83">
            <a:extLst>
              <a:ext uri="{FF2B5EF4-FFF2-40B4-BE49-F238E27FC236}">
                <a16:creationId xmlns:a16="http://schemas.microsoft.com/office/drawing/2014/main" xmlns="" id="{82E4D026-9471-4869-8E7D-ACFA7A52C879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5443856" y="4410075"/>
            <a:ext cx="723582" cy="306387"/>
          </a:xfrm>
          <a:prstGeom prst="triangle">
            <a:avLst>
              <a:gd name="adj" fmla="val 49704"/>
            </a:avLst>
          </a:prstGeom>
          <a:solidFill>
            <a:srgbClr val="ABDBFF"/>
          </a:solidFill>
          <a:ln w="12700" algn="ctr">
            <a:solidFill>
              <a:srgbClr val="FF00FF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 dirty="0"/>
          </a:p>
        </p:txBody>
      </p:sp>
      <p:sp>
        <p:nvSpPr>
          <p:cNvPr id="12" name="任意多边形: 形状 11">
            <a:extLst>
              <a:ext uri="{FF2B5EF4-FFF2-40B4-BE49-F238E27FC236}">
                <a16:creationId xmlns:a16="http://schemas.microsoft.com/office/drawing/2014/main" xmlns="" id="{ACF43AD5-8218-4F98-A8F9-70349A688EA7}"/>
              </a:ext>
            </a:extLst>
          </p:cNvPr>
          <p:cNvSpPr/>
          <p:nvPr/>
        </p:nvSpPr>
        <p:spPr bwMode="auto">
          <a:xfrm>
            <a:off x="1643484" y="4427538"/>
            <a:ext cx="657225" cy="298450"/>
          </a:xfrm>
          <a:custGeom>
            <a:avLst/>
            <a:gdLst>
              <a:gd name="connsiteX0" fmla="*/ 177800 w 657225"/>
              <a:gd name="connsiteY0" fmla="*/ 298450 h 298450"/>
              <a:gd name="connsiteX1" fmla="*/ 0 w 657225"/>
              <a:gd name="connsiteY1" fmla="*/ 158750 h 298450"/>
              <a:gd name="connsiteX2" fmla="*/ 174625 w 657225"/>
              <a:gd name="connsiteY2" fmla="*/ 0 h 298450"/>
              <a:gd name="connsiteX3" fmla="*/ 495300 w 657225"/>
              <a:gd name="connsiteY3" fmla="*/ 0 h 298450"/>
              <a:gd name="connsiteX4" fmla="*/ 657225 w 657225"/>
              <a:gd name="connsiteY4" fmla="*/ 158750 h 298450"/>
              <a:gd name="connsiteX5" fmla="*/ 504825 w 657225"/>
              <a:gd name="connsiteY5" fmla="*/ 292100 h 298450"/>
              <a:gd name="connsiteX6" fmla="*/ 177800 w 657225"/>
              <a:gd name="connsiteY6" fmla="*/ 298450 h 298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57225" h="298450">
                <a:moveTo>
                  <a:pt x="177800" y="298450"/>
                </a:moveTo>
                <a:lnTo>
                  <a:pt x="0" y="158750"/>
                </a:lnTo>
                <a:lnTo>
                  <a:pt x="174625" y="0"/>
                </a:lnTo>
                <a:lnTo>
                  <a:pt x="495300" y="0"/>
                </a:lnTo>
                <a:lnTo>
                  <a:pt x="657225" y="158750"/>
                </a:lnTo>
                <a:lnTo>
                  <a:pt x="504825" y="292100"/>
                </a:lnTo>
                <a:lnTo>
                  <a:pt x="177800" y="298450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 w="9525" cap="flat" cmpd="sng" algn="ctr">
            <a:solidFill>
              <a:srgbClr val="FF00FF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pic>
        <p:nvPicPr>
          <p:cNvPr id="29706" name="图片 10">
            <a:extLst>
              <a:ext uri="{FF2B5EF4-FFF2-40B4-BE49-F238E27FC236}">
                <a16:creationId xmlns:a16="http://schemas.microsoft.com/office/drawing/2014/main" xmlns="" id="{AA54ED36-4B18-4410-80D6-C591DFAA14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842" y="3851275"/>
            <a:ext cx="1127125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4" name="图片 8">
            <a:extLst>
              <a:ext uri="{FF2B5EF4-FFF2-40B4-BE49-F238E27FC236}">
                <a16:creationId xmlns:a16="http://schemas.microsoft.com/office/drawing/2014/main" xmlns="" id="{72C444A4-D1FE-443C-BCA3-743C096754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2111375"/>
            <a:ext cx="1019175" cy="131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1" name="Rectangle 5">
            <a:extLst>
              <a:ext uri="{FF2B5EF4-FFF2-40B4-BE49-F238E27FC236}">
                <a16:creationId xmlns:a16="http://schemas.microsoft.com/office/drawing/2014/main" xmlns="" id="{C985344B-E19C-4F2E-8018-F68F98AE91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75" y="2054225"/>
            <a:ext cx="4679950" cy="223996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</p:spPr>
        <p:txBody>
          <a:bodyPr lIns="90000" tIns="46800" rIns="90000" bIns="46800" anchor="ctr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30000"/>
              </a:spcBef>
              <a:spcAft>
                <a:spcPts val="9000"/>
              </a:spcAft>
              <a:buFontTx/>
              <a:buAutoNum type="alphaUcPeriod"/>
              <a:defRPr/>
            </a:pPr>
            <a:r>
              <a:rPr lang="en-US" altLang="zh-CN" sz="2800" dirty="0">
                <a:ea typeface="標楷體" panose="03000509000000000000" pitchFamily="65" charset="-120"/>
              </a:rPr>
              <a:t>                                   B.</a:t>
            </a:r>
          </a:p>
          <a:p>
            <a:pPr marL="0" indent="0" eaLnBrk="1" hangingPunct="1">
              <a:spcBef>
                <a:spcPct val="30000"/>
              </a:spcBef>
              <a:spcAft>
                <a:spcPct val="30000"/>
              </a:spcAft>
              <a:defRPr/>
            </a:pPr>
            <a:r>
              <a:rPr lang="en-US" altLang="zh-CN" sz="2800" dirty="0">
                <a:ea typeface="標楷體" panose="03000509000000000000" pitchFamily="65" charset="-120"/>
              </a:rPr>
              <a:t>C.</a:t>
            </a:r>
            <a:r>
              <a:rPr lang="en-US" altLang="zh-TW" sz="2800" dirty="0">
                <a:ea typeface="標楷體" panose="03000509000000000000" pitchFamily="65" charset="-120"/>
              </a:rPr>
              <a:t>                                   </a:t>
            </a:r>
            <a:r>
              <a:rPr lang="en-US" altLang="zh-CN" sz="2800" dirty="0">
                <a:ea typeface="標楷體" panose="03000509000000000000" pitchFamily="65" charset="-120"/>
              </a:rPr>
              <a:t>D. </a:t>
            </a:r>
            <a:endParaRPr lang="zh-TW" altLang="en-US" sz="2800" dirty="0">
              <a:ea typeface="標楷體" panose="03000509000000000000" pitchFamily="65" charset="-120"/>
            </a:endParaRPr>
          </a:p>
        </p:txBody>
      </p:sp>
      <p:sp>
        <p:nvSpPr>
          <p:cNvPr id="7" name="任意多边形: 形状 6">
            <a:extLst>
              <a:ext uri="{FF2B5EF4-FFF2-40B4-BE49-F238E27FC236}">
                <a16:creationId xmlns:a16="http://schemas.microsoft.com/office/drawing/2014/main" xmlns="" id="{25C8BD25-EA16-45ED-A9E2-506A490A7493}"/>
              </a:ext>
            </a:extLst>
          </p:cNvPr>
          <p:cNvSpPr/>
          <p:nvPr/>
        </p:nvSpPr>
        <p:spPr bwMode="auto">
          <a:xfrm>
            <a:off x="1458720" y="2914908"/>
            <a:ext cx="985837" cy="471488"/>
          </a:xfrm>
          <a:custGeom>
            <a:avLst/>
            <a:gdLst>
              <a:gd name="connsiteX0" fmla="*/ 809625 w 1000125"/>
              <a:gd name="connsiteY0" fmla="*/ 0 h 476250"/>
              <a:gd name="connsiteX1" fmla="*/ 180975 w 1000125"/>
              <a:gd name="connsiteY1" fmla="*/ 0 h 476250"/>
              <a:gd name="connsiteX2" fmla="*/ 0 w 1000125"/>
              <a:gd name="connsiteY2" fmla="*/ 300038 h 476250"/>
              <a:gd name="connsiteX3" fmla="*/ 485775 w 1000125"/>
              <a:gd name="connsiteY3" fmla="*/ 476250 h 476250"/>
              <a:gd name="connsiteX4" fmla="*/ 1000125 w 1000125"/>
              <a:gd name="connsiteY4" fmla="*/ 304800 h 476250"/>
              <a:gd name="connsiteX5" fmla="*/ 809625 w 1000125"/>
              <a:gd name="connsiteY5" fmla="*/ 0 h 476250"/>
              <a:gd name="connsiteX0" fmla="*/ 809625 w 1000125"/>
              <a:gd name="connsiteY0" fmla="*/ 0 h 476250"/>
              <a:gd name="connsiteX1" fmla="*/ 185738 w 1000125"/>
              <a:gd name="connsiteY1" fmla="*/ 14288 h 476250"/>
              <a:gd name="connsiteX2" fmla="*/ 0 w 1000125"/>
              <a:gd name="connsiteY2" fmla="*/ 300038 h 476250"/>
              <a:gd name="connsiteX3" fmla="*/ 485775 w 1000125"/>
              <a:gd name="connsiteY3" fmla="*/ 476250 h 476250"/>
              <a:gd name="connsiteX4" fmla="*/ 1000125 w 1000125"/>
              <a:gd name="connsiteY4" fmla="*/ 304800 h 476250"/>
              <a:gd name="connsiteX5" fmla="*/ 809625 w 1000125"/>
              <a:gd name="connsiteY5" fmla="*/ 0 h 476250"/>
              <a:gd name="connsiteX0" fmla="*/ 809625 w 1000125"/>
              <a:gd name="connsiteY0" fmla="*/ 0 h 476250"/>
              <a:gd name="connsiteX1" fmla="*/ 185738 w 1000125"/>
              <a:gd name="connsiteY1" fmla="*/ 1 h 476250"/>
              <a:gd name="connsiteX2" fmla="*/ 0 w 1000125"/>
              <a:gd name="connsiteY2" fmla="*/ 300038 h 476250"/>
              <a:gd name="connsiteX3" fmla="*/ 485775 w 1000125"/>
              <a:gd name="connsiteY3" fmla="*/ 476250 h 476250"/>
              <a:gd name="connsiteX4" fmla="*/ 1000125 w 1000125"/>
              <a:gd name="connsiteY4" fmla="*/ 304800 h 476250"/>
              <a:gd name="connsiteX5" fmla="*/ 809625 w 1000125"/>
              <a:gd name="connsiteY5" fmla="*/ 0 h 476250"/>
              <a:gd name="connsiteX0" fmla="*/ 800100 w 990600"/>
              <a:gd name="connsiteY0" fmla="*/ 0 h 476250"/>
              <a:gd name="connsiteX1" fmla="*/ 176213 w 990600"/>
              <a:gd name="connsiteY1" fmla="*/ 1 h 476250"/>
              <a:gd name="connsiteX2" fmla="*/ 0 w 990600"/>
              <a:gd name="connsiteY2" fmla="*/ 300038 h 476250"/>
              <a:gd name="connsiteX3" fmla="*/ 476250 w 990600"/>
              <a:gd name="connsiteY3" fmla="*/ 476250 h 476250"/>
              <a:gd name="connsiteX4" fmla="*/ 990600 w 990600"/>
              <a:gd name="connsiteY4" fmla="*/ 304800 h 476250"/>
              <a:gd name="connsiteX5" fmla="*/ 800100 w 990600"/>
              <a:gd name="connsiteY5" fmla="*/ 0 h 476250"/>
              <a:gd name="connsiteX0" fmla="*/ 800100 w 976312"/>
              <a:gd name="connsiteY0" fmla="*/ 0 h 476250"/>
              <a:gd name="connsiteX1" fmla="*/ 176213 w 976312"/>
              <a:gd name="connsiteY1" fmla="*/ 1 h 476250"/>
              <a:gd name="connsiteX2" fmla="*/ 0 w 976312"/>
              <a:gd name="connsiteY2" fmla="*/ 300038 h 476250"/>
              <a:gd name="connsiteX3" fmla="*/ 476250 w 976312"/>
              <a:gd name="connsiteY3" fmla="*/ 476250 h 476250"/>
              <a:gd name="connsiteX4" fmla="*/ 976312 w 976312"/>
              <a:gd name="connsiteY4" fmla="*/ 295275 h 476250"/>
              <a:gd name="connsiteX5" fmla="*/ 800100 w 976312"/>
              <a:gd name="connsiteY5" fmla="*/ 0 h 476250"/>
              <a:gd name="connsiteX0" fmla="*/ 795337 w 976312"/>
              <a:gd name="connsiteY0" fmla="*/ 4761 h 476249"/>
              <a:gd name="connsiteX1" fmla="*/ 176213 w 976312"/>
              <a:gd name="connsiteY1" fmla="*/ 0 h 476249"/>
              <a:gd name="connsiteX2" fmla="*/ 0 w 976312"/>
              <a:gd name="connsiteY2" fmla="*/ 300037 h 476249"/>
              <a:gd name="connsiteX3" fmla="*/ 476250 w 976312"/>
              <a:gd name="connsiteY3" fmla="*/ 476249 h 476249"/>
              <a:gd name="connsiteX4" fmla="*/ 976312 w 976312"/>
              <a:gd name="connsiteY4" fmla="*/ 295274 h 476249"/>
              <a:gd name="connsiteX5" fmla="*/ 795337 w 976312"/>
              <a:gd name="connsiteY5" fmla="*/ 4761 h 476249"/>
              <a:gd name="connsiteX0" fmla="*/ 795337 w 976312"/>
              <a:gd name="connsiteY0" fmla="*/ 0 h 471488"/>
              <a:gd name="connsiteX1" fmla="*/ 185738 w 976312"/>
              <a:gd name="connsiteY1" fmla="*/ 4764 h 471488"/>
              <a:gd name="connsiteX2" fmla="*/ 0 w 976312"/>
              <a:gd name="connsiteY2" fmla="*/ 295276 h 471488"/>
              <a:gd name="connsiteX3" fmla="*/ 476250 w 976312"/>
              <a:gd name="connsiteY3" fmla="*/ 471488 h 471488"/>
              <a:gd name="connsiteX4" fmla="*/ 976312 w 976312"/>
              <a:gd name="connsiteY4" fmla="*/ 290513 h 471488"/>
              <a:gd name="connsiteX5" fmla="*/ 795337 w 976312"/>
              <a:gd name="connsiteY5" fmla="*/ 0 h 471488"/>
              <a:gd name="connsiteX0" fmla="*/ 800100 w 976312"/>
              <a:gd name="connsiteY0" fmla="*/ 0 h 471488"/>
              <a:gd name="connsiteX1" fmla="*/ 185738 w 976312"/>
              <a:gd name="connsiteY1" fmla="*/ 4764 h 471488"/>
              <a:gd name="connsiteX2" fmla="*/ 0 w 976312"/>
              <a:gd name="connsiteY2" fmla="*/ 295276 h 471488"/>
              <a:gd name="connsiteX3" fmla="*/ 476250 w 976312"/>
              <a:gd name="connsiteY3" fmla="*/ 471488 h 471488"/>
              <a:gd name="connsiteX4" fmla="*/ 976312 w 976312"/>
              <a:gd name="connsiteY4" fmla="*/ 290513 h 471488"/>
              <a:gd name="connsiteX5" fmla="*/ 800100 w 976312"/>
              <a:gd name="connsiteY5" fmla="*/ 0 h 471488"/>
              <a:gd name="connsiteX0" fmla="*/ 800100 w 985837"/>
              <a:gd name="connsiteY0" fmla="*/ 0 h 471488"/>
              <a:gd name="connsiteX1" fmla="*/ 185738 w 985837"/>
              <a:gd name="connsiteY1" fmla="*/ 4764 h 471488"/>
              <a:gd name="connsiteX2" fmla="*/ 0 w 985837"/>
              <a:gd name="connsiteY2" fmla="*/ 295276 h 471488"/>
              <a:gd name="connsiteX3" fmla="*/ 476250 w 985837"/>
              <a:gd name="connsiteY3" fmla="*/ 471488 h 471488"/>
              <a:gd name="connsiteX4" fmla="*/ 985837 w 985837"/>
              <a:gd name="connsiteY4" fmla="*/ 290513 h 471488"/>
              <a:gd name="connsiteX5" fmla="*/ 800100 w 985837"/>
              <a:gd name="connsiteY5" fmla="*/ 0 h 471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85837" h="471488">
                <a:moveTo>
                  <a:pt x="800100" y="0"/>
                </a:moveTo>
                <a:lnTo>
                  <a:pt x="185738" y="4764"/>
                </a:lnTo>
                <a:lnTo>
                  <a:pt x="0" y="295276"/>
                </a:lnTo>
                <a:lnTo>
                  <a:pt x="476250" y="471488"/>
                </a:lnTo>
                <a:lnTo>
                  <a:pt x="985837" y="290513"/>
                </a:lnTo>
                <a:lnTo>
                  <a:pt x="800100" y="0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 w="9525" cap="flat" cmpd="sng" algn="ctr">
            <a:solidFill>
              <a:srgbClr val="FF00FF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0" name="椭圆 59">
            <a:extLst>
              <a:ext uri="{FF2B5EF4-FFF2-40B4-BE49-F238E27FC236}">
                <a16:creationId xmlns:a16="http://schemas.microsoft.com/office/drawing/2014/main" xmlns="" id="{F591E04D-48A8-44C5-981B-4169AC6A1E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2581" y="2716212"/>
            <a:ext cx="490538" cy="114300"/>
          </a:xfrm>
          <a:prstGeom prst="ellipse">
            <a:avLst/>
          </a:prstGeom>
          <a:solidFill>
            <a:schemeClr val="accent5">
              <a:lumMod val="90000"/>
            </a:schemeClr>
          </a:solidFill>
          <a:ln w="9525" algn="ctr">
            <a:solidFill>
              <a:srgbClr val="FF00FF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0D7F850D-D177-450A-A672-DF7F2E62D3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8269" y="2180431"/>
            <a:ext cx="9286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29702" name="Rectangle 4">
            <a:extLst>
              <a:ext uri="{FF2B5EF4-FFF2-40B4-BE49-F238E27FC236}">
                <a16:creationId xmlns:a16="http://schemas.microsoft.com/office/drawing/2014/main" xmlns="" id="{763F5AE4-F021-4C6D-9766-74277FBB07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888" y="960438"/>
            <a:ext cx="7531100" cy="9540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dirty="0" smtClean="0">
                <a:ea typeface="標楷體" panose="03000509000000000000" pitchFamily="65" charset="-120"/>
              </a:rPr>
              <a:t>19. </a:t>
            </a:r>
            <a:r>
              <a:rPr lang="zh-TW" altLang="en-US" sz="2800" dirty="0">
                <a:ea typeface="標楷體" panose="03000509000000000000" pitchFamily="65" charset="-120"/>
              </a:rPr>
              <a:t>以下哪一個立體，沿虛線水平切割後，所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r>
              <a:rPr lang="en-US" altLang="zh-TW" sz="2800" dirty="0">
                <a:ea typeface="標楷體" panose="03000509000000000000" pitchFamily="65" charset="-120"/>
              </a:rPr>
              <a:t>      </a:t>
            </a:r>
            <a:r>
              <a:rPr lang="zh-TW" altLang="en-US" sz="2800" dirty="0">
                <a:ea typeface="標楷體" panose="03000509000000000000" pitchFamily="65" charset="-120"/>
              </a:rPr>
              <a:t>得截面的形狀和大小都與底相同？</a:t>
            </a:r>
            <a:endParaRPr lang="zh-CN" altLang="en-US" sz="2800" dirty="0">
              <a:ea typeface="標楷體" panose="03000509000000000000" pitchFamily="65" charset="-120"/>
            </a:endParaRPr>
          </a:p>
        </p:txBody>
      </p:sp>
      <p:pic>
        <p:nvPicPr>
          <p:cNvPr id="29703" name="图片 7">
            <a:extLst>
              <a:ext uri="{FF2B5EF4-FFF2-40B4-BE49-F238E27FC236}">
                <a16:creationId xmlns:a16="http://schemas.microsoft.com/office/drawing/2014/main" xmlns="" id="{4FA1443D-2E11-469F-9E97-CF4187A4E2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7950" y="2111375"/>
            <a:ext cx="1203325" cy="157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5" name="图片 9">
            <a:extLst>
              <a:ext uri="{FF2B5EF4-FFF2-40B4-BE49-F238E27FC236}">
                <a16:creationId xmlns:a16="http://schemas.microsoft.com/office/drawing/2014/main" xmlns="" id="{9614EEB2-3D26-4EE2-BBFF-38B0703AC4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3513" y="3860800"/>
            <a:ext cx="1127125" cy="150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任意多边形: 形状 1">
            <a:extLst>
              <a:ext uri="{FF2B5EF4-FFF2-40B4-BE49-F238E27FC236}">
                <a16:creationId xmlns:a16="http://schemas.microsoft.com/office/drawing/2014/main" xmlns="" id="{ED264569-62F8-47BC-98A9-45C83A1BDCCF}"/>
              </a:ext>
            </a:extLst>
          </p:cNvPr>
          <p:cNvSpPr/>
          <p:nvPr/>
        </p:nvSpPr>
        <p:spPr bwMode="auto">
          <a:xfrm>
            <a:off x="1647665" y="2209800"/>
            <a:ext cx="0" cy="998375"/>
          </a:xfrm>
          <a:custGeom>
            <a:avLst/>
            <a:gdLst>
              <a:gd name="connsiteX0" fmla="*/ 0 w 0"/>
              <a:gd name="connsiteY0" fmla="*/ 0 h 998375"/>
              <a:gd name="connsiteX1" fmla="*/ 0 w 0"/>
              <a:gd name="connsiteY1" fmla="*/ 998375 h 998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998375">
                <a:moveTo>
                  <a:pt x="0" y="0"/>
                </a:moveTo>
                <a:lnTo>
                  <a:pt x="0" y="998375"/>
                </a:lnTo>
              </a:path>
            </a:pathLst>
          </a:custGeom>
          <a:noFill/>
          <a:ln w="12700" cap="flat" cmpd="sng" algn="ctr">
            <a:solidFill>
              <a:srgbClr val="FF00FF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4" name="任意多边形: 形状 43">
            <a:extLst>
              <a:ext uri="{FF2B5EF4-FFF2-40B4-BE49-F238E27FC236}">
                <a16:creationId xmlns:a16="http://schemas.microsoft.com/office/drawing/2014/main" xmlns="" id="{640FCE8A-1361-4E1F-B31C-0ABDEECADC04}"/>
              </a:ext>
            </a:extLst>
          </p:cNvPr>
          <p:cNvSpPr/>
          <p:nvPr/>
        </p:nvSpPr>
        <p:spPr bwMode="auto">
          <a:xfrm>
            <a:off x="2258218" y="2209800"/>
            <a:ext cx="0" cy="998375"/>
          </a:xfrm>
          <a:custGeom>
            <a:avLst/>
            <a:gdLst>
              <a:gd name="connsiteX0" fmla="*/ 0 w 0"/>
              <a:gd name="connsiteY0" fmla="*/ 0 h 998375"/>
              <a:gd name="connsiteX1" fmla="*/ 0 w 0"/>
              <a:gd name="connsiteY1" fmla="*/ 998375 h 998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998375">
                <a:moveTo>
                  <a:pt x="0" y="0"/>
                </a:moveTo>
                <a:lnTo>
                  <a:pt x="0" y="998375"/>
                </a:lnTo>
              </a:path>
            </a:pathLst>
          </a:custGeom>
          <a:noFill/>
          <a:ln w="12700" cap="flat" cmpd="sng" algn="ctr">
            <a:solidFill>
              <a:srgbClr val="FF00FF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" name="任意多边形: 形状 2">
            <a:extLst>
              <a:ext uri="{FF2B5EF4-FFF2-40B4-BE49-F238E27FC236}">
                <a16:creationId xmlns:a16="http://schemas.microsoft.com/office/drawing/2014/main" xmlns="" id="{DD109C34-D9BE-4149-ADFE-503F838A259C}"/>
              </a:ext>
            </a:extLst>
          </p:cNvPr>
          <p:cNvSpPr/>
          <p:nvPr/>
        </p:nvSpPr>
        <p:spPr bwMode="auto">
          <a:xfrm>
            <a:off x="1452563" y="3162300"/>
            <a:ext cx="1000125" cy="314325"/>
          </a:xfrm>
          <a:custGeom>
            <a:avLst/>
            <a:gdLst>
              <a:gd name="connsiteX0" fmla="*/ 0 w 1000125"/>
              <a:gd name="connsiteY0" fmla="*/ 314325 h 314325"/>
              <a:gd name="connsiteX1" fmla="*/ 195262 w 1000125"/>
              <a:gd name="connsiteY1" fmla="*/ 0 h 314325"/>
              <a:gd name="connsiteX2" fmla="*/ 809625 w 1000125"/>
              <a:gd name="connsiteY2" fmla="*/ 0 h 314325"/>
              <a:gd name="connsiteX3" fmla="*/ 1000125 w 1000125"/>
              <a:gd name="connsiteY3" fmla="*/ 314325 h 314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0125" h="314325">
                <a:moveTo>
                  <a:pt x="0" y="314325"/>
                </a:moveTo>
                <a:lnTo>
                  <a:pt x="195262" y="0"/>
                </a:lnTo>
                <a:lnTo>
                  <a:pt x="809625" y="0"/>
                </a:lnTo>
                <a:lnTo>
                  <a:pt x="1000125" y="314325"/>
                </a:lnTo>
              </a:path>
            </a:pathLst>
          </a:custGeom>
          <a:noFill/>
          <a:ln w="9525" cap="flat" cmpd="sng" algn="ctr">
            <a:solidFill>
              <a:srgbClr val="FF00FF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" name="任意多边形: 形状 7">
            <a:extLst>
              <a:ext uri="{FF2B5EF4-FFF2-40B4-BE49-F238E27FC236}">
                <a16:creationId xmlns:a16="http://schemas.microsoft.com/office/drawing/2014/main" xmlns="" id="{37B9D6F9-E36C-4FFC-B7A6-A69152752740}"/>
              </a:ext>
            </a:extLst>
          </p:cNvPr>
          <p:cNvSpPr/>
          <p:nvPr/>
        </p:nvSpPr>
        <p:spPr bwMode="auto">
          <a:xfrm>
            <a:off x="1714500" y="3889374"/>
            <a:ext cx="266700" cy="1419225"/>
          </a:xfrm>
          <a:custGeom>
            <a:avLst/>
            <a:gdLst>
              <a:gd name="connsiteX0" fmla="*/ 0 w 266700"/>
              <a:gd name="connsiteY0" fmla="*/ 0 h 1390650"/>
              <a:gd name="connsiteX1" fmla="*/ 266700 w 266700"/>
              <a:gd name="connsiteY1" fmla="*/ 1390650 h 1390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66700" h="1390650">
                <a:moveTo>
                  <a:pt x="0" y="0"/>
                </a:moveTo>
                <a:lnTo>
                  <a:pt x="266700" y="1390650"/>
                </a:lnTo>
              </a:path>
            </a:pathLst>
          </a:custGeom>
          <a:noFill/>
          <a:ln w="12700" cap="flat" cmpd="sng" algn="ctr">
            <a:solidFill>
              <a:srgbClr val="FF00FF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9" name="任意多边形: 形状 8">
            <a:extLst>
              <a:ext uri="{FF2B5EF4-FFF2-40B4-BE49-F238E27FC236}">
                <a16:creationId xmlns:a16="http://schemas.microsoft.com/office/drawing/2014/main" xmlns="" id="{31C83DF8-21D4-41F5-8C8D-A492A390E9DE}"/>
              </a:ext>
            </a:extLst>
          </p:cNvPr>
          <p:cNvSpPr/>
          <p:nvPr/>
        </p:nvSpPr>
        <p:spPr bwMode="auto">
          <a:xfrm>
            <a:off x="1980405" y="3879850"/>
            <a:ext cx="266700" cy="1428750"/>
          </a:xfrm>
          <a:custGeom>
            <a:avLst/>
            <a:gdLst>
              <a:gd name="connsiteX0" fmla="*/ 0 w 279400"/>
              <a:gd name="connsiteY0" fmla="*/ 1390650 h 1390650"/>
              <a:gd name="connsiteX1" fmla="*/ 279400 w 279400"/>
              <a:gd name="connsiteY1" fmla="*/ 0 h 1390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79400" h="1390650">
                <a:moveTo>
                  <a:pt x="0" y="1390650"/>
                </a:moveTo>
                <a:lnTo>
                  <a:pt x="279400" y="0"/>
                </a:lnTo>
              </a:path>
            </a:pathLst>
          </a:custGeom>
          <a:noFill/>
          <a:ln w="12700" cap="flat" cmpd="sng" algn="ctr">
            <a:solidFill>
              <a:srgbClr val="FF00FF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xmlns="" id="{34C599B3-C1DF-489D-8A3C-11E8C3A72A2A}"/>
              </a:ext>
            </a:extLst>
          </p:cNvPr>
          <p:cNvSpPr txBox="1"/>
          <p:nvPr/>
        </p:nvSpPr>
        <p:spPr>
          <a:xfrm>
            <a:off x="5766935" y="2708987"/>
            <a:ext cx="25218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大小和底不同</a:t>
            </a:r>
            <a:endParaRPr lang="en-US" sz="280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6" name="文本框 55">
            <a:extLst>
              <a:ext uri="{FF2B5EF4-FFF2-40B4-BE49-F238E27FC236}">
                <a16:creationId xmlns:a16="http://schemas.microsoft.com/office/drawing/2014/main" xmlns="" id="{FBD97855-6B9C-40DC-9765-5820AC903125}"/>
              </a:ext>
            </a:extLst>
          </p:cNvPr>
          <p:cNvSpPr txBox="1"/>
          <p:nvPr/>
        </p:nvSpPr>
        <p:spPr>
          <a:xfrm>
            <a:off x="2300709" y="4374863"/>
            <a:ext cx="25218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大小和底不同</a:t>
            </a:r>
            <a:endParaRPr lang="en-US" sz="280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7" name="文本框 56">
            <a:extLst>
              <a:ext uri="{FF2B5EF4-FFF2-40B4-BE49-F238E27FC236}">
                <a16:creationId xmlns:a16="http://schemas.microsoft.com/office/drawing/2014/main" xmlns="" id="{C42CD719-07EB-4504-9AB8-D2068A6950D9}"/>
              </a:ext>
            </a:extLst>
          </p:cNvPr>
          <p:cNvSpPr txBox="1"/>
          <p:nvPr/>
        </p:nvSpPr>
        <p:spPr>
          <a:xfrm>
            <a:off x="6202364" y="4175780"/>
            <a:ext cx="25218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大小和底不同</a:t>
            </a:r>
            <a:endParaRPr lang="en-US" sz="280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152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606" grpId="0" animBg="1"/>
      <p:bldP spid="84" grpId="0" animBg="1"/>
      <p:bldP spid="84" grpId="1" animBg="1"/>
      <p:bldP spid="12" grpId="0" animBg="1"/>
      <p:bldP spid="12" grpId="1" animBg="1"/>
      <p:bldP spid="7" grpId="0" animBg="1"/>
      <p:bldP spid="7" grpId="1" animBg="1"/>
      <p:bldP spid="60" grpId="0" animBg="1"/>
      <p:bldP spid="60" grpId="1" animBg="1"/>
      <p:bldP spid="60" grpId="2" animBg="1"/>
      <p:bldP spid="28" grpId="0"/>
      <p:bldP spid="2" grpId="0" animBg="1"/>
      <p:bldP spid="2" grpId="1" animBg="1"/>
      <p:bldP spid="44" grpId="0" animBg="1"/>
      <p:bldP spid="44" grpId="1" animBg="1"/>
      <p:bldP spid="3" grpId="0" animBg="1"/>
      <p:bldP spid="3" grpId="1" animBg="1"/>
      <p:bldP spid="8" grpId="0" animBg="1"/>
      <p:bldP spid="8" grpId="1" animBg="1"/>
      <p:bldP spid="9" grpId="0" animBg="1"/>
      <p:bldP spid="9" grpId="1" animBg="1"/>
      <p:bldP spid="13" grpId="0"/>
      <p:bldP spid="13" grpId="1"/>
      <p:bldP spid="56" grpId="0"/>
      <p:bldP spid="56" grpId="1"/>
      <p:bldP spid="57" grpId="0"/>
      <p:bldP spid="57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xmlns="" id="{B6C05A36-5BED-4C01-AFED-646C344705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2225" y="1604963"/>
            <a:ext cx="2143125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2606" name="Rectangle 30">
            <a:extLst>
              <a:ext uri="{FF2B5EF4-FFF2-40B4-BE49-F238E27FC236}">
                <a16:creationId xmlns:a16="http://schemas.microsoft.com/office/drawing/2014/main" xmlns="" id="{5FCEA3DF-DA0B-41DE-B88D-02E10A00AC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9450" y="3136900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32772" name="Rectangle 5">
            <a:extLst>
              <a:ext uri="{FF2B5EF4-FFF2-40B4-BE49-F238E27FC236}">
                <a16:creationId xmlns:a16="http://schemas.microsoft.com/office/drawing/2014/main" xmlns="" id="{6DF5F4CD-603B-431E-9FF0-F6C4C734F8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888" y="1527175"/>
            <a:ext cx="6365875" cy="207803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</p:spPr>
        <p:txBody>
          <a:bodyPr lIns="90000" tIns="46800" rIns="90000" bIns="46800" anchor="ctr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30000"/>
              </a:spcBef>
              <a:spcAft>
                <a:spcPct val="30000"/>
              </a:spcAft>
              <a:buFontTx/>
              <a:buAutoNum type="alphaUcPeriod"/>
              <a:defRPr/>
            </a:pPr>
            <a:r>
              <a:rPr lang="en-US" altLang="zh-TW" sz="2800" dirty="0">
                <a:ea typeface="標楷體" panose="03000509000000000000" pitchFamily="65" charset="-120"/>
              </a:rPr>
              <a:t> </a:t>
            </a:r>
            <a:r>
              <a:rPr lang="zh-TW" altLang="en-US" sz="2800" dirty="0">
                <a:ea typeface="標楷體" panose="03000509000000000000" pitchFamily="65" charset="-120"/>
              </a:rPr>
              <a:t>                                 </a:t>
            </a:r>
            <a:r>
              <a:rPr lang="en-US" altLang="zh-CN" sz="2800" dirty="0">
                <a:ea typeface="標楷體" panose="03000509000000000000" pitchFamily="65" charset="-120"/>
              </a:rPr>
              <a:t>B. 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2800" dirty="0">
                <a:ea typeface="標楷體" panose="03000509000000000000" pitchFamily="65" charset="-120"/>
              </a:rPr>
              <a:t>   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zh-TW" altLang="en-US" sz="2800" dirty="0">
              <a:ea typeface="標楷體" panose="03000509000000000000" pitchFamily="65" charset="-120"/>
            </a:endParaRPr>
          </a:p>
          <a:p>
            <a:pPr eaLnBrk="1" hangingPunct="1">
              <a:spcBef>
                <a:spcPct val="30000"/>
              </a:spcBef>
              <a:spcAft>
                <a:spcPct val="30000"/>
              </a:spcAft>
              <a:defRPr/>
            </a:pPr>
            <a:r>
              <a:rPr lang="en-US" altLang="zh-CN" sz="2800" dirty="0">
                <a:ea typeface="標楷體" panose="03000509000000000000" pitchFamily="65" charset="-120"/>
              </a:rPr>
              <a:t>C.</a:t>
            </a:r>
            <a:r>
              <a:rPr lang="en-US" altLang="zh-TW" sz="2800" dirty="0">
                <a:ea typeface="標楷體" panose="03000509000000000000" pitchFamily="65" charset="-120"/>
              </a:rPr>
              <a:t> </a:t>
            </a:r>
            <a:r>
              <a:rPr lang="zh-TW" altLang="en-US" sz="2800" dirty="0">
                <a:ea typeface="標楷體" panose="03000509000000000000" pitchFamily="65" charset="-120"/>
              </a:rPr>
              <a:t>                                 </a:t>
            </a:r>
            <a:r>
              <a:rPr lang="en-US" altLang="zh-CN" sz="2800" dirty="0">
                <a:ea typeface="標楷體" panose="03000509000000000000" pitchFamily="65" charset="-120"/>
              </a:rPr>
              <a:t>D. </a:t>
            </a:r>
            <a:endParaRPr lang="zh-TW" altLang="en-US" sz="2800" dirty="0">
              <a:ea typeface="標楷體" panose="03000509000000000000" pitchFamily="65" charset="-120"/>
            </a:endParaRPr>
          </a:p>
        </p:txBody>
      </p:sp>
      <p:sp>
        <p:nvSpPr>
          <p:cNvPr id="32773" name="Rectangle 4">
            <a:extLst>
              <a:ext uri="{FF2B5EF4-FFF2-40B4-BE49-F238E27FC236}">
                <a16:creationId xmlns:a16="http://schemas.microsoft.com/office/drawing/2014/main" xmlns="" id="{5357A1C7-DF24-495B-8225-63E3B5EE85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792" y="905997"/>
            <a:ext cx="78419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CN" sz="2800" dirty="0" smtClean="0">
                <a:ea typeface="標楷體" panose="03000509000000000000" pitchFamily="65" charset="-120"/>
              </a:rPr>
              <a:t>20.</a:t>
            </a:r>
            <a:r>
              <a:rPr lang="en-US" altLang="zh-TW" sz="2800" dirty="0" smtClean="0">
                <a:ea typeface="標楷體" panose="03000509000000000000" pitchFamily="65" charset="-120"/>
              </a:rPr>
              <a:t> </a:t>
            </a:r>
            <a:endParaRPr lang="zh-CN" altLang="en-US" sz="2800" dirty="0">
              <a:ea typeface="標楷體" panose="03000509000000000000" pitchFamily="65" charset="-120"/>
            </a:endParaRPr>
          </a:p>
        </p:txBody>
      </p:sp>
      <p:sp>
        <p:nvSpPr>
          <p:cNvPr id="32774" name="Rectangle 4">
            <a:extLst>
              <a:ext uri="{FF2B5EF4-FFF2-40B4-BE49-F238E27FC236}">
                <a16:creationId xmlns:a16="http://schemas.microsoft.com/office/drawing/2014/main" xmlns="" id="{AB329A3F-8637-40A3-8FEB-3AE5200D77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" y="893763"/>
            <a:ext cx="6997700" cy="523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>
                <a:ea typeface="標楷體" panose="03000509000000000000" pitchFamily="65" charset="-120"/>
              </a:rPr>
              <a:t>下列哪一個摺紙圖樣可以摺成一個長方體？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  <p:sp>
        <p:nvSpPr>
          <p:cNvPr id="100" name="矩形 99">
            <a:extLst>
              <a:ext uri="{FF2B5EF4-FFF2-40B4-BE49-F238E27FC236}">
                <a16:creationId xmlns:a16="http://schemas.microsoft.com/office/drawing/2014/main" xmlns="" id="{47CF73F6-AC81-4FEE-B9C6-6D3C935EC4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3263" y="1900238"/>
            <a:ext cx="628650" cy="630237"/>
          </a:xfrm>
          <a:prstGeom prst="rect">
            <a:avLst/>
          </a:prstGeom>
          <a:noFill/>
          <a:ln w="9525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grpSp>
        <p:nvGrpSpPr>
          <p:cNvPr id="61" name="组合 60">
            <a:extLst>
              <a:ext uri="{FF2B5EF4-FFF2-40B4-BE49-F238E27FC236}">
                <a16:creationId xmlns:a16="http://schemas.microsoft.com/office/drawing/2014/main" xmlns="" id="{8725412A-0190-4B2B-AAE8-69F8C58A8D61}"/>
              </a:ext>
            </a:extLst>
          </p:cNvPr>
          <p:cNvGrpSpPr>
            <a:grpSpLocks/>
          </p:cNvGrpSpPr>
          <p:nvPr/>
        </p:nvGrpSpPr>
        <p:grpSpPr bwMode="auto">
          <a:xfrm>
            <a:off x="1700213" y="1760538"/>
            <a:ext cx="1603375" cy="1236662"/>
            <a:chOff x="5260342" y="3269104"/>
            <a:chExt cx="1602904" cy="1235411"/>
          </a:xfrm>
        </p:grpSpPr>
        <p:grpSp>
          <p:nvGrpSpPr>
            <p:cNvPr id="32845" name="组合 61">
              <a:extLst>
                <a:ext uri="{FF2B5EF4-FFF2-40B4-BE49-F238E27FC236}">
                  <a16:creationId xmlns:a16="http://schemas.microsoft.com/office/drawing/2014/main" xmlns="" id="{871BF768-536E-41CF-BEE4-C8E5A895B13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165540" y="3269104"/>
              <a:ext cx="697706" cy="1235411"/>
              <a:chOff x="4683672" y="3175061"/>
              <a:chExt cx="697706" cy="1235411"/>
            </a:xfrm>
          </p:grpSpPr>
          <p:sp>
            <p:nvSpPr>
              <p:cNvPr id="32850" name="任意多边形: 形状 66">
                <a:extLst>
                  <a:ext uri="{FF2B5EF4-FFF2-40B4-BE49-F238E27FC236}">
                    <a16:creationId xmlns:a16="http://schemas.microsoft.com/office/drawing/2014/main" xmlns="" id="{A9BBE042-135C-4CEC-B41C-E309740B6C5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84466" y="3315097"/>
                <a:ext cx="347662" cy="781050"/>
              </a:xfrm>
              <a:custGeom>
                <a:avLst/>
                <a:gdLst>
                  <a:gd name="T0" fmla="*/ 0 w 347662"/>
                  <a:gd name="T1" fmla="*/ 0 h 781050"/>
                  <a:gd name="T2" fmla="*/ 0 w 347662"/>
                  <a:gd name="T3" fmla="*/ 623887 h 781050"/>
                  <a:gd name="T4" fmla="*/ 347662 w 347662"/>
                  <a:gd name="T5" fmla="*/ 781050 h 781050"/>
                  <a:gd name="T6" fmla="*/ 347662 w 347662"/>
                  <a:gd name="T7" fmla="*/ 157162 h 781050"/>
                  <a:gd name="T8" fmla="*/ 0 w 347662"/>
                  <a:gd name="T9" fmla="*/ 0 h 7810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47662" h="781050">
                    <a:moveTo>
                      <a:pt x="0" y="0"/>
                    </a:moveTo>
                    <a:lnTo>
                      <a:pt x="0" y="623887"/>
                    </a:lnTo>
                    <a:lnTo>
                      <a:pt x="347662" y="781050"/>
                    </a:lnTo>
                    <a:lnTo>
                      <a:pt x="347662" y="157162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 algn="ctr">
                <a:solidFill>
                  <a:srgbClr val="003399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851" name="任意多边形: 形状 67">
                <a:extLst>
                  <a:ext uri="{FF2B5EF4-FFF2-40B4-BE49-F238E27FC236}">
                    <a16:creationId xmlns:a16="http://schemas.microsoft.com/office/drawing/2014/main" xmlns="" id="{AD4DF8CD-D231-4869-8AEB-985C246880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32128" y="3479860"/>
                <a:ext cx="347662" cy="781050"/>
              </a:xfrm>
              <a:custGeom>
                <a:avLst/>
                <a:gdLst>
                  <a:gd name="T0" fmla="*/ 0 w 347662"/>
                  <a:gd name="T1" fmla="*/ 0 h 781050"/>
                  <a:gd name="T2" fmla="*/ 0 w 347662"/>
                  <a:gd name="T3" fmla="*/ 623887 h 781050"/>
                  <a:gd name="T4" fmla="*/ 347662 w 347662"/>
                  <a:gd name="T5" fmla="*/ 781050 h 781050"/>
                  <a:gd name="T6" fmla="*/ 347662 w 347662"/>
                  <a:gd name="T7" fmla="*/ 157162 h 781050"/>
                  <a:gd name="T8" fmla="*/ 0 w 347662"/>
                  <a:gd name="T9" fmla="*/ 0 h 7810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47662" h="781050">
                    <a:moveTo>
                      <a:pt x="0" y="0"/>
                    </a:moveTo>
                    <a:lnTo>
                      <a:pt x="0" y="623887"/>
                    </a:lnTo>
                    <a:lnTo>
                      <a:pt x="347662" y="781050"/>
                    </a:lnTo>
                    <a:lnTo>
                      <a:pt x="347662" y="157162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 algn="ctr">
                <a:solidFill>
                  <a:srgbClr val="003399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852" name="任意多边形: 形状 68">
                <a:extLst>
                  <a:ext uri="{FF2B5EF4-FFF2-40B4-BE49-F238E27FC236}">
                    <a16:creationId xmlns:a16="http://schemas.microsoft.com/office/drawing/2014/main" xmlns="" id="{0A5D4BF1-9F0B-470E-B868-1A4D39CA035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32128" y="3175061"/>
                <a:ext cx="349250" cy="469900"/>
              </a:xfrm>
              <a:custGeom>
                <a:avLst/>
                <a:gdLst>
                  <a:gd name="T0" fmla="*/ 0 w 349250"/>
                  <a:gd name="T1" fmla="*/ 0 h 469900"/>
                  <a:gd name="T2" fmla="*/ 0 w 349250"/>
                  <a:gd name="T3" fmla="*/ 304800 h 469900"/>
                  <a:gd name="T4" fmla="*/ 349250 w 349250"/>
                  <a:gd name="T5" fmla="*/ 469900 h 469900"/>
                  <a:gd name="T6" fmla="*/ 349250 w 349250"/>
                  <a:gd name="T7" fmla="*/ 158750 h 469900"/>
                  <a:gd name="T8" fmla="*/ 0 w 349250"/>
                  <a:gd name="T9" fmla="*/ 0 h 4699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49250" h="469900">
                    <a:moveTo>
                      <a:pt x="0" y="0"/>
                    </a:moveTo>
                    <a:lnTo>
                      <a:pt x="0" y="304800"/>
                    </a:lnTo>
                    <a:lnTo>
                      <a:pt x="349250" y="469900"/>
                    </a:lnTo>
                    <a:lnTo>
                      <a:pt x="349250" y="15875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 algn="ctr">
                <a:solidFill>
                  <a:srgbClr val="003399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853" name="任意多边形: 形状 69">
                <a:extLst>
                  <a:ext uri="{FF2B5EF4-FFF2-40B4-BE49-F238E27FC236}">
                    <a16:creationId xmlns:a16="http://schemas.microsoft.com/office/drawing/2014/main" xmlns="" id="{2A69A495-EBB5-41DE-BAED-4FA3CBF1F6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83672" y="3940572"/>
                <a:ext cx="349250" cy="469900"/>
              </a:xfrm>
              <a:custGeom>
                <a:avLst/>
                <a:gdLst>
                  <a:gd name="T0" fmla="*/ 0 w 349250"/>
                  <a:gd name="T1" fmla="*/ 0 h 469900"/>
                  <a:gd name="T2" fmla="*/ 0 w 349250"/>
                  <a:gd name="T3" fmla="*/ 304800 h 469900"/>
                  <a:gd name="T4" fmla="*/ 349250 w 349250"/>
                  <a:gd name="T5" fmla="*/ 469900 h 469900"/>
                  <a:gd name="T6" fmla="*/ 349250 w 349250"/>
                  <a:gd name="T7" fmla="*/ 158750 h 469900"/>
                  <a:gd name="T8" fmla="*/ 0 w 349250"/>
                  <a:gd name="T9" fmla="*/ 0 h 4699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49250" h="469900">
                    <a:moveTo>
                      <a:pt x="0" y="0"/>
                    </a:moveTo>
                    <a:lnTo>
                      <a:pt x="0" y="304800"/>
                    </a:lnTo>
                    <a:lnTo>
                      <a:pt x="349250" y="469900"/>
                    </a:lnTo>
                    <a:lnTo>
                      <a:pt x="349250" y="15875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 algn="ctr">
                <a:solidFill>
                  <a:srgbClr val="003399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2846" name="组合 62">
              <a:extLst>
                <a:ext uri="{FF2B5EF4-FFF2-40B4-BE49-F238E27FC236}">
                  <a16:creationId xmlns:a16="http://schemas.microsoft.com/office/drawing/2014/main" xmlns="" id="{2D44EA4B-DD33-43DC-BE83-24533C277A5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60342" y="3408748"/>
              <a:ext cx="279029" cy="1010098"/>
              <a:chOff x="4017575" y="3268736"/>
              <a:chExt cx="279029" cy="1010098"/>
            </a:xfrm>
          </p:grpSpPr>
          <p:sp>
            <p:nvSpPr>
              <p:cNvPr id="32848" name="任意多边形: 形状 64">
                <a:extLst>
                  <a:ext uri="{FF2B5EF4-FFF2-40B4-BE49-F238E27FC236}">
                    <a16:creationId xmlns:a16="http://schemas.microsoft.com/office/drawing/2014/main" xmlns="" id="{9C75AA84-0586-4B4F-8FD3-8FEA47B925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23554" y="3268736"/>
                <a:ext cx="273050" cy="712788"/>
              </a:xfrm>
              <a:custGeom>
                <a:avLst/>
                <a:gdLst>
                  <a:gd name="T0" fmla="*/ 273050 w 273050"/>
                  <a:gd name="T1" fmla="*/ 0 h 685800"/>
                  <a:gd name="T2" fmla="*/ 269875 w 273050"/>
                  <a:gd name="T3" fmla="*/ 871108 h 685800"/>
                  <a:gd name="T4" fmla="*/ 0 w 273050"/>
                  <a:gd name="T5" fmla="*/ 970652 h 685800"/>
                  <a:gd name="T6" fmla="*/ 0 w 273050"/>
                  <a:gd name="T7" fmla="*/ 89875 h 685800"/>
                  <a:gd name="T8" fmla="*/ 273050 w 273050"/>
                  <a:gd name="T9" fmla="*/ 0 h 6858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73050" h="685800">
                    <a:moveTo>
                      <a:pt x="273050" y="0"/>
                    </a:moveTo>
                    <a:cubicBezTo>
                      <a:pt x="271992" y="205156"/>
                      <a:pt x="270933" y="410313"/>
                      <a:pt x="269875" y="615469"/>
                    </a:cubicBezTo>
                    <a:lnTo>
                      <a:pt x="0" y="685800"/>
                    </a:lnTo>
                    <a:lnTo>
                      <a:pt x="0" y="63500"/>
                    </a:lnTo>
                    <a:lnTo>
                      <a:pt x="273050" y="0"/>
                    </a:lnTo>
                    <a:close/>
                  </a:path>
                </a:pathLst>
              </a:custGeom>
              <a:noFill/>
              <a:ln w="9525" cap="flat" cmpd="sng" algn="ctr">
                <a:solidFill>
                  <a:srgbClr val="003399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849" name="任意多边形: 形状 65">
                <a:extLst>
                  <a:ext uri="{FF2B5EF4-FFF2-40B4-BE49-F238E27FC236}">
                    <a16:creationId xmlns:a16="http://schemas.microsoft.com/office/drawing/2014/main" xmlns="" id="{52FD180C-EAF5-428B-94A6-6FF5D3BC0E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17575" y="3910534"/>
                <a:ext cx="273363" cy="368300"/>
              </a:xfrm>
              <a:custGeom>
                <a:avLst/>
                <a:gdLst>
                  <a:gd name="T0" fmla="*/ 403827 w 260350"/>
                  <a:gd name="T1" fmla="*/ 0 h 368300"/>
                  <a:gd name="T2" fmla="*/ 403827 w 260350"/>
                  <a:gd name="T3" fmla="*/ 292100 h 368300"/>
                  <a:gd name="T4" fmla="*/ 0 w 260350"/>
                  <a:gd name="T5" fmla="*/ 368300 h 368300"/>
                  <a:gd name="T6" fmla="*/ 0 w 260350"/>
                  <a:gd name="T7" fmla="*/ 76200 h 368300"/>
                  <a:gd name="T8" fmla="*/ 403827 w 260350"/>
                  <a:gd name="T9" fmla="*/ 0 h 3683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60350" h="368300">
                    <a:moveTo>
                      <a:pt x="260350" y="0"/>
                    </a:moveTo>
                    <a:lnTo>
                      <a:pt x="260350" y="292100"/>
                    </a:lnTo>
                    <a:lnTo>
                      <a:pt x="0" y="368300"/>
                    </a:lnTo>
                    <a:lnTo>
                      <a:pt x="0" y="76200"/>
                    </a:lnTo>
                    <a:lnTo>
                      <a:pt x="260350" y="0"/>
                    </a:lnTo>
                    <a:close/>
                  </a:path>
                </a:pathLst>
              </a:custGeom>
              <a:noFill/>
              <a:ln w="9525" cap="flat" cmpd="sng" algn="ctr">
                <a:solidFill>
                  <a:srgbClr val="003399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2847" name="平行四边形 63">
              <a:extLst>
                <a:ext uri="{FF2B5EF4-FFF2-40B4-BE49-F238E27FC236}">
                  <a16:creationId xmlns:a16="http://schemas.microsoft.com/office/drawing/2014/main" xmlns="" id="{EF68BDF3-3914-4EF2-A8FD-2E4982355C73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5476137" y="3287485"/>
              <a:ext cx="690400" cy="120636"/>
            </a:xfrm>
            <a:prstGeom prst="parallelogram">
              <a:avLst>
                <a:gd name="adj" fmla="val 52063"/>
              </a:avLst>
            </a:prstGeom>
            <a:noFill/>
            <a:ln w="9525" algn="ctr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</p:grpSp>
      <p:grpSp>
        <p:nvGrpSpPr>
          <p:cNvPr id="7" name="组合 6">
            <a:extLst>
              <a:ext uri="{FF2B5EF4-FFF2-40B4-BE49-F238E27FC236}">
                <a16:creationId xmlns:a16="http://schemas.microsoft.com/office/drawing/2014/main" xmlns="" id="{EABA03BA-37E7-4719-83AF-C0A136675D7B}"/>
              </a:ext>
            </a:extLst>
          </p:cNvPr>
          <p:cNvGrpSpPr>
            <a:grpSpLocks/>
          </p:cNvGrpSpPr>
          <p:nvPr/>
        </p:nvGrpSpPr>
        <p:grpSpPr bwMode="auto">
          <a:xfrm>
            <a:off x="1789113" y="1906588"/>
            <a:ext cx="812800" cy="817562"/>
            <a:chOff x="3307090" y="3745222"/>
            <a:chExt cx="813050" cy="817605"/>
          </a:xfrm>
        </p:grpSpPr>
        <p:sp>
          <p:nvSpPr>
            <p:cNvPr id="32842" name="任意多边形: 形状 71">
              <a:extLst>
                <a:ext uri="{FF2B5EF4-FFF2-40B4-BE49-F238E27FC236}">
                  <a16:creationId xmlns:a16="http://schemas.microsoft.com/office/drawing/2014/main" xmlns="" id="{D7966304-086B-4B5A-AE06-F8678DA2184E}"/>
                </a:ext>
              </a:extLst>
            </p:cNvPr>
            <p:cNvSpPr>
              <a:spLocks/>
            </p:cNvSpPr>
            <p:nvPr/>
          </p:nvSpPr>
          <p:spPr bwMode="auto">
            <a:xfrm>
              <a:off x="3934646" y="3745222"/>
              <a:ext cx="184150" cy="817604"/>
            </a:xfrm>
            <a:custGeom>
              <a:avLst/>
              <a:gdLst>
                <a:gd name="T0" fmla="*/ 184150 w 184150"/>
                <a:gd name="T1" fmla="*/ 0 h 793750"/>
                <a:gd name="T2" fmla="*/ 0 w 184150"/>
                <a:gd name="T3" fmla="*/ 240383 h 793750"/>
                <a:gd name="T4" fmla="*/ 0 w 184150"/>
                <a:gd name="T5" fmla="*/ 1036137 h 793750"/>
                <a:gd name="T6" fmla="*/ 184150 w 184150"/>
                <a:gd name="T7" fmla="*/ 795754 h 793750"/>
                <a:gd name="T8" fmla="*/ 184150 w 184150"/>
                <a:gd name="T9" fmla="*/ 0 h 7937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4150" h="793750">
                  <a:moveTo>
                    <a:pt x="184150" y="0"/>
                  </a:moveTo>
                  <a:lnTo>
                    <a:pt x="0" y="184150"/>
                  </a:lnTo>
                  <a:lnTo>
                    <a:pt x="0" y="793750"/>
                  </a:lnTo>
                  <a:lnTo>
                    <a:pt x="184150" y="609600"/>
                  </a:lnTo>
                  <a:lnTo>
                    <a:pt x="184150" y="0"/>
                  </a:lnTo>
                  <a:close/>
                </a:path>
              </a:pathLst>
            </a:custGeom>
            <a:solidFill>
              <a:schemeClr val="bg1"/>
            </a:solidFill>
            <a:ln w="9525" cap="flat" cmpd="sng" algn="ctr">
              <a:solidFill>
                <a:srgbClr val="00339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43" name="任意多边形: 形状 73">
              <a:extLst>
                <a:ext uri="{FF2B5EF4-FFF2-40B4-BE49-F238E27FC236}">
                  <a16:creationId xmlns:a16="http://schemas.microsoft.com/office/drawing/2014/main" xmlns="" id="{C14BA39C-336A-41B4-ADD2-F2C7A6D7E93A}"/>
                </a:ext>
              </a:extLst>
            </p:cNvPr>
            <p:cNvSpPr>
              <a:spLocks/>
            </p:cNvSpPr>
            <p:nvPr/>
          </p:nvSpPr>
          <p:spPr bwMode="auto">
            <a:xfrm>
              <a:off x="3307090" y="3745223"/>
              <a:ext cx="184150" cy="817604"/>
            </a:xfrm>
            <a:custGeom>
              <a:avLst/>
              <a:gdLst>
                <a:gd name="T0" fmla="*/ 184150 w 184150"/>
                <a:gd name="T1" fmla="*/ 0 h 793750"/>
                <a:gd name="T2" fmla="*/ 0 w 184150"/>
                <a:gd name="T3" fmla="*/ 240383 h 793750"/>
                <a:gd name="T4" fmla="*/ 0 w 184150"/>
                <a:gd name="T5" fmla="*/ 1036137 h 793750"/>
                <a:gd name="T6" fmla="*/ 184150 w 184150"/>
                <a:gd name="T7" fmla="*/ 795754 h 793750"/>
                <a:gd name="T8" fmla="*/ 184150 w 184150"/>
                <a:gd name="T9" fmla="*/ 0 h 7937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4150" h="793750">
                  <a:moveTo>
                    <a:pt x="184150" y="0"/>
                  </a:moveTo>
                  <a:lnTo>
                    <a:pt x="0" y="184150"/>
                  </a:lnTo>
                  <a:lnTo>
                    <a:pt x="0" y="793750"/>
                  </a:lnTo>
                  <a:lnTo>
                    <a:pt x="184150" y="609600"/>
                  </a:lnTo>
                  <a:lnTo>
                    <a:pt x="184150" y="0"/>
                  </a:lnTo>
                  <a:close/>
                </a:path>
              </a:pathLst>
            </a:custGeom>
            <a:solidFill>
              <a:schemeClr val="bg1"/>
            </a:solidFill>
            <a:ln w="9525" cap="flat" cmpd="sng" algn="ctr">
              <a:solidFill>
                <a:srgbClr val="00339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44" name="平行四边形 74">
              <a:extLst>
                <a:ext uri="{FF2B5EF4-FFF2-40B4-BE49-F238E27FC236}">
                  <a16:creationId xmlns:a16="http://schemas.microsoft.com/office/drawing/2014/main" xmlns="" id="{7238E7D2-5709-4593-8D87-A28BA260D7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9165" y="3745222"/>
              <a:ext cx="720975" cy="96962"/>
            </a:xfrm>
            <a:prstGeom prst="parallelogram">
              <a:avLst>
                <a:gd name="adj" fmla="val 99762"/>
              </a:avLst>
            </a:prstGeom>
            <a:solidFill>
              <a:schemeClr val="bg1"/>
            </a:solidFill>
            <a:ln w="9525" algn="ctr">
              <a:solidFill>
                <a:srgbClr val="003399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</p:grpSp>
      <p:sp>
        <p:nvSpPr>
          <p:cNvPr id="89" name="任意多边形: 形状 88">
            <a:extLst>
              <a:ext uri="{FF2B5EF4-FFF2-40B4-BE49-F238E27FC236}">
                <a16:creationId xmlns:a16="http://schemas.microsoft.com/office/drawing/2014/main" xmlns="" id="{46DA3FF2-3463-46EE-A1BE-9F54A8FDE8B3}"/>
              </a:ext>
            </a:extLst>
          </p:cNvPr>
          <p:cNvSpPr>
            <a:spLocks/>
          </p:cNvSpPr>
          <p:nvPr/>
        </p:nvSpPr>
        <p:spPr bwMode="auto">
          <a:xfrm>
            <a:off x="2349500" y="2500313"/>
            <a:ext cx="266700" cy="387350"/>
          </a:xfrm>
          <a:custGeom>
            <a:avLst/>
            <a:gdLst>
              <a:gd name="T0" fmla="*/ 266700 w 266700"/>
              <a:gd name="T1" fmla="*/ 0 h 387350"/>
              <a:gd name="T2" fmla="*/ 190500 w 266700"/>
              <a:gd name="T3" fmla="*/ 215900 h 387350"/>
              <a:gd name="T4" fmla="*/ 0 w 266700"/>
              <a:gd name="T5" fmla="*/ 387350 h 387350"/>
              <a:gd name="T6" fmla="*/ 82550 w 266700"/>
              <a:gd name="T7" fmla="*/ 177800 h 387350"/>
              <a:gd name="T8" fmla="*/ 266700 w 266700"/>
              <a:gd name="T9" fmla="*/ 0 h 3873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6700" h="387350">
                <a:moveTo>
                  <a:pt x="266700" y="0"/>
                </a:moveTo>
                <a:lnTo>
                  <a:pt x="190500" y="215900"/>
                </a:lnTo>
                <a:lnTo>
                  <a:pt x="0" y="387350"/>
                </a:lnTo>
                <a:lnTo>
                  <a:pt x="82550" y="177800"/>
                </a:lnTo>
                <a:lnTo>
                  <a:pt x="266700" y="0"/>
                </a:lnTo>
                <a:close/>
              </a:path>
            </a:pathLst>
          </a:custGeom>
          <a:solidFill>
            <a:schemeClr val="bg1"/>
          </a:solidFill>
          <a:ln w="9525" cap="flat" cmpd="sng" algn="ctr">
            <a:solidFill>
              <a:srgbClr val="003399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0" name="任意多边形: 形状 89">
            <a:extLst>
              <a:ext uri="{FF2B5EF4-FFF2-40B4-BE49-F238E27FC236}">
                <a16:creationId xmlns:a16="http://schemas.microsoft.com/office/drawing/2014/main" xmlns="" id="{FC2FA3F2-E188-4C5A-B800-E72EA57DD5FE}"/>
              </a:ext>
            </a:extLst>
          </p:cNvPr>
          <p:cNvSpPr>
            <a:spLocks/>
          </p:cNvSpPr>
          <p:nvPr/>
        </p:nvSpPr>
        <p:spPr bwMode="auto">
          <a:xfrm>
            <a:off x="1784350" y="2535238"/>
            <a:ext cx="285750" cy="317500"/>
          </a:xfrm>
          <a:custGeom>
            <a:avLst/>
            <a:gdLst>
              <a:gd name="T0" fmla="*/ 0 w 285750"/>
              <a:gd name="T1" fmla="*/ 184150 h 317500"/>
              <a:gd name="T2" fmla="*/ 107950 w 285750"/>
              <a:gd name="T3" fmla="*/ 317500 h 317500"/>
              <a:gd name="T4" fmla="*/ 285750 w 285750"/>
              <a:gd name="T5" fmla="*/ 139700 h 317500"/>
              <a:gd name="T6" fmla="*/ 203200 w 285750"/>
              <a:gd name="T7" fmla="*/ 0 h 317500"/>
              <a:gd name="T8" fmla="*/ 0 w 285750"/>
              <a:gd name="T9" fmla="*/ 184150 h 3175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5750" h="317500">
                <a:moveTo>
                  <a:pt x="0" y="184150"/>
                </a:moveTo>
                <a:lnTo>
                  <a:pt x="107950" y="317500"/>
                </a:lnTo>
                <a:lnTo>
                  <a:pt x="285750" y="139700"/>
                </a:lnTo>
                <a:lnTo>
                  <a:pt x="203200" y="0"/>
                </a:lnTo>
                <a:lnTo>
                  <a:pt x="0" y="184150"/>
                </a:lnTo>
                <a:close/>
              </a:path>
            </a:pathLst>
          </a:custGeom>
          <a:solidFill>
            <a:schemeClr val="bg1"/>
          </a:solidFill>
          <a:ln w="9525" cap="flat" cmpd="sng" algn="ctr">
            <a:solidFill>
              <a:srgbClr val="003399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" name="任意多边形: 形状 75">
            <a:extLst>
              <a:ext uri="{FF2B5EF4-FFF2-40B4-BE49-F238E27FC236}">
                <a16:creationId xmlns:a16="http://schemas.microsoft.com/office/drawing/2014/main" xmlns="" id="{9BA98073-A552-46D8-8FB6-56EF7311C5B2}"/>
              </a:ext>
            </a:extLst>
          </p:cNvPr>
          <p:cNvSpPr>
            <a:spLocks/>
          </p:cNvSpPr>
          <p:nvPr/>
        </p:nvSpPr>
        <p:spPr bwMode="auto">
          <a:xfrm>
            <a:off x="2413000" y="2536825"/>
            <a:ext cx="187325" cy="374650"/>
          </a:xfrm>
          <a:custGeom>
            <a:avLst/>
            <a:gdLst>
              <a:gd name="T0" fmla="*/ 0 w 177800"/>
              <a:gd name="T1" fmla="*/ 374666 h 374650"/>
              <a:gd name="T2" fmla="*/ 0 w 177800"/>
              <a:gd name="T3" fmla="*/ 192095 h 374650"/>
              <a:gd name="T4" fmla="*/ 284267 w 177800"/>
              <a:gd name="T5" fmla="*/ 0 h 374650"/>
              <a:gd name="T6" fmla="*/ 284267 w 177800"/>
              <a:gd name="T7" fmla="*/ 196858 h 374650"/>
              <a:gd name="T8" fmla="*/ 0 w 177800"/>
              <a:gd name="T9" fmla="*/ 374666 h 3746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7800" h="374650">
                <a:moveTo>
                  <a:pt x="0" y="374650"/>
                </a:moveTo>
                <a:lnTo>
                  <a:pt x="0" y="192087"/>
                </a:lnTo>
                <a:lnTo>
                  <a:pt x="177800" y="0"/>
                </a:lnTo>
                <a:lnTo>
                  <a:pt x="177800" y="196850"/>
                </a:lnTo>
                <a:lnTo>
                  <a:pt x="0" y="374650"/>
                </a:lnTo>
                <a:close/>
              </a:path>
            </a:pathLst>
          </a:custGeom>
          <a:solidFill>
            <a:schemeClr val="bg1"/>
          </a:solidFill>
          <a:ln w="9525" cap="flat" cmpd="sng" algn="ctr">
            <a:solidFill>
              <a:srgbClr val="003399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" name="任意多边形: 形状 77">
            <a:extLst>
              <a:ext uri="{FF2B5EF4-FFF2-40B4-BE49-F238E27FC236}">
                <a16:creationId xmlns:a16="http://schemas.microsoft.com/office/drawing/2014/main" xmlns="" id="{31F0C652-C76B-4BEC-BB76-8559F72AD8CF}"/>
              </a:ext>
            </a:extLst>
          </p:cNvPr>
          <p:cNvSpPr>
            <a:spLocks/>
          </p:cNvSpPr>
          <p:nvPr/>
        </p:nvSpPr>
        <p:spPr bwMode="auto">
          <a:xfrm>
            <a:off x="1787525" y="2533650"/>
            <a:ext cx="187325" cy="374650"/>
          </a:xfrm>
          <a:custGeom>
            <a:avLst/>
            <a:gdLst>
              <a:gd name="T0" fmla="*/ 0 w 177800"/>
              <a:gd name="T1" fmla="*/ 374666 h 374650"/>
              <a:gd name="T2" fmla="*/ 0 w 177800"/>
              <a:gd name="T3" fmla="*/ 192095 h 374650"/>
              <a:gd name="T4" fmla="*/ 284267 w 177800"/>
              <a:gd name="T5" fmla="*/ 0 h 374650"/>
              <a:gd name="T6" fmla="*/ 284267 w 177800"/>
              <a:gd name="T7" fmla="*/ 196858 h 374650"/>
              <a:gd name="T8" fmla="*/ 0 w 177800"/>
              <a:gd name="T9" fmla="*/ 374666 h 3746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7800" h="374650">
                <a:moveTo>
                  <a:pt x="0" y="374650"/>
                </a:moveTo>
                <a:lnTo>
                  <a:pt x="0" y="192087"/>
                </a:lnTo>
                <a:lnTo>
                  <a:pt x="177800" y="0"/>
                </a:lnTo>
                <a:lnTo>
                  <a:pt x="177800" y="196850"/>
                </a:lnTo>
                <a:lnTo>
                  <a:pt x="0" y="374650"/>
                </a:lnTo>
                <a:close/>
              </a:path>
            </a:pathLst>
          </a:custGeom>
          <a:solidFill>
            <a:schemeClr val="bg1"/>
          </a:solidFill>
          <a:ln w="9525" cap="flat" cmpd="sng" algn="ctr">
            <a:solidFill>
              <a:srgbClr val="003399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" name="组合 7">
            <a:extLst>
              <a:ext uri="{FF2B5EF4-FFF2-40B4-BE49-F238E27FC236}">
                <a16:creationId xmlns:a16="http://schemas.microsoft.com/office/drawing/2014/main" xmlns="" id="{8567FB40-5E35-4A91-AC6C-FC0BF89E0851}"/>
              </a:ext>
            </a:extLst>
          </p:cNvPr>
          <p:cNvGrpSpPr>
            <a:grpSpLocks/>
          </p:cNvGrpSpPr>
          <p:nvPr/>
        </p:nvGrpSpPr>
        <p:grpSpPr bwMode="auto">
          <a:xfrm>
            <a:off x="2414588" y="1711325"/>
            <a:ext cx="188912" cy="1009650"/>
            <a:chOff x="3746298" y="3741394"/>
            <a:chExt cx="189142" cy="1009551"/>
          </a:xfrm>
        </p:grpSpPr>
        <p:sp>
          <p:nvSpPr>
            <p:cNvPr id="32840" name="任意多边形: 形状 72">
              <a:extLst>
                <a:ext uri="{FF2B5EF4-FFF2-40B4-BE49-F238E27FC236}">
                  <a16:creationId xmlns:a16="http://schemas.microsoft.com/office/drawing/2014/main" xmlns="" id="{6A1FF050-359E-45C5-AC30-90F462B822FA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1290" y="3933341"/>
              <a:ext cx="184150" cy="817604"/>
            </a:xfrm>
            <a:custGeom>
              <a:avLst/>
              <a:gdLst>
                <a:gd name="T0" fmla="*/ 184150 w 184150"/>
                <a:gd name="T1" fmla="*/ 0 h 793750"/>
                <a:gd name="T2" fmla="*/ 0 w 184150"/>
                <a:gd name="T3" fmla="*/ 240383 h 793750"/>
                <a:gd name="T4" fmla="*/ 0 w 184150"/>
                <a:gd name="T5" fmla="*/ 1036137 h 793750"/>
                <a:gd name="T6" fmla="*/ 184150 w 184150"/>
                <a:gd name="T7" fmla="*/ 795754 h 793750"/>
                <a:gd name="T8" fmla="*/ 184150 w 184150"/>
                <a:gd name="T9" fmla="*/ 0 h 7937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4150" h="793750">
                  <a:moveTo>
                    <a:pt x="184150" y="0"/>
                  </a:moveTo>
                  <a:lnTo>
                    <a:pt x="0" y="184150"/>
                  </a:lnTo>
                  <a:lnTo>
                    <a:pt x="0" y="793750"/>
                  </a:lnTo>
                  <a:lnTo>
                    <a:pt x="184150" y="609600"/>
                  </a:lnTo>
                  <a:lnTo>
                    <a:pt x="184150" y="0"/>
                  </a:lnTo>
                  <a:close/>
                </a:path>
              </a:pathLst>
            </a:custGeom>
            <a:solidFill>
              <a:schemeClr val="bg1"/>
            </a:solidFill>
            <a:ln w="9525" cap="flat" cmpd="sng" algn="ctr">
              <a:solidFill>
                <a:srgbClr val="00339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41" name="任意多边形: 形状 76">
              <a:extLst>
                <a:ext uri="{FF2B5EF4-FFF2-40B4-BE49-F238E27FC236}">
                  <a16:creationId xmlns:a16="http://schemas.microsoft.com/office/drawing/2014/main" xmlns="" id="{BD77D8B6-B32A-408B-BD64-2EA1F0A6936D}"/>
                </a:ext>
              </a:extLst>
            </p:cNvPr>
            <p:cNvSpPr>
              <a:spLocks/>
            </p:cNvSpPr>
            <p:nvPr/>
          </p:nvSpPr>
          <p:spPr bwMode="auto">
            <a:xfrm>
              <a:off x="3746298" y="3741394"/>
              <a:ext cx="184145" cy="382196"/>
            </a:xfrm>
            <a:custGeom>
              <a:avLst/>
              <a:gdLst>
                <a:gd name="T0" fmla="*/ 0 w 177800"/>
                <a:gd name="T1" fmla="*/ 419612 h 377760"/>
                <a:gd name="T2" fmla="*/ 0 w 177800"/>
                <a:gd name="T3" fmla="*/ 197497 h 377760"/>
                <a:gd name="T4" fmla="*/ 243773 w 177800"/>
                <a:gd name="T5" fmla="*/ 0 h 377760"/>
                <a:gd name="T6" fmla="*/ 243773 w 177800"/>
                <a:gd name="T7" fmla="*/ 218659 h 377760"/>
                <a:gd name="T8" fmla="*/ 0 w 177800"/>
                <a:gd name="T9" fmla="*/ 419612 h 3777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7800" h="377760">
                  <a:moveTo>
                    <a:pt x="0" y="377760"/>
                  </a:moveTo>
                  <a:lnTo>
                    <a:pt x="0" y="177800"/>
                  </a:lnTo>
                  <a:lnTo>
                    <a:pt x="177800" y="0"/>
                  </a:lnTo>
                  <a:lnTo>
                    <a:pt x="177800" y="196850"/>
                  </a:lnTo>
                  <a:lnTo>
                    <a:pt x="0" y="377760"/>
                  </a:lnTo>
                  <a:close/>
                </a:path>
              </a:pathLst>
            </a:custGeom>
            <a:solidFill>
              <a:schemeClr val="bg1"/>
            </a:solidFill>
            <a:ln w="9525" cap="flat" cmpd="sng" algn="ctr">
              <a:solidFill>
                <a:srgbClr val="00339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" name="组合 9">
            <a:extLst>
              <a:ext uri="{FF2B5EF4-FFF2-40B4-BE49-F238E27FC236}">
                <a16:creationId xmlns:a16="http://schemas.microsoft.com/office/drawing/2014/main" xmlns="" id="{961DF043-009D-49E5-92F0-36FDC42E556A}"/>
              </a:ext>
            </a:extLst>
          </p:cNvPr>
          <p:cNvGrpSpPr>
            <a:grpSpLocks/>
          </p:cNvGrpSpPr>
          <p:nvPr/>
        </p:nvGrpSpPr>
        <p:grpSpPr bwMode="auto">
          <a:xfrm>
            <a:off x="2005013" y="1900238"/>
            <a:ext cx="409575" cy="884237"/>
            <a:chOff x="4510318" y="4561829"/>
            <a:chExt cx="409571" cy="884214"/>
          </a:xfrm>
        </p:grpSpPr>
        <p:sp>
          <p:nvSpPr>
            <p:cNvPr id="32838" name="任意多边形: 形状 79">
              <a:extLst>
                <a:ext uri="{FF2B5EF4-FFF2-40B4-BE49-F238E27FC236}">
                  <a16:creationId xmlns:a16="http://schemas.microsoft.com/office/drawing/2014/main" xmlns="" id="{554DC832-66AB-4518-B577-90E65446A6BC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5254" y="4747543"/>
              <a:ext cx="400661" cy="698500"/>
            </a:xfrm>
            <a:custGeom>
              <a:avLst/>
              <a:gdLst>
                <a:gd name="T0" fmla="*/ 400050 w 400661"/>
                <a:gd name="T1" fmla="*/ 0 h 698500"/>
                <a:gd name="T2" fmla="*/ 0 w 400661"/>
                <a:gd name="T3" fmla="*/ 63500 h 698500"/>
                <a:gd name="T4" fmla="*/ 0 w 400661"/>
                <a:gd name="T5" fmla="*/ 698500 h 698500"/>
                <a:gd name="T6" fmla="*/ 400050 w 400661"/>
                <a:gd name="T7" fmla="*/ 635000 h 698500"/>
                <a:gd name="T8" fmla="*/ 400050 w 400661"/>
                <a:gd name="T9" fmla="*/ 0 h 6985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00661" h="698500">
                  <a:moveTo>
                    <a:pt x="400050" y="0"/>
                  </a:moveTo>
                  <a:lnTo>
                    <a:pt x="0" y="63500"/>
                  </a:lnTo>
                  <a:lnTo>
                    <a:pt x="0" y="698500"/>
                  </a:lnTo>
                  <a:lnTo>
                    <a:pt x="400050" y="635000"/>
                  </a:lnTo>
                  <a:cubicBezTo>
                    <a:pt x="402167" y="423333"/>
                    <a:pt x="397933" y="211667"/>
                    <a:pt x="400050" y="0"/>
                  </a:cubicBezTo>
                  <a:close/>
                </a:path>
              </a:pathLst>
            </a:custGeom>
            <a:solidFill>
              <a:schemeClr val="bg1"/>
            </a:solidFill>
            <a:ln w="9525" cap="flat" cmpd="sng" algn="ctr">
              <a:solidFill>
                <a:srgbClr val="00339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39" name="任意多边形: 形状 86">
              <a:extLst>
                <a:ext uri="{FF2B5EF4-FFF2-40B4-BE49-F238E27FC236}">
                  <a16:creationId xmlns:a16="http://schemas.microsoft.com/office/drawing/2014/main" xmlns="" id="{A4669FA2-AC8F-45A4-BCDE-853A23D98ECA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0318" y="4561829"/>
              <a:ext cx="409571" cy="252413"/>
            </a:xfrm>
            <a:custGeom>
              <a:avLst/>
              <a:gdLst>
                <a:gd name="T0" fmla="*/ 0 w 395287"/>
                <a:gd name="T1" fmla="*/ 252413 h 252413"/>
                <a:gd name="T2" fmla="*/ 0 w 395287"/>
                <a:gd name="T3" fmla="*/ 76200 h 252413"/>
                <a:gd name="T4" fmla="*/ 544079 w 395287"/>
                <a:gd name="T5" fmla="*/ 0 h 252413"/>
                <a:gd name="T6" fmla="*/ 544079 w 395287"/>
                <a:gd name="T7" fmla="*/ 185738 h 252413"/>
                <a:gd name="T8" fmla="*/ 0 w 395287"/>
                <a:gd name="T9" fmla="*/ 252413 h 2524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95287" h="252413">
                  <a:moveTo>
                    <a:pt x="0" y="252413"/>
                  </a:moveTo>
                  <a:lnTo>
                    <a:pt x="0" y="76200"/>
                  </a:lnTo>
                  <a:lnTo>
                    <a:pt x="395287" y="0"/>
                  </a:lnTo>
                  <a:lnTo>
                    <a:pt x="395287" y="185738"/>
                  </a:lnTo>
                  <a:lnTo>
                    <a:pt x="0" y="252413"/>
                  </a:lnTo>
                  <a:close/>
                </a:path>
              </a:pathLst>
            </a:custGeom>
            <a:solidFill>
              <a:schemeClr val="bg1"/>
            </a:solidFill>
            <a:ln w="9525" cap="flat" cmpd="sng" algn="ctr">
              <a:solidFill>
                <a:srgbClr val="00339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5" name="矩形 114">
            <a:extLst>
              <a:ext uri="{FF2B5EF4-FFF2-40B4-BE49-F238E27FC236}">
                <a16:creationId xmlns:a16="http://schemas.microsoft.com/office/drawing/2014/main" xmlns="" id="{7B4F7D60-1B78-4B6C-AB68-01A2244E5C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7525" y="2081213"/>
            <a:ext cx="628650" cy="630237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3399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75" name="矩形 74">
            <a:extLst>
              <a:ext uri="{FF2B5EF4-FFF2-40B4-BE49-F238E27FC236}">
                <a16:creationId xmlns:a16="http://schemas.microsoft.com/office/drawing/2014/main" xmlns="" id="{A36311F6-0C2B-4D48-B47D-56745167AC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7525" y="1898650"/>
            <a:ext cx="628650" cy="190500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3399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4" name="平行四边形 3">
            <a:extLst>
              <a:ext uri="{FF2B5EF4-FFF2-40B4-BE49-F238E27FC236}">
                <a16:creationId xmlns:a16="http://schemas.microsoft.com/office/drawing/2014/main" xmlns="" id="{B166E25D-A0E0-4DFA-9309-45E798D0C7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0700" y="1925638"/>
            <a:ext cx="676275" cy="168275"/>
          </a:xfrm>
          <a:prstGeom prst="parallelogram">
            <a:avLst>
              <a:gd name="adj" fmla="val 30681"/>
            </a:avLst>
          </a:prstGeom>
          <a:solidFill>
            <a:schemeClr val="bg1"/>
          </a:solidFill>
          <a:ln w="9525" algn="ctr">
            <a:solidFill>
              <a:srgbClr val="003399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76" name="平行四边形 74">
            <a:extLst>
              <a:ext uri="{FF2B5EF4-FFF2-40B4-BE49-F238E27FC236}">
                <a16:creationId xmlns:a16="http://schemas.microsoft.com/office/drawing/2014/main" xmlns="" id="{9EBC6FB4-1E15-40DC-9FD6-39530E93E8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88" y="1998663"/>
            <a:ext cx="720725" cy="96837"/>
          </a:xfrm>
          <a:prstGeom prst="parallelogram">
            <a:avLst>
              <a:gd name="adj" fmla="val 99925"/>
            </a:avLst>
          </a:prstGeom>
          <a:solidFill>
            <a:schemeClr val="bg1"/>
          </a:solidFill>
          <a:ln w="9525" algn="ctr">
            <a:solidFill>
              <a:srgbClr val="003399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pic>
        <p:nvPicPr>
          <p:cNvPr id="32788" name="图片 2">
            <a:extLst>
              <a:ext uri="{FF2B5EF4-FFF2-40B4-BE49-F238E27FC236}">
                <a16:creationId xmlns:a16="http://schemas.microsoft.com/office/drawing/2014/main" xmlns="" id="{ABE7EA02-5A93-4A3B-90FF-5B1991EDD0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5238" y="1598613"/>
            <a:ext cx="188595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89" name="图片 4">
            <a:extLst>
              <a:ext uri="{FF2B5EF4-FFF2-40B4-BE49-F238E27FC236}">
                <a16:creationId xmlns:a16="http://schemas.microsoft.com/office/drawing/2014/main" xmlns="" id="{4DAAEE39-132D-4125-ACD4-D6735F745D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900" y="3170238"/>
            <a:ext cx="245745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xmlns="" id="{FA404930-D902-4951-9CB9-0668DD8177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2063" y="3170238"/>
            <a:ext cx="3000375" cy="146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40CB254F-C3FA-4506-96B2-7E8E011D69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4663" y="3284538"/>
            <a:ext cx="9286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grpSp>
        <p:nvGrpSpPr>
          <p:cNvPr id="54" name="组合 53">
            <a:extLst>
              <a:ext uri="{FF2B5EF4-FFF2-40B4-BE49-F238E27FC236}">
                <a16:creationId xmlns:a16="http://schemas.microsoft.com/office/drawing/2014/main" xmlns="" id="{FD35B394-B587-482A-ACD3-E1242B915C64}"/>
              </a:ext>
            </a:extLst>
          </p:cNvPr>
          <p:cNvGrpSpPr>
            <a:grpSpLocks/>
          </p:cNvGrpSpPr>
          <p:nvPr/>
        </p:nvGrpSpPr>
        <p:grpSpPr bwMode="auto">
          <a:xfrm>
            <a:off x="1331913" y="1590675"/>
            <a:ext cx="2511425" cy="1262063"/>
            <a:chOff x="2376170" y="4459580"/>
            <a:chExt cx="2512631" cy="1261392"/>
          </a:xfrm>
        </p:grpSpPr>
        <p:sp>
          <p:nvSpPr>
            <p:cNvPr id="32830" name="矩形 1">
              <a:extLst>
                <a:ext uri="{FF2B5EF4-FFF2-40B4-BE49-F238E27FC236}">
                  <a16:creationId xmlns:a16="http://schemas.microsoft.com/office/drawing/2014/main" xmlns="" id="{4A02FD7B-F287-4B8B-9C28-D230891B87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9092" y="5404172"/>
              <a:ext cx="624473" cy="316800"/>
            </a:xfrm>
            <a:prstGeom prst="rect">
              <a:avLst/>
            </a:prstGeom>
            <a:noFill/>
            <a:ln w="9525" algn="ctr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2831" name="矩形 43">
              <a:extLst>
                <a:ext uri="{FF2B5EF4-FFF2-40B4-BE49-F238E27FC236}">
                  <a16:creationId xmlns:a16="http://schemas.microsoft.com/office/drawing/2014/main" xmlns="" id="{6789BD53-68A9-4C53-8849-D50C3E7823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0868" y="5402905"/>
              <a:ext cx="620637" cy="316800"/>
            </a:xfrm>
            <a:prstGeom prst="rect">
              <a:avLst/>
            </a:prstGeom>
            <a:noFill/>
            <a:ln w="9525" algn="ctr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2832" name="矩形 45">
              <a:extLst>
                <a:ext uri="{FF2B5EF4-FFF2-40B4-BE49-F238E27FC236}">
                  <a16:creationId xmlns:a16="http://schemas.microsoft.com/office/drawing/2014/main" xmlns="" id="{9E940599-EA7C-4459-A1D9-44DCAFFB15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09008" y="4463863"/>
              <a:ext cx="628770" cy="316800"/>
            </a:xfrm>
            <a:prstGeom prst="rect">
              <a:avLst/>
            </a:prstGeom>
            <a:noFill/>
            <a:ln w="9525" algn="ctr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2833" name="矩形 46">
              <a:extLst>
                <a:ext uri="{FF2B5EF4-FFF2-40B4-BE49-F238E27FC236}">
                  <a16:creationId xmlns:a16="http://schemas.microsoft.com/office/drawing/2014/main" xmlns="" id="{DA2DDDE4-8D09-4986-A8BB-17FAA4B6CA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6096" y="4459580"/>
              <a:ext cx="630000" cy="316800"/>
            </a:xfrm>
            <a:prstGeom prst="rect">
              <a:avLst/>
            </a:prstGeom>
            <a:noFill/>
            <a:ln w="9525" algn="ctr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2834" name="矩形 2">
              <a:extLst>
                <a:ext uri="{FF2B5EF4-FFF2-40B4-BE49-F238E27FC236}">
                  <a16:creationId xmlns:a16="http://schemas.microsoft.com/office/drawing/2014/main" xmlns="" id="{CB1A18C5-6AD0-4EEB-9FB1-6899AD0165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8801" y="4778759"/>
              <a:ext cx="630000" cy="626682"/>
            </a:xfrm>
            <a:prstGeom prst="rect">
              <a:avLst/>
            </a:prstGeom>
            <a:noFill/>
            <a:ln w="9525" algn="ctr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2835" name="矩形 48">
              <a:extLst>
                <a:ext uri="{FF2B5EF4-FFF2-40B4-BE49-F238E27FC236}">
                  <a16:creationId xmlns:a16="http://schemas.microsoft.com/office/drawing/2014/main" xmlns="" id="{94CC9925-6CE1-42A6-8AEE-1B294DF46D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6359" y="4775902"/>
              <a:ext cx="630000" cy="626682"/>
            </a:xfrm>
            <a:prstGeom prst="rect">
              <a:avLst/>
            </a:prstGeom>
            <a:noFill/>
            <a:ln w="9525" algn="ctr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2836" name="矩形 49">
              <a:extLst>
                <a:ext uri="{FF2B5EF4-FFF2-40B4-BE49-F238E27FC236}">
                  <a16:creationId xmlns:a16="http://schemas.microsoft.com/office/drawing/2014/main" xmlns="" id="{E5765896-32E0-4444-B99A-28A58CD9B0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06170" y="4777903"/>
              <a:ext cx="630000" cy="626682"/>
            </a:xfrm>
            <a:prstGeom prst="rect">
              <a:avLst/>
            </a:prstGeom>
            <a:noFill/>
            <a:ln w="9525" algn="ctr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2837" name="矩形 50">
              <a:extLst>
                <a:ext uri="{FF2B5EF4-FFF2-40B4-BE49-F238E27FC236}">
                  <a16:creationId xmlns:a16="http://schemas.microsoft.com/office/drawing/2014/main" xmlns="" id="{A27958BD-8617-4B5E-A50A-81D660C43A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6170" y="4777903"/>
              <a:ext cx="630000" cy="626682"/>
            </a:xfrm>
            <a:prstGeom prst="rect">
              <a:avLst/>
            </a:prstGeom>
            <a:noFill/>
            <a:ln w="9525" algn="ctr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</p:grpSp>
      <p:sp>
        <p:nvSpPr>
          <p:cNvPr id="64" name="Text Box 12">
            <a:extLst>
              <a:ext uri="{FF2B5EF4-FFF2-40B4-BE49-F238E27FC236}">
                <a16:creationId xmlns:a16="http://schemas.microsoft.com/office/drawing/2014/main" xmlns="" id="{D87D0F51-274B-48E5-A7F5-1F4859CC13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1500" y="1506538"/>
            <a:ext cx="18970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只有</a:t>
            </a:r>
            <a:r>
              <a:rPr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6</a:t>
            </a:r>
            <a:r>
              <a:rPr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個正方形，只可能摺成正方體。</a:t>
            </a:r>
            <a:endParaRPr lang="en-US" altLang="zh-TW" sz="24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65" name="Text Box 12">
            <a:extLst>
              <a:ext uri="{FF2B5EF4-FFF2-40B4-BE49-F238E27FC236}">
                <a16:creationId xmlns:a16="http://schemas.microsoft.com/office/drawing/2014/main" xmlns="" id="{5A8AB8D8-3129-4DAD-9750-13BB84A14E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2225" y="4618038"/>
            <a:ext cx="23431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只有</a:t>
            </a:r>
            <a:r>
              <a:rPr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6</a:t>
            </a:r>
            <a:r>
              <a:rPr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個面，且有</a:t>
            </a:r>
            <a:r>
              <a:rPr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3</a:t>
            </a:r>
            <a:r>
              <a:rPr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個正方形，摺不出長方體。</a:t>
            </a:r>
            <a:endParaRPr lang="en-US" altLang="zh-TW" sz="24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grpSp>
        <p:nvGrpSpPr>
          <p:cNvPr id="14" name="组合 13">
            <a:extLst>
              <a:ext uri="{FF2B5EF4-FFF2-40B4-BE49-F238E27FC236}">
                <a16:creationId xmlns:a16="http://schemas.microsoft.com/office/drawing/2014/main" xmlns="" id="{58DB9C1C-34DB-4D4A-9F2C-3A7761E9A4D5}"/>
              </a:ext>
            </a:extLst>
          </p:cNvPr>
          <p:cNvGrpSpPr>
            <a:grpSpLocks/>
          </p:cNvGrpSpPr>
          <p:nvPr/>
        </p:nvGrpSpPr>
        <p:grpSpPr bwMode="auto">
          <a:xfrm>
            <a:off x="5078413" y="3201988"/>
            <a:ext cx="2987675" cy="1406525"/>
            <a:chOff x="5202184" y="4058203"/>
            <a:chExt cx="2987416" cy="1405812"/>
          </a:xfrm>
        </p:grpSpPr>
        <p:sp>
          <p:nvSpPr>
            <p:cNvPr id="32824" name="矩形 8">
              <a:extLst>
                <a:ext uri="{FF2B5EF4-FFF2-40B4-BE49-F238E27FC236}">
                  <a16:creationId xmlns:a16="http://schemas.microsoft.com/office/drawing/2014/main" xmlns="" id="{AEAB47CD-939F-42ED-B92E-63F2A559E5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02184" y="4528015"/>
              <a:ext cx="1026000" cy="468000"/>
            </a:xfrm>
            <a:prstGeom prst="rect">
              <a:avLst/>
            </a:prstGeom>
            <a:noFill/>
            <a:ln w="9525" algn="ctr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2825" name="矩形 10">
              <a:extLst>
                <a:ext uri="{FF2B5EF4-FFF2-40B4-BE49-F238E27FC236}">
                  <a16:creationId xmlns:a16="http://schemas.microsoft.com/office/drawing/2014/main" xmlns="" id="{C77B0504-25CA-42C2-9551-4477607842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28184" y="4528015"/>
              <a:ext cx="468000" cy="468000"/>
            </a:xfrm>
            <a:prstGeom prst="rect">
              <a:avLst/>
            </a:prstGeom>
            <a:noFill/>
            <a:ln w="9525" algn="ctr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2826" name="矩形 66">
              <a:extLst>
                <a:ext uri="{FF2B5EF4-FFF2-40B4-BE49-F238E27FC236}">
                  <a16:creationId xmlns:a16="http://schemas.microsoft.com/office/drawing/2014/main" xmlns="" id="{693469AF-3C26-4FA7-85D3-21202B1B2D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98502" y="4528015"/>
              <a:ext cx="1026000" cy="468000"/>
            </a:xfrm>
            <a:prstGeom prst="rect">
              <a:avLst/>
            </a:prstGeom>
            <a:noFill/>
            <a:ln w="9525" algn="ctr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2827" name="矩形 67">
              <a:extLst>
                <a:ext uri="{FF2B5EF4-FFF2-40B4-BE49-F238E27FC236}">
                  <a16:creationId xmlns:a16="http://schemas.microsoft.com/office/drawing/2014/main" xmlns="" id="{FF4588FA-B1CC-4D4B-8BCE-8623AD04B4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21600" y="4528015"/>
              <a:ext cx="468000" cy="468000"/>
            </a:xfrm>
            <a:prstGeom prst="rect">
              <a:avLst/>
            </a:prstGeom>
            <a:noFill/>
            <a:ln w="9525" algn="ctr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2828" name="矩形 68">
              <a:extLst>
                <a:ext uri="{FF2B5EF4-FFF2-40B4-BE49-F238E27FC236}">
                  <a16:creationId xmlns:a16="http://schemas.microsoft.com/office/drawing/2014/main" xmlns="" id="{2B880807-E944-4A70-ABEC-7837270E31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98502" y="4058203"/>
              <a:ext cx="1026000" cy="468000"/>
            </a:xfrm>
            <a:prstGeom prst="rect">
              <a:avLst/>
            </a:prstGeom>
            <a:noFill/>
            <a:ln w="9525" algn="ctr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2829" name="矩形 69">
              <a:extLst>
                <a:ext uri="{FF2B5EF4-FFF2-40B4-BE49-F238E27FC236}">
                  <a16:creationId xmlns:a16="http://schemas.microsoft.com/office/drawing/2014/main" xmlns="" id="{CC827BEA-4269-4434-B0E9-945F81EF35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98502" y="4996015"/>
              <a:ext cx="1026000" cy="468000"/>
            </a:xfrm>
            <a:prstGeom prst="rect">
              <a:avLst/>
            </a:prstGeom>
            <a:noFill/>
            <a:ln w="9525" algn="ctr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</p:grpSp>
      <p:grpSp>
        <p:nvGrpSpPr>
          <p:cNvPr id="15" name="组合 14">
            <a:extLst>
              <a:ext uri="{FF2B5EF4-FFF2-40B4-BE49-F238E27FC236}">
                <a16:creationId xmlns:a16="http://schemas.microsoft.com/office/drawing/2014/main" xmlns="" id="{47E6E681-8B33-4B99-9917-CF98E2B08CBB}"/>
              </a:ext>
            </a:extLst>
          </p:cNvPr>
          <p:cNvGrpSpPr>
            <a:grpSpLocks/>
          </p:cNvGrpSpPr>
          <p:nvPr/>
        </p:nvGrpSpPr>
        <p:grpSpPr bwMode="auto">
          <a:xfrm>
            <a:off x="4921250" y="3344863"/>
            <a:ext cx="3373438" cy="1011237"/>
            <a:chOff x="2415114" y="4909520"/>
            <a:chExt cx="3374588" cy="1012599"/>
          </a:xfrm>
        </p:grpSpPr>
        <p:sp>
          <p:nvSpPr>
            <p:cNvPr id="32818" name="平行四边形 12">
              <a:extLst>
                <a:ext uri="{FF2B5EF4-FFF2-40B4-BE49-F238E27FC236}">
                  <a16:creationId xmlns:a16="http://schemas.microsoft.com/office/drawing/2014/main" xmlns="" id="{C9FF693C-A080-4F7B-B0ED-3CE8C25640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12347" y="5247053"/>
              <a:ext cx="1198534" cy="337533"/>
            </a:xfrm>
            <a:prstGeom prst="parallelogram">
              <a:avLst>
                <a:gd name="adj" fmla="val 52129"/>
              </a:avLst>
            </a:prstGeom>
            <a:noFill/>
            <a:ln w="9525" algn="ctr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2819" name="平行四边形 77">
              <a:extLst>
                <a:ext uri="{FF2B5EF4-FFF2-40B4-BE49-F238E27FC236}">
                  <a16:creationId xmlns:a16="http://schemas.microsoft.com/office/drawing/2014/main" xmlns="" id="{25A3CFE6-2B48-46A3-B088-C437E88771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1357" y="5584586"/>
              <a:ext cx="1198534" cy="337533"/>
            </a:xfrm>
            <a:prstGeom prst="parallelogram">
              <a:avLst>
                <a:gd name="adj" fmla="val 52129"/>
              </a:avLst>
            </a:prstGeom>
            <a:noFill/>
            <a:ln w="9525" algn="ctr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2820" name="平行四边形 79">
              <a:extLst>
                <a:ext uri="{FF2B5EF4-FFF2-40B4-BE49-F238E27FC236}">
                  <a16:creationId xmlns:a16="http://schemas.microsoft.com/office/drawing/2014/main" xmlns="" id="{CB61FADC-D8AE-4F09-9058-B8271127FF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5114" y="5247053"/>
              <a:ext cx="1198534" cy="337533"/>
            </a:xfrm>
            <a:prstGeom prst="parallelogram">
              <a:avLst>
                <a:gd name="adj" fmla="val 52129"/>
              </a:avLst>
            </a:prstGeom>
            <a:noFill/>
            <a:ln w="9525" algn="ctr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2821" name="平行四边形 80">
              <a:extLst>
                <a:ext uri="{FF2B5EF4-FFF2-40B4-BE49-F238E27FC236}">
                  <a16:creationId xmlns:a16="http://schemas.microsoft.com/office/drawing/2014/main" xmlns="" id="{5A952B31-44D7-4F30-B862-8ACB7ED296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7896" y="5247053"/>
              <a:ext cx="756245" cy="337533"/>
            </a:xfrm>
            <a:prstGeom prst="parallelogram">
              <a:avLst>
                <a:gd name="adj" fmla="val 52133"/>
              </a:avLst>
            </a:prstGeom>
            <a:noFill/>
            <a:ln w="9525" algn="ctr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2822" name="平行四边形 81">
              <a:extLst>
                <a:ext uri="{FF2B5EF4-FFF2-40B4-BE49-F238E27FC236}">
                  <a16:creationId xmlns:a16="http://schemas.microsoft.com/office/drawing/2014/main" xmlns="" id="{E208D6B5-F174-40DB-A82F-5C140513AA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6491" y="4909520"/>
              <a:ext cx="1198534" cy="337533"/>
            </a:xfrm>
            <a:prstGeom prst="parallelogram">
              <a:avLst>
                <a:gd name="adj" fmla="val 52129"/>
              </a:avLst>
            </a:prstGeom>
            <a:noFill/>
            <a:ln w="9525" algn="ctr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2823" name="平行四边形 82">
              <a:extLst>
                <a:ext uri="{FF2B5EF4-FFF2-40B4-BE49-F238E27FC236}">
                  <a16:creationId xmlns:a16="http://schemas.microsoft.com/office/drawing/2014/main" xmlns="" id="{714FBA2E-DD1D-4D5E-9964-6EC9A5A742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33457" y="5247053"/>
              <a:ext cx="756245" cy="337533"/>
            </a:xfrm>
            <a:prstGeom prst="parallelogram">
              <a:avLst>
                <a:gd name="adj" fmla="val 52133"/>
              </a:avLst>
            </a:prstGeom>
            <a:noFill/>
            <a:ln w="9525" algn="ctr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</p:grpSp>
      <p:grpSp>
        <p:nvGrpSpPr>
          <p:cNvPr id="17" name="组合 16">
            <a:extLst>
              <a:ext uri="{FF2B5EF4-FFF2-40B4-BE49-F238E27FC236}">
                <a16:creationId xmlns:a16="http://schemas.microsoft.com/office/drawing/2014/main" xmlns="" id="{EF840724-37E7-4D10-A6C1-0400861ECC46}"/>
              </a:ext>
            </a:extLst>
          </p:cNvPr>
          <p:cNvGrpSpPr>
            <a:grpSpLocks/>
          </p:cNvGrpSpPr>
          <p:nvPr/>
        </p:nvGrpSpPr>
        <p:grpSpPr bwMode="auto">
          <a:xfrm>
            <a:off x="6511925" y="2520950"/>
            <a:ext cx="1198563" cy="1500188"/>
            <a:chOff x="7813590" y="4149080"/>
            <a:chExt cx="1198535" cy="1499866"/>
          </a:xfrm>
        </p:grpSpPr>
        <p:sp>
          <p:nvSpPr>
            <p:cNvPr id="32812" name="平行四边形 91">
              <a:extLst>
                <a:ext uri="{FF2B5EF4-FFF2-40B4-BE49-F238E27FC236}">
                  <a16:creationId xmlns:a16="http://schemas.microsoft.com/office/drawing/2014/main" xmlns="" id="{ADBA4A20-111D-4E3E-8D9E-93832DD91D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13591" y="5311413"/>
              <a:ext cx="1198534" cy="337533"/>
            </a:xfrm>
            <a:prstGeom prst="parallelogram">
              <a:avLst>
                <a:gd name="adj" fmla="val 52129"/>
              </a:avLst>
            </a:prstGeom>
            <a:noFill/>
            <a:ln w="9525" algn="ctr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2813" name="平行四边形 92">
              <a:extLst>
                <a:ext uri="{FF2B5EF4-FFF2-40B4-BE49-F238E27FC236}">
                  <a16:creationId xmlns:a16="http://schemas.microsoft.com/office/drawing/2014/main" xmlns="" id="{95E22954-C90F-4849-8A8E-69B88F07518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H="1">
              <a:off x="7530657" y="5193213"/>
              <a:ext cx="738666" cy="172800"/>
            </a:xfrm>
            <a:prstGeom prst="parallelogram">
              <a:avLst>
                <a:gd name="adj" fmla="val 193647"/>
              </a:avLst>
            </a:prstGeom>
            <a:noFill/>
            <a:ln w="9525" algn="ctr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2814" name="平行四边形 93">
              <a:extLst>
                <a:ext uri="{FF2B5EF4-FFF2-40B4-BE49-F238E27FC236}">
                  <a16:creationId xmlns:a16="http://schemas.microsoft.com/office/drawing/2014/main" xmlns="" id="{0575DF39-FF11-43BD-9274-3499D92DAD7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H="1">
              <a:off x="7354873" y="4607797"/>
              <a:ext cx="1090234" cy="172800"/>
            </a:xfrm>
            <a:prstGeom prst="parallelogram">
              <a:avLst>
                <a:gd name="adj" fmla="val 193658"/>
              </a:avLst>
            </a:prstGeom>
            <a:noFill/>
            <a:ln w="9525" algn="ctr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2815" name="平行四边形 94">
              <a:extLst>
                <a:ext uri="{FF2B5EF4-FFF2-40B4-BE49-F238E27FC236}">
                  <a16:creationId xmlns:a16="http://schemas.microsoft.com/office/drawing/2014/main" xmlns="" id="{57777DE4-2A0E-43E5-B8D2-501E646D32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86390" y="4910280"/>
              <a:ext cx="1025735" cy="401133"/>
            </a:xfrm>
            <a:prstGeom prst="parallelogram">
              <a:avLst>
                <a:gd name="adj" fmla="val 0"/>
              </a:avLst>
            </a:prstGeom>
            <a:noFill/>
            <a:ln w="9525" algn="ctr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2816" name="平行四边形 95">
              <a:extLst>
                <a:ext uri="{FF2B5EF4-FFF2-40B4-BE49-F238E27FC236}">
                  <a16:creationId xmlns:a16="http://schemas.microsoft.com/office/drawing/2014/main" xmlns="" id="{A6482759-8C32-492C-BAF9-D9FAD86DBD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13590" y="5244076"/>
              <a:ext cx="1025735" cy="401133"/>
            </a:xfrm>
            <a:prstGeom prst="parallelogram">
              <a:avLst>
                <a:gd name="adj" fmla="val 0"/>
              </a:avLst>
            </a:prstGeom>
            <a:solidFill>
              <a:schemeClr val="bg1"/>
            </a:solidFill>
            <a:ln w="9525" algn="ctr">
              <a:solidFill>
                <a:srgbClr val="0070C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2817" name="平行四边形 96">
              <a:extLst>
                <a:ext uri="{FF2B5EF4-FFF2-40B4-BE49-F238E27FC236}">
                  <a16:creationId xmlns:a16="http://schemas.microsoft.com/office/drawing/2014/main" xmlns="" id="{F03649E3-5E55-4A31-B533-71C272393FD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H="1">
              <a:off x="8556392" y="5193213"/>
              <a:ext cx="738666" cy="172800"/>
            </a:xfrm>
            <a:prstGeom prst="parallelogram">
              <a:avLst>
                <a:gd name="adj" fmla="val 193647"/>
              </a:avLst>
            </a:prstGeom>
            <a:solidFill>
              <a:schemeClr val="bg1"/>
            </a:solidFill>
            <a:ln w="9525" algn="ctr">
              <a:solidFill>
                <a:srgbClr val="0070C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</p:grpSp>
      <p:grpSp>
        <p:nvGrpSpPr>
          <p:cNvPr id="16" name="组合 15">
            <a:extLst>
              <a:ext uri="{FF2B5EF4-FFF2-40B4-BE49-F238E27FC236}">
                <a16:creationId xmlns:a16="http://schemas.microsoft.com/office/drawing/2014/main" xmlns="" id="{A66886F2-5940-4A46-9B82-3BD4B2B3A72B}"/>
              </a:ext>
            </a:extLst>
          </p:cNvPr>
          <p:cNvGrpSpPr>
            <a:grpSpLocks/>
          </p:cNvGrpSpPr>
          <p:nvPr/>
        </p:nvGrpSpPr>
        <p:grpSpPr bwMode="auto">
          <a:xfrm>
            <a:off x="6340475" y="2525713"/>
            <a:ext cx="1371600" cy="1836737"/>
            <a:chOff x="6188589" y="4149080"/>
            <a:chExt cx="1371789" cy="1836211"/>
          </a:xfrm>
        </p:grpSpPr>
        <p:sp>
          <p:nvSpPr>
            <p:cNvPr id="32806" name="平行四边形 83">
              <a:extLst>
                <a:ext uri="{FF2B5EF4-FFF2-40B4-BE49-F238E27FC236}">
                  <a16:creationId xmlns:a16="http://schemas.microsoft.com/office/drawing/2014/main" xmlns="" id="{04CF32B6-DE1E-42C0-AF63-87F06D94FB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61844" y="5311413"/>
              <a:ext cx="1198534" cy="337533"/>
            </a:xfrm>
            <a:prstGeom prst="parallelogram">
              <a:avLst>
                <a:gd name="adj" fmla="val 52129"/>
              </a:avLst>
            </a:prstGeom>
            <a:noFill/>
            <a:ln w="9525" algn="ctr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2807" name="平行四边形 85">
              <a:extLst>
                <a:ext uri="{FF2B5EF4-FFF2-40B4-BE49-F238E27FC236}">
                  <a16:creationId xmlns:a16="http://schemas.microsoft.com/office/drawing/2014/main" xmlns="" id="{FB726566-CE9A-4627-8A4F-876BBB01A4E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H="1">
              <a:off x="6078910" y="5193213"/>
              <a:ext cx="738666" cy="172800"/>
            </a:xfrm>
            <a:prstGeom prst="parallelogram">
              <a:avLst>
                <a:gd name="adj" fmla="val 193647"/>
              </a:avLst>
            </a:prstGeom>
            <a:noFill/>
            <a:ln w="9525" algn="ctr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2808" name="平行四边形 86">
              <a:extLst>
                <a:ext uri="{FF2B5EF4-FFF2-40B4-BE49-F238E27FC236}">
                  <a16:creationId xmlns:a16="http://schemas.microsoft.com/office/drawing/2014/main" xmlns="" id="{71DF63CD-DFD2-41E6-8B68-4E101244743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H="1">
              <a:off x="5903126" y="4607797"/>
              <a:ext cx="1090234" cy="172800"/>
            </a:xfrm>
            <a:prstGeom prst="parallelogram">
              <a:avLst>
                <a:gd name="adj" fmla="val 193658"/>
              </a:avLst>
            </a:prstGeom>
            <a:noFill/>
            <a:ln w="9525" algn="ctr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2809" name="平行四边形 87">
              <a:extLst>
                <a:ext uri="{FF2B5EF4-FFF2-40B4-BE49-F238E27FC236}">
                  <a16:creationId xmlns:a16="http://schemas.microsoft.com/office/drawing/2014/main" xmlns="" id="{8D9C5D00-EDE9-4444-BD84-7D90F5B8B4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34643" y="4910280"/>
              <a:ext cx="1025735" cy="401133"/>
            </a:xfrm>
            <a:prstGeom prst="parallelogram">
              <a:avLst>
                <a:gd name="adj" fmla="val 0"/>
              </a:avLst>
            </a:prstGeom>
            <a:noFill/>
            <a:ln w="9525" algn="ctr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2810" name="平行四边形 84">
              <a:extLst>
                <a:ext uri="{FF2B5EF4-FFF2-40B4-BE49-F238E27FC236}">
                  <a16:creationId xmlns:a16="http://schemas.microsoft.com/office/drawing/2014/main" xmlns="" id="{6BFF3FA0-8125-4E56-B2B6-EB2ACFABE6F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H="1">
              <a:off x="7104645" y="5193213"/>
              <a:ext cx="738666" cy="172800"/>
            </a:xfrm>
            <a:prstGeom prst="parallelogram">
              <a:avLst>
                <a:gd name="adj" fmla="val 193647"/>
              </a:avLst>
            </a:prstGeom>
            <a:solidFill>
              <a:schemeClr val="bg1"/>
            </a:solidFill>
            <a:ln w="9525" algn="ctr">
              <a:solidFill>
                <a:srgbClr val="0070C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2811" name="平行四边形 97">
              <a:extLst>
                <a:ext uri="{FF2B5EF4-FFF2-40B4-BE49-F238E27FC236}">
                  <a16:creationId xmlns:a16="http://schemas.microsoft.com/office/drawing/2014/main" xmlns="" id="{44B24E64-BE02-4071-A2DF-8C968D0E31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88589" y="5647758"/>
              <a:ext cx="1198534" cy="337533"/>
            </a:xfrm>
            <a:prstGeom prst="parallelogram">
              <a:avLst>
                <a:gd name="adj" fmla="val 52129"/>
              </a:avLst>
            </a:prstGeom>
            <a:solidFill>
              <a:schemeClr val="bg1"/>
            </a:solidFill>
            <a:ln w="9525" algn="ctr">
              <a:solidFill>
                <a:srgbClr val="0070C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</p:grpSp>
      <p:grpSp>
        <p:nvGrpSpPr>
          <p:cNvPr id="19" name="组合 18">
            <a:extLst>
              <a:ext uri="{FF2B5EF4-FFF2-40B4-BE49-F238E27FC236}">
                <a16:creationId xmlns:a16="http://schemas.microsoft.com/office/drawing/2014/main" xmlns="" id="{9D5D0D04-124E-4A32-8900-2AB6EE457D4A}"/>
              </a:ext>
            </a:extLst>
          </p:cNvPr>
          <p:cNvGrpSpPr>
            <a:grpSpLocks/>
          </p:cNvGrpSpPr>
          <p:nvPr/>
        </p:nvGrpSpPr>
        <p:grpSpPr bwMode="auto">
          <a:xfrm>
            <a:off x="6513513" y="3281363"/>
            <a:ext cx="1198562" cy="741362"/>
            <a:chOff x="3811939" y="3838848"/>
            <a:chExt cx="1198535" cy="740301"/>
          </a:xfrm>
        </p:grpSpPr>
        <p:sp>
          <p:nvSpPr>
            <p:cNvPr id="32800" name="平行四边形 98">
              <a:extLst>
                <a:ext uri="{FF2B5EF4-FFF2-40B4-BE49-F238E27FC236}">
                  <a16:creationId xmlns:a16="http://schemas.microsoft.com/office/drawing/2014/main" xmlns="" id="{AE7611EE-82DC-43B0-9F9D-6D3AE57A29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1940" y="4241616"/>
              <a:ext cx="1198534" cy="337533"/>
            </a:xfrm>
            <a:prstGeom prst="parallelogram">
              <a:avLst>
                <a:gd name="adj" fmla="val 52129"/>
              </a:avLst>
            </a:prstGeom>
            <a:noFill/>
            <a:ln w="9525" algn="ctr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2801" name="平行四边形 100">
              <a:extLst>
                <a:ext uri="{FF2B5EF4-FFF2-40B4-BE49-F238E27FC236}">
                  <a16:creationId xmlns:a16="http://schemas.microsoft.com/office/drawing/2014/main" xmlns="" id="{209204C4-A88C-49DF-A2A2-CDB60278F62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H="1">
              <a:off x="3529006" y="4123416"/>
              <a:ext cx="738666" cy="172800"/>
            </a:xfrm>
            <a:prstGeom prst="parallelogram">
              <a:avLst>
                <a:gd name="adj" fmla="val 193647"/>
              </a:avLst>
            </a:prstGeom>
            <a:noFill/>
            <a:ln w="9525" algn="ctr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2802" name="平行四边形 102">
              <a:extLst>
                <a:ext uri="{FF2B5EF4-FFF2-40B4-BE49-F238E27FC236}">
                  <a16:creationId xmlns:a16="http://schemas.microsoft.com/office/drawing/2014/main" xmlns="" id="{EF4C8314-3908-43BB-9E25-F2BA170352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739" y="3840483"/>
              <a:ext cx="1025735" cy="401133"/>
            </a:xfrm>
            <a:prstGeom prst="parallelogram">
              <a:avLst>
                <a:gd name="adj" fmla="val 0"/>
              </a:avLst>
            </a:prstGeom>
            <a:noFill/>
            <a:ln w="9525" algn="ctr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2803" name="平行四边形 103">
              <a:extLst>
                <a:ext uri="{FF2B5EF4-FFF2-40B4-BE49-F238E27FC236}">
                  <a16:creationId xmlns:a16="http://schemas.microsoft.com/office/drawing/2014/main" xmlns="" id="{EAE89DC8-F2FE-4D13-92DB-3E9C7A3B20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1939" y="4174279"/>
              <a:ext cx="1025735" cy="401133"/>
            </a:xfrm>
            <a:prstGeom prst="parallelogram">
              <a:avLst>
                <a:gd name="adj" fmla="val 0"/>
              </a:avLst>
            </a:prstGeom>
            <a:solidFill>
              <a:schemeClr val="bg1"/>
            </a:solidFill>
            <a:ln w="9525" algn="ctr">
              <a:solidFill>
                <a:srgbClr val="0070C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2804" name="平行四边形 104">
              <a:extLst>
                <a:ext uri="{FF2B5EF4-FFF2-40B4-BE49-F238E27FC236}">
                  <a16:creationId xmlns:a16="http://schemas.microsoft.com/office/drawing/2014/main" xmlns="" id="{51FACD22-5A17-4492-8D49-C4E6BCE3F55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H="1">
              <a:off x="4554741" y="4123416"/>
              <a:ext cx="738666" cy="172800"/>
            </a:xfrm>
            <a:prstGeom prst="parallelogram">
              <a:avLst>
                <a:gd name="adj" fmla="val 193647"/>
              </a:avLst>
            </a:prstGeom>
            <a:solidFill>
              <a:schemeClr val="bg1"/>
            </a:solidFill>
            <a:ln w="9525" algn="ctr">
              <a:solidFill>
                <a:srgbClr val="0070C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2805" name="平行四边形 105">
              <a:extLst>
                <a:ext uri="{FF2B5EF4-FFF2-40B4-BE49-F238E27FC236}">
                  <a16:creationId xmlns:a16="http://schemas.microsoft.com/office/drawing/2014/main" xmlns="" id="{095417CE-10A8-4D07-AEC4-05349BFCEB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1939" y="3838848"/>
              <a:ext cx="1198534" cy="337533"/>
            </a:xfrm>
            <a:prstGeom prst="parallelogram">
              <a:avLst>
                <a:gd name="adj" fmla="val 52129"/>
              </a:avLst>
            </a:prstGeom>
            <a:solidFill>
              <a:schemeClr val="bg1"/>
            </a:solidFill>
            <a:ln w="9525" algn="ctr">
              <a:solidFill>
                <a:srgbClr val="0070C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</p:grpSp>
      <p:sp>
        <p:nvSpPr>
          <p:cNvPr id="86" name="Text Box 12">
            <a:extLst>
              <a:ext uri="{FF2B5EF4-FFF2-40B4-BE49-F238E27FC236}">
                <a16:creationId xmlns:a16="http://schemas.microsoft.com/office/drawing/2014/main" xmlns="" id="{7340320A-B056-4748-AA2D-E55C03373F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8444" y="2776479"/>
            <a:ext cx="11842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正方體</a:t>
            </a:r>
            <a:endParaRPr lang="en-US" altLang="zh-TW" sz="24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6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8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7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0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3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6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9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2" dur="500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9" dur="500"/>
                                        <p:tgtEl>
                                          <p:spTgt spid="152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 animBg="1"/>
      <p:bldP spid="100" grpId="1" animBg="1"/>
      <p:bldP spid="115" grpId="0" animBg="1"/>
      <p:bldP spid="115" grpId="1" animBg="1"/>
      <p:bldP spid="75" grpId="0" animBg="1"/>
      <p:bldP spid="75" grpId="1" animBg="1"/>
      <p:bldP spid="4" grpId="0" animBg="1"/>
      <p:bldP spid="4" grpId="1" animBg="1"/>
      <p:bldP spid="76" grpId="0" animBg="1"/>
      <p:bldP spid="76" grpId="1" animBg="1"/>
      <p:bldP spid="28" grpId="0"/>
      <p:bldP spid="64" grpId="0" build="allAtOnce"/>
      <p:bldP spid="65" grpId="0" build="allAtOnce"/>
      <p:bldP spid="86" grpId="0"/>
      <p:bldP spid="86" grpId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93" name="Text Box 25">
            <a:extLst>
              <a:ext uri="{FF2B5EF4-FFF2-40B4-BE49-F238E27FC236}">
                <a16:creationId xmlns:a16="http://schemas.microsoft.com/office/drawing/2014/main" xmlns="" id="{623FB649-CEA0-4094-9DB6-93CE9DE972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5875" y="3124200"/>
            <a:ext cx="51117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另一個正方形的邊長是</a:t>
            </a: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8cm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135191" name="Text Box 23">
            <a:extLst>
              <a:ext uri="{FF2B5EF4-FFF2-40B4-BE49-F238E27FC236}">
                <a16:creationId xmlns:a16="http://schemas.microsoft.com/office/drawing/2014/main" xmlns="" id="{C3A9F468-3110-4A0A-A572-887D7BD254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3175" y="2536825"/>
            <a:ext cx="53419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其中一個正方形的邊長是</a:t>
            </a: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7cm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152606" name="Rectangle 30">
            <a:extLst>
              <a:ext uri="{FF2B5EF4-FFF2-40B4-BE49-F238E27FC236}">
                <a16:creationId xmlns:a16="http://schemas.microsoft.com/office/drawing/2014/main" xmlns="" id="{C4039C0B-91AD-401B-8C35-193490DCF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388" y="3128963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35845" name="Rectangle 4">
            <a:extLst>
              <a:ext uri="{FF2B5EF4-FFF2-40B4-BE49-F238E27FC236}">
                <a16:creationId xmlns:a16="http://schemas.microsoft.com/office/drawing/2014/main" xmlns="" id="{DFF85587-5746-48BA-96CB-4484FBB198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836613"/>
            <a:ext cx="777875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sz="2800">
                <a:ea typeface="標楷體" panose="03000509000000000000" pitchFamily="65" charset="-120"/>
              </a:rPr>
              <a:t>21</a:t>
            </a:r>
            <a:r>
              <a:rPr lang="en-US" altLang="zh-CN" sz="2800">
                <a:ea typeface="標楷體" panose="03000509000000000000" pitchFamily="65" charset="-120"/>
              </a:rPr>
              <a:t>.</a:t>
            </a:r>
            <a:r>
              <a:rPr lang="en-US" altLang="zh-TW" sz="2800">
                <a:ea typeface="標楷體" panose="03000509000000000000" pitchFamily="65" charset="-120"/>
              </a:rPr>
              <a:t> 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  <p:sp>
        <p:nvSpPr>
          <p:cNvPr id="35846" name="Rectangle 5">
            <a:extLst>
              <a:ext uri="{FF2B5EF4-FFF2-40B4-BE49-F238E27FC236}">
                <a16:creationId xmlns:a16="http://schemas.microsoft.com/office/drawing/2014/main" xmlns="" id="{219C7079-2273-40C3-957F-50C28FFD94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2638" y="2387600"/>
            <a:ext cx="1943100" cy="25717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ctr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30000"/>
              </a:spcBef>
              <a:spcAft>
                <a:spcPct val="30000"/>
              </a:spcAft>
              <a:buFontTx/>
              <a:buAutoNum type="alphaUcPeriod"/>
            </a:pPr>
            <a:r>
              <a:rPr lang="en-US" altLang="zh-TW" sz="2800">
                <a:ea typeface="標楷體" panose="03000509000000000000" pitchFamily="65" charset="-120"/>
              </a:rPr>
              <a:t> 1cm</a:t>
            </a:r>
            <a:endParaRPr lang="zh-TW" altLang="en-US" sz="2800">
              <a:ea typeface="標楷體" panose="03000509000000000000" pitchFamily="65" charset="-120"/>
            </a:endParaRPr>
          </a:p>
          <a:p>
            <a:pPr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zh-CN" sz="2800">
                <a:ea typeface="標楷體" panose="03000509000000000000" pitchFamily="65" charset="-120"/>
              </a:rPr>
              <a:t>B. </a:t>
            </a:r>
            <a:r>
              <a:rPr lang="en-US" altLang="zh-TW" sz="2800">
                <a:ea typeface="標楷體" panose="03000509000000000000" pitchFamily="65" charset="-120"/>
              </a:rPr>
              <a:t>4cm</a:t>
            </a:r>
            <a:r>
              <a:rPr lang="zh-TW" altLang="en-US" sz="2800">
                <a:ea typeface="標楷體" panose="03000509000000000000" pitchFamily="65" charset="-120"/>
              </a:rPr>
              <a:t>   </a:t>
            </a:r>
          </a:p>
          <a:p>
            <a:pPr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zh-CN" sz="2800">
                <a:ea typeface="標楷體" panose="03000509000000000000" pitchFamily="65" charset="-120"/>
              </a:rPr>
              <a:t>C.</a:t>
            </a:r>
            <a:r>
              <a:rPr lang="en-US" altLang="zh-TW" sz="2800">
                <a:ea typeface="標楷體" panose="03000509000000000000" pitchFamily="65" charset="-120"/>
              </a:rPr>
              <a:t> 15cm</a:t>
            </a:r>
            <a:r>
              <a:rPr lang="zh-TW" altLang="en-US" sz="2800">
                <a:ea typeface="標楷體" panose="03000509000000000000" pitchFamily="65" charset="-120"/>
              </a:rPr>
              <a:t>                </a:t>
            </a:r>
          </a:p>
          <a:p>
            <a:pPr eaLnBrk="1" hangingPunct="1">
              <a:spcBef>
                <a:spcPct val="30000"/>
              </a:spcBef>
            </a:pPr>
            <a:r>
              <a:rPr lang="en-US" altLang="zh-CN" sz="2800">
                <a:ea typeface="標楷體" panose="03000509000000000000" pitchFamily="65" charset="-120"/>
              </a:rPr>
              <a:t>D. </a:t>
            </a:r>
            <a:r>
              <a:rPr lang="en-US" altLang="zh-TW" sz="2800">
                <a:ea typeface="標楷體" panose="03000509000000000000" pitchFamily="65" charset="-120"/>
              </a:rPr>
              <a:t>60cm</a:t>
            </a:r>
            <a:endParaRPr lang="zh-TW" altLang="en-US" sz="2800">
              <a:ea typeface="標楷體" panose="03000509000000000000" pitchFamily="65" charset="-12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2DFE24A7-C04F-4472-88EE-7D8C31F843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1688" y="3043238"/>
            <a:ext cx="9286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35848" name="Rectangle 4">
            <a:extLst>
              <a:ext uri="{FF2B5EF4-FFF2-40B4-BE49-F238E27FC236}">
                <a16:creationId xmlns:a16="http://schemas.microsoft.com/office/drawing/2014/main" xmlns="" id="{5175E8FC-B50A-4689-88CE-04E3DD0E7A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811213"/>
            <a:ext cx="7704138" cy="13731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>
                <a:ea typeface="標楷體" panose="03000509000000000000" pitchFamily="65" charset="-120"/>
              </a:rPr>
              <a:t>一條鐵線可圍出一個面積是</a:t>
            </a:r>
            <a:r>
              <a:rPr lang="en-US" altLang="zh-TW" sz="2800">
                <a:ea typeface="標楷體" panose="03000509000000000000" pitchFamily="65" charset="-120"/>
              </a:rPr>
              <a:t>49cm</a:t>
            </a:r>
            <a:r>
              <a:rPr lang="en-US" altLang="zh-TW" sz="2800" baseline="30000">
                <a:ea typeface="標楷體" panose="03000509000000000000" pitchFamily="65" charset="-120"/>
              </a:rPr>
              <a:t>2</a:t>
            </a:r>
            <a:r>
              <a:rPr lang="zh-TW" altLang="en-US" sz="2800">
                <a:ea typeface="標楷體" panose="03000509000000000000" pitchFamily="65" charset="-120"/>
              </a:rPr>
              <a:t>的正方形，而另一條鐵線可圍出一個面積是</a:t>
            </a:r>
            <a:r>
              <a:rPr lang="en-US" altLang="zh-TW" sz="2800">
                <a:ea typeface="標楷體" panose="03000509000000000000" pitchFamily="65" charset="-120"/>
              </a:rPr>
              <a:t>64</a:t>
            </a:r>
            <a:r>
              <a:rPr lang="en-US" altLang="zh-TW" sz="2800"/>
              <a:t>cm</a:t>
            </a:r>
            <a:r>
              <a:rPr lang="en-US" altLang="zh-TW" sz="2800" baseline="30000"/>
              <a:t>2</a:t>
            </a:r>
            <a:r>
              <a:rPr lang="zh-TW" altLang="en-US" sz="2800">
                <a:ea typeface="標楷體" panose="03000509000000000000" pitchFamily="65" charset="-120"/>
              </a:rPr>
              <a:t>的正方形。兩條鐵線的長度相差多少？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584CB7F3-23CF-4EEC-99A3-C8EC7D5FFC6F}"/>
              </a:ext>
            </a:extLst>
          </p:cNvPr>
          <p:cNvSpPr txBox="1"/>
          <p:nvPr/>
        </p:nvSpPr>
        <p:spPr>
          <a:xfrm>
            <a:off x="5834063" y="1641475"/>
            <a:ext cx="2592387" cy="946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正方形的面積</a:t>
            </a:r>
          </a:p>
          <a:p>
            <a:pPr eaLnBrk="1" hangingPunct="1">
              <a:defRPr/>
            </a:pPr>
            <a:r>
              <a:rPr kumimoji="0" lang="en-US" altLang="zh-TW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= </a:t>
            </a: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邊長</a:t>
            </a:r>
            <a:r>
              <a:rPr kumimoji="0" lang="en-US" altLang="zh-TW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× </a:t>
            </a: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邊長</a:t>
            </a:r>
          </a:p>
        </p:txBody>
      </p:sp>
      <p:sp>
        <p:nvSpPr>
          <p:cNvPr id="135190" name="Text Box 22">
            <a:extLst>
              <a:ext uri="{FF2B5EF4-FFF2-40B4-BE49-F238E27FC236}">
                <a16:creationId xmlns:a16="http://schemas.microsoft.com/office/drawing/2014/main" xmlns="" id="{064F3BB9-C007-43A1-845E-89F93D099A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3188" y="2552700"/>
            <a:ext cx="2159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7 </a:t>
            </a: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× 7 = 49</a:t>
            </a:r>
          </a:p>
        </p:txBody>
      </p:sp>
      <p:sp>
        <p:nvSpPr>
          <p:cNvPr id="135192" name="Text Box 24">
            <a:extLst>
              <a:ext uri="{FF2B5EF4-FFF2-40B4-BE49-F238E27FC236}">
                <a16:creationId xmlns:a16="http://schemas.microsoft.com/office/drawing/2014/main" xmlns="" id="{85E51FD3-C3A7-4446-8076-F15EC862D6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3188" y="3124200"/>
            <a:ext cx="2159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8 </a:t>
            </a: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× 8 = 64</a:t>
            </a:r>
          </a:p>
        </p:txBody>
      </p:sp>
      <p:sp>
        <p:nvSpPr>
          <p:cNvPr id="135194" name="Text Box 26">
            <a:extLst>
              <a:ext uri="{FF2B5EF4-FFF2-40B4-BE49-F238E27FC236}">
                <a16:creationId xmlns:a16="http://schemas.microsoft.com/office/drawing/2014/main" xmlns="" id="{D16B3133-966E-42E1-928D-88744F83E2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2050" y="3844925"/>
            <a:ext cx="14398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相差</a:t>
            </a:r>
          </a:p>
        </p:txBody>
      </p:sp>
      <p:sp>
        <p:nvSpPr>
          <p:cNvPr id="135195" name="Text Box 27">
            <a:extLst>
              <a:ext uri="{FF2B5EF4-FFF2-40B4-BE49-F238E27FC236}">
                <a16:creationId xmlns:a16="http://schemas.microsoft.com/office/drawing/2014/main" xmlns="" id="{BE1D34F9-80E5-466C-A9BF-37328C70C2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3875" y="4344988"/>
            <a:ext cx="2089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8 </a:t>
            </a: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× 4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－</a:t>
            </a: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7 × 4</a:t>
            </a:r>
          </a:p>
        </p:txBody>
      </p:sp>
      <p:sp>
        <p:nvSpPr>
          <p:cNvPr id="135197" name="Text Box 29">
            <a:extLst>
              <a:ext uri="{FF2B5EF4-FFF2-40B4-BE49-F238E27FC236}">
                <a16:creationId xmlns:a16="http://schemas.microsoft.com/office/drawing/2014/main" xmlns="" id="{279B00CC-E4F4-42A4-990F-6DC568A98F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7463" y="4838700"/>
            <a:ext cx="18002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= 4(cm)</a:t>
            </a:r>
            <a:endParaRPr lang="en-US" altLang="zh-TW" sz="2800">
              <a:solidFill>
                <a:srgbClr val="003399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" name="TextBox 29">
            <a:extLst>
              <a:ext uri="{FF2B5EF4-FFF2-40B4-BE49-F238E27FC236}">
                <a16:creationId xmlns:a16="http://schemas.microsoft.com/office/drawing/2014/main" xmlns="" id="{E5992830-162C-4959-BDD1-044192B867DA}"/>
              </a:ext>
            </a:extLst>
          </p:cNvPr>
          <p:cNvSpPr txBox="1"/>
          <p:nvPr/>
        </p:nvSpPr>
        <p:spPr>
          <a:xfrm>
            <a:off x="5197475" y="3979863"/>
            <a:ext cx="2374900" cy="946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正方形的周界</a:t>
            </a:r>
          </a:p>
          <a:p>
            <a:pPr eaLnBrk="1" hangingPunct="1">
              <a:defRPr/>
            </a:pPr>
            <a:r>
              <a:rPr kumimoji="0" lang="en-US" altLang="zh-TW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= </a:t>
            </a: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邊長</a:t>
            </a:r>
            <a:r>
              <a:rPr kumimoji="0" lang="en-US" altLang="zh-TW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× 4</a:t>
            </a:r>
            <a:endParaRPr kumimoji="0" lang="zh-TW" altLang="en-US" sz="2800" b="1" dirty="0">
              <a:solidFill>
                <a:srgbClr val="008A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135201" name="Line 33">
            <a:extLst>
              <a:ext uri="{FF2B5EF4-FFF2-40B4-BE49-F238E27FC236}">
                <a16:creationId xmlns:a16="http://schemas.microsoft.com/office/drawing/2014/main" xmlns="" id="{B441ABB6-B979-4BE9-BA4D-D0591E011A44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0200" y="1306513"/>
            <a:ext cx="3455988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5202" name="Line 34">
            <a:extLst>
              <a:ext uri="{FF2B5EF4-FFF2-40B4-BE49-F238E27FC236}">
                <a16:creationId xmlns:a16="http://schemas.microsoft.com/office/drawing/2014/main" xmlns="" id="{2EDD6C2F-0DEE-4C22-8421-BA5AD85E2598}"/>
              </a:ext>
            </a:extLst>
          </p:cNvPr>
          <p:cNvSpPr>
            <a:spLocks noChangeShapeType="1"/>
          </p:cNvSpPr>
          <p:nvPr/>
        </p:nvSpPr>
        <p:spPr bwMode="auto">
          <a:xfrm>
            <a:off x="4440238" y="1725613"/>
            <a:ext cx="3444875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5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35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135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1352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35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35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5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1351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135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35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35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35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35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1351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135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1351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135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135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152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93" grpId="0"/>
      <p:bldP spid="135193" grpId="1"/>
      <p:bldP spid="135191" grpId="0"/>
      <p:bldP spid="135191" grpId="1"/>
      <p:bldP spid="152606" grpId="0" animBg="1"/>
      <p:bldP spid="28" grpId="0"/>
      <p:bldP spid="30" grpId="0"/>
      <p:bldP spid="30" grpId="1"/>
      <p:bldP spid="135190" grpId="0"/>
      <p:bldP spid="135190" grpId="1"/>
      <p:bldP spid="135192" grpId="0"/>
      <p:bldP spid="135192" grpId="1"/>
      <p:bldP spid="135194" grpId="0"/>
      <p:bldP spid="135194" grpId="1"/>
      <p:bldP spid="135195" grpId="0"/>
      <p:bldP spid="135195" grpId="1"/>
      <p:bldP spid="135197" grpId="0"/>
      <p:bldP spid="135197" grpId="1"/>
      <p:bldP spid="2" grpId="0"/>
      <p:bldP spid="2" grpId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Box 61">
            <a:extLst>
              <a:ext uri="{FF2B5EF4-FFF2-40B4-BE49-F238E27FC236}">
                <a16:creationId xmlns:a16="http://schemas.microsoft.com/office/drawing/2014/main" xmlns="" id="{05BAE6C8-B430-4D4F-B92B-E9A6B4E3BB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628" y="4279810"/>
            <a:ext cx="7340773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陰影部分的面積 </a:t>
            </a:r>
            <a:r>
              <a:rPr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 長方形面積 </a:t>
            </a:r>
            <a:r>
              <a:rPr lang="zh-TW" altLang="en-US" sz="2400" dirty="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 </a:t>
            </a:r>
            <a:r>
              <a:rPr lang="en-US" altLang="zh-TW" sz="2400" dirty="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2</a:t>
            </a:r>
            <a:r>
              <a:rPr lang="zh-TW" altLang="en-US" sz="2400" dirty="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－重疊部分面積</a:t>
            </a:r>
            <a:endParaRPr lang="en-US" altLang="zh-TW" sz="2400" dirty="0">
              <a:solidFill>
                <a:srgbClr val="003399"/>
              </a:solidFill>
              <a:ea typeface="標楷體" panose="03000509000000000000" pitchFamily="65" charset="-120"/>
              <a:sym typeface="Symbol" panose="05050102010706020507" pitchFamily="18" charset="2"/>
            </a:endParaRPr>
          </a:p>
          <a:p>
            <a:pPr eaLnBrk="1" hangingPunct="1"/>
            <a:r>
              <a:rPr lang="en-US" altLang="zh-TW" sz="2400" dirty="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                              </a:t>
            </a:r>
            <a:r>
              <a:rPr lang="zh-TW" altLang="en-US" sz="2400" dirty="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－白色部分面積</a:t>
            </a:r>
            <a:endParaRPr lang="en-US" altLang="zh-TW" sz="2400" dirty="0">
              <a:solidFill>
                <a:srgbClr val="003399"/>
              </a:solidFill>
              <a:ea typeface="標楷體" panose="03000509000000000000" pitchFamily="65" charset="-120"/>
            </a:endParaRPr>
          </a:p>
          <a:p>
            <a:pPr eaLnBrk="1" hangingPunct="1"/>
            <a:endParaRPr lang="en-US" altLang="zh-TW" sz="2400" dirty="0">
              <a:solidFill>
                <a:srgbClr val="003399"/>
              </a:solidFill>
              <a:ea typeface="標楷體" panose="03000509000000000000" pitchFamily="65" charset="-120"/>
              <a:sym typeface="Symbol" panose="05050102010706020507" pitchFamily="18" charset="2"/>
            </a:endParaRPr>
          </a:p>
        </p:txBody>
      </p:sp>
      <p:sp>
        <p:nvSpPr>
          <p:cNvPr id="152606" name="Rectangle 30">
            <a:extLst>
              <a:ext uri="{FF2B5EF4-FFF2-40B4-BE49-F238E27FC236}">
                <a16:creationId xmlns:a16="http://schemas.microsoft.com/office/drawing/2014/main" xmlns="" id="{F3917256-07A0-4DB4-9A48-F7A19DF598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7000" y="4343400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2" name="Rectangle 5">
            <a:extLst>
              <a:ext uri="{FF2B5EF4-FFF2-40B4-BE49-F238E27FC236}">
                <a16:creationId xmlns:a16="http://schemas.microsoft.com/office/drawing/2014/main" xmlns="" id="{E5F24B83-267A-42AC-B5F0-2DD39AD800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450" y="4313238"/>
            <a:ext cx="5213350" cy="12033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ctr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30000"/>
              </a:spcBef>
              <a:spcAft>
                <a:spcPct val="30000"/>
              </a:spcAft>
              <a:buFontTx/>
              <a:buAutoNum type="alphaUcPeriod"/>
            </a:pPr>
            <a:r>
              <a:rPr lang="en-US" altLang="zh-TW" sz="2800" dirty="0">
                <a:ea typeface="標楷體" panose="03000509000000000000" pitchFamily="65" charset="-120"/>
              </a:rPr>
              <a:t> 352cm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2</a:t>
            </a:r>
            <a:r>
              <a:rPr lang="zh-TW" altLang="en-US" sz="2800" dirty="0">
                <a:ea typeface="標楷體" panose="03000509000000000000" pitchFamily="65" charset="-120"/>
              </a:rPr>
              <a:t>               </a:t>
            </a:r>
            <a:r>
              <a:rPr lang="en-US" altLang="zh-CN" sz="2800" dirty="0">
                <a:ea typeface="標楷體" panose="03000509000000000000" pitchFamily="65" charset="-120"/>
              </a:rPr>
              <a:t>B. </a:t>
            </a:r>
            <a:r>
              <a:rPr lang="en-US" altLang="zh-TW" sz="2800" dirty="0">
                <a:ea typeface="標楷體" panose="03000509000000000000" pitchFamily="65" charset="-120"/>
              </a:rPr>
              <a:t>351cm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2</a:t>
            </a:r>
            <a:r>
              <a:rPr lang="zh-TW" altLang="en-US" sz="2800" dirty="0">
                <a:ea typeface="標楷體" panose="03000509000000000000" pitchFamily="65" charset="-120"/>
              </a:rPr>
              <a:t>   </a:t>
            </a:r>
          </a:p>
          <a:p>
            <a:pPr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zh-CN" sz="2800" dirty="0">
                <a:ea typeface="標楷體" panose="03000509000000000000" pitchFamily="65" charset="-120"/>
              </a:rPr>
              <a:t>C.</a:t>
            </a:r>
            <a:r>
              <a:rPr lang="en-US" altLang="zh-TW" sz="2800" dirty="0">
                <a:ea typeface="標楷體" panose="03000509000000000000" pitchFamily="65" charset="-120"/>
              </a:rPr>
              <a:t> 343cm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2</a:t>
            </a:r>
            <a:r>
              <a:rPr lang="zh-TW" altLang="en-US" sz="2800" dirty="0">
                <a:ea typeface="標楷體" panose="03000509000000000000" pitchFamily="65" charset="-120"/>
              </a:rPr>
              <a:t>               </a:t>
            </a:r>
            <a:r>
              <a:rPr lang="en-US" altLang="zh-CN" sz="2800" dirty="0">
                <a:ea typeface="標楷體" panose="03000509000000000000" pitchFamily="65" charset="-120"/>
              </a:rPr>
              <a:t>D. </a:t>
            </a:r>
            <a:r>
              <a:rPr lang="en-US" altLang="zh-TW" sz="2800" dirty="0">
                <a:ea typeface="標楷體" panose="03000509000000000000" pitchFamily="65" charset="-120"/>
              </a:rPr>
              <a:t>159cm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2</a:t>
            </a:r>
            <a:endParaRPr lang="zh-TW" altLang="en-US" sz="2800" dirty="0">
              <a:ea typeface="標楷體" panose="03000509000000000000" pitchFamily="65" charset="-120"/>
            </a:endParaRPr>
          </a:p>
        </p:txBody>
      </p:sp>
      <p:sp>
        <p:nvSpPr>
          <p:cNvPr id="36871" name="Rectangle 4">
            <a:extLst>
              <a:ext uri="{FF2B5EF4-FFF2-40B4-BE49-F238E27FC236}">
                <a16:creationId xmlns:a16="http://schemas.microsoft.com/office/drawing/2014/main" xmlns="" id="{CC50DA76-0C42-4158-9A90-D0A14D609E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450" y="2816225"/>
            <a:ext cx="7885113" cy="138588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kumimoji="0" lang="zh-TW" altLang="en-US" sz="2800" dirty="0">
                <a:ea typeface="標楷體" panose="03000509000000000000" pitchFamily="65" charset="-120"/>
              </a:rPr>
              <a:t>將兩個大小相同的長方形放在一起，其中部分重疊，並剪去白色部分，如上圖所示。陰影部分的面積是多少？</a:t>
            </a:r>
            <a:endParaRPr lang="zh-CN" altLang="en-US" sz="2800" dirty="0">
              <a:ea typeface="標楷體" panose="03000509000000000000" pitchFamily="65" charset="-120"/>
            </a:endParaRPr>
          </a:p>
        </p:txBody>
      </p:sp>
      <p:sp>
        <p:nvSpPr>
          <p:cNvPr id="27" name="Text Box 61">
            <a:extLst>
              <a:ext uri="{FF2B5EF4-FFF2-40B4-BE49-F238E27FC236}">
                <a16:creationId xmlns:a16="http://schemas.microsoft.com/office/drawing/2014/main" xmlns="" id="{ACFBB5B2-DA83-4549-937C-A067721C9C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8601" y="3721527"/>
            <a:ext cx="5003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陰影部分的面積</a:t>
            </a:r>
            <a:r>
              <a:rPr lang="zh-TW" altLang="en-US" sz="2400" dirty="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＋白色部分面積</a:t>
            </a:r>
            <a:endParaRPr lang="en-US" altLang="zh-TW" sz="24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36868" name="Rectangle 4">
            <a:extLst>
              <a:ext uri="{FF2B5EF4-FFF2-40B4-BE49-F238E27FC236}">
                <a16:creationId xmlns:a16="http://schemas.microsoft.com/office/drawing/2014/main" xmlns="" id="{9532B0F1-326C-4A6A-822F-828D8BE1A0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2841625"/>
            <a:ext cx="777875" cy="5191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sz="2800">
                <a:ea typeface="標楷體" panose="03000509000000000000" pitchFamily="65" charset="-120"/>
              </a:rPr>
              <a:t>22</a:t>
            </a:r>
            <a:r>
              <a:rPr lang="en-US" altLang="zh-CN" sz="2800">
                <a:ea typeface="標楷體" panose="03000509000000000000" pitchFamily="65" charset="-120"/>
              </a:rPr>
              <a:t>.</a:t>
            </a:r>
            <a:r>
              <a:rPr lang="en-US" altLang="zh-TW" sz="2800">
                <a:ea typeface="標楷體" panose="03000509000000000000" pitchFamily="65" charset="-120"/>
              </a:rPr>
              <a:t> 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FC362133-9AED-4B4F-BEC9-61A5DDA909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2654" y="4343400"/>
            <a:ext cx="9286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37275" name="Text Box 59">
            <a:extLst>
              <a:ext uri="{FF2B5EF4-FFF2-40B4-BE49-F238E27FC236}">
                <a16:creationId xmlns:a16="http://schemas.microsoft.com/office/drawing/2014/main" xmlns="" id="{B9B144A2-4163-4288-BC73-E2A1F1C592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8626" y="5044976"/>
            <a:ext cx="23399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16 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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 12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 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2</a:t>
            </a:r>
            <a:endParaRPr lang="en-US" altLang="zh-TW" sz="28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137276" name="Text Box 60">
            <a:extLst>
              <a:ext uri="{FF2B5EF4-FFF2-40B4-BE49-F238E27FC236}">
                <a16:creationId xmlns:a16="http://schemas.microsoft.com/office/drawing/2014/main" xmlns="" id="{064159FB-6239-4F01-8BC6-6892814F2C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7464" y="5046563"/>
            <a:ext cx="19446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4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 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 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4 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 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2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endParaRPr lang="en-US" altLang="zh-TW" sz="28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137278" name="Text Box 62">
            <a:extLst>
              <a:ext uri="{FF2B5EF4-FFF2-40B4-BE49-F238E27FC236}">
                <a16:creationId xmlns:a16="http://schemas.microsoft.com/office/drawing/2014/main" xmlns="" id="{C1303572-9291-43BF-B6E7-D81EE7A787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6251" y="5044976"/>
            <a:ext cx="29829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(4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3) 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×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 (4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3) </a:t>
            </a:r>
            <a:endParaRPr lang="en-US" altLang="zh-TW" sz="2800" dirty="0">
              <a:solidFill>
                <a:srgbClr val="003399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  <p:sp>
        <p:nvSpPr>
          <p:cNvPr id="137279" name="Text Box 63">
            <a:extLst>
              <a:ext uri="{FF2B5EF4-FFF2-40B4-BE49-F238E27FC236}">
                <a16:creationId xmlns:a16="http://schemas.microsoft.com/office/drawing/2014/main" xmlns="" id="{5B5670C1-BF99-4190-8E9B-0B6C9DE33B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451" y="5502176"/>
            <a:ext cx="20970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= 351(cm</a:t>
            </a:r>
            <a:r>
              <a:rPr lang="en-US" altLang="zh-TW" sz="2800" baseline="30000" dirty="0">
                <a:solidFill>
                  <a:srgbClr val="003399"/>
                </a:solidFill>
                <a:ea typeface="標楷體" panose="03000509000000000000" pitchFamily="65" charset="-120"/>
              </a:rPr>
              <a:t>2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)</a:t>
            </a:r>
            <a:endParaRPr lang="en-US" altLang="zh-TW" sz="2800" dirty="0">
              <a:solidFill>
                <a:srgbClr val="003399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pic>
        <p:nvPicPr>
          <p:cNvPr id="36876" name="图片 2">
            <a:extLst>
              <a:ext uri="{FF2B5EF4-FFF2-40B4-BE49-F238E27FC236}">
                <a16:creationId xmlns:a16="http://schemas.microsoft.com/office/drawing/2014/main" xmlns="" id="{25EB2138-88A6-4A72-83F3-8AAD378C74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998538"/>
            <a:ext cx="3435350" cy="172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xmlns="" id="{9D0ECA75-BFD7-4708-A9D7-8627C7DB69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6988" y="1601788"/>
            <a:ext cx="371475" cy="736600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xmlns="" id="{BB62CDF9-5923-40F8-9C0C-1F98345D45ED}"/>
              </a:ext>
            </a:extLst>
          </p:cNvPr>
          <p:cNvCxnSpPr>
            <a:cxnSpLocks/>
          </p:cNvCxnSpPr>
          <p:nvPr/>
        </p:nvCxnSpPr>
        <p:spPr bwMode="auto">
          <a:xfrm flipH="1">
            <a:off x="5003800" y="1897063"/>
            <a:ext cx="876300" cy="441325"/>
          </a:xfrm>
          <a:prstGeom prst="straightConnector1">
            <a:avLst/>
          </a:prstGeom>
          <a:noFill/>
          <a:ln w="9525" algn="ctr">
            <a:solidFill>
              <a:srgbClr val="00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" name="Text Box 62">
            <a:extLst>
              <a:ext uri="{FF2B5EF4-FFF2-40B4-BE49-F238E27FC236}">
                <a16:creationId xmlns:a16="http://schemas.microsoft.com/office/drawing/2014/main" xmlns="" id="{9649776F-5017-42E6-AF06-61D9C7A481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7863" y="1570038"/>
            <a:ext cx="16446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白色部分</a:t>
            </a:r>
          </a:p>
        </p:txBody>
      </p:sp>
      <p:sp>
        <p:nvSpPr>
          <p:cNvPr id="19" name="Text Box 61">
            <a:extLst>
              <a:ext uri="{FF2B5EF4-FFF2-40B4-BE49-F238E27FC236}">
                <a16:creationId xmlns:a16="http://schemas.microsoft.com/office/drawing/2014/main" xmlns="" id="{B7C6BC5B-6D11-47CF-9C90-65DABA751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4741" y="4148974"/>
            <a:ext cx="497068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 長方形面積 </a:t>
            </a:r>
            <a:r>
              <a:rPr lang="zh-TW" altLang="en-US" sz="2400" dirty="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 </a:t>
            </a:r>
            <a:r>
              <a:rPr lang="en-US" altLang="zh-TW" sz="2400" dirty="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2</a:t>
            </a:r>
            <a:r>
              <a:rPr lang="zh-TW" altLang="en-US" sz="2400" dirty="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－重疊部分面積</a:t>
            </a:r>
            <a:endParaRPr lang="en-US" altLang="zh-TW" sz="2400" dirty="0">
              <a:solidFill>
                <a:srgbClr val="003399"/>
              </a:solidFill>
              <a:ea typeface="標楷體" panose="03000509000000000000" pitchFamily="65" charset="-120"/>
              <a:sym typeface="Symbol" panose="05050102010706020507" pitchFamily="18" charset="2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xmlns="" id="{99071EAD-6BD3-43BA-89EA-FFE9412E9A57}"/>
              </a:ext>
            </a:extLst>
          </p:cNvPr>
          <p:cNvSpPr/>
          <p:nvPr/>
        </p:nvSpPr>
        <p:spPr bwMode="auto">
          <a:xfrm>
            <a:off x="2737892" y="1216026"/>
            <a:ext cx="1479545" cy="1119477"/>
          </a:xfrm>
          <a:prstGeom prst="rect">
            <a:avLst/>
          </a:prstGeom>
          <a:solidFill>
            <a:schemeClr val="accent5">
              <a:lumMod val="90000"/>
            </a:schemeClr>
          </a:solidFill>
          <a:ln w="9525" cap="flat" cmpd="sng" algn="ctr">
            <a:solidFill>
              <a:srgbClr val="0033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1" name="Text Box 62">
            <a:extLst>
              <a:ext uri="{FF2B5EF4-FFF2-40B4-BE49-F238E27FC236}">
                <a16:creationId xmlns:a16="http://schemas.microsoft.com/office/drawing/2014/main" xmlns="" id="{6A3A591A-55B1-493C-8975-B0205BFB95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356" y="2595533"/>
            <a:ext cx="179789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000" dirty="0">
                <a:solidFill>
                  <a:srgbClr val="FF00FF"/>
                </a:solidFill>
                <a:ea typeface="標楷體" panose="03000509000000000000" pitchFamily="65" charset="-120"/>
              </a:rPr>
              <a:t>一個長方形＋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xmlns="" id="{3BD01CD6-3CD4-4656-B795-EF7B319DD9B8}"/>
              </a:ext>
            </a:extLst>
          </p:cNvPr>
          <p:cNvSpPr/>
          <p:nvPr/>
        </p:nvSpPr>
        <p:spPr bwMode="auto">
          <a:xfrm>
            <a:off x="3836988" y="1601788"/>
            <a:ext cx="1479545" cy="1106468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rgbClr val="8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xmlns="" id="{8EBC3D1D-5A55-4732-8C7B-D45F5FCEFE87}"/>
              </a:ext>
            </a:extLst>
          </p:cNvPr>
          <p:cNvSpPr/>
          <p:nvPr/>
        </p:nvSpPr>
        <p:spPr bwMode="auto">
          <a:xfrm>
            <a:off x="3836988" y="1601788"/>
            <a:ext cx="380449" cy="73371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rgbClr val="8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4" name="Text Box 62">
            <a:extLst>
              <a:ext uri="{FF2B5EF4-FFF2-40B4-BE49-F238E27FC236}">
                <a16:creationId xmlns:a16="http://schemas.microsoft.com/office/drawing/2014/main" xmlns="" id="{611090A3-6B5C-46A0-B33E-54FBCA975A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1933" y="2618911"/>
            <a:ext cx="283551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000" dirty="0">
                <a:solidFill>
                  <a:srgbClr val="FF00FF"/>
                </a:solidFill>
                <a:ea typeface="標楷體" panose="03000509000000000000" pitchFamily="65" charset="-120"/>
              </a:rPr>
              <a:t>一個長方形－</a:t>
            </a:r>
            <a:r>
              <a:rPr lang="zh-TW" altLang="en-US" sz="2000" dirty="0">
                <a:solidFill>
                  <a:srgbClr val="FF00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重疊部分</a:t>
            </a:r>
            <a:endParaRPr lang="zh-TW" altLang="en-US" sz="200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9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137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1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137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137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137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1372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1372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1372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1372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7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3" dur="500"/>
                                        <p:tgtEl>
                                          <p:spTgt spid="152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uiExpand="1" build="p"/>
      <p:bldP spid="18" grpId="1" uiExpand="1" build="allAtOnce"/>
      <p:bldP spid="152606" grpId="0" uiExpand="1" animBg="1"/>
      <p:bldP spid="2" grpId="0"/>
      <p:bldP spid="2" grpId="1" uiExpand="1"/>
      <p:bldP spid="27" grpId="0" uiExpand="1" build="p"/>
      <p:bldP spid="27" grpId="1" build="allAtOnce"/>
      <p:bldP spid="28" grpId="0" uiExpand="1"/>
      <p:bldP spid="137275" grpId="0" uiExpand="1"/>
      <p:bldP spid="137275" grpId="1" uiExpand="1"/>
      <p:bldP spid="137276" grpId="0" uiExpand="1"/>
      <p:bldP spid="137276" grpId="1" uiExpand="1"/>
      <p:bldP spid="137278" grpId="0" uiExpand="1"/>
      <p:bldP spid="137278" grpId="1" uiExpand="1"/>
      <p:bldP spid="137279" grpId="0" uiExpand="1"/>
      <p:bldP spid="137279" grpId="1" uiExpand="1"/>
      <p:bldP spid="5" grpId="0" uiExpand="1" animBg="1"/>
      <p:bldP spid="5" grpId="1" uiExpand="1" animBg="1"/>
      <p:bldP spid="5" grpId="2" uiExpand="1" animBg="1"/>
      <p:bldP spid="34" grpId="0" uiExpand="1"/>
      <p:bldP spid="34" grpId="1" uiExpand="1"/>
      <p:bldP spid="19" grpId="0" uiExpand="1" build="p"/>
      <p:bldP spid="19" grpId="1" build="allAtOnce"/>
      <p:bldP spid="3" grpId="0" animBg="1"/>
      <p:bldP spid="3" grpId="1" animBg="1"/>
      <p:bldP spid="3" grpId="2" animBg="1"/>
      <p:bldP spid="21" grpId="0" uiExpand="1"/>
      <p:bldP spid="21" grpId="1" uiExpand="1"/>
      <p:bldP spid="6" grpId="0" animBg="1"/>
      <p:bldP spid="6" grpId="1" animBg="1"/>
      <p:bldP spid="8" grpId="0" animBg="1"/>
      <p:bldP spid="8" grpId="1" animBg="1"/>
      <p:bldP spid="8" grpId="2" animBg="1"/>
      <p:bldP spid="24" grpId="0" uiExpand="1"/>
      <p:bldP spid="24" grpId="1" uiExpand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30">
            <a:extLst>
              <a:ext uri="{FF2B5EF4-FFF2-40B4-BE49-F238E27FC236}">
                <a16:creationId xmlns:a16="http://schemas.microsoft.com/office/drawing/2014/main" xmlns="" id="{D4583DF0-E4B9-4ED6-B178-F7453A3905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0613" y="4813300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37891" name="Rectangle 4">
            <a:extLst>
              <a:ext uri="{FF2B5EF4-FFF2-40B4-BE49-F238E27FC236}">
                <a16:creationId xmlns:a16="http://schemas.microsoft.com/office/drawing/2014/main" xmlns="" id="{B566FC93-792A-4E8D-B412-98815435DC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3013075"/>
            <a:ext cx="777875" cy="5191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sz="2800">
                <a:ea typeface="標楷體" panose="03000509000000000000" pitchFamily="65" charset="-120"/>
              </a:rPr>
              <a:t>23</a:t>
            </a:r>
            <a:r>
              <a:rPr lang="en-US" altLang="zh-CN" sz="2800">
                <a:ea typeface="標楷體" panose="03000509000000000000" pitchFamily="65" charset="-120"/>
              </a:rPr>
              <a:t>.</a:t>
            </a:r>
            <a:r>
              <a:rPr lang="en-US" altLang="zh-TW" sz="2800">
                <a:ea typeface="標楷體" panose="03000509000000000000" pitchFamily="65" charset="-120"/>
              </a:rPr>
              <a:t> 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  <p:sp>
        <p:nvSpPr>
          <p:cNvPr id="37892" name="Rectangle 5">
            <a:extLst>
              <a:ext uri="{FF2B5EF4-FFF2-40B4-BE49-F238E27FC236}">
                <a16:creationId xmlns:a16="http://schemas.microsoft.com/office/drawing/2014/main" xmlns="" id="{237D616B-466F-4C9E-9D6E-74D83B96A2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2975" y="4078288"/>
            <a:ext cx="4492625" cy="1216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ctr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30000"/>
              </a:spcBef>
              <a:spcAft>
                <a:spcPct val="30000"/>
              </a:spcAft>
              <a:buFontTx/>
              <a:buAutoNum type="alphaUcPeriod"/>
            </a:pPr>
            <a:r>
              <a:rPr lang="en-US" altLang="zh-TW" sz="2800">
                <a:ea typeface="標楷體" panose="03000509000000000000" pitchFamily="65" charset="-120"/>
              </a:rPr>
              <a:t> 264cm</a:t>
            </a:r>
            <a:r>
              <a:rPr lang="en-US" altLang="zh-TW" sz="2800" baseline="30000">
                <a:ea typeface="標楷體" panose="03000509000000000000" pitchFamily="65" charset="-120"/>
              </a:rPr>
              <a:t>2</a:t>
            </a:r>
            <a:r>
              <a:rPr lang="en-US" altLang="zh-TW" sz="2800">
                <a:ea typeface="標楷體" panose="03000509000000000000" pitchFamily="65" charset="-120"/>
              </a:rPr>
              <a:t>          </a:t>
            </a:r>
            <a:r>
              <a:rPr lang="en-US" altLang="zh-CN" sz="2800">
                <a:ea typeface="標楷體" panose="03000509000000000000" pitchFamily="65" charset="-120"/>
              </a:rPr>
              <a:t>B. 528c</a:t>
            </a:r>
            <a:r>
              <a:rPr lang="en-US" altLang="zh-TW" sz="2800"/>
              <a:t>m</a:t>
            </a:r>
            <a:r>
              <a:rPr lang="en-US" altLang="zh-TW" sz="2800" baseline="30000"/>
              <a:t>2</a:t>
            </a:r>
            <a:r>
              <a:rPr lang="zh-TW" altLang="en-US" sz="2800">
                <a:ea typeface="標楷體" panose="03000509000000000000" pitchFamily="65" charset="-120"/>
              </a:rPr>
              <a:t>   </a:t>
            </a:r>
          </a:p>
          <a:p>
            <a:pPr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zh-CN" sz="2800">
                <a:ea typeface="標楷體" panose="03000509000000000000" pitchFamily="65" charset="-120"/>
              </a:rPr>
              <a:t>C.</a:t>
            </a:r>
            <a:r>
              <a:rPr lang="en-US" altLang="zh-TW" sz="2800">
                <a:ea typeface="標楷體" panose="03000509000000000000" pitchFamily="65" charset="-120"/>
              </a:rPr>
              <a:t> 664c</a:t>
            </a:r>
            <a:r>
              <a:rPr lang="en-US" altLang="zh-TW" sz="2800"/>
              <a:t>m</a:t>
            </a:r>
            <a:r>
              <a:rPr lang="en-US" altLang="zh-TW" sz="2800" baseline="30000"/>
              <a:t>2</a:t>
            </a:r>
            <a:r>
              <a:rPr lang="zh-TW" altLang="en-US" sz="2800">
                <a:ea typeface="標楷體" panose="03000509000000000000" pitchFamily="65" charset="-120"/>
              </a:rPr>
              <a:t>          </a:t>
            </a:r>
            <a:r>
              <a:rPr lang="en-US" altLang="zh-CN" sz="2800">
                <a:ea typeface="標楷體" panose="03000509000000000000" pitchFamily="65" charset="-120"/>
              </a:rPr>
              <a:t>D. 728c</a:t>
            </a:r>
            <a:r>
              <a:rPr lang="en-US" altLang="zh-TW" sz="2800"/>
              <a:t>m</a:t>
            </a:r>
            <a:r>
              <a:rPr lang="en-US" altLang="zh-TW" sz="2800" baseline="30000"/>
              <a:t>2</a:t>
            </a:r>
            <a:endParaRPr lang="zh-TW" altLang="en-US" sz="2800" baseline="30000"/>
          </a:p>
        </p:txBody>
      </p:sp>
      <p:sp>
        <p:nvSpPr>
          <p:cNvPr id="26" name="TextBox 27">
            <a:extLst>
              <a:ext uri="{FF2B5EF4-FFF2-40B4-BE49-F238E27FC236}">
                <a16:creationId xmlns:a16="http://schemas.microsoft.com/office/drawing/2014/main" xmlns="" id="{51C071B9-3936-40FA-8BC4-4E16EB2216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4150" y="4732338"/>
            <a:ext cx="9286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37894" name="Rectangle 4">
            <a:extLst>
              <a:ext uri="{FF2B5EF4-FFF2-40B4-BE49-F238E27FC236}">
                <a16:creationId xmlns:a16="http://schemas.microsoft.com/office/drawing/2014/main" xmlns="" id="{BE7733F4-4AA2-44BB-902E-2319259C49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8675" y="3011488"/>
            <a:ext cx="7486650" cy="9540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dirty="0">
                <a:ea typeface="標楷體" panose="03000509000000000000" pitchFamily="65" charset="-120"/>
              </a:rPr>
              <a:t>如上圖所示，將一個無蓋卡紙盒展開。卡紙的面積是多少？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0" name="Text Box 39">
            <a:extLst>
              <a:ext uri="{FF2B5EF4-FFF2-40B4-BE49-F238E27FC236}">
                <a16:creationId xmlns:a16="http://schemas.microsoft.com/office/drawing/2014/main" xmlns="" id="{1D8335A6-4D8D-44B0-9606-C529C96D3C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2563" y="4075026"/>
            <a:ext cx="26938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卡紙的面積是</a:t>
            </a:r>
          </a:p>
        </p:txBody>
      </p:sp>
      <p:sp>
        <p:nvSpPr>
          <p:cNvPr id="41" name="Text Box 40">
            <a:extLst>
              <a:ext uri="{FF2B5EF4-FFF2-40B4-BE49-F238E27FC236}">
                <a16:creationId xmlns:a16="http://schemas.microsoft.com/office/drawing/2014/main" xmlns="" id="{AEC29FA0-69ED-4AA5-ADE5-9ABF88650A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1813" y="4529138"/>
            <a:ext cx="17414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25 </a:t>
            </a:r>
            <a:r>
              <a:rPr lang="en-US" altLang="zh-TW" sz="2400" dirty="0">
                <a:solidFill>
                  <a:srgbClr val="003399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×</a:t>
            </a:r>
            <a:r>
              <a:rPr lang="zh-TW" altLang="en-US" sz="2400" dirty="0">
                <a:solidFill>
                  <a:srgbClr val="003399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400" dirty="0">
                <a:solidFill>
                  <a:srgbClr val="003399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8</a:t>
            </a:r>
            <a:r>
              <a:rPr lang="zh-TW" altLang="en-US" sz="2400" dirty="0">
                <a:solidFill>
                  <a:srgbClr val="003399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400" dirty="0">
                <a:solidFill>
                  <a:srgbClr val="003399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×</a:t>
            </a:r>
            <a:r>
              <a:rPr lang="zh-TW" altLang="en-US" sz="2400" dirty="0">
                <a:solidFill>
                  <a:srgbClr val="003399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400" dirty="0">
                <a:solidFill>
                  <a:srgbClr val="003399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42" name="Text Box 41">
            <a:extLst>
              <a:ext uri="{FF2B5EF4-FFF2-40B4-BE49-F238E27FC236}">
                <a16:creationId xmlns:a16="http://schemas.microsoft.com/office/drawing/2014/main" xmlns="" id="{AD905231-7A98-47E9-AC11-31B482B972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2563" y="4961124"/>
            <a:ext cx="22320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= 728(cm</a:t>
            </a:r>
            <a:r>
              <a:rPr lang="en-US" altLang="zh-TW" sz="2400" baseline="30000" dirty="0">
                <a:solidFill>
                  <a:srgbClr val="003399"/>
                </a:solidFill>
                <a:ea typeface="標楷體" panose="03000509000000000000" pitchFamily="65" charset="-120"/>
              </a:rPr>
              <a:t>2</a:t>
            </a:r>
            <a:r>
              <a:rPr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)</a:t>
            </a:r>
            <a:endParaRPr lang="en-US" altLang="zh-TW" sz="2400" dirty="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3" name="Text Box 43">
            <a:extLst>
              <a:ext uri="{FF2B5EF4-FFF2-40B4-BE49-F238E27FC236}">
                <a16:creationId xmlns:a16="http://schemas.microsoft.com/office/drawing/2014/main" xmlns="" id="{012030BC-7198-42E7-8666-7BB7E03452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70260" y="4527092"/>
            <a:ext cx="19907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400" dirty="0">
                <a:solidFill>
                  <a:srgbClr val="003399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＋</a:t>
            </a:r>
            <a:r>
              <a:rPr lang="en-US" altLang="zh-TW" sz="2400" dirty="0">
                <a:solidFill>
                  <a:srgbClr val="003399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8</a:t>
            </a:r>
            <a:r>
              <a:rPr lang="zh-TW" altLang="en-US" sz="2400" dirty="0">
                <a:solidFill>
                  <a:srgbClr val="003399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400" dirty="0">
                <a:solidFill>
                  <a:srgbClr val="003399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× 8 × 2</a:t>
            </a:r>
          </a:p>
        </p:txBody>
      </p:sp>
      <p:pic>
        <p:nvPicPr>
          <p:cNvPr id="37899" name="图片 1">
            <a:extLst>
              <a:ext uri="{FF2B5EF4-FFF2-40B4-BE49-F238E27FC236}">
                <a16:creationId xmlns:a16="http://schemas.microsoft.com/office/drawing/2014/main" xmlns="" id="{28B6FFEF-8E4D-4259-8174-ED141DDAA7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6100" y="962025"/>
            <a:ext cx="5132388" cy="180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904" name="Text Box 37">
            <a:extLst>
              <a:ext uri="{FF2B5EF4-FFF2-40B4-BE49-F238E27FC236}">
                <a16:creationId xmlns:a16="http://schemas.microsoft.com/office/drawing/2014/main" xmlns="" id="{16F0B2B1-19DC-4571-AD3F-8E47F30B01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2413" y="2687638"/>
            <a:ext cx="7778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>
                <a:solidFill>
                  <a:srgbClr val="003399"/>
                </a:solidFill>
              </a:rPr>
              <a:t>25cm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xmlns="" id="{73B89F5E-7CC8-437E-9871-EAFA96CC86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513" y="2235200"/>
            <a:ext cx="504825" cy="185738"/>
          </a:xfrm>
          <a:prstGeom prst="rect">
            <a:avLst/>
          </a:prstGeom>
          <a:noFill/>
          <a:ln w="9525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xmlns="" id="{C3819C24-954B-475E-9108-3FC761F1A5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3575" y="2111375"/>
            <a:ext cx="360363" cy="165100"/>
          </a:xfrm>
          <a:prstGeom prst="rect">
            <a:avLst/>
          </a:prstGeom>
          <a:noFill/>
          <a:ln w="9525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xmlns="" id="{EECD334E-BECD-4DFA-85FE-719D9B4188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5650" y="1695450"/>
            <a:ext cx="360363" cy="165100"/>
          </a:xfrm>
          <a:prstGeom prst="rect">
            <a:avLst/>
          </a:prstGeom>
          <a:noFill/>
          <a:ln w="9525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33" name="Text Box 37">
            <a:extLst>
              <a:ext uri="{FF2B5EF4-FFF2-40B4-BE49-F238E27FC236}">
                <a16:creationId xmlns:a16="http://schemas.microsoft.com/office/drawing/2014/main" xmlns="" id="{C1EA9912-5F3E-4979-B9D9-90330EEDDF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3400" y="1647825"/>
            <a:ext cx="6651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>
                <a:solidFill>
                  <a:srgbClr val="FF00FF"/>
                </a:solidFill>
              </a:rPr>
              <a:t>8cm</a:t>
            </a:r>
          </a:p>
        </p:txBody>
      </p:sp>
      <p:sp>
        <p:nvSpPr>
          <p:cNvPr id="34" name="Text Box 37">
            <a:extLst>
              <a:ext uri="{FF2B5EF4-FFF2-40B4-BE49-F238E27FC236}">
                <a16:creationId xmlns:a16="http://schemas.microsoft.com/office/drawing/2014/main" xmlns="" id="{AB6B29EC-A22B-48A9-857E-B84B2E3B2B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4438" y="1250950"/>
            <a:ext cx="6667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>
                <a:solidFill>
                  <a:srgbClr val="FF00FF"/>
                </a:solidFill>
              </a:rPr>
              <a:t>8cm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xmlns="" id="{E6AD72E0-99E1-4A15-91D4-DFC67C0DDE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1588" y="2143125"/>
            <a:ext cx="1257300" cy="581025"/>
          </a:xfrm>
          <a:prstGeom prst="rect">
            <a:avLst/>
          </a:prstGeom>
          <a:noFill/>
          <a:ln w="19050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35" name="Text Box 37">
            <a:extLst>
              <a:ext uri="{FF2B5EF4-FFF2-40B4-BE49-F238E27FC236}">
                <a16:creationId xmlns:a16="http://schemas.microsoft.com/office/drawing/2014/main" xmlns="" id="{A7925638-F776-485E-97A4-063D4A25E6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4438" y="2263775"/>
            <a:ext cx="666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>
                <a:solidFill>
                  <a:srgbClr val="FF00FF"/>
                </a:solidFill>
              </a:rPr>
              <a:t>8cm</a:t>
            </a: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xmlns="" id="{347B1C3C-4B75-4BA9-B87D-6C0E4DF69A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1588" y="1566863"/>
            <a:ext cx="1257300" cy="581025"/>
          </a:xfrm>
          <a:prstGeom prst="rect">
            <a:avLst/>
          </a:prstGeom>
          <a:noFill/>
          <a:ln w="19050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xmlns="" id="{CE4CD74B-01FA-4071-A590-85BD8255CC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1588" y="987425"/>
            <a:ext cx="1257300" cy="581025"/>
          </a:xfrm>
          <a:prstGeom prst="rect">
            <a:avLst/>
          </a:prstGeom>
          <a:noFill/>
          <a:ln w="19050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38" name="矩形 37">
            <a:extLst>
              <a:ext uri="{FF2B5EF4-FFF2-40B4-BE49-F238E27FC236}">
                <a16:creationId xmlns:a16="http://schemas.microsoft.com/office/drawing/2014/main" xmlns="" id="{94CF0DCB-FFC6-401F-83A1-CA59F2C165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6913" y="1563688"/>
            <a:ext cx="574675" cy="581025"/>
          </a:xfrm>
          <a:prstGeom prst="rect">
            <a:avLst/>
          </a:prstGeom>
          <a:noFill/>
          <a:ln w="19050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39" name="矩形 38">
            <a:extLst>
              <a:ext uri="{FF2B5EF4-FFF2-40B4-BE49-F238E27FC236}">
                <a16:creationId xmlns:a16="http://schemas.microsoft.com/office/drawing/2014/main" xmlns="" id="{D41D9140-822B-4B3D-B381-E631428C89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40475" y="1563688"/>
            <a:ext cx="574675" cy="581025"/>
          </a:xfrm>
          <a:prstGeom prst="rect">
            <a:avLst/>
          </a:prstGeom>
          <a:noFill/>
          <a:ln w="19050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9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7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19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FF"/>
                                      </p:to>
                                    </p:animClr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FF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9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FF"/>
                                      </p:to>
                                    </p:animClr>
                                    <p:animClr clrSpc="rgb" dir="cw">
                                      <p:cBhvr>
                                        <p:cTn id="3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FF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8" presetID="19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8" presetID="19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8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8" presetID="19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4" presetID="19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FF"/>
                                      </p:to>
                                    </p:animClr>
                                    <p:animClr clrSpc="rgb" dir="cw">
                                      <p:cBhvr>
                                        <p:cTn id="11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FF"/>
                                      </p:to>
                                    </p:animClr>
                                    <p:set>
                                      <p:cBhvr>
                                        <p:cTn id="11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4" presetID="19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FF"/>
                                      </p:to>
                                    </p:animClr>
                                    <p:animClr clrSpc="rgb" dir="cw">
                                      <p:cBhvr>
                                        <p:cTn id="12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FF"/>
                                      </p:to>
                                    </p:animClr>
                                    <p:set>
                                      <p:cBhvr>
                                        <p:cTn id="12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9" dur="500"/>
                                        <p:tgtEl>
                                          <p:spTgt spid="379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6" grpId="0"/>
      <p:bldP spid="40" grpId="0"/>
      <p:bldP spid="40" grpId="1"/>
      <p:bldP spid="41" grpId="0"/>
      <p:bldP spid="41" grpId="1"/>
      <p:bldP spid="42" grpId="0"/>
      <p:bldP spid="42" grpId="1"/>
      <p:bldP spid="43" grpId="0"/>
      <p:bldP spid="43" grpId="1"/>
      <p:bldP spid="37904" grpId="0"/>
      <p:bldP spid="37904" grpId="1"/>
      <p:bldP spid="3" grpId="0" animBg="1"/>
      <p:bldP spid="3" grpId="1" animBg="1"/>
      <p:bldP spid="3" grpId="2" animBg="1"/>
      <p:bldP spid="28" grpId="0" animBg="1"/>
      <p:bldP spid="28" grpId="1" animBg="1"/>
      <p:bldP spid="28" grpId="2" animBg="1"/>
      <p:bldP spid="32" grpId="0" animBg="1"/>
      <p:bldP spid="32" grpId="1" animBg="1"/>
      <p:bldP spid="32" grpId="2" animBg="1"/>
      <p:bldP spid="33" grpId="0"/>
      <p:bldP spid="33" grpId="1"/>
      <p:bldP spid="34" grpId="0"/>
      <p:bldP spid="34" grpId="1"/>
      <p:bldP spid="4" grpId="0" animBg="1"/>
      <p:bldP spid="4" grpId="1" animBg="1"/>
      <p:bldP spid="4" grpId="2" animBg="1"/>
      <p:bldP spid="35" grpId="0"/>
      <p:bldP spid="35" grpId="1"/>
      <p:bldP spid="36" grpId="0" animBg="1"/>
      <p:bldP spid="36" grpId="1" animBg="1"/>
      <p:bldP spid="36" grpId="2" animBg="1"/>
      <p:bldP spid="37" grpId="0" animBg="1"/>
      <p:bldP spid="37" grpId="1" animBg="1"/>
      <p:bldP spid="37" grpId="2" animBg="1"/>
      <p:bldP spid="38" grpId="0" animBg="1"/>
      <p:bldP spid="38" grpId="1" animBg="1"/>
      <p:bldP spid="38" grpId="2" animBg="1"/>
      <p:bldP spid="39" grpId="0" animBg="1"/>
      <p:bldP spid="39" grpId="1" animBg="1"/>
      <p:bldP spid="39" grpId="2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351" name="Text Box 63">
            <a:extLst>
              <a:ext uri="{FF2B5EF4-FFF2-40B4-BE49-F238E27FC236}">
                <a16:creationId xmlns:a16="http://schemas.microsoft.com/office/drawing/2014/main" xmlns="" id="{928802E2-66E2-4846-A05B-C0FC45362A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7783" y="1833020"/>
            <a:ext cx="28082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07:59</a:t>
            </a:r>
            <a:r>
              <a:rPr kumimoji="0"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至</a:t>
            </a:r>
            <a:r>
              <a:rPr kumimoji="0"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08:05</a:t>
            </a:r>
            <a:endParaRPr kumimoji="0" lang="zh-TW" altLang="en-US" sz="28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152606" name="Rectangle 30">
            <a:extLst>
              <a:ext uri="{FF2B5EF4-FFF2-40B4-BE49-F238E27FC236}">
                <a16:creationId xmlns:a16="http://schemas.microsoft.com/office/drawing/2014/main" xmlns="" id="{D3928EBF-A8B6-42DB-B5DF-E8F36C2391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388" y="3341688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xmlns="" id="{848F17C5-A41E-4CC8-AEB4-CD6E35A39A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836613"/>
            <a:ext cx="777875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sz="2800" dirty="0" smtClean="0">
                <a:ea typeface="標楷體" panose="03000509000000000000" pitchFamily="65" charset="-120"/>
              </a:rPr>
              <a:t>24</a:t>
            </a:r>
            <a:r>
              <a:rPr lang="en-US" altLang="zh-CN" sz="2800" dirty="0" smtClean="0">
                <a:ea typeface="標楷體" panose="03000509000000000000" pitchFamily="65" charset="-120"/>
              </a:rPr>
              <a:t>.</a:t>
            </a:r>
            <a:r>
              <a:rPr lang="en-US" altLang="zh-TW" sz="2800" dirty="0" smtClean="0">
                <a:ea typeface="標楷體" panose="03000509000000000000" pitchFamily="65" charset="-120"/>
              </a:rPr>
              <a:t> </a:t>
            </a:r>
            <a:endParaRPr lang="zh-CN" altLang="en-US" sz="2800" dirty="0">
              <a:ea typeface="標楷體" panose="03000509000000000000" pitchFamily="65" charset="-12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68F4630D-73DD-4D38-ABE9-264F51413C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9162" y="3341688"/>
            <a:ext cx="9286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39942" name="Rectangle 4">
            <a:extLst>
              <a:ext uri="{FF2B5EF4-FFF2-40B4-BE49-F238E27FC236}">
                <a16:creationId xmlns:a16="http://schemas.microsoft.com/office/drawing/2014/main" xmlns="" id="{6F659DEA-A68A-49D9-8B17-095EADD08B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663" y="796925"/>
            <a:ext cx="7443787" cy="9461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kumimoji="0" lang="zh-TW" altLang="en-US" sz="2800" u="sng">
                <a:ea typeface="標楷體" panose="03000509000000000000" pitchFamily="65" charset="-120"/>
              </a:rPr>
              <a:t>文輝</a:t>
            </a:r>
            <a:r>
              <a:rPr kumimoji="0" lang="zh-TW" altLang="en-US" sz="2800">
                <a:ea typeface="標楷體" panose="03000509000000000000" pitchFamily="65" charset="-120"/>
              </a:rPr>
              <a:t>於</a:t>
            </a:r>
            <a:r>
              <a:rPr kumimoji="0" lang="en-US" altLang="zh-TW" sz="2800"/>
              <a:t>07:59</a:t>
            </a:r>
            <a:r>
              <a:rPr kumimoji="0" lang="zh-TW" altLang="en-US" sz="2800">
                <a:ea typeface="標楷體" panose="03000509000000000000" pitchFamily="65" charset="-120"/>
              </a:rPr>
              <a:t>從家跑到學校，並在</a:t>
            </a:r>
            <a:r>
              <a:rPr kumimoji="0" lang="en-US" altLang="zh-TW" sz="2800">
                <a:ea typeface="標楷體" panose="03000509000000000000" pitchFamily="65" charset="-120"/>
              </a:rPr>
              <a:t>08:05</a:t>
            </a:r>
            <a:r>
              <a:rPr kumimoji="0" lang="zh-TW" altLang="en-US" sz="2800">
                <a:ea typeface="標楷體" panose="03000509000000000000" pitchFamily="65" charset="-120"/>
              </a:rPr>
              <a:t>到達。他共用了多少時間</a:t>
            </a:r>
            <a:r>
              <a:rPr lang="zh-TW" altLang="en-US" sz="2800">
                <a:ea typeface="標楷體" panose="03000509000000000000" pitchFamily="65" charset="-120"/>
              </a:rPr>
              <a:t>？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  <p:sp>
        <p:nvSpPr>
          <p:cNvPr id="140353" name="Text Box 65">
            <a:extLst>
              <a:ext uri="{FF2B5EF4-FFF2-40B4-BE49-F238E27FC236}">
                <a16:creationId xmlns:a16="http://schemas.microsoft.com/office/drawing/2014/main" xmlns="" id="{1CC1329F-E472-4C21-8790-B1DE458BC5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7784" y="2689226"/>
            <a:ext cx="3600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07:59 </a:t>
            </a:r>
            <a:r>
              <a:rPr kumimoji="0"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  </a:t>
            </a:r>
            <a:r>
              <a:rPr kumimoji="0"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kumimoji="0"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→    </a:t>
            </a:r>
            <a:r>
              <a:rPr kumimoji="0"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08:00</a:t>
            </a:r>
            <a:endParaRPr kumimoji="0" lang="zh-TW" altLang="en-US" sz="28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39945" name="Rectangle 5">
            <a:extLst>
              <a:ext uri="{FF2B5EF4-FFF2-40B4-BE49-F238E27FC236}">
                <a16:creationId xmlns:a16="http://schemas.microsoft.com/office/drawing/2014/main" xmlns="" id="{209BCD8A-5DBA-4174-A9E9-4FE63E8625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1688" y="1941513"/>
            <a:ext cx="2303462" cy="25717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ctr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30000"/>
              </a:spcBef>
              <a:spcAft>
                <a:spcPct val="30000"/>
              </a:spcAft>
              <a:buFontTx/>
              <a:buAutoNum type="alphaUcPeriod"/>
            </a:pPr>
            <a:r>
              <a:rPr lang="en-US" altLang="zh-TW" sz="2800">
                <a:ea typeface="標楷體" panose="03000509000000000000" pitchFamily="65" charset="-120"/>
              </a:rPr>
              <a:t> 4</a:t>
            </a:r>
            <a:r>
              <a:rPr lang="zh-TW" altLang="en-US" sz="2800">
                <a:ea typeface="標楷體" panose="03000509000000000000" pitchFamily="65" charset="-120"/>
              </a:rPr>
              <a:t>分鐘              </a:t>
            </a:r>
          </a:p>
          <a:p>
            <a:pPr eaLnBrk="1" hangingPunct="1">
              <a:spcBef>
                <a:spcPct val="30000"/>
              </a:spcBef>
              <a:spcAft>
                <a:spcPct val="30000"/>
              </a:spcAft>
              <a:buFontTx/>
              <a:buAutoNum type="alphaUcPeriod"/>
            </a:pPr>
            <a:r>
              <a:rPr lang="zh-TW" altLang="en-US" sz="2800">
                <a:ea typeface="標楷體" panose="03000509000000000000" pitchFamily="65" charset="-120"/>
              </a:rPr>
              <a:t> </a:t>
            </a:r>
            <a:r>
              <a:rPr lang="en-US" altLang="zh-TW" sz="2800">
                <a:ea typeface="標楷體" panose="03000509000000000000" pitchFamily="65" charset="-120"/>
              </a:rPr>
              <a:t>5</a:t>
            </a:r>
            <a:r>
              <a:rPr lang="zh-TW" altLang="en-US" sz="2800">
                <a:ea typeface="標楷體" panose="03000509000000000000" pitchFamily="65" charset="-120"/>
              </a:rPr>
              <a:t>分鐘        </a:t>
            </a:r>
          </a:p>
          <a:p>
            <a:pPr eaLnBrk="1" hangingPunct="1">
              <a:spcBef>
                <a:spcPct val="30000"/>
              </a:spcBef>
              <a:spcAft>
                <a:spcPct val="30000"/>
              </a:spcAft>
              <a:buFontTx/>
              <a:buAutoNum type="alphaUcPeriod"/>
            </a:pPr>
            <a:r>
              <a:rPr lang="zh-TW" altLang="en-US" sz="2800">
                <a:ea typeface="標楷體" panose="03000509000000000000" pitchFamily="65" charset="-120"/>
              </a:rPr>
              <a:t> </a:t>
            </a:r>
            <a:r>
              <a:rPr lang="en-US" altLang="zh-TW" sz="2800">
                <a:ea typeface="標楷體" panose="03000509000000000000" pitchFamily="65" charset="-120"/>
              </a:rPr>
              <a:t>6</a:t>
            </a:r>
            <a:r>
              <a:rPr lang="zh-TW" altLang="en-US" sz="2800">
                <a:ea typeface="標楷體" panose="03000509000000000000" pitchFamily="65" charset="-120"/>
              </a:rPr>
              <a:t>分鐘     </a:t>
            </a:r>
          </a:p>
          <a:p>
            <a:pPr eaLnBrk="1" hangingPunct="1">
              <a:spcBef>
                <a:spcPct val="30000"/>
              </a:spcBef>
              <a:spcAft>
                <a:spcPct val="30000"/>
              </a:spcAft>
              <a:buFontTx/>
              <a:buAutoNum type="alphaUcPeriod"/>
            </a:pPr>
            <a:r>
              <a:rPr lang="zh-TW" altLang="en-US" sz="2800">
                <a:ea typeface="標楷體" panose="03000509000000000000" pitchFamily="65" charset="-120"/>
              </a:rPr>
              <a:t> </a:t>
            </a:r>
            <a:r>
              <a:rPr lang="en-US" altLang="zh-TW" sz="2800">
                <a:ea typeface="標楷體" panose="03000509000000000000" pitchFamily="65" charset="-120"/>
              </a:rPr>
              <a:t>7</a:t>
            </a:r>
            <a:r>
              <a:rPr lang="zh-TW" altLang="en-US" sz="2800">
                <a:ea typeface="標楷體" panose="03000509000000000000" pitchFamily="65" charset="-120"/>
              </a:rPr>
              <a:t>分鐘          </a:t>
            </a:r>
          </a:p>
        </p:txBody>
      </p:sp>
      <p:sp>
        <p:nvSpPr>
          <p:cNvPr id="10" name="Text Box 65">
            <a:extLst>
              <a:ext uri="{FF2B5EF4-FFF2-40B4-BE49-F238E27FC236}">
                <a16:creationId xmlns:a16="http://schemas.microsoft.com/office/drawing/2014/main" xmlns="" id="{B071AAD7-AE52-4C4D-8E3F-E741657A59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4115" y="2682753"/>
            <a:ext cx="225016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→  </a:t>
            </a:r>
            <a:r>
              <a:rPr kumimoji="0"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 08:05</a:t>
            </a:r>
            <a:r>
              <a:rPr kumimoji="0"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</a:p>
        </p:txBody>
      </p:sp>
      <p:sp>
        <p:nvSpPr>
          <p:cNvPr id="11" name="Text Box 65">
            <a:extLst>
              <a:ext uri="{FF2B5EF4-FFF2-40B4-BE49-F238E27FC236}">
                <a16:creationId xmlns:a16="http://schemas.microsoft.com/office/drawing/2014/main" xmlns="" id="{4B666B08-376F-47A6-A160-DA5FD3B603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00079" y="2442078"/>
            <a:ext cx="165620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zh-TW" altLang="en-US" sz="2000" dirty="0">
                <a:solidFill>
                  <a:srgbClr val="FF00FF"/>
                </a:solidFill>
                <a:ea typeface="標楷體" panose="03000509000000000000" pitchFamily="65" charset="-120"/>
              </a:rPr>
              <a:t>過了</a:t>
            </a:r>
            <a:r>
              <a:rPr kumimoji="0" lang="en-US" altLang="zh-TW" sz="2000" dirty="0">
                <a:solidFill>
                  <a:srgbClr val="FF00FF"/>
                </a:solidFill>
                <a:ea typeface="標楷體" panose="03000509000000000000" pitchFamily="65" charset="-120"/>
              </a:rPr>
              <a:t>5</a:t>
            </a:r>
            <a:r>
              <a:rPr kumimoji="0" lang="zh-TW" altLang="en-US" sz="2000" dirty="0">
                <a:solidFill>
                  <a:srgbClr val="FF00FF"/>
                </a:solidFill>
                <a:ea typeface="標楷體" panose="03000509000000000000" pitchFamily="65" charset="-120"/>
              </a:rPr>
              <a:t>分鐘</a:t>
            </a:r>
          </a:p>
        </p:txBody>
      </p:sp>
      <p:sp>
        <p:nvSpPr>
          <p:cNvPr id="12" name="Text Box 65">
            <a:extLst>
              <a:ext uri="{FF2B5EF4-FFF2-40B4-BE49-F238E27FC236}">
                <a16:creationId xmlns:a16="http://schemas.microsoft.com/office/drawing/2014/main" xmlns="" id="{F5AAC876-36BD-43AF-868E-6C1D530F9E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6528" y="2470670"/>
            <a:ext cx="165620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zh-TW" altLang="en-US" sz="2000" dirty="0">
                <a:solidFill>
                  <a:srgbClr val="FF00FF"/>
                </a:solidFill>
                <a:ea typeface="標楷體" panose="03000509000000000000" pitchFamily="65" charset="-120"/>
              </a:rPr>
              <a:t>過了</a:t>
            </a:r>
            <a:r>
              <a:rPr kumimoji="0" lang="en-US" altLang="zh-TW" sz="2000" dirty="0">
                <a:solidFill>
                  <a:srgbClr val="FF00FF"/>
                </a:solidFill>
                <a:ea typeface="標楷體" panose="03000509000000000000" pitchFamily="65" charset="-120"/>
              </a:rPr>
              <a:t>1</a:t>
            </a:r>
            <a:r>
              <a:rPr kumimoji="0" lang="zh-TW" altLang="en-US" sz="2000" dirty="0">
                <a:solidFill>
                  <a:srgbClr val="FF00FF"/>
                </a:solidFill>
                <a:ea typeface="標楷體" panose="03000509000000000000" pitchFamily="65" charset="-120"/>
              </a:rPr>
              <a:t>分鐘</a:t>
            </a:r>
          </a:p>
        </p:txBody>
      </p:sp>
      <p:sp>
        <p:nvSpPr>
          <p:cNvPr id="13" name="Text Box 65">
            <a:extLst>
              <a:ext uri="{FF2B5EF4-FFF2-40B4-BE49-F238E27FC236}">
                <a16:creationId xmlns:a16="http://schemas.microsoft.com/office/drawing/2014/main" xmlns="" id="{81E2A9BF-6FC6-4CA7-B4BE-E4F58C763A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2925" y="3324356"/>
            <a:ext cx="236526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zh-TW" altLang="en-US" sz="2800" dirty="0">
                <a:solidFill>
                  <a:srgbClr val="FF00FF"/>
                </a:solidFill>
                <a:ea typeface="標楷體" panose="03000509000000000000" pitchFamily="65" charset="-120"/>
              </a:rPr>
              <a:t>共過了</a:t>
            </a:r>
            <a:r>
              <a:rPr kumimoji="0" lang="en-US" altLang="zh-TW" sz="2800" dirty="0">
                <a:solidFill>
                  <a:srgbClr val="FF00FF"/>
                </a:solidFill>
                <a:ea typeface="標楷體" panose="03000509000000000000" pitchFamily="65" charset="-120"/>
              </a:rPr>
              <a:t>6</a:t>
            </a:r>
            <a:r>
              <a:rPr kumimoji="0" lang="zh-TW" altLang="en-US" sz="2800" dirty="0">
                <a:solidFill>
                  <a:srgbClr val="FF00FF"/>
                </a:solidFill>
                <a:ea typeface="標楷體" panose="03000509000000000000" pitchFamily="65" charset="-120"/>
              </a:rPr>
              <a:t>分鐘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403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403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52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351" grpId="0" build="allAtOnce"/>
      <p:bldP spid="152606" grpId="0" animBg="1"/>
      <p:bldP spid="28" grpId="0"/>
      <p:bldP spid="140353" grpId="0" build="allAtOnce"/>
      <p:bldP spid="10" grpId="0" build="allAtOnce"/>
      <p:bldP spid="11" grpId="0" build="allAtOnce"/>
      <p:bldP spid="12" grpId="0" build="allAtOnce"/>
      <p:bldP spid="13" grpId="0" build="allAtOnce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606" name="Rectangle 30">
            <a:extLst>
              <a:ext uri="{FF2B5EF4-FFF2-40B4-BE49-F238E27FC236}">
                <a16:creationId xmlns:a16="http://schemas.microsoft.com/office/drawing/2014/main" xmlns="" id="{436F7E2A-426F-4CC5-992E-60140A18E5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4671" y="3951410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38915" name="Rectangle 4">
            <a:extLst>
              <a:ext uri="{FF2B5EF4-FFF2-40B4-BE49-F238E27FC236}">
                <a16:creationId xmlns:a16="http://schemas.microsoft.com/office/drawing/2014/main" xmlns="" id="{559AFD14-C69B-43BB-82A4-497B0479A6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796" y="2845318"/>
            <a:ext cx="777875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sz="2800" dirty="0" smtClean="0">
                <a:ea typeface="標楷體" panose="03000509000000000000" pitchFamily="65" charset="-120"/>
              </a:rPr>
              <a:t>25</a:t>
            </a:r>
            <a:r>
              <a:rPr lang="en-US" altLang="zh-CN" sz="2800" dirty="0" smtClean="0">
                <a:ea typeface="標楷體" panose="03000509000000000000" pitchFamily="65" charset="-120"/>
              </a:rPr>
              <a:t>.</a:t>
            </a:r>
            <a:r>
              <a:rPr lang="en-US" altLang="zh-TW" sz="2800" dirty="0" smtClean="0">
                <a:ea typeface="標楷體" panose="03000509000000000000" pitchFamily="65" charset="-120"/>
              </a:rPr>
              <a:t> </a:t>
            </a:r>
            <a:endParaRPr lang="zh-CN" altLang="en-US" sz="2800" dirty="0">
              <a:ea typeface="標楷體" panose="03000509000000000000" pitchFamily="65" charset="-120"/>
            </a:endParaRPr>
          </a:p>
        </p:txBody>
      </p:sp>
      <p:sp>
        <p:nvSpPr>
          <p:cNvPr id="38916" name="Rectangle 5">
            <a:extLst>
              <a:ext uri="{FF2B5EF4-FFF2-40B4-BE49-F238E27FC236}">
                <a16:creationId xmlns:a16="http://schemas.microsoft.com/office/drawing/2014/main" xmlns="" id="{54E3D293-D59E-4FFC-9CCE-AD8121150A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4671" y="3883110"/>
            <a:ext cx="6155601" cy="103323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 anchor="ctr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dirty="0"/>
              <a:t>A. </a:t>
            </a:r>
            <a:r>
              <a:rPr lang="en-US" altLang="zh-CN" sz="2800" dirty="0" smtClean="0"/>
              <a:t>25cm</a:t>
            </a:r>
            <a:r>
              <a:rPr lang="en-US" altLang="zh-CN" sz="2800" baseline="30000" dirty="0" smtClean="0"/>
              <a:t>2</a:t>
            </a:r>
            <a:r>
              <a:rPr lang="zh-TW" altLang="en-US" sz="2800" dirty="0" smtClean="0"/>
              <a:t>                      </a:t>
            </a:r>
            <a:r>
              <a:rPr lang="en-US" altLang="zh-CN" sz="2800" dirty="0" smtClean="0"/>
              <a:t>B</a:t>
            </a:r>
            <a:r>
              <a:rPr lang="en-US" altLang="zh-CN" sz="2800" dirty="0"/>
              <a:t>. 30cm</a:t>
            </a:r>
            <a:r>
              <a:rPr lang="en-US" altLang="zh-CN" sz="2800" baseline="30000" dirty="0"/>
              <a:t>2</a:t>
            </a:r>
          </a:p>
          <a:p>
            <a:pPr>
              <a:spcAft>
                <a:spcPts val="600"/>
              </a:spcAft>
            </a:pPr>
            <a:r>
              <a:rPr lang="en-US" altLang="zh-CN" sz="2800" dirty="0"/>
              <a:t>C. </a:t>
            </a:r>
            <a:r>
              <a:rPr lang="en-US" altLang="zh-CN" sz="2800" dirty="0" smtClean="0"/>
              <a:t>40cm</a:t>
            </a:r>
            <a:r>
              <a:rPr lang="en-US" altLang="zh-CN" sz="2800" baseline="30000" dirty="0" smtClean="0"/>
              <a:t>2</a:t>
            </a:r>
            <a:r>
              <a:rPr lang="zh-TW" altLang="en-US" sz="2800" dirty="0" smtClean="0"/>
              <a:t>                     </a:t>
            </a:r>
            <a:r>
              <a:rPr lang="en-US" altLang="zh-CN" sz="2800" dirty="0" smtClean="0"/>
              <a:t>D. </a:t>
            </a:r>
            <a:r>
              <a:rPr lang="en-US" altLang="zh-CN" sz="2800" dirty="0"/>
              <a:t>100cm</a:t>
            </a:r>
            <a:r>
              <a:rPr lang="en-US" altLang="zh-CN" sz="2800" baseline="30000" dirty="0"/>
              <a:t>2</a:t>
            </a:r>
            <a:endParaRPr lang="zh-TW" altLang="en-US" sz="2800" baseline="30000" dirty="0">
              <a:ea typeface="標楷體" panose="03000509000000000000" pitchFamily="65" charset="-12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0A2522EF-5F8E-496B-A7BB-43A2402A20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5776" y="3907754"/>
            <a:ext cx="9286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38918" name="Rectangle 4">
            <a:extLst>
              <a:ext uri="{FF2B5EF4-FFF2-40B4-BE49-F238E27FC236}">
                <a16:creationId xmlns:a16="http://schemas.microsoft.com/office/drawing/2014/main" xmlns="" id="{0B308F2D-38D9-4BF1-A217-D982CA2ABE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7915" y="2887376"/>
            <a:ext cx="8150100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上圖中，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P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和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Q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是兩個三角形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。</a:t>
            </a:r>
            <a:r>
              <a:rPr lang="en-US" altLang="zh-TW" sz="2800" dirty="0" smtClean="0">
                <a:latin typeface="+mn-lt"/>
                <a:ea typeface="標楷體" panose="03000509000000000000" pitchFamily="65" charset="-120"/>
              </a:rPr>
              <a:t>P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的面積是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50cm</a:t>
            </a:r>
            <a:r>
              <a:rPr lang="en-US" altLang="zh-TW" sz="2800" baseline="30000" dirty="0">
                <a:latin typeface="+mn-lt"/>
                <a:ea typeface="標楷體" panose="03000509000000000000" pitchFamily="65" charset="-120"/>
              </a:rPr>
              <a:t>2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，</a:t>
            </a:r>
            <a:endParaRPr lang="en-US" altLang="zh-TW" sz="2800" dirty="0" smtClean="0">
              <a:latin typeface="+mn-lt"/>
              <a:ea typeface="標楷體" panose="03000509000000000000" pitchFamily="65" charset="-120"/>
            </a:endParaRPr>
          </a:p>
          <a:p>
            <a:r>
              <a:rPr lang="en-US" altLang="zh-TW" sz="2800" dirty="0" smtClean="0">
                <a:latin typeface="+mn-lt"/>
                <a:ea typeface="標楷體" panose="03000509000000000000" pitchFamily="65" charset="-120"/>
              </a:rPr>
              <a:t>Q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的面積是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多</a:t>
            </a:r>
            <a:r>
              <a:rPr lang="zh-CN" altLang="en-US" sz="2800" dirty="0" smtClean="0">
                <a:latin typeface="+mn-lt"/>
                <a:ea typeface="標楷體" panose="03000509000000000000" pitchFamily="65" charset="-120"/>
              </a:rPr>
              <a:t>少</a:t>
            </a:r>
            <a:r>
              <a:rPr lang="zh-CN" altLang="en-US" sz="2800" dirty="0">
                <a:latin typeface="+mn-lt"/>
                <a:ea typeface="標楷體" panose="03000509000000000000" pitchFamily="65" charset="-120"/>
              </a:rPr>
              <a:t>？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835696" y="908720"/>
            <a:ext cx="3200400" cy="1763486"/>
          </a:xfrm>
          <a:prstGeom prst="rect">
            <a:avLst/>
          </a:prstGeom>
        </p:spPr>
      </p:pic>
      <p:sp>
        <p:nvSpPr>
          <p:cNvPr id="3" name="任意多边形 2"/>
          <p:cNvSpPr/>
          <p:nvPr/>
        </p:nvSpPr>
        <p:spPr bwMode="auto">
          <a:xfrm>
            <a:off x="3450521" y="1039342"/>
            <a:ext cx="0" cy="1325880"/>
          </a:xfrm>
          <a:custGeom>
            <a:avLst/>
            <a:gdLst>
              <a:gd name="connsiteX0" fmla="*/ 0 w 0"/>
              <a:gd name="connsiteY0" fmla="*/ 0 h 1438183"/>
              <a:gd name="connsiteX1" fmla="*/ 0 w 0"/>
              <a:gd name="connsiteY1" fmla="*/ 1438183 h 14381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438183">
                <a:moveTo>
                  <a:pt x="0" y="0"/>
                </a:moveTo>
                <a:lnTo>
                  <a:pt x="0" y="1438183"/>
                </a:lnTo>
              </a:path>
            </a:pathLst>
          </a:custGeom>
          <a:noFill/>
          <a:ln w="28575" cap="flat" cmpd="sng" algn="ctr">
            <a:solidFill>
              <a:srgbClr val="FF00FF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" name="任意多边形 3"/>
          <p:cNvSpPr/>
          <p:nvPr/>
        </p:nvSpPr>
        <p:spPr bwMode="auto">
          <a:xfrm>
            <a:off x="3450521" y="2187765"/>
            <a:ext cx="182880" cy="182880"/>
          </a:xfrm>
          <a:custGeom>
            <a:avLst/>
            <a:gdLst>
              <a:gd name="connsiteX0" fmla="*/ 0 w 177554"/>
              <a:gd name="connsiteY0" fmla="*/ 0 h 221942"/>
              <a:gd name="connsiteX1" fmla="*/ 177554 w 177554"/>
              <a:gd name="connsiteY1" fmla="*/ 0 h 221942"/>
              <a:gd name="connsiteX2" fmla="*/ 177554 w 177554"/>
              <a:gd name="connsiteY2" fmla="*/ 221942 h 221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7554" h="221942">
                <a:moveTo>
                  <a:pt x="0" y="0"/>
                </a:moveTo>
                <a:lnTo>
                  <a:pt x="177554" y="0"/>
                </a:lnTo>
                <a:lnTo>
                  <a:pt x="177554" y="221942"/>
                </a:lnTo>
              </a:path>
            </a:pathLst>
          </a:cu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7" name="Text Box 39">
            <a:extLst>
              <a:ext uri="{FF2B5EF4-FFF2-40B4-BE49-F238E27FC236}">
                <a16:creationId xmlns:a16="http://schemas.microsoft.com/office/drawing/2014/main" xmlns="" id="{1D8335A6-4D8D-44B0-9606-C529C96D3C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2140" y="898159"/>
            <a:ext cx="307509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4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P</a:t>
            </a:r>
            <a:r>
              <a:rPr lang="zh-TW" altLang="en-US" sz="24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的面積 </a:t>
            </a:r>
            <a:r>
              <a:rPr lang="en-US" altLang="zh-TW" sz="24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4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4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16×</a:t>
            </a:r>
            <a:r>
              <a:rPr lang="zh-TW" altLang="en-US" sz="24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高</a:t>
            </a:r>
            <a:r>
              <a:rPr lang="en-US" altLang="zh-TW" sz="24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÷2</a:t>
            </a:r>
            <a:endParaRPr lang="zh-TW" altLang="en-US" sz="24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18" name="Text Box 39">
            <a:extLst>
              <a:ext uri="{FF2B5EF4-FFF2-40B4-BE49-F238E27FC236}">
                <a16:creationId xmlns:a16="http://schemas.microsoft.com/office/drawing/2014/main" xmlns="" id="{1D8335A6-4D8D-44B0-9606-C529C96D3C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4981" y="1455822"/>
            <a:ext cx="307509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Q</a:t>
            </a:r>
            <a:r>
              <a:rPr lang="zh-TW" altLang="en-US" sz="24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的面積 </a:t>
            </a:r>
            <a:r>
              <a:rPr lang="en-US" altLang="zh-TW" sz="24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4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4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8×</a:t>
            </a:r>
            <a:r>
              <a:rPr lang="zh-TW" altLang="en-US" sz="24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高</a:t>
            </a:r>
            <a:r>
              <a:rPr lang="en-US" altLang="zh-TW" sz="24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÷2</a:t>
            </a:r>
            <a:endParaRPr lang="zh-TW" altLang="en-US" sz="24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5" name="矩形 4"/>
          <p:cNvSpPr/>
          <p:nvPr/>
        </p:nvSpPr>
        <p:spPr bwMode="auto">
          <a:xfrm>
            <a:off x="2705776" y="2353467"/>
            <a:ext cx="466544" cy="318732"/>
          </a:xfrm>
          <a:prstGeom prst="rect">
            <a:avLst/>
          </a:pr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0" name="矩形 19"/>
          <p:cNvSpPr/>
          <p:nvPr/>
        </p:nvSpPr>
        <p:spPr bwMode="auto">
          <a:xfrm>
            <a:off x="4287556" y="2334312"/>
            <a:ext cx="466544" cy="318732"/>
          </a:xfrm>
          <a:prstGeom prst="rect">
            <a:avLst/>
          </a:pr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1" name="Text Box 39">
            <a:extLst>
              <a:ext uri="{FF2B5EF4-FFF2-40B4-BE49-F238E27FC236}">
                <a16:creationId xmlns:a16="http://schemas.microsoft.com/office/drawing/2014/main" xmlns="" id="{1D8335A6-4D8D-44B0-9606-C529C96D3C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6276" y="1938516"/>
            <a:ext cx="338929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Q</a:t>
            </a:r>
            <a:r>
              <a:rPr lang="zh-TW" altLang="en-US" sz="24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的面積 </a:t>
            </a:r>
            <a:r>
              <a:rPr lang="en-US" altLang="zh-TW" sz="24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4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4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P</a:t>
            </a:r>
            <a:r>
              <a:rPr lang="zh-TW" altLang="en-US" sz="24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的面積</a:t>
            </a:r>
            <a:r>
              <a:rPr lang="en-US" altLang="zh-TW" sz="24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÷2</a:t>
            </a:r>
            <a:endParaRPr lang="zh-TW" altLang="en-US" sz="24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22" name="Line 33">
            <a:extLst>
              <a:ext uri="{FF2B5EF4-FFF2-40B4-BE49-F238E27FC236}">
                <a16:creationId xmlns:a16="http://schemas.microsoft.com/office/drawing/2014/main" xmlns="" id="{B441ABB6-B979-4BE9-BA4D-D0591E011A44}"/>
              </a:ext>
            </a:extLst>
          </p:cNvPr>
          <p:cNvSpPr>
            <a:spLocks noChangeShapeType="1"/>
          </p:cNvSpPr>
          <p:nvPr/>
        </p:nvSpPr>
        <p:spPr bwMode="auto">
          <a:xfrm>
            <a:off x="5688012" y="3364430"/>
            <a:ext cx="265176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Text Box 39">
            <a:extLst>
              <a:ext uri="{FF2B5EF4-FFF2-40B4-BE49-F238E27FC236}">
                <a16:creationId xmlns:a16="http://schemas.microsoft.com/office/drawing/2014/main" xmlns="" id="{1D8335A6-4D8D-44B0-9606-C529C96D3C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0895" y="2416256"/>
            <a:ext cx="307509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Q</a:t>
            </a:r>
            <a:r>
              <a:rPr lang="zh-TW" altLang="en-US" sz="24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的面積 </a:t>
            </a:r>
            <a:r>
              <a:rPr lang="en-US" altLang="zh-TW" sz="24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4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4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50÷2</a:t>
            </a:r>
            <a:endParaRPr lang="zh-TW" altLang="en-US" sz="24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25" name="Text Box 39">
            <a:extLst>
              <a:ext uri="{FF2B5EF4-FFF2-40B4-BE49-F238E27FC236}">
                <a16:creationId xmlns:a16="http://schemas.microsoft.com/office/drawing/2014/main" xmlns="" id="{1D8335A6-4D8D-44B0-9606-C529C96D3C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988" y="2407817"/>
            <a:ext cx="200954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4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4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4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25(cm</a:t>
            </a:r>
            <a:r>
              <a:rPr lang="en-US" altLang="zh-TW" sz="2400" baseline="300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2</a:t>
            </a:r>
            <a:r>
              <a:rPr lang="en-US" altLang="zh-TW" sz="24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)</a:t>
            </a:r>
            <a:endParaRPr lang="zh-TW" altLang="en-US" sz="24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152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606" grpId="0" animBg="1"/>
      <p:bldP spid="28" grpId="0"/>
      <p:bldP spid="3" grpId="0" animBg="1"/>
      <p:bldP spid="3" grpId="1" animBg="1"/>
      <p:bldP spid="4" grpId="0" animBg="1"/>
      <p:bldP spid="4" grpId="1" animBg="1"/>
      <p:bldP spid="17" grpId="0"/>
      <p:bldP spid="17" grpId="1"/>
      <p:bldP spid="18" grpId="0"/>
      <p:bldP spid="18" grpId="1"/>
      <p:bldP spid="5" grpId="0" animBg="1"/>
      <p:bldP spid="5" grpId="1" animBg="1"/>
      <p:bldP spid="20" grpId="0" animBg="1"/>
      <p:bldP spid="20" grpId="1" animBg="1"/>
      <p:bldP spid="21" grpId="0"/>
      <p:bldP spid="21" grpId="1"/>
      <p:bldP spid="23" grpId="0"/>
      <p:bldP spid="23" grpId="1"/>
      <p:bldP spid="25" grpId="0"/>
      <p:bldP spid="25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>
            <a:hlinkClick r:id="rId3" action="ppaction://hlinksldjump"/>
            <a:extLst>
              <a:ext uri="{FF2B5EF4-FFF2-40B4-BE49-F238E27FC236}">
                <a16:creationId xmlns:a16="http://schemas.microsoft.com/office/drawing/2014/main" xmlns="" id="{AF38AF5C-2B93-4239-9F98-E3ADF96A5B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922338"/>
            <a:ext cx="2036763" cy="9017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11267" name="AutoShape 3">
            <a:extLst>
              <a:ext uri="{FF2B5EF4-FFF2-40B4-BE49-F238E27FC236}">
                <a16:creationId xmlns:a16="http://schemas.microsoft.com/office/drawing/2014/main" xmlns="" id="{A66EE991-9E39-4266-AB61-8FF70E2188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425" y="922338"/>
            <a:ext cx="2036763" cy="901700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15875" algn="ctr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pic>
        <p:nvPicPr>
          <p:cNvPr id="11268" name="Picture 35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D384D314-1D35-4C67-8B09-87A2EB2772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53" descr="學生須知">
            <a:hlinkClick r:id="rId5" action="ppaction://hlinksldjump"/>
            <a:extLst>
              <a:ext uri="{FF2B5EF4-FFF2-40B4-BE49-F238E27FC236}">
                <a16:creationId xmlns:a16="http://schemas.microsoft.com/office/drawing/2014/main" xmlns="" id="{26EB98A8-6BCD-4D4B-99A6-1ACC0264A2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879475"/>
            <a:ext cx="1385888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0" name="WordArt 44">
            <a:extLst>
              <a:ext uri="{FF2B5EF4-FFF2-40B4-BE49-F238E27FC236}">
                <a16:creationId xmlns:a16="http://schemas.microsoft.com/office/drawing/2014/main" xmlns="" id="{01B40F96-8B14-48E9-B1DD-8BCF68F92AD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27075" y="1041400"/>
            <a:ext cx="1797050" cy="3508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TW" altLang="en-US" sz="3600" b="1" kern="10">
                <a:solidFill>
                  <a:srgbClr val="0066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甲部考核課題</a:t>
            </a:r>
            <a:endParaRPr lang="en-US" sz="3600" b="1" kern="10">
              <a:solidFill>
                <a:srgbClr val="0066FF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1271" name="WordArt 45">
            <a:hlinkClick r:id="rId3" action="ppaction://hlinksldjump"/>
            <a:extLst>
              <a:ext uri="{FF2B5EF4-FFF2-40B4-BE49-F238E27FC236}">
                <a16:creationId xmlns:a16="http://schemas.microsoft.com/office/drawing/2014/main" xmlns="" id="{B8C23AAB-DD94-4D85-BEAF-97058AD10E4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932113" y="1093788"/>
            <a:ext cx="633412" cy="2873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b="1" kern="10">
                <a:solidFill>
                  <a:srgbClr val="80808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乙部</a:t>
            </a:r>
            <a:endParaRPr lang="en-US" sz="3600" b="1" kern="10">
              <a:solidFill>
                <a:srgbClr val="80808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9" name="Group 45">
            <a:extLst>
              <a:ext uri="{FF2B5EF4-FFF2-40B4-BE49-F238E27FC236}">
                <a16:creationId xmlns:a16="http://schemas.microsoft.com/office/drawing/2014/main" xmlns="" id="{BB30998D-2F7A-44CE-9A6D-E796192D96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1553621"/>
              </p:ext>
            </p:extLst>
          </p:nvPr>
        </p:nvGraphicFramePr>
        <p:xfrm>
          <a:off x="606425" y="1466850"/>
          <a:ext cx="8137526" cy="4419627"/>
        </p:xfrm>
        <a:graphic>
          <a:graphicData uri="http://schemas.openxmlformats.org/drawingml/2006/table">
            <a:tbl>
              <a:tblPr/>
              <a:tblGrid>
                <a:gridCol w="133558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6985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02716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0492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6805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範疇</a:t>
                      </a:r>
                    </a:p>
                  </a:txBody>
                  <a:tcPr marL="0" marR="0" marT="46816" marB="46816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題目</a:t>
                      </a:r>
                    </a:p>
                  </a:txBody>
                  <a:tcPr marL="0" marR="0" marT="46816" marB="46816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課題</a:t>
                      </a:r>
                    </a:p>
                  </a:txBody>
                  <a:tcPr marL="0" marR="0" marT="46816" marB="46816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46520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數</a:t>
                      </a:r>
                    </a:p>
                  </a:txBody>
                  <a:tcPr marL="0" marR="0" marT="46816" marB="46816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</a:t>
                      </a:r>
                      <a:r>
                        <a:rPr kumimoji="1" lang="zh-TW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－</a:t>
                      </a:r>
                      <a:r>
                        <a:rPr kumimoji="1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0" marR="0" marT="46816" marB="46816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多位數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小數乘法 </a:t>
                      </a:r>
                      <a:endParaRPr kumimoji="1" lang="en-US" altLang="zh-TW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ea typeface="標楷體" pitchFamily="65" charset="-120"/>
                        <a:cs typeface="Arial" charset="0"/>
                        <a:sym typeface="Wingdings 2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小數加法和減法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)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 </a:t>
                      </a:r>
                      <a:r>
                        <a:rPr kumimoji="1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en-US" altLang="zh-TW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                 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整數四則混合計算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(3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下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charset="0"/>
                          <a:sym typeface="Wingdings 2" pitchFamily="18" charset="2"/>
                        </a:rPr>
                        <a:t>、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  </a:t>
                      </a: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  <a:ea typeface="標楷體" pitchFamily="65" charset="-120"/>
                        <a:cs typeface="Arial" charset="0"/>
                        <a:sym typeface="Wingdings 2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   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)</a:t>
                      </a:r>
                    </a:p>
                  </a:txBody>
                  <a:tcPr marL="0" marR="0" marT="46816" marB="46816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異分母分數減法</a:t>
                      </a:r>
                      <a:endParaRPr kumimoji="1" lang="en-US" altLang="zh-TW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異分母分數的比較</a:t>
                      </a:r>
                      <a:endParaRPr kumimoji="1" lang="en-US" altLang="zh-TW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小數加減混合計算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因數和倍數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)</a:t>
                      </a:r>
                      <a:r>
                        <a:rPr kumimoji="1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標楷體" pitchFamily="65" charset="-120"/>
                          <a:cs typeface="Arial" charset="0"/>
                        </a:rPr>
                        <a:t> 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整數乘法和除法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)</a:t>
                      </a:r>
                    </a:p>
                  </a:txBody>
                  <a:tcPr marL="0" marR="0" marT="46816" marB="46816" horzOverflow="overflow">
                    <a:lnL>
                      <a:noFill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1688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圖形與空間</a:t>
                      </a:r>
                    </a:p>
                  </a:txBody>
                  <a:tcPr marL="0" marR="0" marT="46816" marB="46816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15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－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46816" marB="46816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立體圖形</a:t>
                      </a:r>
                      <a:r>
                        <a:rPr kumimoji="1" lang="zh-TW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的頂點和稜 </a:t>
                      </a:r>
                      <a:endParaRPr kumimoji="1" lang="en-US" altLang="zh-TW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長方體的摺紙圖樣</a:t>
                      </a:r>
                      <a:endParaRPr kumimoji="1" lang="en-US" altLang="zh-TW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ea typeface="標楷體" pitchFamily="65" charset="-120"/>
                        <a:cs typeface="Arial" charset="0"/>
                        <a:sym typeface="Wingdings 2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四邊形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)</a:t>
                      </a: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46816" marB="46816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圓的認識</a:t>
                      </a:r>
                      <a:endParaRPr kumimoji="1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立體圖形的截面</a:t>
                      </a:r>
                      <a:endParaRPr kumimoji="1" lang="en-US" altLang="zh-TW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ea typeface="標楷體" pitchFamily="65" charset="-120"/>
                        <a:cs typeface="Arial" charset="0"/>
                        <a:sym typeface="Wingdings 2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八個方向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)</a:t>
                      </a:r>
                      <a:r>
                        <a:rPr kumimoji="1" lang="zh-CN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</a:rPr>
                        <a:t> </a:t>
                      </a: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46816" marB="46816" horzOverflow="overflow">
                    <a:lnL>
                      <a:noFill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1688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度量</a:t>
                      </a:r>
                    </a:p>
                  </a:txBody>
                  <a:tcPr marL="0" marR="0" marT="46816" marB="46816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21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－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27</a:t>
                      </a:r>
                    </a:p>
                  </a:txBody>
                  <a:tcPr marL="0" marR="0" marT="46816" marB="46816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平行四邊形</a:t>
                      </a:r>
                      <a:r>
                        <a:rPr kumimoji="1" lang="zh-TW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charset="0"/>
                          <a:sym typeface="Wingdings 2" pitchFamily="18" charset="2"/>
                        </a:rPr>
                        <a:t>、</a:t>
                      </a:r>
                      <a:r>
                        <a:rPr kumimoji="1" lang="zh-TW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三角形和梯形  </a:t>
                      </a:r>
                      <a:endParaRPr kumimoji="1" lang="en-US" altLang="zh-TW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ea typeface="標楷體" pitchFamily="65" charset="-120"/>
                        <a:cs typeface="Arial" charset="0"/>
                        <a:sym typeface="Wingdings 2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   的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面積</a:t>
                      </a:r>
                      <a:r>
                        <a:rPr kumimoji="1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面積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)</a:t>
                      </a: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46816" marB="46816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多邊形的面積</a:t>
                      </a:r>
                      <a:endParaRPr kumimoji="1" lang="en-US" altLang="zh-TW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ea typeface="標楷體" pitchFamily="65" charset="-120"/>
                        <a:cs typeface="Arial" charset="0"/>
                        <a:sym typeface="Wingdings 2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周界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)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時間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(3</a:t>
                      </a: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)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 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46816" marB="46816" anchor="ctr" horzOverflow="overflow">
                    <a:lnL>
                      <a:noFill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452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數據處理</a:t>
                      </a:r>
                    </a:p>
                  </a:txBody>
                  <a:tcPr marL="0" marR="0" marT="46816" marB="468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28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－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29</a:t>
                      </a:r>
                    </a:p>
                  </a:txBody>
                  <a:tcPr marL="0" marR="0" marT="46816" marB="46816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</a:rPr>
                        <a:t>象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</a:rPr>
                        <a:t>形圖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</a:rPr>
                        <a:t>(2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</a:rPr>
                        <a:t>)</a:t>
                      </a:r>
                      <a:r>
                        <a:rPr kumimoji="1" lang="zh-CN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</a:rPr>
                        <a:t> </a:t>
                      </a:r>
                      <a:endParaRPr kumimoji="1" lang="en-US" altLang="zh-TW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46816" marB="46816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棒形圖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</a:p>
                  </a:txBody>
                  <a:tcPr marL="0" marR="0" marT="46816" marB="46816" anchor="ctr" horzOverflow="overflow">
                    <a:lnL>
                      <a:noFill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805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代數</a:t>
                      </a:r>
                    </a:p>
                  </a:txBody>
                  <a:tcPr marL="0" marR="0" marT="46816" marB="468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 marL="0" marR="0" marT="46816" marB="46816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方程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0" marR="0" marT="46816" marB="46816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0" marR="0" marT="46816" marB="46816" anchor="ctr" horzOverflow="overflow">
                    <a:lnL>
                      <a:noFill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2">
            <a:extLst>
              <a:ext uri="{FF2B5EF4-FFF2-40B4-BE49-F238E27FC236}">
                <a16:creationId xmlns:a16="http://schemas.microsoft.com/office/drawing/2014/main" xmlns="" id="{F421CB24-30D9-48F8-88BC-FD3A0856C8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7538" y="752475"/>
            <a:ext cx="3313112" cy="9461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長方形的闊是  </a:t>
            </a:r>
          </a:p>
          <a:p>
            <a:pPr eaLnBrk="1" hangingPunct="1">
              <a:defRPr/>
            </a:pP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32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8 </a:t>
            </a:r>
            <a:r>
              <a:rPr lang="en-US" altLang="zh-TW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×</a:t>
            </a:r>
            <a:r>
              <a:rPr lang="en-US" altLang="zh-TW" sz="280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2 = 16(cm)</a:t>
            </a:r>
            <a:endParaRPr lang="zh-TW" altLang="en-US" sz="2800" dirty="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29036" name="Text Box 12">
            <a:extLst>
              <a:ext uri="{FF2B5EF4-FFF2-40B4-BE49-F238E27FC236}">
                <a16:creationId xmlns:a16="http://schemas.microsoft.com/office/drawing/2014/main" xmlns="" id="{DF3CFE00-E3D8-47D1-8F5C-E5E0EC357B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4513" y="1722438"/>
            <a:ext cx="4716462" cy="95408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0"/>
              </a:spcAft>
              <a:defRPr/>
            </a:pP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平行四邊形底長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23cm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，</a:t>
            </a:r>
            <a:endParaRPr lang="en-US" altLang="zh-TW" sz="2800" dirty="0">
              <a:solidFill>
                <a:srgbClr val="003399"/>
              </a:solidFill>
              <a:ea typeface="標楷體" panose="03000509000000000000" pitchFamily="65" charset="-120"/>
            </a:endParaRPr>
          </a:p>
          <a:p>
            <a:pPr eaLnBrk="1" hangingPunct="1">
              <a:spcAft>
                <a:spcPts val="0"/>
              </a:spcAft>
              <a:defRPr/>
            </a:pP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對應的高 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184 </a:t>
            </a:r>
            <a:r>
              <a:rPr lang="en-US" altLang="zh-TW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÷</a:t>
            </a:r>
            <a:r>
              <a:rPr lang="en-US" altLang="zh-TW" sz="280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23 = 8(cm)</a:t>
            </a:r>
            <a:endParaRPr lang="zh-TW" altLang="en-US" sz="2800" dirty="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36261" name="Rectangle 69">
            <a:extLst>
              <a:ext uri="{FF2B5EF4-FFF2-40B4-BE49-F238E27FC236}">
                <a16:creationId xmlns:a16="http://schemas.microsoft.com/office/drawing/2014/main" xmlns="" id="{8F297685-64FD-42ED-A04B-3AEEBFC3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3938" y="1368425"/>
            <a:ext cx="684212" cy="325438"/>
          </a:xfrm>
          <a:prstGeom prst="rect">
            <a:avLst/>
          </a:prstGeom>
          <a:solidFill>
            <a:srgbClr val="66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CN"/>
          </a:p>
        </p:txBody>
      </p:sp>
      <p:sp>
        <p:nvSpPr>
          <p:cNvPr id="152606" name="Rectangle 30">
            <a:extLst>
              <a:ext uri="{FF2B5EF4-FFF2-40B4-BE49-F238E27FC236}">
                <a16:creationId xmlns:a16="http://schemas.microsoft.com/office/drawing/2014/main" xmlns="" id="{C0EA2A44-7FA4-4EB0-BEBA-851441574C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4225" y="5173663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40966" name="Rectangle 4">
            <a:extLst>
              <a:ext uri="{FF2B5EF4-FFF2-40B4-BE49-F238E27FC236}">
                <a16:creationId xmlns:a16="http://schemas.microsoft.com/office/drawing/2014/main" xmlns="" id="{5A68CE63-081A-4098-A26F-88D6155764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2895600"/>
            <a:ext cx="777875" cy="5191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sz="2800">
                <a:ea typeface="標楷體" panose="03000509000000000000" pitchFamily="65" charset="-120"/>
              </a:rPr>
              <a:t>26</a:t>
            </a:r>
            <a:r>
              <a:rPr lang="en-US" altLang="zh-CN" sz="2800">
                <a:ea typeface="標楷體" panose="03000509000000000000" pitchFamily="65" charset="-120"/>
              </a:rPr>
              <a:t>.</a:t>
            </a:r>
            <a:r>
              <a:rPr lang="en-US" altLang="zh-TW" sz="2800">
                <a:ea typeface="標楷體" panose="03000509000000000000" pitchFamily="65" charset="-120"/>
              </a:rPr>
              <a:t> 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  <p:sp>
        <p:nvSpPr>
          <p:cNvPr id="40967" name="Rectangle 5">
            <a:extLst>
              <a:ext uri="{FF2B5EF4-FFF2-40B4-BE49-F238E27FC236}">
                <a16:creationId xmlns:a16="http://schemas.microsoft.com/office/drawing/2014/main" xmlns="" id="{52E78068-5E72-45FF-B449-FE65F3B490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075" y="4443413"/>
            <a:ext cx="6365875" cy="12033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ctr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30000"/>
              </a:spcBef>
              <a:spcAft>
                <a:spcPct val="30000"/>
              </a:spcAft>
              <a:buFontTx/>
              <a:buAutoNum type="alphaUcPeriod"/>
            </a:pPr>
            <a:r>
              <a:rPr lang="en-US" altLang="zh-TW" sz="2800">
                <a:ea typeface="標楷體" panose="03000509000000000000" pitchFamily="65" charset="-120"/>
              </a:rPr>
              <a:t> 202cm</a:t>
            </a:r>
            <a:r>
              <a:rPr lang="en-US" altLang="zh-TW" sz="2800" baseline="30000">
                <a:ea typeface="標楷體" panose="03000509000000000000" pitchFamily="65" charset="-120"/>
              </a:rPr>
              <a:t>2</a:t>
            </a:r>
            <a:r>
              <a:rPr lang="zh-TW" altLang="en-US" sz="2800">
                <a:ea typeface="標楷體" panose="03000509000000000000" pitchFamily="65" charset="-120"/>
              </a:rPr>
              <a:t>                      </a:t>
            </a:r>
            <a:r>
              <a:rPr lang="en-US" altLang="zh-CN" sz="2800">
                <a:ea typeface="標楷體" panose="03000509000000000000" pitchFamily="65" charset="-120"/>
              </a:rPr>
              <a:t>B. </a:t>
            </a:r>
            <a:r>
              <a:rPr lang="en-US" altLang="zh-TW" sz="2800">
                <a:ea typeface="標楷體" panose="03000509000000000000" pitchFamily="65" charset="-120"/>
              </a:rPr>
              <a:t>368cm</a:t>
            </a:r>
            <a:r>
              <a:rPr lang="en-US" altLang="zh-TW" sz="2800" baseline="30000">
                <a:ea typeface="標楷體" panose="03000509000000000000" pitchFamily="65" charset="-120"/>
              </a:rPr>
              <a:t>2</a:t>
            </a:r>
            <a:r>
              <a:rPr lang="zh-TW" altLang="en-US" sz="2800">
                <a:ea typeface="標楷體" panose="03000509000000000000" pitchFamily="65" charset="-120"/>
              </a:rPr>
              <a:t>   </a:t>
            </a:r>
          </a:p>
          <a:p>
            <a:pPr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zh-CN" sz="2800">
                <a:ea typeface="標楷體" panose="03000509000000000000" pitchFamily="65" charset="-120"/>
              </a:rPr>
              <a:t>C.</a:t>
            </a:r>
            <a:r>
              <a:rPr lang="en-US" altLang="zh-TW" sz="2800">
                <a:ea typeface="標楷體" panose="03000509000000000000" pitchFamily="65" charset="-120"/>
              </a:rPr>
              <a:t> 552cm</a:t>
            </a:r>
            <a:r>
              <a:rPr lang="en-US" altLang="zh-TW" sz="2800" baseline="30000">
                <a:ea typeface="標楷體" panose="03000509000000000000" pitchFamily="65" charset="-120"/>
              </a:rPr>
              <a:t>2</a:t>
            </a:r>
            <a:r>
              <a:rPr lang="zh-TW" altLang="en-US" sz="2800">
                <a:ea typeface="標楷體" panose="03000509000000000000" pitchFamily="65" charset="-120"/>
              </a:rPr>
              <a:t>                      </a:t>
            </a:r>
            <a:r>
              <a:rPr lang="en-US" altLang="zh-CN" sz="2800">
                <a:ea typeface="標楷體" panose="03000509000000000000" pitchFamily="65" charset="-120"/>
              </a:rPr>
              <a:t>D. </a:t>
            </a:r>
            <a:r>
              <a:rPr lang="en-US" altLang="zh-TW" sz="2800">
                <a:ea typeface="標楷體" panose="03000509000000000000" pitchFamily="65" charset="-120"/>
              </a:rPr>
              <a:t>736cm</a:t>
            </a:r>
            <a:r>
              <a:rPr lang="en-US" altLang="zh-TW" sz="2800" baseline="30000">
                <a:ea typeface="標楷體" panose="03000509000000000000" pitchFamily="65" charset="-120"/>
              </a:rPr>
              <a:t>2</a:t>
            </a:r>
            <a:endParaRPr lang="zh-TW" altLang="en-US" sz="2800">
              <a:ea typeface="標楷體" panose="03000509000000000000" pitchFamily="65" charset="-12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AEC71553-D586-4BBA-AD94-65AFCAD1D6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2225" y="5113338"/>
            <a:ext cx="9286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40969" name="Rectangle 4">
            <a:extLst>
              <a:ext uri="{FF2B5EF4-FFF2-40B4-BE49-F238E27FC236}">
                <a16:creationId xmlns:a16="http://schemas.microsoft.com/office/drawing/2014/main" xmlns="" id="{02A330AA-C99F-4A77-AECD-8F29A187C4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663" y="2887663"/>
            <a:ext cx="7804150" cy="13731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>
                <a:ea typeface="標楷體" panose="03000509000000000000" pitchFamily="65" charset="-120"/>
              </a:rPr>
              <a:t>上圖是由兩個大小相同的平行四邊形及一個長方形拼成。如果每個平行四邊形的面積是</a:t>
            </a:r>
            <a:r>
              <a:rPr lang="en-US" altLang="zh-TW" sz="2800">
                <a:ea typeface="標楷體" panose="03000509000000000000" pitchFamily="65" charset="-120"/>
              </a:rPr>
              <a:t>184cm</a:t>
            </a:r>
            <a:r>
              <a:rPr lang="en-US" altLang="zh-TW" sz="2800" baseline="30000">
                <a:ea typeface="標楷體" panose="03000509000000000000" pitchFamily="65" charset="-120"/>
              </a:rPr>
              <a:t>2</a:t>
            </a:r>
            <a:r>
              <a:rPr lang="zh-TW" altLang="en-US" sz="2800">
                <a:ea typeface="標楷體" panose="03000509000000000000" pitchFamily="65" charset="-120"/>
              </a:rPr>
              <a:t>，全圖的面積是多少</a:t>
            </a:r>
            <a:r>
              <a:rPr kumimoji="0" lang="zh-TW" altLang="en-US" sz="2800">
                <a:ea typeface="標楷體" panose="03000509000000000000" pitchFamily="65" charset="-120"/>
              </a:rPr>
              <a:t>？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  <p:sp>
        <p:nvSpPr>
          <p:cNvPr id="136242" name="Rectangle 50">
            <a:extLst>
              <a:ext uri="{FF2B5EF4-FFF2-40B4-BE49-F238E27FC236}">
                <a16:creationId xmlns:a16="http://schemas.microsoft.com/office/drawing/2014/main" xmlns="" id="{03D8E812-5D46-44E9-BE01-55FD23E5A1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1863" y="1193800"/>
            <a:ext cx="863600" cy="1223963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CN"/>
          </a:p>
        </p:txBody>
      </p:sp>
      <p:sp>
        <p:nvSpPr>
          <p:cNvPr id="40971" name="Freeform 51">
            <a:extLst>
              <a:ext uri="{FF2B5EF4-FFF2-40B4-BE49-F238E27FC236}">
                <a16:creationId xmlns:a16="http://schemas.microsoft.com/office/drawing/2014/main" xmlns="" id="{B6E32B56-EA2B-449E-99A8-4F592F777162}"/>
              </a:ext>
            </a:extLst>
          </p:cNvPr>
          <p:cNvSpPr>
            <a:spLocks/>
          </p:cNvSpPr>
          <p:nvPr/>
        </p:nvSpPr>
        <p:spPr bwMode="auto">
          <a:xfrm>
            <a:off x="3071813" y="906463"/>
            <a:ext cx="431800" cy="1511300"/>
          </a:xfrm>
          <a:custGeom>
            <a:avLst/>
            <a:gdLst>
              <a:gd name="T0" fmla="*/ 0 w 272"/>
              <a:gd name="T1" fmla="*/ 2147483646 h 952"/>
              <a:gd name="T2" fmla="*/ 2147483646 w 272"/>
              <a:gd name="T3" fmla="*/ 0 h 952"/>
              <a:gd name="T4" fmla="*/ 2147483646 w 272"/>
              <a:gd name="T5" fmla="*/ 2147483646 h 952"/>
              <a:gd name="T6" fmla="*/ 0 w 272"/>
              <a:gd name="T7" fmla="*/ 2147483646 h 952"/>
              <a:gd name="T8" fmla="*/ 0 w 272"/>
              <a:gd name="T9" fmla="*/ 2147483646 h 95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72"/>
              <a:gd name="T16" fmla="*/ 0 h 952"/>
              <a:gd name="T17" fmla="*/ 272 w 272"/>
              <a:gd name="T18" fmla="*/ 952 h 95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72" h="952">
                <a:moveTo>
                  <a:pt x="0" y="181"/>
                </a:moveTo>
                <a:lnTo>
                  <a:pt x="272" y="0"/>
                </a:lnTo>
                <a:lnTo>
                  <a:pt x="272" y="771"/>
                </a:lnTo>
                <a:lnTo>
                  <a:pt x="0" y="952"/>
                </a:lnTo>
                <a:lnTo>
                  <a:pt x="0" y="181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2" name="Freeform 52">
            <a:extLst>
              <a:ext uri="{FF2B5EF4-FFF2-40B4-BE49-F238E27FC236}">
                <a16:creationId xmlns:a16="http://schemas.microsoft.com/office/drawing/2014/main" xmlns="" id="{7B3E84B9-DAF4-4CE0-B7C4-3F5F70F422DC}"/>
              </a:ext>
            </a:extLst>
          </p:cNvPr>
          <p:cNvSpPr>
            <a:spLocks/>
          </p:cNvSpPr>
          <p:nvPr/>
        </p:nvSpPr>
        <p:spPr bwMode="auto">
          <a:xfrm flipH="1">
            <a:off x="1782763" y="906463"/>
            <a:ext cx="431800" cy="1511300"/>
          </a:xfrm>
          <a:custGeom>
            <a:avLst/>
            <a:gdLst>
              <a:gd name="T0" fmla="*/ 0 w 272"/>
              <a:gd name="T1" fmla="*/ 2147483646 h 952"/>
              <a:gd name="T2" fmla="*/ 2147483646 w 272"/>
              <a:gd name="T3" fmla="*/ 0 h 952"/>
              <a:gd name="T4" fmla="*/ 2147483646 w 272"/>
              <a:gd name="T5" fmla="*/ 2147483646 h 952"/>
              <a:gd name="T6" fmla="*/ 0 w 272"/>
              <a:gd name="T7" fmla="*/ 2147483646 h 952"/>
              <a:gd name="T8" fmla="*/ 0 w 272"/>
              <a:gd name="T9" fmla="*/ 2147483646 h 95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72"/>
              <a:gd name="T16" fmla="*/ 0 h 952"/>
              <a:gd name="T17" fmla="*/ 272 w 272"/>
              <a:gd name="T18" fmla="*/ 952 h 95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72" h="952">
                <a:moveTo>
                  <a:pt x="0" y="181"/>
                </a:moveTo>
                <a:lnTo>
                  <a:pt x="272" y="0"/>
                </a:lnTo>
                <a:lnTo>
                  <a:pt x="272" y="771"/>
                </a:lnTo>
                <a:lnTo>
                  <a:pt x="0" y="952"/>
                </a:lnTo>
                <a:lnTo>
                  <a:pt x="0" y="181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3" name="Line 53">
            <a:extLst>
              <a:ext uri="{FF2B5EF4-FFF2-40B4-BE49-F238E27FC236}">
                <a16:creationId xmlns:a16="http://schemas.microsoft.com/office/drawing/2014/main" xmlns="" id="{21749BD8-5E38-452C-A7F7-334E2D1E4FBB}"/>
              </a:ext>
            </a:extLst>
          </p:cNvPr>
          <p:cNvSpPr>
            <a:spLocks noChangeShapeType="1"/>
          </p:cNvSpPr>
          <p:nvPr/>
        </p:nvSpPr>
        <p:spPr bwMode="auto">
          <a:xfrm>
            <a:off x="3065463" y="2136775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Line 54">
            <a:extLst>
              <a:ext uri="{FF2B5EF4-FFF2-40B4-BE49-F238E27FC236}">
                <a16:creationId xmlns:a16="http://schemas.microsoft.com/office/drawing/2014/main" xmlns="" id="{AD0983D9-28B7-4F8F-BB42-2A6CDFE99DDA}"/>
              </a:ext>
            </a:extLst>
          </p:cNvPr>
          <p:cNvSpPr>
            <a:spLocks noChangeShapeType="1"/>
          </p:cNvSpPr>
          <p:nvPr/>
        </p:nvSpPr>
        <p:spPr bwMode="auto">
          <a:xfrm>
            <a:off x="1782763" y="2130425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5" name="Freeform 55">
            <a:extLst>
              <a:ext uri="{FF2B5EF4-FFF2-40B4-BE49-F238E27FC236}">
                <a16:creationId xmlns:a16="http://schemas.microsoft.com/office/drawing/2014/main" xmlns="" id="{5632E589-B89C-4D54-81D2-3E8769293117}"/>
              </a:ext>
            </a:extLst>
          </p:cNvPr>
          <p:cNvSpPr>
            <a:spLocks/>
          </p:cNvSpPr>
          <p:nvPr/>
        </p:nvSpPr>
        <p:spPr bwMode="auto">
          <a:xfrm>
            <a:off x="3071813" y="2065338"/>
            <a:ext cx="71437" cy="71437"/>
          </a:xfrm>
          <a:custGeom>
            <a:avLst/>
            <a:gdLst>
              <a:gd name="T0" fmla="*/ 0 w 45"/>
              <a:gd name="T1" fmla="*/ 0 h 45"/>
              <a:gd name="T2" fmla="*/ 2147483646 w 45"/>
              <a:gd name="T3" fmla="*/ 0 h 45"/>
              <a:gd name="T4" fmla="*/ 2147483646 w 45"/>
              <a:gd name="T5" fmla="*/ 2147483646 h 45"/>
              <a:gd name="T6" fmla="*/ 0 60000 65536"/>
              <a:gd name="T7" fmla="*/ 0 60000 65536"/>
              <a:gd name="T8" fmla="*/ 0 60000 65536"/>
              <a:gd name="T9" fmla="*/ 0 w 45"/>
              <a:gd name="T10" fmla="*/ 0 h 45"/>
              <a:gd name="T11" fmla="*/ 45 w 45"/>
              <a:gd name="T12" fmla="*/ 45 h 4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5" h="45">
                <a:moveTo>
                  <a:pt x="0" y="0"/>
                </a:moveTo>
                <a:lnTo>
                  <a:pt x="45" y="0"/>
                </a:lnTo>
                <a:lnTo>
                  <a:pt x="45" y="45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6" name="Freeform 56">
            <a:extLst>
              <a:ext uri="{FF2B5EF4-FFF2-40B4-BE49-F238E27FC236}">
                <a16:creationId xmlns:a16="http://schemas.microsoft.com/office/drawing/2014/main" xmlns="" id="{337A9C37-3127-4B94-B378-A87EA84940BD}"/>
              </a:ext>
            </a:extLst>
          </p:cNvPr>
          <p:cNvSpPr>
            <a:spLocks/>
          </p:cNvSpPr>
          <p:nvPr/>
        </p:nvSpPr>
        <p:spPr bwMode="auto">
          <a:xfrm flipH="1">
            <a:off x="2124075" y="2052638"/>
            <a:ext cx="71438" cy="71437"/>
          </a:xfrm>
          <a:custGeom>
            <a:avLst/>
            <a:gdLst>
              <a:gd name="T0" fmla="*/ 0 w 45"/>
              <a:gd name="T1" fmla="*/ 0 h 45"/>
              <a:gd name="T2" fmla="*/ 2147483646 w 45"/>
              <a:gd name="T3" fmla="*/ 0 h 45"/>
              <a:gd name="T4" fmla="*/ 2147483646 w 45"/>
              <a:gd name="T5" fmla="*/ 2147483646 h 45"/>
              <a:gd name="T6" fmla="*/ 0 60000 65536"/>
              <a:gd name="T7" fmla="*/ 0 60000 65536"/>
              <a:gd name="T8" fmla="*/ 0 60000 65536"/>
              <a:gd name="T9" fmla="*/ 0 w 45"/>
              <a:gd name="T10" fmla="*/ 0 h 45"/>
              <a:gd name="T11" fmla="*/ 45 w 45"/>
              <a:gd name="T12" fmla="*/ 45 h 4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5" h="45">
                <a:moveTo>
                  <a:pt x="0" y="0"/>
                </a:moveTo>
                <a:lnTo>
                  <a:pt x="45" y="0"/>
                </a:lnTo>
                <a:lnTo>
                  <a:pt x="45" y="45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7" name="Text Box 58">
            <a:extLst>
              <a:ext uri="{FF2B5EF4-FFF2-40B4-BE49-F238E27FC236}">
                <a16:creationId xmlns:a16="http://schemas.microsoft.com/office/drawing/2014/main" xmlns="" id="{167C3461-8304-40D5-B94D-80E45A360C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9463" y="2395538"/>
            <a:ext cx="12255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/>
              <a:t>32cm</a:t>
            </a:r>
          </a:p>
        </p:txBody>
      </p:sp>
      <p:sp>
        <p:nvSpPr>
          <p:cNvPr id="40978" name="Text Box 59">
            <a:extLst>
              <a:ext uri="{FF2B5EF4-FFF2-40B4-BE49-F238E27FC236}">
                <a16:creationId xmlns:a16="http://schemas.microsoft.com/office/drawing/2014/main" xmlns="" id="{AE023A0F-D5EA-42BE-B2BB-C9518188C6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0125" y="1358900"/>
            <a:ext cx="9223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/>
              <a:t>23cm</a:t>
            </a:r>
          </a:p>
        </p:txBody>
      </p:sp>
      <p:grpSp>
        <p:nvGrpSpPr>
          <p:cNvPr id="40979" name="Group 62">
            <a:extLst>
              <a:ext uri="{FF2B5EF4-FFF2-40B4-BE49-F238E27FC236}">
                <a16:creationId xmlns:a16="http://schemas.microsoft.com/office/drawing/2014/main" xmlns="" id="{218E332E-696F-4754-B3AC-3FE4965F50C6}"/>
              </a:ext>
            </a:extLst>
          </p:cNvPr>
          <p:cNvGrpSpPr>
            <a:grpSpLocks/>
          </p:cNvGrpSpPr>
          <p:nvPr/>
        </p:nvGrpSpPr>
        <p:grpSpPr bwMode="auto">
          <a:xfrm>
            <a:off x="1782763" y="2386013"/>
            <a:ext cx="1727200" cy="142875"/>
            <a:chOff x="2206" y="1480"/>
            <a:chExt cx="1088" cy="90"/>
          </a:xfrm>
        </p:grpSpPr>
        <p:sp>
          <p:nvSpPr>
            <p:cNvPr id="40988" name="Line 57">
              <a:extLst>
                <a:ext uri="{FF2B5EF4-FFF2-40B4-BE49-F238E27FC236}">
                  <a16:creationId xmlns:a16="http://schemas.microsoft.com/office/drawing/2014/main" xmlns="" id="{A0F7F6B8-D31C-4D34-B63D-89C99264E1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6" y="1526"/>
              <a:ext cx="10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89" name="Line 60">
              <a:extLst>
                <a:ext uri="{FF2B5EF4-FFF2-40B4-BE49-F238E27FC236}">
                  <a16:creationId xmlns:a16="http://schemas.microsoft.com/office/drawing/2014/main" xmlns="" id="{407C7930-E540-4346-B97F-F597A83AD2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8" y="1480"/>
              <a:ext cx="0" cy="9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90" name="Line 61">
              <a:extLst>
                <a:ext uri="{FF2B5EF4-FFF2-40B4-BE49-F238E27FC236}">
                  <a16:creationId xmlns:a16="http://schemas.microsoft.com/office/drawing/2014/main" xmlns="" id="{F77C9916-B78C-4F02-B33D-A5913290AD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6" y="1480"/>
              <a:ext cx="0" cy="9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" name="Text Box 12">
            <a:extLst>
              <a:ext uri="{FF2B5EF4-FFF2-40B4-BE49-F238E27FC236}">
                <a16:creationId xmlns:a16="http://schemas.microsoft.com/office/drawing/2014/main" xmlns="" id="{7A465493-DCDB-46A4-80BD-37864515ED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1025" y="1693863"/>
            <a:ext cx="3240088" cy="137318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整個圖形的面積是</a:t>
            </a:r>
          </a:p>
          <a:p>
            <a:pPr eaLnBrk="1" hangingPunct="1">
              <a:defRPr/>
            </a:pP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   23</a:t>
            </a:r>
            <a:r>
              <a:rPr lang="en-US" altLang="zh-TW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×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16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184 </a:t>
            </a:r>
            <a:r>
              <a:rPr lang="en-US" altLang="zh-TW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×</a:t>
            </a:r>
            <a:r>
              <a:rPr lang="en-US" altLang="zh-TW" sz="280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2</a:t>
            </a:r>
          </a:p>
          <a:p>
            <a:pPr eaLnBrk="1" hangingPunct="1">
              <a:defRPr/>
            </a:pP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= 736(cm</a:t>
            </a:r>
            <a:r>
              <a:rPr lang="en-US" altLang="zh-TW" sz="2800" baseline="30000" dirty="0">
                <a:solidFill>
                  <a:srgbClr val="003399"/>
                </a:solidFill>
                <a:ea typeface="標楷體" panose="03000509000000000000" pitchFamily="65" charset="-120"/>
              </a:rPr>
              <a:t>2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)</a:t>
            </a:r>
            <a:endParaRPr lang="zh-TW" altLang="en-US" sz="2800" dirty="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Text Box 12">
            <a:extLst>
              <a:ext uri="{FF2B5EF4-FFF2-40B4-BE49-F238E27FC236}">
                <a16:creationId xmlns:a16="http://schemas.microsoft.com/office/drawing/2014/main" xmlns="" id="{C8E93AD3-5A72-48EF-83A0-4EC3A3DCFE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4650" y="1746250"/>
            <a:ext cx="863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zh-TW" sz="2000">
                <a:solidFill>
                  <a:srgbClr val="003399"/>
                </a:solidFill>
                <a:ea typeface="標楷體" panose="03000509000000000000" pitchFamily="65" charset="-120"/>
              </a:rPr>
              <a:t> 8cm</a:t>
            </a:r>
            <a:endParaRPr lang="zh-TW" altLang="en-US" sz="200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Text Box 12">
            <a:extLst>
              <a:ext uri="{FF2B5EF4-FFF2-40B4-BE49-F238E27FC236}">
                <a16:creationId xmlns:a16="http://schemas.microsoft.com/office/drawing/2014/main" xmlns="" id="{E20B0442-E2AD-4DAC-9F71-C0B3DC90A7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8363" y="854075"/>
            <a:ext cx="9350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zh-TW" sz="2000" dirty="0">
                <a:solidFill>
                  <a:srgbClr val="003399"/>
                </a:solidFill>
                <a:ea typeface="標楷體" panose="03000509000000000000" pitchFamily="65" charset="-120"/>
              </a:rPr>
              <a:t> 16cm</a:t>
            </a:r>
            <a:endParaRPr lang="zh-TW" altLang="en-US" sz="2000" dirty="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36260" name="Line 68">
            <a:extLst>
              <a:ext uri="{FF2B5EF4-FFF2-40B4-BE49-F238E27FC236}">
                <a16:creationId xmlns:a16="http://schemas.microsoft.com/office/drawing/2014/main" xmlns="" id="{F3D69174-A8B9-491B-8E26-C4CD1F40FED3}"/>
              </a:ext>
            </a:extLst>
          </p:cNvPr>
          <p:cNvSpPr>
            <a:spLocks noChangeShapeType="1"/>
          </p:cNvSpPr>
          <p:nvPr/>
        </p:nvSpPr>
        <p:spPr bwMode="auto">
          <a:xfrm>
            <a:off x="3073400" y="2133600"/>
            <a:ext cx="431800" cy="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ext Box 12">
            <a:extLst>
              <a:ext uri="{FF2B5EF4-FFF2-40B4-BE49-F238E27FC236}">
                <a16:creationId xmlns:a16="http://schemas.microsoft.com/office/drawing/2014/main" xmlns="" id="{C3A4DEB3-B27B-4529-B368-74F6AAC60E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6388" y="1728788"/>
            <a:ext cx="863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zh-TW" sz="2000">
                <a:solidFill>
                  <a:srgbClr val="003399"/>
                </a:solidFill>
                <a:ea typeface="標楷體" panose="03000509000000000000" pitchFamily="65" charset="-120"/>
              </a:rPr>
              <a:t> 8cm</a:t>
            </a:r>
            <a:endParaRPr lang="zh-TW" altLang="en-US" sz="200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81E2F507-A73B-4807-A134-06E44336F5D0}"/>
              </a:ext>
            </a:extLst>
          </p:cNvPr>
          <p:cNvSpPr txBox="1"/>
          <p:nvPr/>
        </p:nvSpPr>
        <p:spPr>
          <a:xfrm>
            <a:off x="4572000" y="762000"/>
            <a:ext cx="2879725" cy="946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kumimoji="0" lang="zh-TW" altLang="en-US" sz="2800" b="1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平行四邊形的高</a:t>
            </a:r>
          </a:p>
          <a:p>
            <a:pPr eaLnBrk="1" hangingPunct="1">
              <a:defRPr/>
            </a:pPr>
            <a:r>
              <a:rPr kumimoji="0" lang="en-US" altLang="zh-TW" sz="2800" b="1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= </a:t>
            </a:r>
            <a:r>
              <a:rPr kumimoji="0" lang="zh-TW" altLang="en-US" sz="2800" b="1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面積</a:t>
            </a:r>
            <a:r>
              <a:rPr kumimoji="0" lang="en-US" altLang="zh-TW" sz="2800" b="1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  <a:cs typeface="Arial" charset="0"/>
              </a:rPr>
              <a:t>÷</a:t>
            </a:r>
            <a:r>
              <a:rPr kumimoji="0" lang="zh-TW" altLang="en-US" sz="2800" b="1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  <a:cs typeface="Arial" charset="0"/>
              </a:rPr>
              <a:t>底</a:t>
            </a:r>
            <a:endParaRPr kumimoji="0" lang="zh-TW" altLang="en-US" sz="2800" b="1">
              <a:solidFill>
                <a:srgbClr val="008A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xmlns="" id="{3B462CE1-8AAF-4C49-B183-FD9A7BEF62B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708400" y="3816350"/>
            <a:ext cx="4392613" cy="0"/>
          </a:xfrm>
          <a:prstGeom prst="line">
            <a:avLst/>
          </a:prstGeom>
          <a:noFill/>
          <a:ln w="38100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6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36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29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90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129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1290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0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1362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1362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9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0" dur="500" fill="hold"/>
                                        <p:tgtEl>
                                          <p:spTgt spid="1362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99FF"/>
                                      </p:to>
                                    </p:animClr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1362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1362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152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0" dur="500" fill="hold"/>
                                        <p:tgtEl>
                                          <p:spTgt spid="1362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21" dur="500" fill="hold"/>
                                        <p:tgtEl>
                                          <p:spTgt spid="1362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2" dur="500" fill="hold"/>
                                        <p:tgtEl>
                                          <p:spTgt spid="1362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129036" grpId="0" build="p"/>
      <p:bldP spid="136261" grpId="0" animBg="1"/>
      <p:bldP spid="136261" grpId="1" animBg="1"/>
      <p:bldP spid="152606" grpId="0" animBg="1"/>
      <p:bldP spid="28" grpId="0"/>
      <p:bldP spid="3" grpId="0" build="allAtOnce"/>
      <p:bldP spid="4" grpId="0" build="allAtOnce"/>
      <p:bldP spid="5" grpId="0" build="allAtOnce"/>
      <p:bldP spid="6" grpId="0" build="allAtOnce"/>
      <p:bldP spid="30" grpId="0"/>
      <p:bldP spid="30" grpId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矩形 49">
            <a:extLst>
              <a:ext uri="{FF2B5EF4-FFF2-40B4-BE49-F238E27FC236}">
                <a16:creationId xmlns:a16="http://schemas.microsoft.com/office/drawing/2014/main" xmlns="" id="{5F90C9DC-FFD3-413E-AD98-2B863B2648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4475" y="3048000"/>
            <a:ext cx="468313" cy="219075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xmlns="" id="{BBBD532E-B988-49A9-BCEA-6F7FF35B8E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1525" y="2636838"/>
            <a:ext cx="468313" cy="220662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5" name="任意多边形: 形状 4">
            <a:extLst>
              <a:ext uri="{FF2B5EF4-FFF2-40B4-BE49-F238E27FC236}">
                <a16:creationId xmlns:a16="http://schemas.microsoft.com/office/drawing/2014/main" xmlns="" id="{C92AEC30-946C-46B4-B36E-2CD091FA8928}"/>
              </a:ext>
            </a:extLst>
          </p:cNvPr>
          <p:cNvSpPr/>
          <p:nvPr/>
        </p:nvSpPr>
        <p:spPr bwMode="auto">
          <a:xfrm>
            <a:off x="2714625" y="1433513"/>
            <a:ext cx="2647950" cy="1128712"/>
          </a:xfrm>
          <a:custGeom>
            <a:avLst/>
            <a:gdLst>
              <a:gd name="connsiteX0" fmla="*/ 757238 w 2647950"/>
              <a:gd name="connsiteY0" fmla="*/ 1128712 h 1128712"/>
              <a:gd name="connsiteX1" fmla="*/ 1514475 w 2647950"/>
              <a:gd name="connsiteY1" fmla="*/ 752475 h 1128712"/>
              <a:gd name="connsiteX2" fmla="*/ 2647950 w 2647950"/>
              <a:gd name="connsiteY2" fmla="*/ 547687 h 1128712"/>
              <a:gd name="connsiteX3" fmla="*/ 1514475 w 2647950"/>
              <a:gd name="connsiteY3" fmla="*/ 0 h 1128712"/>
              <a:gd name="connsiteX4" fmla="*/ 762000 w 2647950"/>
              <a:gd name="connsiteY4" fmla="*/ 376237 h 1128712"/>
              <a:gd name="connsiteX5" fmla="*/ 0 w 2647950"/>
              <a:gd name="connsiteY5" fmla="*/ 471487 h 1128712"/>
              <a:gd name="connsiteX6" fmla="*/ 757238 w 2647950"/>
              <a:gd name="connsiteY6" fmla="*/ 1128712 h 1128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47950" h="1128712">
                <a:moveTo>
                  <a:pt x="757238" y="1128712"/>
                </a:moveTo>
                <a:lnTo>
                  <a:pt x="1514475" y="752475"/>
                </a:lnTo>
                <a:lnTo>
                  <a:pt x="2647950" y="547687"/>
                </a:lnTo>
                <a:lnTo>
                  <a:pt x="1514475" y="0"/>
                </a:lnTo>
                <a:lnTo>
                  <a:pt x="762000" y="376237"/>
                </a:lnTo>
                <a:lnTo>
                  <a:pt x="0" y="471487"/>
                </a:lnTo>
                <a:lnTo>
                  <a:pt x="757238" y="1128712"/>
                </a:lnTo>
                <a:close/>
              </a:path>
            </a:pathLst>
          </a:custGeom>
          <a:solidFill>
            <a:schemeClr val="bg2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CN" altLang="en-US">
              <a:latin typeface="Arial" charset="0"/>
            </a:endParaRPr>
          </a:p>
        </p:txBody>
      </p:sp>
      <p:graphicFrame>
        <p:nvGraphicFramePr>
          <p:cNvPr id="3" name="表格 3">
            <a:extLst>
              <a:ext uri="{FF2B5EF4-FFF2-40B4-BE49-F238E27FC236}">
                <a16:creationId xmlns:a16="http://schemas.microsoft.com/office/drawing/2014/main" xmlns="" id="{76DDF19E-8232-4B91-A761-41933DDBB025}"/>
              </a:ext>
            </a:extLst>
          </p:cNvPr>
          <p:cNvGraphicFramePr>
            <a:graphicFrameLocks noGrp="1"/>
          </p:cNvGraphicFramePr>
          <p:nvPr/>
        </p:nvGraphicFramePr>
        <p:xfrm>
          <a:off x="2339975" y="1052513"/>
          <a:ext cx="3400425" cy="18875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8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778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778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778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778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37782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377825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377825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377825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377507"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4" marR="91434" marT="45707" marB="4570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4" marR="91434" marT="45707" marB="45707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4" marR="91434" marT="45707" marB="45707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4" marR="91434" marT="45707" marB="45707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4" marR="91434" marT="45707" marB="45707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4" marR="91434" marT="45707" marB="45707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4" marR="91434" marT="45707" marB="45707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4" marR="91434" marT="45707" marB="45707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4" marR="91434" marT="45707" marB="45707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7507"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4" marR="91434" marT="45707" marB="4570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4" marR="91434" marT="45707" marB="45707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4" marR="91434" marT="45707" marB="45707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4" marR="91434" marT="45707" marB="45707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4" marR="91434" marT="45707" marB="45707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34" marR="91434" marT="45707" marB="45707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4" marR="91434" marT="45707" marB="45707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4" marR="91434" marT="45707" marB="45707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4" marR="91434" marT="45707" marB="45707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7507"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4" marR="91434" marT="45707" marB="4570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4" marR="91434" marT="45707" marB="45707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34" marR="91434" marT="45707" marB="45707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4" marR="91434" marT="45707" marB="45707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34" marR="91434" marT="45707" marB="45707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34" marR="91434" marT="45707" marB="45707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4" marR="91434" marT="45707" marB="45707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4" marR="91434" marT="45707" marB="45707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4" marR="91434" marT="45707" marB="45707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7507"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4" marR="91434" marT="45707" marB="4570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4" marR="91434" marT="45707" marB="45707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4" marR="91434" marT="45707" marB="45707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4" marR="91434" marT="45707" marB="45707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4" marR="91434" marT="45707" marB="45707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34" marR="91434" marT="45707" marB="45707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4" marR="91434" marT="45707" marB="45707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4" marR="91434" marT="45707" marB="45707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4" marR="91434" marT="45707" marB="45707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7507"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4" marR="91434" marT="45707" marB="4570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4" marR="91434" marT="45707" marB="45707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4" marR="91434" marT="45707" marB="45707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4" marR="91434" marT="45707" marB="45707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4" marR="91434" marT="45707" marB="45707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4" marR="91434" marT="45707" marB="45707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4" marR="91434" marT="45707" marB="45707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91434" marT="45707" marB="45707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34" marR="91434" marT="45707" marB="45707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42051" name="Text Box 58">
            <a:extLst>
              <a:ext uri="{FF2B5EF4-FFF2-40B4-BE49-F238E27FC236}">
                <a16:creationId xmlns:a16="http://schemas.microsoft.com/office/drawing/2014/main" xmlns="" id="{208DD800-1167-4D6B-8E0F-4966BAAB1E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5800" y="2559050"/>
            <a:ext cx="647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/>
              <a:t>6cm</a:t>
            </a:r>
          </a:p>
        </p:txBody>
      </p:sp>
      <p:sp>
        <p:nvSpPr>
          <p:cNvPr id="152606" name="Rectangle 30">
            <a:extLst>
              <a:ext uri="{FF2B5EF4-FFF2-40B4-BE49-F238E27FC236}">
                <a16:creationId xmlns:a16="http://schemas.microsoft.com/office/drawing/2014/main" xmlns="" id="{480B443E-D794-4815-BC75-4A71E9070D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7175" y="3834640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2" name="Rectangle 5">
            <a:extLst>
              <a:ext uri="{FF2B5EF4-FFF2-40B4-BE49-F238E27FC236}">
                <a16:creationId xmlns:a16="http://schemas.microsoft.com/office/drawing/2014/main" xmlns="" id="{EB7642F4-2484-4195-9EFB-FD087507ED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288" y="3748915"/>
            <a:ext cx="5397500" cy="110966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</p:spPr>
        <p:txBody>
          <a:bodyPr lIns="90000" tIns="46800" rIns="90000" bIns="46800" anchor="ctr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1200"/>
              </a:spcAft>
              <a:buFontTx/>
              <a:buAutoNum type="alphaUcPeriod"/>
              <a:defRPr/>
            </a:pPr>
            <a:r>
              <a:rPr lang="en-US" altLang="zh-TW" sz="2800" dirty="0">
                <a:ea typeface="標楷體" panose="03000509000000000000" pitchFamily="65" charset="-120"/>
              </a:rPr>
              <a:t> 288cm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2</a:t>
            </a:r>
            <a:r>
              <a:rPr lang="zh-TW" altLang="en-US" sz="2800" dirty="0">
                <a:ea typeface="標楷體" panose="03000509000000000000" pitchFamily="65" charset="-120"/>
              </a:rPr>
              <a:t>               </a:t>
            </a:r>
            <a:r>
              <a:rPr lang="en-US" altLang="zh-CN" sz="2800" dirty="0">
                <a:ea typeface="標楷體" panose="03000509000000000000" pitchFamily="65" charset="-120"/>
              </a:rPr>
              <a:t>B. 324</a:t>
            </a:r>
            <a:r>
              <a:rPr lang="en-US" altLang="zh-TW" sz="2800" dirty="0">
                <a:ea typeface="標楷體" panose="03000509000000000000" pitchFamily="65" charset="-120"/>
              </a:rPr>
              <a:t>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2</a:t>
            </a:r>
            <a:r>
              <a:rPr lang="zh-TW" altLang="en-US" sz="2800" dirty="0">
                <a:ea typeface="標楷體" panose="03000509000000000000" pitchFamily="65" charset="-120"/>
              </a:rPr>
              <a:t>       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altLang="zh-CN" sz="2800" dirty="0">
                <a:ea typeface="標楷體" panose="03000509000000000000" pitchFamily="65" charset="-120"/>
              </a:rPr>
              <a:t>C.</a:t>
            </a:r>
            <a:r>
              <a:rPr lang="en-US" altLang="zh-TW" sz="2800" dirty="0">
                <a:ea typeface="標楷體" panose="03000509000000000000" pitchFamily="65" charset="-120"/>
              </a:rPr>
              <a:t> 360cm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2</a:t>
            </a:r>
            <a:r>
              <a:rPr lang="zh-TW" altLang="en-US" sz="2800" dirty="0">
                <a:ea typeface="標楷體" panose="03000509000000000000" pitchFamily="65" charset="-120"/>
              </a:rPr>
              <a:t>               </a:t>
            </a:r>
            <a:r>
              <a:rPr lang="en-US" altLang="zh-CN" sz="2800" dirty="0">
                <a:ea typeface="標楷體" panose="03000509000000000000" pitchFamily="65" charset="-120"/>
              </a:rPr>
              <a:t>D. 396</a:t>
            </a:r>
            <a:r>
              <a:rPr lang="en-US" altLang="zh-TW" sz="2800" dirty="0">
                <a:ea typeface="標楷體" panose="03000509000000000000" pitchFamily="65" charset="-120"/>
              </a:rPr>
              <a:t>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2</a:t>
            </a:r>
            <a:endParaRPr lang="zh-TW" altLang="en-US" sz="2800" baseline="30000" dirty="0">
              <a:ea typeface="標楷體" panose="03000509000000000000" pitchFamily="65" charset="-120"/>
            </a:endParaRPr>
          </a:p>
        </p:txBody>
      </p:sp>
      <p:sp>
        <p:nvSpPr>
          <p:cNvPr id="42054" name="Rectangle 4">
            <a:extLst>
              <a:ext uri="{FF2B5EF4-FFF2-40B4-BE49-F238E27FC236}">
                <a16:creationId xmlns:a16="http://schemas.microsoft.com/office/drawing/2014/main" xmlns="" id="{272E6029-0999-4B4D-8E23-02064C7F16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836613"/>
            <a:ext cx="777875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sz="2800">
                <a:ea typeface="標楷體" panose="03000509000000000000" pitchFamily="65" charset="-120"/>
              </a:rPr>
              <a:t>27</a:t>
            </a:r>
            <a:r>
              <a:rPr lang="en-US" altLang="zh-CN" sz="2800">
                <a:ea typeface="標楷體" panose="03000509000000000000" pitchFamily="65" charset="-120"/>
              </a:rPr>
              <a:t>.</a:t>
            </a:r>
            <a:r>
              <a:rPr lang="en-US" altLang="zh-TW" sz="2800">
                <a:ea typeface="標楷體" panose="03000509000000000000" pitchFamily="65" charset="-120"/>
              </a:rPr>
              <a:t> 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3E127E8D-2233-456B-A4AC-2FB0A25E44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5800" y="3717925"/>
            <a:ext cx="9286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42056" name="Rectangle 4">
            <a:extLst>
              <a:ext uri="{FF2B5EF4-FFF2-40B4-BE49-F238E27FC236}">
                <a16:creationId xmlns:a16="http://schemas.microsoft.com/office/drawing/2014/main" xmlns="" id="{79B2568C-4A91-4C1E-98D8-8A16EB1414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288" y="3251200"/>
            <a:ext cx="5540375" cy="523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dirty="0">
                <a:ea typeface="標楷體" panose="03000509000000000000" pitchFamily="65" charset="-120"/>
              </a:rPr>
              <a:t>上圖中，陰影部分的面積是多少？</a:t>
            </a:r>
            <a:endParaRPr lang="zh-CN" altLang="en-US" sz="2800" dirty="0">
              <a:ea typeface="標楷體" panose="03000509000000000000" pitchFamily="65" charset="-120"/>
            </a:endParaRPr>
          </a:p>
        </p:txBody>
      </p:sp>
      <p:sp>
        <p:nvSpPr>
          <p:cNvPr id="71" name="文本框 70">
            <a:extLst>
              <a:ext uri="{FF2B5EF4-FFF2-40B4-BE49-F238E27FC236}">
                <a16:creationId xmlns:a16="http://schemas.microsoft.com/office/drawing/2014/main" xmlns="" id="{05D65FFC-7575-4F17-93ED-4A7B54AF98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576" y="4694218"/>
            <a:ext cx="25066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陰影部分的面積</a:t>
            </a:r>
            <a:endParaRPr lang="en-US" altLang="zh-TW" sz="24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cxnSp>
        <p:nvCxnSpPr>
          <p:cNvPr id="42058" name="直接箭头连接符 7">
            <a:extLst>
              <a:ext uri="{FF2B5EF4-FFF2-40B4-BE49-F238E27FC236}">
                <a16:creationId xmlns:a16="http://schemas.microsoft.com/office/drawing/2014/main" xmlns="" id="{6E95EF10-3632-4B8C-892F-372B87D40EC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795963" y="2562225"/>
            <a:ext cx="0" cy="3778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triangl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059" name="直接箭头连接符 29">
            <a:extLst>
              <a:ext uri="{FF2B5EF4-FFF2-40B4-BE49-F238E27FC236}">
                <a16:creationId xmlns:a16="http://schemas.microsoft.com/office/drawing/2014/main" xmlns="" id="{FE72C1D0-A2C5-45AE-BB4C-73040EB1545B}"/>
              </a:ext>
            </a:extLst>
          </p:cNvPr>
          <p:cNvCxnSpPr>
            <a:cxnSpLocks/>
          </p:cNvCxnSpPr>
          <p:nvPr/>
        </p:nvCxnSpPr>
        <p:spPr bwMode="auto">
          <a:xfrm rot="5400000">
            <a:off x="5551488" y="2800350"/>
            <a:ext cx="0" cy="3778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triangl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2060" name="Text Box 58">
            <a:extLst>
              <a:ext uri="{FF2B5EF4-FFF2-40B4-BE49-F238E27FC236}">
                <a16:creationId xmlns:a16="http://schemas.microsoft.com/office/drawing/2014/main" xmlns="" id="{E8D7ED3E-0469-4228-BD0F-644E60834F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3038" y="2973388"/>
            <a:ext cx="6477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/>
              <a:t>6cm</a:t>
            </a:r>
          </a:p>
        </p:txBody>
      </p:sp>
      <p:cxnSp>
        <p:nvCxnSpPr>
          <p:cNvPr id="10" name="直接连接符 9">
            <a:extLst>
              <a:ext uri="{FF2B5EF4-FFF2-40B4-BE49-F238E27FC236}">
                <a16:creationId xmlns:a16="http://schemas.microsoft.com/office/drawing/2014/main" xmlns="" id="{AE5A41F9-00BE-4F54-A950-D3F7863E17D5}"/>
              </a:ext>
            </a:extLst>
          </p:cNvPr>
          <p:cNvCxnSpPr>
            <a:cxnSpLocks noChangeShapeType="1"/>
            <a:stCxn id="42068" idx="4"/>
            <a:endCxn id="42068" idx="0"/>
          </p:cNvCxnSpPr>
          <p:nvPr/>
        </p:nvCxnSpPr>
        <p:spPr bwMode="auto">
          <a:xfrm flipH="1">
            <a:off x="3471863" y="1812925"/>
            <a:ext cx="0" cy="752475"/>
          </a:xfrm>
          <a:prstGeom prst="line">
            <a:avLst/>
          </a:prstGeom>
          <a:noFill/>
          <a:ln w="12700" algn="ctr">
            <a:solidFill>
              <a:srgbClr val="FF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" name="直接连接符 33">
            <a:extLst>
              <a:ext uri="{FF2B5EF4-FFF2-40B4-BE49-F238E27FC236}">
                <a16:creationId xmlns:a16="http://schemas.microsoft.com/office/drawing/2014/main" xmlns="" id="{7D63013A-9E5B-4AE9-939B-E4DBD39DB846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4225925" y="1433513"/>
            <a:ext cx="0" cy="752475"/>
          </a:xfrm>
          <a:prstGeom prst="line">
            <a:avLst/>
          </a:prstGeom>
          <a:noFill/>
          <a:ln w="12700" algn="ctr">
            <a:solidFill>
              <a:srgbClr val="FF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直接连接符 11">
            <a:extLst>
              <a:ext uri="{FF2B5EF4-FFF2-40B4-BE49-F238E27FC236}">
                <a16:creationId xmlns:a16="http://schemas.microsoft.com/office/drawing/2014/main" xmlns="" id="{E2AEB7A0-6CF0-44DA-B6AB-6337216C64F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711450" y="1909763"/>
            <a:ext cx="760413" cy="0"/>
          </a:xfrm>
          <a:prstGeom prst="line">
            <a:avLst/>
          </a:prstGeom>
          <a:noFill/>
          <a:ln w="9525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任意多边形: 形状 12">
            <a:extLst>
              <a:ext uri="{FF2B5EF4-FFF2-40B4-BE49-F238E27FC236}">
                <a16:creationId xmlns:a16="http://schemas.microsoft.com/office/drawing/2014/main" xmlns="" id="{D354F4AE-8289-4038-8317-1D2F5795967E}"/>
              </a:ext>
            </a:extLst>
          </p:cNvPr>
          <p:cNvSpPr>
            <a:spLocks/>
          </p:cNvSpPr>
          <p:nvPr/>
        </p:nvSpPr>
        <p:spPr bwMode="auto">
          <a:xfrm>
            <a:off x="3409950" y="1906588"/>
            <a:ext cx="65088" cy="55562"/>
          </a:xfrm>
          <a:custGeom>
            <a:avLst/>
            <a:gdLst>
              <a:gd name="T0" fmla="*/ 0 w 64294"/>
              <a:gd name="T1" fmla="*/ 0 h 54769"/>
              <a:gd name="T2" fmla="*/ 0 w 64294"/>
              <a:gd name="T3" fmla="*/ 56366 h 54769"/>
              <a:gd name="T4" fmla="*/ 65892 w 64294"/>
              <a:gd name="T5" fmla="*/ 56366 h 5476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64294" h="54769">
                <a:moveTo>
                  <a:pt x="0" y="0"/>
                </a:moveTo>
                <a:lnTo>
                  <a:pt x="0" y="54769"/>
                </a:lnTo>
                <a:lnTo>
                  <a:pt x="64294" y="54769"/>
                </a:lnTo>
              </a:path>
            </a:pathLst>
          </a:custGeom>
          <a:noFill/>
          <a:ln w="952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8" name="直接连接符 37">
            <a:extLst>
              <a:ext uri="{FF2B5EF4-FFF2-40B4-BE49-F238E27FC236}">
                <a16:creationId xmlns:a16="http://schemas.microsoft.com/office/drawing/2014/main" xmlns="" id="{34E9E0E7-FE03-47E3-BB4F-9C3EB3BA7A9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467100" y="1812925"/>
            <a:ext cx="760413" cy="0"/>
          </a:xfrm>
          <a:prstGeom prst="line">
            <a:avLst/>
          </a:prstGeom>
          <a:noFill/>
          <a:ln w="9525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9" name="任意多边形: 形状 38">
            <a:extLst>
              <a:ext uri="{FF2B5EF4-FFF2-40B4-BE49-F238E27FC236}">
                <a16:creationId xmlns:a16="http://schemas.microsoft.com/office/drawing/2014/main" xmlns="" id="{7FECB406-14D1-4158-BBD7-55335C2E215A}"/>
              </a:ext>
            </a:extLst>
          </p:cNvPr>
          <p:cNvSpPr>
            <a:spLocks/>
          </p:cNvSpPr>
          <p:nvPr/>
        </p:nvSpPr>
        <p:spPr bwMode="auto">
          <a:xfrm>
            <a:off x="4165600" y="1809750"/>
            <a:ext cx="65088" cy="55563"/>
          </a:xfrm>
          <a:custGeom>
            <a:avLst/>
            <a:gdLst>
              <a:gd name="T0" fmla="*/ 0 w 64294"/>
              <a:gd name="T1" fmla="*/ 0 h 54769"/>
              <a:gd name="T2" fmla="*/ 0 w 64294"/>
              <a:gd name="T3" fmla="*/ 56369 h 54769"/>
              <a:gd name="T4" fmla="*/ 65892 w 64294"/>
              <a:gd name="T5" fmla="*/ 56369 h 5476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64294" h="54769">
                <a:moveTo>
                  <a:pt x="0" y="0"/>
                </a:moveTo>
                <a:lnTo>
                  <a:pt x="0" y="54769"/>
                </a:lnTo>
                <a:lnTo>
                  <a:pt x="64294" y="54769"/>
                </a:lnTo>
              </a:path>
            </a:pathLst>
          </a:custGeom>
          <a:noFill/>
          <a:ln w="952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40" name="直接连接符 39">
            <a:extLst>
              <a:ext uri="{FF2B5EF4-FFF2-40B4-BE49-F238E27FC236}">
                <a16:creationId xmlns:a16="http://schemas.microsoft.com/office/drawing/2014/main" xmlns="" id="{41E5D92A-602C-40C1-A463-4BB2C23257C2}"/>
              </a:ext>
            </a:extLst>
          </p:cNvPr>
          <p:cNvCxnSpPr>
            <a:cxnSpLocks/>
          </p:cNvCxnSpPr>
          <p:nvPr/>
        </p:nvCxnSpPr>
        <p:spPr bwMode="auto">
          <a:xfrm>
            <a:off x="4229100" y="1984375"/>
            <a:ext cx="1133475" cy="0"/>
          </a:xfrm>
          <a:prstGeom prst="line">
            <a:avLst/>
          </a:prstGeom>
          <a:noFill/>
          <a:ln w="9525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2068" name="任意多边形: 形状 31">
            <a:extLst>
              <a:ext uri="{FF2B5EF4-FFF2-40B4-BE49-F238E27FC236}">
                <a16:creationId xmlns:a16="http://schemas.microsoft.com/office/drawing/2014/main" xmlns="" id="{A05EBE2C-71F8-4B2F-8145-75857544B087}"/>
              </a:ext>
            </a:extLst>
          </p:cNvPr>
          <p:cNvSpPr>
            <a:spLocks/>
          </p:cNvSpPr>
          <p:nvPr/>
        </p:nvSpPr>
        <p:spPr bwMode="auto">
          <a:xfrm>
            <a:off x="2714625" y="1436688"/>
            <a:ext cx="2647950" cy="1128712"/>
          </a:xfrm>
          <a:custGeom>
            <a:avLst/>
            <a:gdLst>
              <a:gd name="T0" fmla="*/ 757238 w 2647950"/>
              <a:gd name="T1" fmla="*/ 1128712 h 1128712"/>
              <a:gd name="T2" fmla="*/ 1514475 w 2647950"/>
              <a:gd name="T3" fmla="*/ 752475 h 1128712"/>
              <a:gd name="T4" fmla="*/ 2647950 w 2647950"/>
              <a:gd name="T5" fmla="*/ 547687 h 1128712"/>
              <a:gd name="T6" fmla="*/ 1514475 w 2647950"/>
              <a:gd name="T7" fmla="*/ 0 h 1128712"/>
              <a:gd name="T8" fmla="*/ 762000 w 2647950"/>
              <a:gd name="T9" fmla="*/ 376237 h 1128712"/>
              <a:gd name="T10" fmla="*/ 0 w 2647950"/>
              <a:gd name="T11" fmla="*/ 471487 h 1128712"/>
              <a:gd name="T12" fmla="*/ 757238 w 2647950"/>
              <a:gd name="T13" fmla="*/ 1128712 h 112871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647950" h="1128712">
                <a:moveTo>
                  <a:pt x="757238" y="1128712"/>
                </a:moveTo>
                <a:lnTo>
                  <a:pt x="1514475" y="752475"/>
                </a:lnTo>
                <a:lnTo>
                  <a:pt x="2647950" y="547687"/>
                </a:lnTo>
                <a:lnTo>
                  <a:pt x="1514475" y="0"/>
                </a:lnTo>
                <a:lnTo>
                  <a:pt x="762000" y="376237"/>
                </a:lnTo>
                <a:lnTo>
                  <a:pt x="0" y="471487"/>
                </a:lnTo>
                <a:lnTo>
                  <a:pt x="757238" y="1128712"/>
                </a:lnTo>
                <a:close/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任意多边形: 形状 41">
            <a:extLst>
              <a:ext uri="{FF2B5EF4-FFF2-40B4-BE49-F238E27FC236}">
                <a16:creationId xmlns:a16="http://schemas.microsoft.com/office/drawing/2014/main" xmlns="" id="{069B9585-49E7-4458-8541-04D27A85DBED}"/>
              </a:ext>
            </a:extLst>
          </p:cNvPr>
          <p:cNvSpPr>
            <a:spLocks/>
          </p:cNvSpPr>
          <p:nvPr/>
        </p:nvSpPr>
        <p:spPr bwMode="auto">
          <a:xfrm rot="10800000">
            <a:off x="4229100" y="1928813"/>
            <a:ext cx="63500" cy="55562"/>
          </a:xfrm>
          <a:custGeom>
            <a:avLst/>
            <a:gdLst>
              <a:gd name="T0" fmla="*/ 0 w 64294"/>
              <a:gd name="T1" fmla="*/ 0 h 54769"/>
              <a:gd name="T2" fmla="*/ 0 w 64294"/>
              <a:gd name="T3" fmla="*/ 56366 h 54769"/>
              <a:gd name="T4" fmla="*/ 62716 w 64294"/>
              <a:gd name="T5" fmla="*/ 56366 h 5476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64294" h="54769">
                <a:moveTo>
                  <a:pt x="0" y="0"/>
                </a:moveTo>
                <a:lnTo>
                  <a:pt x="0" y="54769"/>
                </a:lnTo>
                <a:lnTo>
                  <a:pt x="64294" y="54769"/>
                </a:lnTo>
              </a:path>
            </a:pathLst>
          </a:custGeom>
          <a:noFill/>
          <a:ln w="952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xmlns="" id="{29EB8189-427F-4C1C-935E-7864005671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1001" y="5123196"/>
            <a:ext cx="2808287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  <a:defRPr/>
            </a:pPr>
            <a:r>
              <a:rPr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(6</a:t>
            </a:r>
            <a:r>
              <a:rPr lang="zh-TW" altLang="en-US" sz="240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 </a:t>
            </a:r>
            <a:r>
              <a:rPr lang="en-US" altLang="zh-CN" sz="2400" dirty="0">
                <a:solidFill>
                  <a:srgbClr val="003399"/>
                </a:solidFill>
                <a:ea typeface="標楷體" panose="03000509000000000000" pitchFamily="65" charset="-120"/>
              </a:rPr>
              <a:t>×</a:t>
            </a:r>
            <a:r>
              <a:rPr lang="zh-TW" altLang="en-US" sz="240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 </a:t>
            </a:r>
            <a:r>
              <a:rPr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2)</a:t>
            </a:r>
            <a:r>
              <a:rPr lang="en-US" altLang="zh-CN" sz="2400" dirty="0">
                <a:solidFill>
                  <a:srgbClr val="003399"/>
                </a:solidFill>
                <a:ea typeface="標楷體" panose="03000509000000000000" pitchFamily="65" charset="-120"/>
              </a:rPr>
              <a:t> ×</a:t>
            </a:r>
            <a:r>
              <a:rPr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(6</a:t>
            </a:r>
            <a:r>
              <a:rPr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CN" sz="2400" dirty="0">
                <a:solidFill>
                  <a:srgbClr val="003399"/>
                </a:solidFill>
                <a:ea typeface="標楷體" panose="03000509000000000000" pitchFamily="65" charset="-120"/>
              </a:rPr>
              <a:t>×</a:t>
            </a:r>
            <a:r>
              <a:rPr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CN" sz="2400" dirty="0">
                <a:solidFill>
                  <a:srgbClr val="003399"/>
                </a:solidFill>
                <a:ea typeface="標楷體" panose="03000509000000000000" pitchFamily="65" charset="-120"/>
              </a:rPr>
              <a:t>2</a:t>
            </a:r>
            <a:r>
              <a:rPr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)</a:t>
            </a:r>
            <a:r>
              <a:rPr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zh-TW" altLang="en-US" sz="2400" dirty="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 </a:t>
            </a:r>
            <a:r>
              <a:rPr lang="en-US" altLang="zh-TW" sz="2400" dirty="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2</a:t>
            </a:r>
            <a:endParaRPr lang="en-US" altLang="zh-CN" sz="24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44" name="文本框 43">
            <a:extLst>
              <a:ext uri="{FF2B5EF4-FFF2-40B4-BE49-F238E27FC236}">
                <a16:creationId xmlns:a16="http://schemas.microsoft.com/office/drawing/2014/main" xmlns="" id="{27F098B9-0C11-4C3E-90B8-4F5316E821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576" y="5557764"/>
            <a:ext cx="187220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400" dirty="0">
                <a:solidFill>
                  <a:srgbClr val="003399"/>
                </a:solidFill>
                <a:ea typeface="標楷體" panose="03000509000000000000" pitchFamily="65" charset="-120"/>
              </a:rPr>
              <a:t>= </a:t>
            </a:r>
            <a:r>
              <a:rPr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324</a:t>
            </a:r>
            <a:r>
              <a:rPr lang="en-US" altLang="zh-CN" sz="2400" dirty="0">
                <a:solidFill>
                  <a:srgbClr val="003399"/>
                </a:solidFill>
                <a:ea typeface="標楷體" panose="03000509000000000000" pitchFamily="65" charset="-120"/>
              </a:rPr>
              <a:t>(cm</a:t>
            </a:r>
            <a:r>
              <a:rPr lang="en-US" altLang="zh-TW" sz="2400" baseline="30000" dirty="0">
                <a:solidFill>
                  <a:srgbClr val="003399"/>
                </a:solidFill>
                <a:ea typeface="標楷體" panose="03000509000000000000" pitchFamily="65" charset="-120"/>
              </a:rPr>
              <a:t>2</a:t>
            </a:r>
            <a:r>
              <a:rPr lang="en-US" altLang="zh-CN" sz="2400" dirty="0">
                <a:solidFill>
                  <a:srgbClr val="003399"/>
                </a:solidFill>
                <a:ea typeface="標楷體" panose="03000509000000000000" pitchFamily="65" charset="-120"/>
              </a:rPr>
              <a:t>)</a:t>
            </a:r>
            <a:endParaRPr lang="zh-CN" altLang="en-US" sz="24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46" name="文本框 45">
            <a:extLst>
              <a:ext uri="{FF2B5EF4-FFF2-40B4-BE49-F238E27FC236}">
                <a16:creationId xmlns:a16="http://schemas.microsoft.com/office/drawing/2014/main" xmlns="" id="{F5853243-C081-4B77-943F-E1E9304716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3676" y="5116846"/>
            <a:ext cx="3100387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  <a:defRPr/>
            </a:pPr>
            <a:r>
              <a:rPr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(6</a:t>
            </a:r>
            <a:r>
              <a:rPr lang="zh-TW" altLang="en-US" sz="240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 </a:t>
            </a:r>
            <a:r>
              <a:rPr lang="en-US" altLang="zh-CN" sz="2400" dirty="0">
                <a:solidFill>
                  <a:srgbClr val="003399"/>
                </a:solidFill>
                <a:ea typeface="標楷體" panose="03000509000000000000" pitchFamily="65" charset="-120"/>
              </a:rPr>
              <a:t>×</a:t>
            </a:r>
            <a:r>
              <a:rPr lang="zh-TW" altLang="en-US" sz="240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 </a:t>
            </a:r>
            <a:r>
              <a:rPr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2)</a:t>
            </a:r>
            <a:r>
              <a:rPr lang="en-US" altLang="zh-CN" sz="2400" dirty="0">
                <a:solidFill>
                  <a:srgbClr val="003399"/>
                </a:solidFill>
                <a:ea typeface="標楷體" panose="03000509000000000000" pitchFamily="65" charset="-120"/>
              </a:rPr>
              <a:t> ×</a:t>
            </a:r>
            <a:r>
              <a:rPr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(6</a:t>
            </a:r>
            <a:r>
              <a:rPr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CN" sz="2400" dirty="0">
                <a:solidFill>
                  <a:srgbClr val="003399"/>
                </a:solidFill>
                <a:ea typeface="標楷體" panose="03000509000000000000" pitchFamily="65" charset="-120"/>
              </a:rPr>
              <a:t>×</a:t>
            </a:r>
            <a:r>
              <a:rPr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3)</a:t>
            </a:r>
            <a:r>
              <a:rPr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zh-TW" altLang="en-US" sz="2400" dirty="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 </a:t>
            </a:r>
            <a:r>
              <a:rPr lang="en-US" altLang="zh-TW" sz="2400" dirty="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2</a:t>
            </a:r>
            <a:endParaRPr lang="en-US" altLang="zh-CN" sz="24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47" name="文本框 46">
            <a:extLst>
              <a:ext uri="{FF2B5EF4-FFF2-40B4-BE49-F238E27FC236}">
                <a16:creationId xmlns:a16="http://schemas.microsoft.com/office/drawing/2014/main" xmlns="" id="{181D3466-E755-4D28-A638-89C395D3E2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6876" y="5126371"/>
            <a:ext cx="2763912" cy="4619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  <a:defRPr/>
            </a:pPr>
            <a:r>
              <a:rPr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(6</a:t>
            </a:r>
            <a:r>
              <a:rPr lang="zh-TW" altLang="en-US" sz="240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 </a:t>
            </a:r>
            <a:r>
              <a:rPr lang="en-US" altLang="zh-CN" sz="2400" dirty="0">
                <a:solidFill>
                  <a:srgbClr val="003399"/>
                </a:solidFill>
                <a:ea typeface="標楷體" panose="03000509000000000000" pitchFamily="65" charset="-120"/>
              </a:rPr>
              <a:t>×</a:t>
            </a:r>
            <a:r>
              <a:rPr lang="zh-TW" altLang="en-US" sz="240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 </a:t>
            </a:r>
            <a:r>
              <a:rPr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2)</a:t>
            </a:r>
            <a:r>
              <a:rPr lang="en-US" altLang="zh-CN" sz="2400" dirty="0">
                <a:solidFill>
                  <a:srgbClr val="003399"/>
                </a:solidFill>
                <a:ea typeface="標楷體" panose="03000509000000000000" pitchFamily="65" charset="-120"/>
              </a:rPr>
              <a:t> ×</a:t>
            </a:r>
            <a:r>
              <a:rPr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(6</a:t>
            </a:r>
            <a:r>
              <a:rPr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CN" sz="2400" dirty="0">
                <a:solidFill>
                  <a:srgbClr val="003399"/>
                </a:solidFill>
                <a:ea typeface="標楷體" panose="03000509000000000000" pitchFamily="65" charset="-120"/>
              </a:rPr>
              <a:t>×</a:t>
            </a:r>
            <a:r>
              <a:rPr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CN" sz="2400" dirty="0">
                <a:solidFill>
                  <a:srgbClr val="003399"/>
                </a:solidFill>
                <a:ea typeface="標楷體" panose="03000509000000000000" pitchFamily="65" charset="-120"/>
              </a:rPr>
              <a:t>2</a:t>
            </a:r>
            <a:r>
              <a:rPr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)</a:t>
            </a:r>
            <a:endParaRPr lang="en-US" altLang="zh-CN" sz="24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51" name="TextBox 29">
            <a:extLst>
              <a:ext uri="{FF2B5EF4-FFF2-40B4-BE49-F238E27FC236}">
                <a16:creationId xmlns:a16="http://schemas.microsoft.com/office/drawing/2014/main" xmlns="" id="{9C2C5F41-6E9C-4853-9E78-3FCF439210BC}"/>
              </a:ext>
            </a:extLst>
          </p:cNvPr>
          <p:cNvSpPr txBox="1"/>
          <p:nvPr/>
        </p:nvSpPr>
        <p:spPr>
          <a:xfrm>
            <a:off x="5953125" y="939800"/>
            <a:ext cx="2592388" cy="946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三角形的面積</a:t>
            </a:r>
          </a:p>
          <a:p>
            <a:pPr eaLnBrk="1" hangingPunct="1">
              <a:defRPr/>
            </a:pPr>
            <a:r>
              <a:rPr kumimoji="0" lang="en-US" altLang="zh-TW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= </a:t>
            </a: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底</a:t>
            </a:r>
            <a:r>
              <a:rPr kumimoji="0" lang="en-US" altLang="zh-TW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×</a:t>
            </a: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高</a:t>
            </a: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  <a:sym typeface="Symbol" panose="05050102010706020507" pitchFamily="18" charset="2"/>
              </a:rPr>
              <a:t></a:t>
            </a:r>
            <a:r>
              <a:rPr kumimoji="0" lang="en-US" altLang="zh-TW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  <a:sym typeface="Symbol" panose="05050102010706020507" pitchFamily="18" charset="2"/>
              </a:rPr>
              <a:t>2</a:t>
            </a:r>
            <a:endParaRPr lang="zh-TW" altLang="en-US" sz="2800" b="1" dirty="0">
              <a:solidFill>
                <a:srgbClr val="008A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52" name="TextBox 29">
            <a:extLst>
              <a:ext uri="{FF2B5EF4-FFF2-40B4-BE49-F238E27FC236}">
                <a16:creationId xmlns:a16="http://schemas.microsoft.com/office/drawing/2014/main" xmlns="" id="{79C78940-19F6-45A5-8FE8-D3E5B1E6237F}"/>
              </a:ext>
            </a:extLst>
          </p:cNvPr>
          <p:cNvSpPr txBox="1"/>
          <p:nvPr/>
        </p:nvSpPr>
        <p:spPr>
          <a:xfrm>
            <a:off x="5934075" y="1770063"/>
            <a:ext cx="3168650" cy="954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平行四邊形的面積</a:t>
            </a:r>
          </a:p>
          <a:p>
            <a:pPr eaLnBrk="1" hangingPunct="1">
              <a:defRPr/>
            </a:pPr>
            <a:r>
              <a:rPr kumimoji="0" lang="en-US" altLang="zh-TW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= </a:t>
            </a: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底</a:t>
            </a:r>
            <a:r>
              <a:rPr kumimoji="0" lang="en-US" altLang="zh-TW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×</a:t>
            </a: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高</a:t>
            </a:r>
            <a:endParaRPr lang="zh-TW" altLang="en-US" sz="2800" b="1" dirty="0">
              <a:solidFill>
                <a:srgbClr val="008A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3" dur="500"/>
                                        <p:tgtEl>
                                          <p:spTgt spid="152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0" grpId="1" animBg="1"/>
      <p:bldP spid="15" grpId="0" animBg="1"/>
      <p:bldP spid="15" grpId="1" animBg="1"/>
      <p:bldP spid="152606" grpId="0" animBg="1"/>
      <p:bldP spid="28" grpId="0"/>
      <p:bldP spid="71" grpId="0" build="allAtOnce"/>
      <p:bldP spid="43" grpId="0" build="allAtOnce"/>
      <p:bldP spid="44" grpId="0" build="allAtOnce"/>
      <p:bldP spid="46" grpId="0" build="allAtOnce"/>
      <p:bldP spid="47" grpId="0" build="allAtOnce"/>
      <p:bldP spid="51" grpId="0"/>
      <p:bldP spid="51" grpId="1"/>
      <p:bldP spid="52" grpId="0"/>
      <p:bldP spid="52" grpId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064" y="980136"/>
            <a:ext cx="5508104" cy="2066906"/>
          </a:xfrm>
          <a:prstGeom prst="rect">
            <a:avLst/>
          </a:prstGeom>
        </p:spPr>
      </p:pic>
      <p:sp>
        <p:nvSpPr>
          <p:cNvPr id="152606" name="Rectangle 30">
            <a:extLst>
              <a:ext uri="{FF2B5EF4-FFF2-40B4-BE49-F238E27FC236}">
                <a16:creationId xmlns:a16="http://schemas.microsoft.com/office/drawing/2014/main" xmlns="" id="{BD1504E0-D7F6-47C2-A7A1-028F1B84AE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6176" y="5273823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44035" name="Rectangle 4">
            <a:extLst>
              <a:ext uri="{FF2B5EF4-FFF2-40B4-BE49-F238E27FC236}">
                <a16:creationId xmlns:a16="http://schemas.microsoft.com/office/drawing/2014/main" xmlns="" id="{87BD3E90-49DD-4A86-BF6C-C968D0D781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504" y="3151049"/>
            <a:ext cx="742511" cy="49244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sz="2600" dirty="0">
                <a:ea typeface="標楷體" panose="03000509000000000000" pitchFamily="65" charset="-120"/>
              </a:rPr>
              <a:t>28</a:t>
            </a:r>
            <a:r>
              <a:rPr lang="en-US" altLang="zh-CN" sz="2600" dirty="0">
                <a:ea typeface="標楷體" panose="03000509000000000000" pitchFamily="65" charset="-120"/>
              </a:rPr>
              <a:t>.</a:t>
            </a:r>
            <a:r>
              <a:rPr lang="en-US" altLang="zh-TW" sz="2600" dirty="0">
                <a:ea typeface="標楷體" panose="03000509000000000000" pitchFamily="65" charset="-120"/>
              </a:rPr>
              <a:t> </a:t>
            </a:r>
            <a:endParaRPr lang="zh-CN" altLang="en-US" sz="2600" dirty="0">
              <a:ea typeface="標楷體" panose="03000509000000000000" pitchFamily="65" charset="-120"/>
            </a:endParaRPr>
          </a:p>
        </p:txBody>
      </p:sp>
      <p:sp>
        <p:nvSpPr>
          <p:cNvPr id="44036" name="Rectangle 5">
            <a:extLst>
              <a:ext uri="{FF2B5EF4-FFF2-40B4-BE49-F238E27FC236}">
                <a16:creationId xmlns:a16="http://schemas.microsoft.com/office/drawing/2014/main" xmlns="" id="{A7ACA895-4160-474D-97A4-E7FEED0C9A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576" y="5227023"/>
            <a:ext cx="8021638" cy="52540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ctr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 eaLnBrk="1" hangingPunct="1">
              <a:spcAft>
                <a:spcPct val="50000"/>
              </a:spcAft>
            </a:pPr>
            <a:r>
              <a:rPr lang="en-US" altLang="zh-CN" sz="2800" dirty="0"/>
              <a:t>A. 120 </a:t>
            </a:r>
            <a:r>
              <a:rPr lang="zh-TW" altLang="en-US" sz="2800" dirty="0" smtClean="0"/>
              <a:t>         </a:t>
            </a:r>
            <a:r>
              <a:rPr lang="en-US" altLang="zh-CN" sz="2800" dirty="0" smtClean="0"/>
              <a:t>B</a:t>
            </a:r>
            <a:r>
              <a:rPr lang="en-US" altLang="zh-CN" sz="2800" dirty="0"/>
              <a:t>. 80 </a:t>
            </a:r>
            <a:r>
              <a:rPr lang="zh-TW" altLang="en-US" sz="2800" dirty="0" smtClean="0"/>
              <a:t>         </a:t>
            </a:r>
            <a:r>
              <a:rPr lang="en-US" altLang="zh-CN" sz="2800" dirty="0" smtClean="0"/>
              <a:t>C</a:t>
            </a:r>
            <a:r>
              <a:rPr lang="en-US" altLang="zh-CN" sz="2800" dirty="0"/>
              <a:t>. 60 </a:t>
            </a:r>
            <a:r>
              <a:rPr lang="zh-TW" altLang="en-US" sz="2800" dirty="0" smtClean="0"/>
              <a:t>      </a:t>
            </a:r>
            <a:r>
              <a:rPr lang="en-US" altLang="zh-CN" sz="2800" dirty="0" smtClean="0"/>
              <a:t>D</a:t>
            </a:r>
            <a:r>
              <a:rPr lang="en-US" altLang="zh-CN" sz="2800" dirty="0"/>
              <a:t>. 40</a:t>
            </a:r>
            <a:endParaRPr lang="en-US" altLang="zh-TW" sz="2800" dirty="0">
              <a:ea typeface="標楷體" panose="03000509000000000000" pitchFamily="65" charset="-12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95DE6295-DE6F-45D8-B657-921283F575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20272" y="5226657"/>
            <a:ext cx="9286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44038" name="Rectangle 4">
            <a:extLst>
              <a:ext uri="{FF2B5EF4-FFF2-40B4-BE49-F238E27FC236}">
                <a16:creationId xmlns:a16="http://schemas.microsoft.com/office/drawing/2014/main" xmlns="" id="{D755B165-E95A-495D-9011-88433CB063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576" y="3151049"/>
            <a:ext cx="8064896" cy="18081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300"/>
              </a:spcAft>
            </a:pPr>
            <a:r>
              <a:rPr lang="zh-TW" altLang="en-US" sz="2600" dirty="0">
                <a:latin typeface="+mn-lt"/>
                <a:ea typeface="標楷體" panose="03000509000000000000" pitchFamily="65" charset="-120"/>
              </a:rPr>
              <a:t>上圖顯示了服裝店上星期</a:t>
            </a:r>
            <a:r>
              <a:rPr lang="en-US" altLang="zh-TW" sz="2600" dirty="0">
                <a:latin typeface="+mn-lt"/>
                <a:ea typeface="標楷體" panose="03000509000000000000" pitchFamily="65" charset="-120"/>
              </a:rPr>
              <a:t>T</a:t>
            </a:r>
            <a:r>
              <a:rPr lang="zh-TW" altLang="en-US" sz="2600" dirty="0">
                <a:latin typeface="+mn-lt"/>
                <a:ea typeface="標楷體" panose="03000509000000000000" pitchFamily="65" charset="-120"/>
              </a:rPr>
              <a:t>恤</a:t>
            </a:r>
            <a:r>
              <a:rPr lang="zh-TW" altLang="en-US" sz="2600" dirty="0" smtClean="0">
                <a:latin typeface="+mn-lt"/>
                <a:ea typeface="標楷體" panose="03000509000000000000" pitchFamily="65" charset="-120"/>
              </a:rPr>
              <a:t>的銷</a:t>
            </a:r>
            <a:r>
              <a:rPr lang="zh-TW" altLang="en-US" sz="2600" dirty="0">
                <a:latin typeface="+mn-lt"/>
                <a:ea typeface="標楷體" panose="03000509000000000000" pitchFamily="65" charset="-120"/>
              </a:rPr>
              <a:t>量，但部分</a:t>
            </a:r>
            <a:r>
              <a:rPr lang="zh-TW" altLang="en-US" sz="2600" dirty="0" smtClean="0">
                <a:latin typeface="+mn-lt"/>
                <a:ea typeface="標楷體" panose="03000509000000000000" pitchFamily="65" charset="-120"/>
              </a:rPr>
              <a:t>被</a:t>
            </a:r>
            <a:r>
              <a:rPr lang="zh-TW" altLang="en-US" sz="2600" dirty="0">
                <a:ea typeface="標楷體" panose="03000509000000000000" pitchFamily="65" charset="-120"/>
              </a:rPr>
              <a:t>塗</a:t>
            </a:r>
            <a:endParaRPr lang="en-US" altLang="zh-TW" sz="2600" dirty="0" smtClean="0">
              <a:latin typeface="+mn-lt"/>
              <a:ea typeface="標楷體" panose="03000509000000000000" pitchFamily="65" charset="-120"/>
            </a:endParaRPr>
          </a:p>
          <a:p>
            <a:pPr>
              <a:spcAft>
                <a:spcPts val="300"/>
              </a:spcAft>
            </a:pPr>
            <a:r>
              <a:rPr lang="zh-TW" altLang="en-US" sz="2600" dirty="0" smtClean="0">
                <a:latin typeface="+mn-lt"/>
                <a:ea typeface="標楷體" panose="03000509000000000000" pitchFamily="65" charset="-120"/>
              </a:rPr>
              <a:t>污</a:t>
            </a:r>
            <a:r>
              <a:rPr lang="zh-TW" altLang="en-US" sz="2600" dirty="0">
                <a:latin typeface="+mn-lt"/>
                <a:ea typeface="標楷體" panose="03000509000000000000" pitchFamily="65" charset="-120"/>
              </a:rPr>
              <a:t>了。已知</a:t>
            </a:r>
            <a:r>
              <a:rPr lang="zh-TW" altLang="en-US" sz="2600" dirty="0" smtClean="0">
                <a:latin typeface="+mn-lt"/>
                <a:ea typeface="標楷體" panose="03000509000000000000" pitchFamily="65" charset="-120"/>
              </a:rPr>
              <a:t>服裝</a:t>
            </a:r>
            <a:r>
              <a:rPr lang="zh-TW" altLang="en-US" sz="2600" dirty="0">
                <a:latin typeface="+mn-lt"/>
                <a:ea typeface="標楷體" panose="03000509000000000000" pitchFamily="65" charset="-120"/>
              </a:rPr>
              <a:t>店上星期售出了</a:t>
            </a:r>
            <a:r>
              <a:rPr lang="en-US" altLang="zh-TW" sz="2600" dirty="0">
                <a:latin typeface="+mn-lt"/>
                <a:ea typeface="標楷體" panose="03000509000000000000" pitchFamily="65" charset="-120"/>
              </a:rPr>
              <a:t>350</a:t>
            </a:r>
            <a:r>
              <a:rPr lang="zh-TW" altLang="en-US" sz="2600" dirty="0">
                <a:latin typeface="+mn-lt"/>
                <a:ea typeface="標楷體" panose="03000509000000000000" pitchFamily="65" charset="-120"/>
              </a:rPr>
              <a:t>件</a:t>
            </a:r>
            <a:r>
              <a:rPr lang="en-US" altLang="zh-TW" sz="2600" dirty="0">
                <a:latin typeface="+mn-lt"/>
                <a:ea typeface="標楷體" panose="03000509000000000000" pitchFamily="65" charset="-120"/>
              </a:rPr>
              <a:t>T</a:t>
            </a:r>
            <a:r>
              <a:rPr lang="zh-TW" altLang="en-US" sz="2600" dirty="0">
                <a:latin typeface="+mn-lt"/>
                <a:ea typeface="標楷體" panose="03000509000000000000" pitchFamily="65" charset="-120"/>
              </a:rPr>
              <a:t>恤</a:t>
            </a:r>
            <a:r>
              <a:rPr lang="zh-TW" altLang="en-US" sz="2600" dirty="0" smtClean="0">
                <a:latin typeface="+mn-lt"/>
                <a:ea typeface="標楷體" panose="03000509000000000000" pitchFamily="65" charset="-120"/>
              </a:rPr>
              <a:t>，而且白</a:t>
            </a:r>
            <a:endParaRPr lang="en-US" altLang="zh-TW" sz="2600" dirty="0" smtClean="0">
              <a:latin typeface="+mn-lt"/>
              <a:ea typeface="標楷體" panose="03000509000000000000" pitchFamily="65" charset="-120"/>
            </a:endParaRPr>
          </a:p>
          <a:p>
            <a:pPr>
              <a:spcAft>
                <a:spcPts val="300"/>
              </a:spcAft>
            </a:pPr>
            <a:r>
              <a:rPr lang="zh-TW" altLang="en-US" sz="2600" dirty="0" smtClean="0">
                <a:latin typeface="+mn-lt"/>
                <a:ea typeface="標楷體" panose="03000509000000000000" pitchFamily="65" charset="-120"/>
              </a:rPr>
              <a:t>色</a:t>
            </a:r>
            <a:r>
              <a:rPr lang="en-US" altLang="zh-TW" sz="2600" dirty="0">
                <a:latin typeface="+mn-lt"/>
                <a:ea typeface="標楷體" panose="03000509000000000000" pitchFamily="65" charset="-120"/>
              </a:rPr>
              <a:t>T</a:t>
            </a:r>
            <a:r>
              <a:rPr lang="zh-TW" altLang="en-US" sz="2600" dirty="0">
                <a:latin typeface="+mn-lt"/>
                <a:ea typeface="標楷體" panose="03000509000000000000" pitchFamily="65" charset="-120"/>
              </a:rPr>
              <a:t>恤的銷量是灰色</a:t>
            </a:r>
            <a:r>
              <a:rPr lang="en-US" altLang="zh-TW" sz="2600" dirty="0">
                <a:latin typeface="+mn-lt"/>
                <a:ea typeface="標楷體" panose="03000509000000000000" pitchFamily="65" charset="-120"/>
              </a:rPr>
              <a:t>T</a:t>
            </a:r>
            <a:r>
              <a:rPr lang="zh-TW" altLang="en-US" sz="2600" dirty="0" smtClean="0">
                <a:latin typeface="+mn-lt"/>
                <a:ea typeface="標楷體" panose="03000509000000000000" pitchFamily="65" charset="-120"/>
              </a:rPr>
              <a:t>恤的</a:t>
            </a:r>
            <a:r>
              <a:rPr lang="en-US" altLang="zh-TW" sz="2600" dirty="0">
                <a:latin typeface="+mn-lt"/>
                <a:ea typeface="標楷體" panose="03000509000000000000" pitchFamily="65" charset="-120"/>
              </a:rPr>
              <a:t>2</a:t>
            </a:r>
            <a:r>
              <a:rPr lang="zh-TW" altLang="en-US" sz="2600" dirty="0">
                <a:latin typeface="+mn-lt"/>
                <a:ea typeface="標楷體" panose="03000509000000000000" pitchFamily="65" charset="-120"/>
              </a:rPr>
              <a:t>倍，那麼</a:t>
            </a:r>
            <a:r>
              <a:rPr lang="zh-TW" altLang="en-US" sz="2600" dirty="0" smtClean="0">
                <a:latin typeface="+mn-lt"/>
                <a:ea typeface="標楷體" panose="03000509000000000000" pitchFamily="65" charset="-120"/>
              </a:rPr>
              <a:t>灰色</a:t>
            </a:r>
            <a:r>
              <a:rPr lang="en-US" altLang="zh-TW" sz="2600" dirty="0">
                <a:latin typeface="+mn-lt"/>
                <a:ea typeface="標楷體" panose="03000509000000000000" pitchFamily="65" charset="-120"/>
              </a:rPr>
              <a:t>T</a:t>
            </a:r>
            <a:r>
              <a:rPr lang="zh-TW" altLang="en-US" sz="2600" dirty="0">
                <a:latin typeface="+mn-lt"/>
                <a:ea typeface="標楷體" panose="03000509000000000000" pitchFamily="65" charset="-120"/>
              </a:rPr>
              <a:t>恤的銷</a:t>
            </a:r>
            <a:r>
              <a:rPr lang="zh-TW" altLang="en-US" sz="2600" dirty="0" smtClean="0">
                <a:latin typeface="+mn-lt"/>
                <a:ea typeface="標楷體" panose="03000509000000000000" pitchFamily="65" charset="-120"/>
              </a:rPr>
              <a:t>量</a:t>
            </a:r>
            <a:endParaRPr lang="en-US" altLang="zh-TW" sz="2600" dirty="0" smtClean="0">
              <a:latin typeface="+mn-lt"/>
              <a:ea typeface="標楷體" panose="03000509000000000000" pitchFamily="65" charset="-120"/>
            </a:endParaRPr>
          </a:p>
          <a:p>
            <a:r>
              <a:rPr lang="zh-TW" altLang="en-US" sz="2600" dirty="0" smtClean="0">
                <a:latin typeface="+mn-lt"/>
                <a:ea typeface="標楷體" panose="03000509000000000000" pitchFamily="65" charset="-120"/>
              </a:rPr>
              <a:t>是</a:t>
            </a:r>
            <a:r>
              <a:rPr lang="zh-CN" altLang="en-US" sz="2600" dirty="0" smtClean="0">
                <a:latin typeface="+mn-lt"/>
                <a:ea typeface="標楷體" panose="03000509000000000000" pitchFamily="65" charset="-120"/>
              </a:rPr>
              <a:t>多少</a:t>
            </a:r>
            <a:r>
              <a:rPr lang="zh-CN" altLang="en-US" sz="2600" dirty="0">
                <a:latin typeface="+mn-lt"/>
                <a:ea typeface="標楷體" panose="03000509000000000000" pitchFamily="65" charset="-120"/>
              </a:rPr>
              <a:t>件？</a:t>
            </a:r>
          </a:p>
        </p:txBody>
      </p:sp>
      <p:sp>
        <p:nvSpPr>
          <p:cNvPr id="23" name="Line 33">
            <a:extLst>
              <a:ext uri="{FF2B5EF4-FFF2-40B4-BE49-F238E27FC236}">
                <a16:creationId xmlns:a16="http://schemas.microsoft.com/office/drawing/2014/main" xmlns="" id="{4A5F7360-673E-4ACD-9A7E-F6600D61D938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0757" y="4046264"/>
            <a:ext cx="329184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Text Box 12">
            <a:extLst>
              <a:ext uri="{FF2B5EF4-FFF2-40B4-BE49-F238E27FC236}">
                <a16:creationId xmlns:a16="http://schemas.microsoft.com/office/drawing/2014/main" xmlns="" id="{E20B0442-E2AD-4DAC-9F71-C0B3DC90A7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8192" y="1277638"/>
            <a:ext cx="72008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zh-TW" sz="20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80</a:t>
            </a:r>
            <a:endParaRPr lang="zh-TW" altLang="en-US" sz="2000" dirty="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5" name="Text Box 12">
            <a:extLst>
              <a:ext uri="{FF2B5EF4-FFF2-40B4-BE49-F238E27FC236}">
                <a16:creationId xmlns:a16="http://schemas.microsoft.com/office/drawing/2014/main" xmlns="" id="{E20B0442-E2AD-4DAC-9F71-C0B3DC90A7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0951" y="1161240"/>
            <a:ext cx="72008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zh-TW" sz="20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90</a:t>
            </a:r>
            <a:endParaRPr lang="zh-TW" altLang="en-US" sz="2000" dirty="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6" name="Text Box 12">
            <a:extLst>
              <a:ext uri="{FF2B5EF4-FFF2-40B4-BE49-F238E27FC236}">
                <a16:creationId xmlns:a16="http://schemas.microsoft.com/office/drawing/2014/main" xmlns="" id="{E20B0442-E2AD-4DAC-9F71-C0B3DC90A7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7871" y="1558115"/>
            <a:ext cx="72008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zh-TW" sz="20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60</a:t>
            </a:r>
            <a:endParaRPr lang="zh-TW" altLang="en-US" sz="2000" dirty="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7" name="Text Box 12">
            <a:extLst>
              <a:ext uri="{FF2B5EF4-FFF2-40B4-BE49-F238E27FC236}">
                <a16:creationId xmlns:a16="http://schemas.microsoft.com/office/drawing/2014/main" xmlns="" id="{E20B0442-E2AD-4DAC-9F71-C0B3DC90A7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0112" y="1285769"/>
            <a:ext cx="336857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zh-TW" altLang="en-US" sz="24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白色和灰色</a:t>
            </a:r>
            <a:r>
              <a:rPr lang="en-US" altLang="zh-TW" sz="24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T</a:t>
            </a:r>
            <a:r>
              <a:rPr lang="zh-TW" altLang="en-US" sz="24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恤共有：</a:t>
            </a:r>
            <a:endParaRPr lang="zh-TW" altLang="en-US" sz="2400" dirty="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8" name="Text Box 12">
            <a:extLst>
              <a:ext uri="{FF2B5EF4-FFF2-40B4-BE49-F238E27FC236}">
                <a16:creationId xmlns:a16="http://schemas.microsoft.com/office/drawing/2014/main" xmlns="" id="{E20B0442-E2AD-4DAC-9F71-C0B3DC90A7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3696" y="1756744"/>
            <a:ext cx="304079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zh-TW" sz="24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350</a:t>
            </a:r>
            <a:r>
              <a:rPr lang="zh-TW" altLang="en-US" sz="240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－</a:t>
            </a:r>
            <a:r>
              <a:rPr lang="en-US" altLang="zh-TW" sz="24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80</a:t>
            </a:r>
            <a:r>
              <a:rPr lang="zh-TW" altLang="en-US" sz="24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－</a:t>
            </a:r>
            <a:r>
              <a:rPr lang="en-US" altLang="zh-TW" sz="24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90</a:t>
            </a:r>
            <a:r>
              <a:rPr lang="zh-TW" altLang="en-US" sz="24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－</a:t>
            </a:r>
            <a:r>
              <a:rPr lang="en-US" altLang="zh-TW" sz="24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60</a:t>
            </a:r>
            <a:endParaRPr lang="zh-TW" altLang="en-US" sz="2400" dirty="0">
              <a:solidFill>
                <a:srgbClr val="003399"/>
              </a:solidFill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19" name="Text Box 12">
            <a:extLst>
              <a:ext uri="{FF2B5EF4-FFF2-40B4-BE49-F238E27FC236}">
                <a16:creationId xmlns:a16="http://schemas.microsoft.com/office/drawing/2014/main" xmlns="" id="{E20B0442-E2AD-4DAC-9F71-C0B3DC90A7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0702" y="2218409"/>
            <a:ext cx="191362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zh-TW" altLang="en-US" sz="24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4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4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4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120(</a:t>
            </a:r>
            <a:r>
              <a:rPr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件</a:t>
            </a:r>
            <a:r>
              <a:rPr lang="en-US" altLang="zh-TW" sz="24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)</a:t>
            </a:r>
            <a:endParaRPr lang="zh-TW" altLang="en-US" sz="2400" dirty="0">
              <a:solidFill>
                <a:srgbClr val="003399"/>
              </a:solidFill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20" name="Line 33">
            <a:extLst>
              <a:ext uri="{FF2B5EF4-FFF2-40B4-BE49-F238E27FC236}">
                <a16:creationId xmlns:a16="http://schemas.microsoft.com/office/drawing/2014/main" xmlns="" id="{4A5F7360-673E-4ACD-9A7E-F6600D61D938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592" y="4509120"/>
            <a:ext cx="4114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Line 33">
            <a:extLst>
              <a:ext uri="{FF2B5EF4-FFF2-40B4-BE49-F238E27FC236}">
                <a16:creationId xmlns:a16="http://schemas.microsoft.com/office/drawing/2014/main" xmlns="" id="{4A5F7360-673E-4ACD-9A7E-F6600D61D938}"/>
              </a:ext>
            </a:extLst>
          </p:cNvPr>
          <p:cNvSpPr>
            <a:spLocks noChangeShapeType="1"/>
          </p:cNvSpPr>
          <p:nvPr/>
        </p:nvSpPr>
        <p:spPr bwMode="auto">
          <a:xfrm>
            <a:off x="7884368" y="4046264"/>
            <a:ext cx="27432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Text Box 12">
            <a:extLst>
              <a:ext uri="{FF2B5EF4-FFF2-40B4-BE49-F238E27FC236}">
                <a16:creationId xmlns:a16="http://schemas.microsoft.com/office/drawing/2014/main" xmlns="" id="{E20B0442-E2AD-4DAC-9F71-C0B3DC90A7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6962" y="4933605"/>
            <a:ext cx="100107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zh-TW" altLang="en-US" sz="24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白色</a:t>
            </a:r>
            <a:endParaRPr lang="zh-TW" altLang="en-US" sz="2400" dirty="0">
              <a:solidFill>
                <a:srgbClr val="003399"/>
              </a:solidFill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24" name="Text Box 12">
            <a:extLst>
              <a:ext uri="{FF2B5EF4-FFF2-40B4-BE49-F238E27FC236}">
                <a16:creationId xmlns:a16="http://schemas.microsoft.com/office/drawing/2014/main" xmlns="" id="{E20B0442-E2AD-4DAC-9F71-C0B3DC90A7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6964" y="4500719"/>
            <a:ext cx="100107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zh-TW" altLang="en-US" sz="24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灰色</a:t>
            </a:r>
            <a:endParaRPr lang="zh-TW" altLang="en-US" sz="2400" dirty="0">
              <a:solidFill>
                <a:srgbClr val="003399"/>
              </a:solidFill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3" name="矩形 2"/>
          <p:cNvSpPr/>
          <p:nvPr/>
        </p:nvSpPr>
        <p:spPr bwMode="auto">
          <a:xfrm>
            <a:off x="3202336" y="4587217"/>
            <a:ext cx="847307" cy="338685"/>
          </a:xfrm>
          <a:prstGeom prst="rect">
            <a:avLst/>
          </a:prstGeom>
          <a:noFill/>
          <a:ln w="9525" cap="flat" cmpd="sng" algn="ctr">
            <a:solidFill>
              <a:srgbClr val="8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5" name="矩形 24"/>
          <p:cNvSpPr/>
          <p:nvPr/>
        </p:nvSpPr>
        <p:spPr bwMode="auto">
          <a:xfrm>
            <a:off x="3203848" y="5015707"/>
            <a:ext cx="847307" cy="338685"/>
          </a:xfrm>
          <a:prstGeom prst="rect">
            <a:avLst/>
          </a:prstGeom>
          <a:noFill/>
          <a:ln w="9525" cap="flat" cmpd="sng" algn="ctr">
            <a:solidFill>
              <a:srgbClr val="8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6" name="矩形 25"/>
          <p:cNvSpPr/>
          <p:nvPr/>
        </p:nvSpPr>
        <p:spPr bwMode="auto">
          <a:xfrm>
            <a:off x="4051378" y="5016102"/>
            <a:ext cx="847307" cy="338685"/>
          </a:xfrm>
          <a:prstGeom prst="rect">
            <a:avLst/>
          </a:prstGeom>
          <a:noFill/>
          <a:ln w="9525" cap="flat" cmpd="sng" algn="ctr">
            <a:solidFill>
              <a:srgbClr val="8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7" name="Text Box 12">
            <a:extLst>
              <a:ext uri="{FF2B5EF4-FFF2-40B4-BE49-F238E27FC236}">
                <a16:creationId xmlns:a16="http://schemas.microsoft.com/office/drawing/2014/main" xmlns="" id="{E20B0442-E2AD-4DAC-9F71-C0B3DC90A7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8408" y="4464237"/>
            <a:ext cx="395190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zh-TW" altLang="en-US" sz="24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灰色</a:t>
            </a:r>
            <a:r>
              <a:rPr lang="en-US" altLang="zh-TW" sz="24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T</a:t>
            </a:r>
            <a:r>
              <a:rPr lang="zh-TW" altLang="en-US" sz="24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恤的數量</a:t>
            </a:r>
            <a:r>
              <a:rPr lang="en-US" altLang="zh-TW" sz="24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×3</a:t>
            </a:r>
            <a:r>
              <a:rPr lang="zh-TW" altLang="en-US" sz="24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 </a:t>
            </a:r>
            <a:r>
              <a:rPr lang="en-US" altLang="zh-TW" sz="24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=</a:t>
            </a:r>
            <a:r>
              <a:rPr lang="zh-TW" altLang="en-US" sz="24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 </a:t>
            </a:r>
            <a:r>
              <a:rPr lang="en-US" altLang="zh-TW" sz="24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120</a:t>
            </a:r>
            <a:endParaRPr lang="zh-TW" altLang="en-US" sz="2400" dirty="0">
              <a:solidFill>
                <a:srgbClr val="003399"/>
              </a:solidFill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29" name="Text Box 12">
            <a:extLst>
              <a:ext uri="{FF2B5EF4-FFF2-40B4-BE49-F238E27FC236}">
                <a16:creationId xmlns:a16="http://schemas.microsoft.com/office/drawing/2014/main" xmlns="" id="{E20B0442-E2AD-4DAC-9F71-C0B3DC90A7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6115" y="4808101"/>
            <a:ext cx="365435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zh-TW" altLang="en-US" sz="24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灰色</a:t>
            </a:r>
            <a:r>
              <a:rPr lang="en-US" altLang="zh-TW" sz="24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T</a:t>
            </a:r>
            <a:r>
              <a:rPr lang="zh-TW" altLang="en-US" sz="24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恤的數量</a:t>
            </a:r>
            <a:r>
              <a:rPr lang="en-US" altLang="zh-TW" sz="24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=</a:t>
            </a:r>
            <a:r>
              <a:rPr lang="zh-TW" altLang="en-US" sz="24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 </a:t>
            </a:r>
            <a:r>
              <a:rPr lang="en-US" altLang="zh-TW" sz="24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120</a:t>
            </a:r>
            <a:r>
              <a:rPr lang="zh-TW" altLang="en-US" sz="24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 </a:t>
            </a:r>
            <a:r>
              <a:rPr lang="en-US" altLang="zh-TW" sz="24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÷3</a:t>
            </a:r>
            <a:endParaRPr lang="zh-TW" altLang="en-US" sz="2400" dirty="0">
              <a:solidFill>
                <a:srgbClr val="003399"/>
              </a:solidFill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30" name="Text Box 12">
            <a:extLst>
              <a:ext uri="{FF2B5EF4-FFF2-40B4-BE49-F238E27FC236}">
                <a16:creationId xmlns:a16="http://schemas.microsoft.com/office/drawing/2014/main" xmlns="" id="{E20B0442-E2AD-4DAC-9F71-C0B3DC90A7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6888" y="5661043"/>
            <a:ext cx="16135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zh-TW" sz="24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=</a:t>
            </a:r>
            <a:r>
              <a:rPr lang="zh-TW" altLang="en-US" sz="24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 </a:t>
            </a:r>
            <a:r>
              <a:rPr lang="en-US" altLang="zh-TW" sz="24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40(</a:t>
            </a:r>
            <a:r>
              <a:rPr lang="zh-TW" altLang="en-US" sz="24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件</a:t>
            </a:r>
            <a:r>
              <a:rPr lang="en-US" altLang="zh-TW" sz="24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)</a:t>
            </a:r>
            <a:endParaRPr lang="zh-TW" altLang="en-US" sz="2400" dirty="0">
              <a:solidFill>
                <a:srgbClr val="003399"/>
              </a:solidFill>
              <a:latin typeface="+mn-lt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"/>
                            </p:stCondLst>
                            <p:childTnLst>
                              <p:par>
                                <p:cTn id="1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152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000"/>
                            </p:stCondLst>
                            <p:childTnLst>
                              <p:par>
                                <p:cTn id="1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606" grpId="0" animBg="1"/>
      <p:bldP spid="28" grpId="0"/>
      <p:bldP spid="14" grpId="0" build="allAtOnce"/>
      <p:bldP spid="15" grpId="0" build="allAtOnce"/>
      <p:bldP spid="16" grpId="0" build="allAtOnce"/>
      <p:bldP spid="17" grpId="0" build="allAtOnce"/>
      <p:bldP spid="18" grpId="0" build="allAtOnce"/>
      <p:bldP spid="19" grpId="0" build="allAtOnce"/>
      <p:bldP spid="22" grpId="0" build="allAtOnce"/>
      <p:bldP spid="24" grpId="0" build="allAtOnce"/>
      <p:bldP spid="3" grpId="0" animBg="1"/>
      <p:bldP spid="3" grpId="1" animBg="1"/>
      <p:bldP spid="25" grpId="0" animBg="1"/>
      <p:bldP spid="25" grpId="1" animBg="1"/>
      <p:bldP spid="26" grpId="0" animBg="1"/>
      <p:bldP spid="26" grpId="1" animBg="1"/>
      <p:bldP spid="27" grpId="0" build="allAtOnce"/>
      <p:bldP spid="29" grpId="0" build="allAtOnce"/>
      <p:bldP spid="30" grpId="0" build="allAtOnce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图片 1">
            <a:extLst>
              <a:ext uri="{FF2B5EF4-FFF2-40B4-BE49-F238E27FC236}">
                <a16:creationId xmlns:a16="http://schemas.microsoft.com/office/drawing/2014/main" xmlns="" id="{BACAA3D8-3023-49B7-9CD3-E8321966A8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8863" y="1727200"/>
            <a:ext cx="3916362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2606" name="Rectangle 30">
            <a:extLst>
              <a:ext uri="{FF2B5EF4-FFF2-40B4-BE49-F238E27FC236}">
                <a16:creationId xmlns:a16="http://schemas.microsoft.com/office/drawing/2014/main" xmlns="" id="{B0FD953F-2D62-4A60-BE53-A39128CD3F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4677" y="4781582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45060" name="Rectangle 4">
            <a:extLst>
              <a:ext uri="{FF2B5EF4-FFF2-40B4-BE49-F238E27FC236}">
                <a16:creationId xmlns:a16="http://schemas.microsoft.com/office/drawing/2014/main" xmlns="" id="{04FD8323-E63D-4246-A6BD-26303AC4C2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4198938"/>
            <a:ext cx="777875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sz="2800">
                <a:ea typeface="標楷體" panose="03000509000000000000" pitchFamily="65" charset="-120"/>
              </a:rPr>
              <a:t>29</a:t>
            </a:r>
            <a:r>
              <a:rPr lang="en-US" altLang="zh-CN" sz="2800">
                <a:ea typeface="標楷體" panose="03000509000000000000" pitchFamily="65" charset="-120"/>
              </a:rPr>
              <a:t>.</a:t>
            </a:r>
            <a:r>
              <a:rPr lang="en-US" altLang="zh-TW" sz="2800">
                <a:ea typeface="標楷體" panose="03000509000000000000" pitchFamily="65" charset="-120"/>
              </a:rPr>
              <a:t> 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B796AA07-A625-45B5-9D62-3E9DA7DCF7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6477" y="5099051"/>
            <a:ext cx="9286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45062" name="Rectangle 4">
            <a:extLst>
              <a:ext uri="{FF2B5EF4-FFF2-40B4-BE49-F238E27FC236}">
                <a16:creationId xmlns:a16="http://schemas.microsoft.com/office/drawing/2014/main" xmlns="" id="{26CE150A-FAD4-4A6D-8601-27B7F5A70B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375" y="4175125"/>
            <a:ext cx="7529513" cy="5191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dirty="0">
                <a:ea typeface="標楷體" panose="03000509000000000000" pitchFamily="65" charset="-120"/>
              </a:rPr>
              <a:t>根據上圖，</a:t>
            </a:r>
            <a:r>
              <a:rPr lang="en-US" altLang="zh-TW" sz="2800" dirty="0">
                <a:ea typeface="標楷體" panose="03000509000000000000" pitchFamily="65" charset="-120"/>
              </a:rPr>
              <a:t>5A</a:t>
            </a:r>
            <a:r>
              <a:rPr lang="zh-TW" altLang="en-US" sz="2800" dirty="0">
                <a:ea typeface="標楷體" panose="03000509000000000000" pitchFamily="65" charset="-120"/>
              </a:rPr>
              <a:t>班籌得的善款總值是多少</a:t>
            </a:r>
            <a:r>
              <a:rPr kumimoji="0" lang="zh-TW" altLang="en-US" sz="2800" dirty="0">
                <a:ea typeface="標楷體" panose="03000509000000000000" pitchFamily="65" charset="-120"/>
              </a:rPr>
              <a:t>？</a:t>
            </a:r>
            <a:endParaRPr lang="zh-CN" altLang="en-US" sz="2800" dirty="0">
              <a:ea typeface="標楷體" panose="03000509000000000000" pitchFamily="65" charset="-120"/>
            </a:endParaRPr>
          </a:p>
        </p:txBody>
      </p:sp>
      <p:sp>
        <p:nvSpPr>
          <p:cNvPr id="45063" name="Text Box 8">
            <a:extLst>
              <a:ext uri="{FF2B5EF4-FFF2-40B4-BE49-F238E27FC236}">
                <a16:creationId xmlns:a16="http://schemas.microsoft.com/office/drawing/2014/main" xmlns="" id="{72681829-0581-4DD5-80BA-B6C2A6C31D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1750" y="822325"/>
            <a:ext cx="3600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400" u="sng">
                <a:ea typeface="標楷體" panose="03000509000000000000" pitchFamily="65" charset="-120"/>
              </a:rPr>
              <a:t>5A</a:t>
            </a:r>
            <a:r>
              <a:rPr lang="zh-TW" altLang="en-US" sz="2400" u="sng">
                <a:ea typeface="標楷體" panose="03000509000000000000" pitchFamily="65" charset="-120"/>
              </a:rPr>
              <a:t>班籌得的善款</a:t>
            </a:r>
          </a:p>
        </p:txBody>
      </p:sp>
      <p:sp>
        <p:nvSpPr>
          <p:cNvPr id="188425" name="Text Box 9">
            <a:extLst>
              <a:ext uri="{FF2B5EF4-FFF2-40B4-BE49-F238E27FC236}">
                <a16:creationId xmlns:a16="http://schemas.microsoft.com/office/drawing/2014/main" xmlns="" id="{C6D3A725-1677-4048-88FA-BCB8926548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0200" y="1268413"/>
            <a:ext cx="3457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TW" altLang="en-US" sz="2000">
                <a:ea typeface="標楷體" panose="03000509000000000000" pitchFamily="65" charset="-120"/>
              </a:rPr>
              <a:t>每個     代表</a:t>
            </a:r>
            <a:r>
              <a:rPr lang="en-US" altLang="zh-TW" sz="2000">
                <a:ea typeface="標楷體" panose="03000509000000000000" pitchFamily="65" charset="-120"/>
              </a:rPr>
              <a:t>1</a:t>
            </a:r>
            <a:r>
              <a:rPr lang="zh-TW" altLang="en-US" sz="2000">
                <a:ea typeface="標楷體" panose="03000509000000000000" pitchFamily="65" charset="-120"/>
              </a:rPr>
              <a:t>張紙幣</a:t>
            </a:r>
          </a:p>
        </p:txBody>
      </p:sp>
      <p:sp>
        <p:nvSpPr>
          <p:cNvPr id="45065" name="Text Box 30">
            <a:extLst>
              <a:ext uri="{FF2B5EF4-FFF2-40B4-BE49-F238E27FC236}">
                <a16:creationId xmlns:a16="http://schemas.microsoft.com/office/drawing/2014/main" xmlns="" id="{2BDE68CA-204E-4495-BCE3-63978317D3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7650" y="3684588"/>
            <a:ext cx="55451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/>
              <a:t>$10           $20           $50         $100</a:t>
            </a:r>
          </a:p>
        </p:txBody>
      </p:sp>
      <p:sp>
        <p:nvSpPr>
          <p:cNvPr id="45066" name="Text Box 31">
            <a:extLst>
              <a:ext uri="{FF2B5EF4-FFF2-40B4-BE49-F238E27FC236}">
                <a16:creationId xmlns:a16="http://schemas.microsoft.com/office/drawing/2014/main" xmlns="" id="{CEE5DDB8-ACFB-4C18-982C-4D2C024AFF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3663" y="3636963"/>
            <a:ext cx="12239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fontAlgn="t" hangingPunct="1">
              <a:spcBef>
                <a:spcPct val="50000"/>
              </a:spcBef>
            </a:pPr>
            <a:r>
              <a:rPr lang="zh-TW" altLang="en-US" sz="2000">
                <a:ea typeface="標楷體" panose="03000509000000000000" pitchFamily="65" charset="-120"/>
              </a:rPr>
              <a:t>紙幣種類</a:t>
            </a:r>
          </a:p>
        </p:txBody>
      </p:sp>
      <p:sp>
        <p:nvSpPr>
          <p:cNvPr id="129036" name="Text Box 12">
            <a:extLst>
              <a:ext uri="{FF2B5EF4-FFF2-40B4-BE49-F238E27FC236}">
                <a16:creationId xmlns:a16="http://schemas.microsoft.com/office/drawing/2014/main" xmlns="" id="{555BB915-AD5F-49F9-BCF0-0D9372E261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75" y="5291218"/>
            <a:ext cx="7024687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defRPr/>
            </a:pPr>
            <a:r>
              <a:rPr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總值 </a:t>
            </a:r>
            <a:r>
              <a:rPr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10 </a:t>
            </a:r>
            <a:r>
              <a:rPr lang="en-US" altLang="zh-TW" sz="24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×</a:t>
            </a:r>
            <a:r>
              <a:rPr lang="en-US" altLang="zh-TW" sz="240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 </a:t>
            </a:r>
            <a:r>
              <a:rPr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7</a:t>
            </a:r>
            <a:r>
              <a:rPr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20 </a:t>
            </a:r>
            <a:r>
              <a:rPr lang="en-US" altLang="zh-TW" sz="24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×</a:t>
            </a:r>
            <a:r>
              <a:rPr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 5</a:t>
            </a:r>
            <a:r>
              <a:rPr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50 </a:t>
            </a:r>
            <a:r>
              <a:rPr lang="en-US" altLang="zh-TW" sz="24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×</a:t>
            </a:r>
            <a:r>
              <a:rPr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 4</a:t>
            </a:r>
            <a:r>
              <a:rPr lang="zh-TW" altLang="en-US" sz="2400" dirty="0">
                <a:solidFill>
                  <a:srgbClr val="003399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100 </a:t>
            </a:r>
            <a:r>
              <a:rPr lang="en-US" altLang="zh-TW" sz="24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×</a:t>
            </a:r>
            <a:r>
              <a:rPr lang="en-US" altLang="zh-TW" sz="2400" dirty="0">
                <a:solidFill>
                  <a:srgbClr val="003399"/>
                </a:solidFill>
                <a:ea typeface="標楷體" panose="03000509000000000000" pitchFamily="65" charset="-120"/>
              </a:rPr>
              <a:t> 2 = $570</a:t>
            </a:r>
            <a:endParaRPr lang="zh-TW" altLang="en-US" sz="24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188450" name="Rectangle 34">
            <a:extLst>
              <a:ext uri="{FF2B5EF4-FFF2-40B4-BE49-F238E27FC236}">
                <a16:creationId xmlns:a16="http://schemas.microsoft.com/office/drawing/2014/main" xmlns="" id="{B8632A06-0CF7-4747-AE8C-642E6B3E9C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3300" y="1358900"/>
            <a:ext cx="812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>
                <a:solidFill>
                  <a:srgbClr val="003399"/>
                </a:solidFill>
                <a:ea typeface="標楷體" panose="03000509000000000000" pitchFamily="65" charset="-120"/>
              </a:rPr>
              <a:t>10 × 7</a:t>
            </a:r>
            <a:endParaRPr lang="zh-TW" altLang="en-US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188451" name="Rectangle 35">
            <a:extLst>
              <a:ext uri="{FF2B5EF4-FFF2-40B4-BE49-F238E27FC236}">
                <a16:creationId xmlns:a16="http://schemas.microsoft.com/office/drawing/2014/main" xmlns="" id="{BBDF5374-3354-4A38-846F-762D716248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7400" y="1927225"/>
            <a:ext cx="812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>
                <a:solidFill>
                  <a:srgbClr val="003399"/>
                </a:solidFill>
                <a:ea typeface="標楷體" panose="03000509000000000000" pitchFamily="65" charset="-120"/>
              </a:rPr>
              <a:t>20 × 5</a:t>
            </a:r>
            <a:endParaRPr lang="zh-TW" altLang="en-US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188452" name="Rectangle 36">
            <a:extLst>
              <a:ext uri="{FF2B5EF4-FFF2-40B4-BE49-F238E27FC236}">
                <a16:creationId xmlns:a16="http://schemas.microsoft.com/office/drawing/2014/main" xmlns="" id="{8B6EBFEC-21D3-4ADA-A3C4-1F96E33191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2613" y="2170113"/>
            <a:ext cx="8143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>
                <a:solidFill>
                  <a:srgbClr val="003399"/>
                </a:solidFill>
                <a:ea typeface="標楷體" panose="03000509000000000000" pitchFamily="65" charset="-120"/>
              </a:rPr>
              <a:t>50 × 4</a:t>
            </a:r>
            <a:endParaRPr lang="zh-TW" altLang="en-US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188453" name="Rectangle 37">
            <a:extLst>
              <a:ext uri="{FF2B5EF4-FFF2-40B4-BE49-F238E27FC236}">
                <a16:creationId xmlns:a16="http://schemas.microsoft.com/office/drawing/2014/main" xmlns="" id="{0B88CCE6-028B-4D69-9B84-35FBE5C811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0" y="2771775"/>
            <a:ext cx="9413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>
                <a:solidFill>
                  <a:srgbClr val="003399"/>
                </a:solidFill>
                <a:ea typeface="標楷體" panose="03000509000000000000" pitchFamily="65" charset="-120"/>
              </a:rPr>
              <a:t>100 × 2</a:t>
            </a:r>
            <a:endParaRPr lang="zh-TW" altLang="en-US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45072" name="Rectangle 5">
            <a:extLst>
              <a:ext uri="{FF2B5EF4-FFF2-40B4-BE49-F238E27FC236}">
                <a16:creationId xmlns:a16="http://schemas.microsoft.com/office/drawing/2014/main" xmlns="" id="{DF0D4657-8406-4500-A5CE-3B260F51CB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8930" y="4706582"/>
            <a:ext cx="7948613" cy="52546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ctr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50000"/>
              </a:spcAft>
              <a:buFontTx/>
              <a:buAutoNum type="alphaUcPeriod"/>
            </a:pPr>
            <a:r>
              <a:rPr lang="en-US" altLang="zh-TW" sz="2800" dirty="0">
                <a:ea typeface="標楷體" panose="03000509000000000000" pitchFamily="65" charset="-120"/>
              </a:rPr>
              <a:t> $180       </a:t>
            </a:r>
            <a:r>
              <a:rPr lang="en-US" altLang="zh-CN" sz="2800" dirty="0">
                <a:ea typeface="標楷體" panose="03000509000000000000" pitchFamily="65" charset="-120"/>
              </a:rPr>
              <a:t>B. </a:t>
            </a:r>
            <a:r>
              <a:rPr lang="en-US" altLang="zh-TW" sz="2800" dirty="0">
                <a:ea typeface="標楷體" panose="03000509000000000000" pitchFamily="65" charset="-120"/>
              </a:rPr>
              <a:t>$360       </a:t>
            </a:r>
            <a:r>
              <a:rPr lang="en-US" altLang="zh-CN" sz="2800" dirty="0">
                <a:ea typeface="標楷體" panose="03000509000000000000" pitchFamily="65" charset="-120"/>
              </a:rPr>
              <a:t>C.</a:t>
            </a:r>
            <a:r>
              <a:rPr lang="en-US" altLang="zh-TW" sz="2800" dirty="0">
                <a:ea typeface="標楷體" panose="03000509000000000000" pitchFamily="65" charset="-120"/>
              </a:rPr>
              <a:t> $570      </a:t>
            </a:r>
            <a:r>
              <a:rPr lang="en-US" altLang="zh-CN" sz="2800" dirty="0">
                <a:ea typeface="標楷體" panose="03000509000000000000" pitchFamily="65" charset="-120"/>
              </a:rPr>
              <a:t>D. </a:t>
            </a:r>
            <a:r>
              <a:rPr lang="en-US" altLang="zh-TW" sz="2800" dirty="0">
                <a:ea typeface="標楷體" panose="03000509000000000000" pitchFamily="65" charset="-120"/>
              </a:rPr>
              <a:t>$5700</a:t>
            </a:r>
          </a:p>
        </p:txBody>
      </p:sp>
      <p:pic>
        <p:nvPicPr>
          <p:cNvPr id="45073" name="图片 41">
            <a:extLst>
              <a:ext uri="{FF2B5EF4-FFF2-40B4-BE49-F238E27FC236}">
                <a16:creationId xmlns:a16="http://schemas.microsoft.com/office/drawing/2014/main" xmlns="" id="{2465D950-EF09-483B-BC41-2B764F9F15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1374775"/>
            <a:ext cx="287338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1884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88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88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88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88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9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52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129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1884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1884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1884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1884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500" fill="hold"/>
                                        <p:tgtEl>
                                          <p:spTgt spid="1884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152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606" grpId="0" animBg="1"/>
      <p:bldP spid="152606" grpId="1" animBg="1"/>
      <p:bldP spid="28" grpId="0"/>
      <p:bldP spid="28" grpId="1"/>
      <p:bldP spid="188425" grpId="0"/>
      <p:bldP spid="188425" grpId="1"/>
      <p:bldP spid="129036" grpId="0" build="allAtOnce"/>
      <p:bldP spid="188450" grpId="0"/>
      <p:bldP spid="188450" grpId="1"/>
      <p:bldP spid="188451" grpId="0"/>
      <p:bldP spid="188451" grpId="1"/>
      <p:bldP spid="188452" grpId="0"/>
      <p:bldP spid="188452" grpId="1"/>
      <p:bldP spid="188453" grpId="0"/>
      <p:bldP spid="188453" grpId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xmlns="" id="{DEBE1F6F-8B4D-47CF-85F5-FDB8F79861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1313" y="3167063"/>
            <a:ext cx="873125" cy="333375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152606" name="Rectangle 30">
            <a:extLst>
              <a:ext uri="{FF2B5EF4-FFF2-40B4-BE49-F238E27FC236}">
                <a16:creationId xmlns:a16="http://schemas.microsoft.com/office/drawing/2014/main" xmlns="" id="{A61E7474-1B45-45EA-880A-7BB9FFE656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6725" y="4514850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46083" name="Rectangle 5">
            <a:extLst>
              <a:ext uri="{FF2B5EF4-FFF2-40B4-BE49-F238E27FC236}">
                <a16:creationId xmlns:a16="http://schemas.microsoft.com/office/drawing/2014/main" xmlns="" id="{1C6C2D19-09E6-4B28-AD8C-12E98DE3F3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563" y="3829050"/>
            <a:ext cx="3398837" cy="117316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</p:spPr>
        <p:txBody>
          <a:bodyPr lIns="90000" tIns="46800" rIns="90000" bIns="46800" anchor="ctr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ct val="50000"/>
              </a:spcAft>
              <a:defRPr/>
            </a:pP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A. 3               </a:t>
            </a:r>
            <a:r>
              <a:rPr lang="en-US" altLang="zh-CN" sz="2800" dirty="0">
                <a:latin typeface="+mn-lt"/>
                <a:ea typeface="標楷體" panose="03000509000000000000" pitchFamily="65" charset="-120"/>
              </a:rPr>
              <a:t>B. 7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  </a:t>
            </a:r>
          </a:p>
          <a:p>
            <a:pPr eaLnBrk="1" hangingPunct="1">
              <a:spcBef>
                <a:spcPts val="0"/>
              </a:spcBef>
              <a:spcAft>
                <a:spcPct val="50000"/>
              </a:spcAft>
              <a:defRPr/>
            </a:pPr>
            <a:r>
              <a:rPr lang="en-US" altLang="zh-CN" sz="2800" dirty="0">
                <a:latin typeface="+mn-lt"/>
                <a:ea typeface="標楷體" panose="03000509000000000000" pitchFamily="65" charset="-120"/>
              </a:rPr>
              <a:t>C.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 1</a:t>
            </a:r>
            <a:r>
              <a:rPr lang="en-US" altLang="zh-CN" sz="2800" dirty="0">
                <a:latin typeface="+mn-lt"/>
                <a:ea typeface="標楷體" panose="03000509000000000000" pitchFamily="65" charset="-120"/>
              </a:rPr>
              <a:t>0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             </a:t>
            </a:r>
            <a:r>
              <a:rPr lang="en-US" altLang="zh-CN" sz="2800" dirty="0">
                <a:latin typeface="+mn-lt"/>
                <a:ea typeface="標楷體" panose="03000509000000000000" pitchFamily="65" charset="-120"/>
              </a:rPr>
              <a:t>D. 21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 </a:t>
            </a:r>
          </a:p>
        </p:txBody>
      </p:sp>
      <p:sp>
        <p:nvSpPr>
          <p:cNvPr id="46085" name="Rectangle 4">
            <a:extLst>
              <a:ext uri="{FF2B5EF4-FFF2-40B4-BE49-F238E27FC236}">
                <a16:creationId xmlns:a16="http://schemas.microsoft.com/office/drawing/2014/main" xmlns="" id="{4096961B-3809-436F-8ABF-486A93A466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836613"/>
            <a:ext cx="777875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sz="2800">
                <a:ea typeface="標楷體" panose="03000509000000000000" pitchFamily="65" charset="-120"/>
              </a:rPr>
              <a:t>30</a:t>
            </a:r>
            <a:r>
              <a:rPr lang="en-US" altLang="zh-CN" sz="2800">
                <a:ea typeface="標楷體" panose="03000509000000000000" pitchFamily="65" charset="-120"/>
              </a:rPr>
              <a:t>.</a:t>
            </a:r>
            <a:r>
              <a:rPr lang="en-US" altLang="zh-TW" sz="2800">
                <a:ea typeface="標楷體" panose="03000509000000000000" pitchFamily="65" charset="-120"/>
              </a:rPr>
              <a:t> 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865BE23B-FC3F-450B-B4CC-61806E927A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6400" y="4427538"/>
            <a:ext cx="9286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46109" name="Rectangle 4">
            <a:extLst>
              <a:ext uri="{FF2B5EF4-FFF2-40B4-BE49-F238E27FC236}">
                <a16:creationId xmlns:a16="http://schemas.microsoft.com/office/drawing/2014/main" xmlns="" id="{DAF2549C-9240-4A79-AAAE-C15A532C54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9625" y="836613"/>
            <a:ext cx="3044825" cy="523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</p:spPr>
        <p:txBody>
          <a:bodyPr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zh-TW" altLang="en-US" sz="2800" dirty="0">
                <a:latin typeface="+mj-lt"/>
                <a:ea typeface="標楷體" panose="03000509000000000000" pitchFamily="65" charset="-120"/>
              </a:rPr>
              <a:t>觀察以下的算式：</a:t>
            </a:r>
            <a:endParaRPr lang="zh-CN" altLang="en-US" sz="2800" dirty="0">
              <a:latin typeface="+mj-lt"/>
              <a:ea typeface="標楷體" panose="03000509000000000000" pitchFamily="65" charset="-120"/>
            </a:endParaRPr>
          </a:p>
        </p:txBody>
      </p:sp>
      <p:sp>
        <p:nvSpPr>
          <p:cNvPr id="57" name="文本框 56">
            <a:extLst>
              <a:ext uri="{FF2B5EF4-FFF2-40B4-BE49-F238E27FC236}">
                <a16:creationId xmlns:a16="http://schemas.microsoft.com/office/drawing/2014/main" xmlns="" id="{1D1BBE5F-6FD1-462D-A65A-76BB02054F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2325" y="1381125"/>
            <a:ext cx="2073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i="1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T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9 = 10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6</a:t>
            </a:r>
          </a:p>
        </p:txBody>
      </p:sp>
      <p:grpSp>
        <p:nvGrpSpPr>
          <p:cNvPr id="62" name="组合 61">
            <a:extLst>
              <a:ext uri="{FF2B5EF4-FFF2-40B4-BE49-F238E27FC236}">
                <a16:creationId xmlns:a16="http://schemas.microsoft.com/office/drawing/2014/main" xmlns="" id="{8C5A9D20-7D4C-49D4-BCD6-A46A8B9D7A78}"/>
              </a:ext>
            </a:extLst>
          </p:cNvPr>
          <p:cNvGrpSpPr>
            <a:grpSpLocks/>
          </p:cNvGrpSpPr>
          <p:nvPr/>
        </p:nvGrpSpPr>
        <p:grpSpPr bwMode="auto">
          <a:xfrm>
            <a:off x="5426075" y="3255963"/>
            <a:ext cx="2979738" cy="1844675"/>
            <a:chOff x="4078287" y="3392651"/>
            <a:chExt cx="2978390" cy="1843664"/>
          </a:xfrm>
        </p:grpSpPr>
        <p:sp>
          <p:nvSpPr>
            <p:cNvPr id="46101" name="Rectangle 4">
              <a:extLst>
                <a:ext uri="{FF2B5EF4-FFF2-40B4-BE49-F238E27FC236}">
                  <a16:creationId xmlns:a16="http://schemas.microsoft.com/office/drawing/2014/main" xmlns="" id="{6F3DEAD6-5AE8-45AC-9347-86B728689D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78287" y="3851438"/>
              <a:ext cx="2978390" cy="1384877"/>
            </a:xfrm>
            <a:prstGeom prst="rect">
              <a:avLst/>
            </a:prstGeom>
            <a:gradFill rotWithShape="1">
              <a:gsLst>
                <a:gs pos="0">
                  <a:srgbClr val="FFCC66"/>
                </a:gs>
                <a:gs pos="50000">
                  <a:srgbClr val="FFFFCC"/>
                </a:gs>
                <a:gs pos="100000">
                  <a:srgbClr val="FFCC66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2800">
                  <a:ea typeface="標楷體" panose="03000509000000000000" pitchFamily="65" charset="-120"/>
                </a:rPr>
                <a:t>須先分別列出關於</a:t>
              </a:r>
              <a:r>
                <a:rPr lang="en-US" altLang="zh-TW" sz="2800" i="1">
                  <a:ea typeface="標楷體" panose="03000509000000000000" pitchFamily="65" charset="-120"/>
                </a:rPr>
                <a:t>T</a:t>
              </a:r>
              <a:r>
                <a:rPr lang="zh-TW" altLang="en-US" sz="2800">
                  <a:ea typeface="標楷體" panose="03000509000000000000" pitchFamily="65" charset="-120"/>
                </a:rPr>
                <a:t>和</a:t>
              </a:r>
              <a:r>
                <a:rPr lang="en-US" altLang="zh-TW" sz="2800" i="1">
                  <a:ea typeface="標楷體" panose="03000509000000000000" pitchFamily="65" charset="-120"/>
                </a:rPr>
                <a:t>Y</a:t>
              </a:r>
              <a:r>
                <a:rPr lang="zh-TW" altLang="en-US" sz="2800">
                  <a:ea typeface="標楷體" panose="03000509000000000000" pitchFamily="65" charset="-120"/>
                </a:rPr>
                <a:t>的方程，並計算。</a:t>
              </a:r>
            </a:p>
          </p:txBody>
        </p:sp>
        <p:pic>
          <p:nvPicPr>
            <p:cNvPr id="46102" name="Picture 33" descr="e-BookBtn-yellow">
              <a:extLst>
                <a:ext uri="{FF2B5EF4-FFF2-40B4-BE49-F238E27FC236}">
                  <a16:creationId xmlns:a16="http://schemas.microsoft.com/office/drawing/2014/main" xmlns="" id="{CA1DEBB9-4802-4F71-8380-AD633F002EE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78287" y="3392651"/>
              <a:ext cx="1385888" cy="468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46090" name="图片 1">
            <a:extLst>
              <a:ext uri="{FF2B5EF4-FFF2-40B4-BE49-F238E27FC236}">
                <a16:creationId xmlns:a16="http://schemas.microsoft.com/office/drawing/2014/main" xmlns="" id="{A3943477-BA0A-4ABD-96AE-01B8F00798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428750"/>
            <a:ext cx="1514475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Rectangle 4">
            <a:extLst>
              <a:ext uri="{FF2B5EF4-FFF2-40B4-BE49-F238E27FC236}">
                <a16:creationId xmlns:a16="http://schemas.microsoft.com/office/drawing/2014/main" xmlns="" id="{8E0935D3-E9AB-47BE-A484-541B11D1BF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9625" y="3065463"/>
            <a:ext cx="3257550" cy="523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</p:spPr>
        <p:txBody>
          <a:bodyPr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zh-TW" altLang="en-US" sz="2800" dirty="0">
                <a:latin typeface="+mj-lt"/>
                <a:ea typeface="標楷體" panose="03000509000000000000" pitchFamily="65" charset="-120"/>
              </a:rPr>
              <a:t>找出</a:t>
            </a:r>
            <a:r>
              <a:rPr lang="en-US" altLang="zh-TW" sz="2800" i="1" dirty="0">
                <a:latin typeface="+mj-lt"/>
                <a:ea typeface="標楷體" panose="03000509000000000000" pitchFamily="65" charset="-120"/>
              </a:rPr>
              <a:t>T</a:t>
            </a:r>
            <a:r>
              <a:rPr lang="en-US" altLang="zh-TW" sz="2800" dirty="0">
                <a:latin typeface="+mj-lt"/>
                <a:ea typeface="標楷體" panose="03000509000000000000" pitchFamily="65" charset="-120"/>
              </a:rPr>
              <a:t> × </a:t>
            </a:r>
            <a:r>
              <a:rPr lang="en-US" altLang="zh-TW" sz="2800" i="1" dirty="0">
                <a:latin typeface="+mj-lt"/>
                <a:ea typeface="標楷體" panose="03000509000000000000" pitchFamily="65" charset="-120"/>
              </a:rPr>
              <a:t>Y</a:t>
            </a:r>
            <a:r>
              <a:rPr lang="zh-TW" altLang="en-US" sz="2800" dirty="0">
                <a:latin typeface="+mj-lt"/>
                <a:ea typeface="標楷體" panose="03000509000000000000" pitchFamily="65" charset="-120"/>
              </a:rPr>
              <a:t>的結果。</a:t>
            </a:r>
            <a:endParaRPr lang="zh-CN" altLang="en-US" sz="2800" dirty="0">
              <a:latin typeface="+mj-lt"/>
              <a:ea typeface="標楷體" panose="03000509000000000000" pitchFamily="65" charset="-120"/>
            </a:endParaRPr>
          </a:p>
        </p:txBody>
      </p:sp>
      <p:sp>
        <p:nvSpPr>
          <p:cNvPr id="60" name="文本框 59">
            <a:extLst>
              <a:ext uri="{FF2B5EF4-FFF2-40B4-BE49-F238E27FC236}">
                <a16:creationId xmlns:a16="http://schemas.microsoft.com/office/drawing/2014/main" xmlns="" id="{D678253A-4DB9-4A64-ACAB-D22E8E4E5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7188" y="1831975"/>
            <a:ext cx="29368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i="1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T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9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9 = 16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61" name="文本框 60">
            <a:extLst>
              <a:ext uri="{FF2B5EF4-FFF2-40B4-BE49-F238E27FC236}">
                <a16:creationId xmlns:a16="http://schemas.microsoft.com/office/drawing/2014/main" xmlns="" id="{E9250E12-9B6F-440D-BED1-D2E71EFDB6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4450" y="2217738"/>
            <a:ext cx="9286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i="1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T</a:t>
            </a:r>
            <a:r>
              <a: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= 7</a:t>
            </a:r>
          </a:p>
        </p:txBody>
      </p:sp>
      <p:sp>
        <p:nvSpPr>
          <p:cNvPr id="63" name="文本框 62">
            <a:extLst>
              <a:ext uri="{FF2B5EF4-FFF2-40B4-BE49-F238E27FC236}">
                <a16:creationId xmlns:a16="http://schemas.microsoft.com/office/drawing/2014/main" xmlns="" id="{080E0826-ED6F-4FAF-B9ED-4CB326AC19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0875" y="1381125"/>
            <a:ext cx="19367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dirty="0">
                <a:solidFill>
                  <a:srgbClr val="00B05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zh-TW" altLang="en-US" sz="2400" dirty="0">
                <a:solidFill>
                  <a:srgbClr val="00B05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400" i="1" dirty="0">
                <a:solidFill>
                  <a:srgbClr val="00B05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Y</a:t>
            </a:r>
            <a:r>
              <a:rPr lang="zh-TW" altLang="en-US" sz="2400" dirty="0">
                <a:solidFill>
                  <a:srgbClr val="00B05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400" dirty="0">
                <a:solidFill>
                  <a:srgbClr val="00B05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 = 8</a:t>
            </a:r>
          </a:p>
        </p:txBody>
      </p:sp>
      <p:sp>
        <p:nvSpPr>
          <p:cNvPr id="64" name="文本框 63">
            <a:extLst>
              <a:ext uri="{FF2B5EF4-FFF2-40B4-BE49-F238E27FC236}">
                <a16:creationId xmlns:a16="http://schemas.microsoft.com/office/drawing/2014/main" xmlns="" id="{40AEE063-3C9F-45E7-AFFE-093EF9779C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0875" y="1831975"/>
            <a:ext cx="2370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i="1" dirty="0">
                <a:solidFill>
                  <a:srgbClr val="00B05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Y</a:t>
            </a:r>
            <a:r>
              <a:rPr lang="zh-TW" altLang="en-US" sz="2400" dirty="0">
                <a:solidFill>
                  <a:srgbClr val="00B05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400" dirty="0">
                <a:solidFill>
                  <a:srgbClr val="00B05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5</a:t>
            </a:r>
            <a:r>
              <a:rPr lang="zh-TW" altLang="en-US" sz="2400" dirty="0">
                <a:solidFill>
                  <a:srgbClr val="00B05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TW" sz="2400" dirty="0">
                <a:solidFill>
                  <a:srgbClr val="00B05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5 = 8</a:t>
            </a:r>
            <a:r>
              <a:rPr lang="zh-TW" altLang="en-US" sz="2400" dirty="0">
                <a:solidFill>
                  <a:srgbClr val="00B05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TW" sz="2400" dirty="0">
                <a:solidFill>
                  <a:srgbClr val="00B05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65" name="文本框 64">
            <a:extLst>
              <a:ext uri="{FF2B5EF4-FFF2-40B4-BE49-F238E27FC236}">
                <a16:creationId xmlns:a16="http://schemas.microsoft.com/office/drawing/2014/main" xmlns="" id="{A80DB952-9A32-45C3-8260-4D6060A4A8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9725" y="2217738"/>
            <a:ext cx="9779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i="1" dirty="0">
                <a:solidFill>
                  <a:srgbClr val="00B05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Y</a:t>
            </a:r>
            <a:r>
              <a:rPr lang="en-US" altLang="zh-TW" sz="2400" dirty="0">
                <a:solidFill>
                  <a:srgbClr val="00B05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= 3</a:t>
            </a:r>
          </a:p>
        </p:txBody>
      </p:sp>
      <p:sp>
        <p:nvSpPr>
          <p:cNvPr id="66" name="文本框 65">
            <a:extLst>
              <a:ext uri="{FF2B5EF4-FFF2-40B4-BE49-F238E27FC236}">
                <a16:creationId xmlns:a16="http://schemas.microsoft.com/office/drawing/2014/main" xmlns="" id="{9B0C7550-9EA1-4150-A336-2A87C2001C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7188" y="2727325"/>
            <a:ext cx="29368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i="1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T</a:t>
            </a:r>
            <a:r>
              <a: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 </a:t>
            </a:r>
            <a:r>
              <a:rPr lang="en-US" altLang="zh-TW" sz="2400" i="1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Y</a:t>
            </a:r>
            <a:r>
              <a: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= 7 </a:t>
            </a:r>
            <a:r>
              <a: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 3 = 21</a:t>
            </a:r>
            <a:endParaRPr lang="en-US" altLang="zh-TW" sz="2400" dirty="0">
              <a:solidFill>
                <a:srgbClr val="FF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xmlns="" id="{9F569E87-80BF-4562-A350-7410217DA1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5950" y="1423988"/>
            <a:ext cx="471488" cy="1517650"/>
          </a:xfrm>
          <a:prstGeom prst="rect">
            <a:avLst/>
          </a:prstGeom>
          <a:noFill/>
          <a:ln w="19050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67" name="文本框 66">
            <a:extLst>
              <a:ext uri="{FF2B5EF4-FFF2-40B4-BE49-F238E27FC236}">
                <a16:creationId xmlns:a16="http://schemas.microsoft.com/office/drawing/2014/main" xmlns="" id="{69134729-F501-462B-BE57-A58A6C276E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5438" y="2155825"/>
            <a:ext cx="3571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1</a:t>
            </a:r>
            <a:endParaRPr lang="en-US" altLang="zh-TW">
              <a:solidFill>
                <a:srgbClr val="FF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8" name="矩形 67">
            <a:extLst>
              <a:ext uri="{FF2B5EF4-FFF2-40B4-BE49-F238E27FC236}">
                <a16:creationId xmlns:a16="http://schemas.microsoft.com/office/drawing/2014/main" xmlns="" id="{387A3C5F-4E42-4E74-8813-F285742D08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6363" y="1423988"/>
            <a:ext cx="471487" cy="1517650"/>
          </a:xfrm>
          <a:prstGeom prst="rect">
            <a:avLst/>
          </a:prstGeom>
          <a:noFill/>
          <a:ln w="19050" algn="ctr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152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152606" grpId="0" animBg="1"/>
      <p:bldP spid="28" grpId="0"/>
      <p:bldP spid="57" grpId="0"/>
      <p:bldP spid="57" grpId="1"/>
      <p:bldP spid="60" grpId="0"/>
      <p:bldP spid="60" grpId="1"/>
      <p:bldP spid="61" grpId="0"/>
      <p:bldP spid="61" grpId="1"/>
      <p:bldP spid="63" grpId="0"/>
      <p:bldP spid="63" grpId="1"/>
      <p:bldP spid="64" grpId="0"/>
      <p:bldP spid="64" grpId="1"/>
      <p:bldP spid="65" grpId="0"/>
      <p:bldP spid="65" grpId="1"/>
      <p:bldP spid="66" grpId="0"/>
      <p:bldP spid="66" grpId="1"/>
      <p:bldP spid="3" grpId="0" animBg="1"/>
      <p:bldP spid="3" grpId="1" animBg="1"/>
      <p:bldP spid="67" grpId="0"/>
      <p:bldP spid="67" grpId="1"/>
      <p:bldP spid="68" grpId="0" animBg="1"/>
      <p:bldP spid="68" grpId="1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任意多边形 8"/>
          <p:cNvSpPr/>
          <p:nvPr/>
        </p:nvSpPr>
        <p:spPr bwMode="auto">
          <a:xfrm>
            <a:off x="1364456" y="2157413"/>
            <a:ext cx="1054894" cy="661987"/>
          </a:xfrm>
          <a:custGeom>
            <a:avLst/>
            <a:gdLst>
              <a:gd name="connsiteX0" fmla="*/ 259557 w 1054894"/>
              <a:gd name="connsiteY0" fmla="*/ 0 h 661987"/>
              <a:gd name="connsiteX1" fmla="*/ 0 w 1054894"/>
              <a:gd name="connsiteY1" fmla="*/ 661987 h 661987"/>
              <a:gd name="connsiteX2" fmla="*/ 1054894 w 1054894"/>
              <a:gd name="connsiteY2" fmla="*/ 661987 h 661987"/>
              <a:gd name="connsiteX3" fmla="*/ 788194 w 1054894"/>
              <a:gd name="connsiteY3" fmla="*/ 4762 h 661987"/>
              <a:gd name="connsiteX4" fmla="*/ 259557 w 1054894"/>
              <a:gd name="connsiteY4" fmla="*/ 0 h 661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54894" h="661987">
                <a:moveTo>
                  <a:pt x="259557" y="0"/>
                </a:moveTo>
                <a:lnTo>
                  <a:pt x="0" y="661987"/>
                </a:lnTo>
                <a:lnTo>
                  <a:pt x="1054894" y="661987"/>
                </a:lnTo>
                <a:lnTo>
                  <a:pt x="788194" y="4762"/>
                </a:lnTo>
                <a:lnTo>
                  <a:pt x="259557" y="0"/>
                </a:lnTo>
                <a:close/>
              </a:path>
            </a:pathLst>
          </a:custGeom>
          <a:solidFill>
            <a:srgbClr val="FFCC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" name="任意多边形 6"/>
          <p:cNvSpPr/>
          <p:nvPr/>
        </p:nvSpPr>
        <p:spPr bwMode="auto">
          <a:xfrm>
            <a:off x="1104900" y="1371600"/>
            <a:ext cx="1568450" cy="781050"/>
          </a:xfrm>
          <a:custGeom>
            <a:avLst/>
            <a:gdLst>
              <a:gd name="connsiteX0" fmla="*/ 0 w 1568450"/>
              <a:gd name="connsiteY0" fmla="*/ 781050 h 781050"/>
              <a:gd name="connsiteX1" fmla="*/ 781050 w 1568450"/>
              <a:gd name="connsiteY1" fmla="*/ 0 h 781050"/>
              <a:gd name="connsiteX2" fmla="*/ 1568450 w 1568450"/>
              <a:gd name="connsiteY2" fmla="*/ 781050 h 781050"/>
              <a:gd name="connsiteX3" fmla="*/ 0 w 1568450"/>
              <a:gd name="connsiteY3" fmla="*/ 781050 h 781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68450" h="781050">
                <a:moveTo>
                  <a:pt x="0" y="781050"/>
                </a:moveTo>
                <a:lnTo>
                  <a:pt x="781050" y="0"/>
                </a:lnTo>
                <a:lnTo>
                  <a:pt x="1568450" y="781050"/>
                </a:lnTo>
                <a:lnTo>
                  <a:pt x="0" y="781050"/>
                </a:lnTo>
                <a:close/>
              </a:path>
            </a:pathLst>
          </a:custGeom>
          <a:solidFill>
            <a:srgbClr val="FFCC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1963" b="13891"/>
          <a:stretch/>
        </p:blipFill>
        <p:spPr>
          <a:xfrm>
            <a:off x="964009" y="1144937"/>
            <a:ext cx="7132320" cy="2322567"/>
          </a:xfrm>
          <a:prstGeom prst="rect">
            <a:avLst/>
          </a:prstGeom>
        </p:spPr>
      </p:pic>
      <p:sp>
        <p:nvSpPr>
          <p:cNvPr id="47106" name="Rectangle 4">
            <a:extLst>
              <a:ext uri="{FF2B5EF4-FFF2-40B4-BE49-F238E27FC236}">
                <a16:creationId xmlns:a16="http://schemas.microsoft.com/office/drawing/2014/main" xmlns="" id="{50432F02-C182-4E14-BF9B-22FC6C7A71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685" y="3494329"/>
            <a:ext cx="777875" cy="5191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sz="2800" dirty="0">
                <a:ea typeface="標楷體" panose="03000509000000000000" pitchFamily="65" charset="-120"/>
              </a:rPr>
              <a:t>31</a:t>
            </a:r>
            <a:r>
              <a:rPr lang="en-US" altLang="zh-CN" sz="2800" dirty="0">
                <a:ea typeface="標楷體" panose="03000509000000000000" pitchFamily="65" charset="-120"/>
              </a:rPr>
              <a:t>.</a:t>
            </a:r>
            <a:r>
              <a:rPr lang="en-US" altLang="zh-TW" sz="2800" dirty="0">
                <a:ea typeface="標楷體" panose="03000509000000000000" pitchFamily="65" charset="-120"/>
              </a:rPr>
              <a:t> </a:t>
            </a:r>
            <a:endParaRPr lang="zh-CN" altLang="en-US" sz="2800" dirty="0">
              <a:ea typeface="標楷體" panose="03000509000000000000" pitchFamily="65" charset="-120"/>
            </a:endParaRPr>
          </a:p>
        </p:txBody>
      </p:sp>
      <p:sp>
        <p:nvSpPr>
          <p:cNvPr id="47107" name="Rectangle 4">
            <a:extLst>
              <a:ext uri="{FF2B5EF4-FFF2-40B4-BE49-F238E27FC236}">
                <a16:creationId xmlns:a16="http://schemas.microsoft.com/office/drawing/2014/main" xmlns="" id="{4C362D11-E91D-472A-A238-E2AF3A6F2E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398" y="3492742"/>
            <a:ext cx="794806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533400" indent="-5334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dirty="0"/>
              <a:t>(a)</a:t>
            </a:r>
            <a:r>
              <a:rPr lang="en-US" altLang="zh-CN" sz="2800" dirty="0">
                <a:latin typeface="+mn-lt"/>
              </a:rPr>
              <a:t> </a:t>
            </a:r>
            <a:r>
              <a:rPr lang="zh-CN" altLang="en-US" sz="2800" dirty="0">
                <a:latin typeface="+mn-lt"/>
                <a:ea typeface="標楷體" panose="03000509000000000000" pitchFamily="65" charset="-120"/>
              </a:rPr>
              <a:t>圖一是一幅木板畫，它的</a:t>
            </a:r>
            <a:r>
              <a:rPr lang="zh-CN" altLang="en-US" sz="2800" dirty="0" smtClean="0">
                <a:latin typeface="+mn-lt"/>
                <a:ea typeface="標楷體" panose="03000509000000000000" pitchFamily="65" charset="-120"/>
              </a:rPr>
              <a:t>面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積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是多少？ 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[4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分</a:t>
            </a:r>
            <a:r>
              <a:rPr lang="en-US" altLang="zh-TW" sz="2800" dirty="0" smtClean="0">
                <a:latin typeface="+mn-lt"/>
                <a:ea typeface="標楷體" panose="03000509000000000000" pitchFamily="65" charset="-120"/>
              </a:rPr>
              <a:t>]</a:t>
            </a:r>
            <a:endParaRPr lang="en-US" altLang="zh-TW" sz="2800" dirty="0"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xmlns="" id="{C6350C59-E042-4579-A4DE-FE8F4E8620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640" y="4076621"/>
            <a:ext cx="7221810" cy="1815882"/>
          </a:xfrm>
          <a:prstGeom prst="rect">
            <a:avLst/>
          </a:prstGeom>
          <a:solidFill>
            <a:srgbClr val="FFF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en-US" altLang="zh-TW" sz="2800" dirty="0" smtClean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eaLnBrk="1" hangingPunct="1"/>
            <a:endParaRPr lang="en-US" altLang="zh-TW" sz="2800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eaLnBrk="1" hangingPunct="1"/>
            <a:endParaRPr lang="en-US" altLang="zh-TW" sz="2800" dirty="0" smtClean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eaLnBrk="1" hangingPunct="1"/>
            <a:endParaRPr lang="zh-TW" altLang="en-US" sz="2800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  <p:sp>
        <p:nvSpPr>
          <p:cNvPr id="13" name="Rectangle 8">
            <a:extLst>
              <a:ext uri="{FF2B5EF4-FFF2-40B4-BE49-F238E27FC236}">
                <a16:creationId xmlns:a16="http://schemas.microsoft.com/office/drawing/2014/main" xmlns="" id="{2AB11F25-F7F9-40B8-A7B2-51BC48438E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2320" y="4110504"/>
            <a:ext cx="12160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 [2</a:t>
            </a:r>
            <a:r>
              <a:rPr kumimoji="0"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8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68722" y="3167367"/>
            <a:ext cx="6336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圖一的面積 </a:t>
            </a:r>
            <a:r>
              <a:rPr lang="en-US" altLang="zh-TW" sz="240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=</a:t>
            </a:r>
            <a:r>
              <a:rPr lang="zh-TW" altLang="en-US" sz="240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三角形的面積＋梯形的面積</a:t>
            </a:r>
            <a:endParaRPr lang="zh-CN" altLang="en-US" sz="2400" dirty="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矩形 4"/>
          <p:cNvSpPr/>
          <p:nvPr/>
        </p:nvSpPr>
        <p:spPr bwMode="auto">
          <a:xfrm>
            <a:off x="1691680" y="1052736"/>
            <a:ext cx="432048" cy="288032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99" name="矩形 98"/>
          <p:cNvSpPr/>
          <p:nvPr/>
        </p:nvSpPr>
        <p:spPr bwMode="auto">
          <a:xfrm>
            <a:off x="1840682" y="1560227"/>
            <a:ext cx="432048" cy="288032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01" name="文本框 100"/>
          <p:cNvSpPr txBox="1"/>
          <p:nvPr/>
        </p:nvSpPr>
        <p:spPr>
          <a:xfrm>
            <a:off x="1737240" y="4220611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 smtClean="0">
                <a:solidFill>
                  <a:srgbClr val="FF0000"/>
                </a:solidFill>
                <a:latin typeface="+mn-lt"/>
                <a:ea typeface="標楷體" panose="03000509000000000000" pitchFamily="65" charset="-120"/>
              </a:rPr>
              <a:t>12×6÷2</a:t>
            </a:r>
            <a:endParaRPr lang="zh-CN" altLang="en-US" sz="2800" dirty="0">
              <a:solidFill>
                <a:srgbClr val="FF0000"/>
              </a:solidFill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104" name="矩形 103"/>
          <p:cNvSpPr/>
          <p:nvPr/>
        </p:nvSpPr>
        <p:spPr bwMode="auto">
          <a:xfrm>
            <a:off x="1691680" y="2096753"/>
            <a:ext cx="432048" cy="247183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06" name="矩形 105"/>
          <p:cNvSpPr/>
          <p:nvPr/>
        </p:nvSpPr>
        <p:spPr bwMode="auto">
          <a:xfrm>
            <a:off x="1582235" y="2385416"/>
            <a:ext cx="432048" cy="247183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13" name="矩形 112"/>
          <p:cNvSpPr/>
          <p:nvPr/>
        </p:nvSpPr>
        <p:spPr bwMode="auto">
          <a:xfrm>
            <a:off x="1673101" y="2777773"/>
            <a:ext cx="432048" cy="247183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16" name="文本框 115"/>
          <p:cNvSpPr txBox="1"/>
          <p:nvPr/>
        </p:nvSpPr>
        <p:spPr>
          <a:xfrm>
            <a:off x="2898924" y="4220611"/>
            <a:ext cx="28252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solidFill>
                  <a:srgbClr val="FF0000"/>
                </a:solidFill>
                <a:latin typeface="+mn-lt"/>
                <a:ea typeface="標楷體" panose="03000509000000000000" pitchFamily="65" charset="-120"/>
              </a:rPr>
              <a:t>＋</a:t>
            </a:r>
            <a:r>
              <a:rPr lang="en-US" altLang="zh-TW" sz="2800" dirty="0" smtClean="0">
                <a:solidFill>
                  <a:srgbClr val="FF0000"/>
                </a:solidFill>
                <a:latin typeface="+mn-lt"/>
                <a:ea typeface="標楷體" panose="03000509000000000000" pitchFamily="65" charset="-120"/>
              </a:rPr>
              <a:t>(4</a:t>
            </a:r>
            <a:r>
              <a:rPr lang="zh-TW" altLang="en-US" sz="2800" dirty="0" smtClean="0">
                <a:solidFill>
                  <a:srgbClr val="FF0000"/>
                </a:solidFill>
                <a:latin typeface="+mn-lt"/>
                <a:ea typeface="標楷體" panose="03000509000000000000" pitchFamily="65" charset="-120"/>
              </a:rPr>
              <a:t>＋</a:t>
            </a:r>
            <a:r>
              <a:rPr lang="en-US" altLang="zh-TW" sz="2800" dirty="0" smtClean="0">
                <a:solidFill>
                  <a:srgbClr val="FF0000"/>
                </a:solidFill>
                <a:latin typeface="+mn-lt"/>
                <a:ea typeface="標楷體" panose="03000509000000000000" pitchFamily="65" charset="-120"/>
              </a:rPr>
              <a:t>8)</a:t>
            </a:r>
            <a:r>
              <a:rPr lang="en-US" altLang="zh-TW" sz="2800" dirty="0" smtClean="0">
                <a:solidFill>
                  <a:srgbClr val="FF0000"/>
                </a:solidFill>
                <a:ea typeface="標楷體" panose="03000509000000000000" pitchFamily="65" charset="-120"/>
              </a:rPr>
              <a:t>×5</a:t>
            </a:r>
            <a:r>
              <a:rPr lang="en-US" altLang="zh-TW" sz="2800" dirty="0" smtClean="0">
                <a:solidFill>
                  <a:srgbClr val="FF0000"/>
                </a:solidFill>
                <a:latin typeface="+mn-lt"/>
                <a:ea typeface="標楷體" panose="03000509000000000000" pitchFamily="65" charset="-120"/>
              </a:rPr>
              <a:t>÷2</a:t>
            </a:r>
            <a:endParaRPr lang="zh-CN" altLang="en-US" sz="2800" dirty="0">
              <a:solidFill>
                <a:srgbClr val="FF0000"/>
              </a:solidFill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117" name="文本框 116"/>
          <p:cNvSpPr txBox="1"/>
          <p:nvPr/>
        </p:nvSpPr>
        <p:spPr>
          <a:xfrm>
            <a:off x="1310923" y="4785776"/>
            <a:ext cx="16769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 smtClean="0">
                <a:solidFill>
                  <a:srgbClr val="FF0000"/>
                </a:solidFill>
                <a:latin typeface="+mn-lt"/>
                <a:ea typeface="標楷體" panose="03000509000000000000" pitchFamily="65" charset="-120"/>
              </a:rPr>
              <a:t>=</a:t>
            </a:r>
            <a:r>
              <a:rPr lang="zh-TW" altLang="en-US" sz="2800" dirty="0" smtClean="0">
                <a:solidFill>
                  <a:srgbClr val="FF0000"/>
                </a:solidFill>
                <a:latin typeface="+mn-lt"/>
                <a:ea typeface="標楷體" panose="03000509000000000000" pitchFamily="65" charset="-120"/>
              </a:rPr>
              <a:t> </a:t>
            </a:r>
            <a:r>
              <a:rPr lang="en-US" altLang="zh-TW" sz="2800" dirty="0" smtClean="0">
                <a:solidFill>
                  <a:srgbClr val="FF0000"/>
                </a:solidFill>
                <a:latin typeface="+mn-lt"/>
                <a:ea typeface="標楷體" panose="03000509000000000000" pitchFamily="65" charset="-120"/>
              </a:rPr>
              <a:t>66</a:t>
            </a:r>
            <a:endParaRPr lang="zh-CN" altLang="en-US" sz="2800" dirty="0">
              <a:solidFill>
                <a:srgbClr val="FF0000"/>
              </a:solidFill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118" name="Rectangle 8">
            <a:extLst>
              <a:ext uri="{FF2B5EF4-FFF2-40B4-BE49-F238E27FC236}">
                <a16:creationId xmlns:a16="http://schemas.microsoft.com/office/drawing/2014/main" xmlns="" id="{2AB11F25-F7F9-40B8-A7B2-51BC48438E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88316" y="4622829"/>
            <a:ext cx="12160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 [2</a:t>
            </a:r>
            <a:r>
              <a:rPr kumimoji="0"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8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19" name="文本框 118"/>
          <p:cNvSpPr txBox="1"/>
          <p:nvPr/>
        </p:nvSpPr>
        <p:spPr>
          <a:xfrm>
            <a:off x="1216745" y="5350941"/>
            <a:ext cx="39347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solidFill>
                  <a:srgbClr val="FF0000"/>
                </a:solidFill>
                <a:latin typeface="+mn-lt"/>
                <a:ea typeface="標楷體" panose="03000509000000000000" pitchFamily="65" charset="-120"/>
              </a:rPr>
              <a:t>它的面積是</a:t>
            </a:r>
            <a:r>
              <a:rPr lang="en-US" altLang="zh-TW" sz="2800" dirty="0" smtClean="0">
                <a:solidFill>
                  <a:srgbClr val="FF0000"/>
                </a:solidFill>
                <a:latin typeface="+mn-lt"/>
                <a:ea typeface="標楷體" panose="03000509000000000000" pitchFamily="65" charset="-120"/>
              </a:rPr>
              <a:t>66cm</a:t>
            </a:r>
            <a:r>
              <a:rPr lang="en-US" altLang="zh-TW" sz="2800" baseline="30000" dirty="0">
                <a:solidFill>
                  <a:srgbClr val="FF0000"/>
                </a:solidFill>
                <a:latin typeface="+mn-lt"/>
                <a:ea typeface="標楷體" panose="03000509000000000000" pitchFamily="65" charset="-120"/>
              </a:rPr>
              <a:t>2</a:t>
            </a:r>
            <a:r>
              <a:rPr lang="zh-TW" altLang="en-US" sz="2800" dirty="0" smtClean="0">
                <a:solidFill>
                  <a:srgbClr val="FF0000"/>
                </a:solidFill>
                <a:latin typeface="+mn-lt"/>
                <a:ea typeface="標楷體" panose="03000509000000000000" pitchFamily="65" charset="-120"/>
              </a:rPr>
              <a:t>。</a:t>
            </a:r>
            <a:endParaRPr lang="zh-CN" altLang="en-US" sz="2800" dirty="0">
              <a:solidFill>
                <a:srgbClr val="FF0000"/>
              </a:solidFill>
              <a:latin typeface="+mn-lt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47297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7" grpId="0" animBg="1"/>
      <p:bldP spid="7" grpId="1" animBg="1"/>
      <p:bldP spid="10" grpId="0" animBg="1"/>
      <p:bldP spid="13" grpId="0"/>
      <p:bldP spid="4" grpId="0"/>
      <p:bldP spid="4" grpId="1"/>
      <p:bldP spid="5" grpId="0" animBg="1"/>
      <p:bldP spid="5" grpId="1" animBg="1"/>
      <p:bldP spid="99" grpId="0" animBg="1"/>
      <p:bldP spid="99" grpId="1" animBg="1"/>
      <p:bldP spid="101" grpId="0"/>
      <p:bldP spid="104" grpId="0" animBg="1"/>
      <p:bldP spid="104" grpId="1" animBg="1"/>
      <p:bldP spid="106" grpId="0" animBg="1"/>
      <p:bldP spid="106" grpId="1" animBg="1"/>
      <p:bldP spid="113" grpId="0" animBg="1"/>
      <p:bldP spid="113" grpId="1" animBg="1"/>
      <p:bldP spid="116" grpId="0"/>
      <p:bldP spid="117" grpId="0"/>
      <p:bldP spid="118" grpId="0"/>
      <p:bldP spid="119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4">
            <a:extLst>
              <a:ext uri="{FF2B5EF4-FFF2-40B4-BE49-F238E27FC236}">
                <a16:creationId xmlns:a16="http://schemas.microsoft.com/office/drawing/2014/main" xmlns="" id="{80D4243E-A382-494C-9522-776ACF22C5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2959452"/>
            <a:ext cx="8579736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533400" indent="-5334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800" dirty="0" smtClean="0">
                <a:ea typeface="標楷體" panose="03000509000000000000" pitchFamily="65" charset="-120"/>
              </a:rPr>
              <a:t>31</a:t>
            </a:r>
            <a:r>
              <a:rPr lang="en-US" altLang="zh-CN" sz="2800" dirty="0">
                <a:ea typeface="標楷體" panose="03000509000000000000" pitchFamily="65" charset="-120"/>
              </a:rPr>
              <a:t>. </a:t>
            </a:r>
            <a:r>
              <a:rPr lang="en-US" altLang="zh-TW" sz="2800" dirty="0" smtClean="0">
                <a:ea typeface="標楷體" panose="03000509000000000000" pitchFamily="65" charset="-120"/>
              </a:rPr>
              <a:t>(b)</a:t>
            </a:r>
            <a:r>
              <a:rPr lang="en-US" altLang="zh-CN" sz="2800" dirty="0" smtClean="0">
                <a:ea typeface="標楷體" panose="03000509000000000000" pitchFamily="65" charset="-120"/>
              </a:rPr>
              <a:t> 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把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圖一的木板畫放進圖二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長方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體的盒子，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答題紙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畫出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這個盒子的摺紙圖樣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TW" sz="2800" dirty="0" smtClean="0">
                <a:latin typeface="+mn-lt"/>
                <a:ea typeface="標楷體" panose="03000509000000000000" pitchFamily="65" charset="-120"/>
              </a:rPr>
              <a:t>[2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]</a:t>
            </a:r>
          </a:p>
        </p:txBody>
      </p:sp>
      <p:sp>
        <p:nvSpPr>
          <p:cNvPr id="148524" name="Line 44">
            <a:extLst>
              <a:ext uri="{FF2B5EF4-FFF2-40B4-BE49-F238E27FC236}">
                <a16:creationId xmlns:a16="http://schemas.microsoft.com/office/drawing/2014/main" xmlns="" id="{54EAF9B2-035D-470B-9764-E1B60501DCE5}"/>
              </a:ext>
            </a:extLst>
          </p:cNvPr>
          <p:cNvSpPr>
            <a:spLocks noChangeShapeType="1"/>
          </p:cNvSpPr>
          <p:nvPr/>
        </p:nvSpPr>
        <p:spPr bwMode="auto">
          <a:xfrm>
            <a:off x="4663748" y="3475608"/>
            <a:ext cx="2651760" cy="0"/>
          </a:xfrm>
          <a:prstGeom prst="line">
            <a:avLst/>
          </a:prstGeom>
          <a:noFill/>
          <a:ln w="38100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41" name="图片 40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1963" b="13891"/>
          <a:stretch/>
        </p:blipFill>
        <p:spPr>
          <a:xfrm>
            <a:off x="964009" y="931871"/>
            <a:ext cx="7132320" cy="2322567"/>
          </a:xfrm>
          <a:prstGeom prst="rect">
            <a:avLst/>
          </a:prstGeom>
        </p:spPr>
      </p:pic>
      <p:sp>
        <p:nvSpPr>
          <p:cNvPr id="42" name="矩形 41"/>
          <p:cNvSpPr/>
          <p:nvPr/>
        </p:nvSpPr>
        <p:spPr bwMode="auto">
          <a:xfrm>
            <a:off x="5358304" y="2445706"/>
            <a:ext cx="432048" cy="288032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3" name="矩形 42"/>
          <p:cNvSpPr/>
          <p:nvPr/>
        </p:nvSpPr>
        <p:spPr bwMode="auto">
          <a:xfrm>
            <a:off x="7236296" y="2157674"/>
            <a:ext cx="432048" cy="288032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4" name="矩形 43"/>
          <p:cNvSpPr/>
          <p:nvPr/>
        </p:nvSpPr>
        <p:spPr bwMode="auto">
          <a:xfrm>
            <a:off x="7559840" y="1526138"/>
            <a:ext cx="432048" cy="288032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853096" y="4036670"/>
            <a:ext cx="40986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摺紙圖樣的</a:t>
            </a:r>
            <a:r>
              <a:rPr lang="en-US" altLang="zh-TW" sz="24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6</a:t>
            </a:r>
            <a:r>
              <a:rPr lang="zh-TW" altLang="en-US" sz="240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面都是長方形</a:t>
            </a:r>
            <a:r>
              <a:rPr lang="zh-TW" altLang="en-US" sz="2400" dirty="0" smtClean="0">
                <a:solidFill>
                  <a:srgbClr val="003399"/>
                </a:solidFill>
              </a:rPr>
              <a:t>。</a:t>
            </a:r>
            <a:endParaRPr lang="zh-CN" altLang="en-US" sz="2400" dirty="0">
              <a:solidFill>
                <a:srgbClr val="003399"/>
              </a:solidFill>
            </a:endParaRPr>
          </a:p>
        </p:txBody>
      </p:sp>
      <p:sp>
        <p:nvSpPr>
          <p:cNvPr id="4" name="任意多边形 3"/>
          <p:cNvSpPr/>
          <p:nvPr/>
        </p:nvSpPr>
        <p:spPr bwMode="auto">
          <a:xfrm>
            <a:off x="5282554" y="1268760"/>
            <a:ext cx="0" cy="768096"/>
          </a:xfrm>
          <a:custGeom>
            <a:avLst/>
            <a:gdLst>
              <a:gd name="connsiteX0" fmla="*/ 0 w 0"/>
              <a:gd name="connsiteY0" fmla="*/ 0 h 816746"/>
              <a:gd name="connsiteX1" fmla="*/ 0 w 0"/>
              <a:gd name="connsiteY1" fmla="*/ 816746 h 81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816746">
                <a:moveTo>
                  <a:pt x="0" y="0"/>
                </a:moveTo>
                <a:lnTo>
                  <a:pt x="0" y="816746"/>
                </a:lnTo>
              </a:path>
            </a:pathLst>
          </a:custGeom>
          <a:noFill/>
          <a:ln w="19050" cap="flat" cmpd="sng" algn="ctr">
            <a:solidFill>
              <a:srgbClr val="80008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" name="任意多边形 4"/>
          <p:cNvSpPr/>
          <p:nvPr/>
        </p:nvSpPr>
        <p:spPr bwMode="auto">
          <a:xfrm>
            <a:off x="5282554" y="2027331"/>
            <a:ext cx="2314575" cy="0"/>
          </a:xfrm>
          <a:custGeom>
            <a:avLst/>
            <a:gdLst>
              <a:gd name="connsiteX0" fmla="*/ 0 w 2314575"/>
              <a:gd name="connsiteY0" fmla="*/ 0 h 0"/>
              <a:gd name="connsiteX1" fmla="*/ 2314575 w 2314575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14575">
                <a:moveTo>
                  <a:pt x="0" y="0"/>
                </a:moveTo>
                <a:lnTo>
                  <a:pt x="2314575" y="0"/>
                </a:lnTo>
              </a:path>
            </a:pathLst>
          </a:custGeom>
          <a:noFill/>
          <a:ln w="19050" cap="flat" cmpd="sng" algn="ctr">
            <a:solidFill>
              <a:srgbClr val="80008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" name="任意多边形 5"/>
          <p:cNvSpPr/>
          <p:nvPr/>
        </p:nvSpPr>
        <p:spPr bwMode="auto">
          <a:xfrm>
            <a:off x="4456900" y="2038139"/>
            <a:ext cx="804863" cy="438150"/>
          </a:xfrm>
          <a:custGeom>
            <a:avLst/>
            <a:gdLst>
              <a:gd name="connsiteX0" fmla="*/ 804863 w 804863"/>
              <a:gd name="connsiteY0" fmla="*/ 0 h 438150"/>
              <a:gd name="connsiteX1" fmla="*/ 0 w 804863"/>
              <a:gd name="connsiteY1" fmla="*/ 438150 h 438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04863" h="438150">
                <a:moveTo>
                  <a:pt x="804863" y="0"/>
                </a:moveTo>
                <a:lnTo>
                  <a:pt x="0" y="438150"/>
                </a:lnTo>
              </a:path>
            </a:pathLst>
          </a:custGeom>
          <a:noFill/>
          <a:ln w="19050" cap="flat" cmpd="sng" algn="ctr">
            <a:solidFill>
              <a:srgbClr val="80008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9" name="文本框 48"/>
          <p:cNvSpPr txBox="1"/>
          <p:nvPr/>
        </p:nvSpPr>
        <p:spPr>
          <a:xfrm>
            <a:off x="3851920" y="4498335"/>
            <a:ext cx="5212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前後兩個面：長</a:t>
            </a:r>
            <a:r>
              <a:rPr lang="en-US" altLang="zh-TW" sz="24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30cm</a:t>
            </a:r>
            <a:r>
              <a:rPr lang="zh-TW" altLang="en-US" sz="24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，闊</a:t>
            </a:r>
            <a:r>
              <a:rPr lang="en-US" altLang="zh-TW" sz="24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10cm</a:t>
            </a:r>
            <a:endParaRPr lang="zh-CN" altLang="en-US" sz="2400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50" name="文本框 49"/>
          <p:cNvSpPr txBox="1"/>
          <p:nvPr/>
        </p:nvSpPr>
        <p:spPr>
          <a:xfrm>
            <a:off x="3851920" y="4960000"/>
            <a:ext cx="561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左右兩個面：長</a:t>
            </a:r>
            <a:r>
              <a:rPr lang="en-US" altLang="zh-TW" sz="24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20cm</a:t>
            </a:r>
            <a:r>
              <a:rPr lang="zh-TW" altLang="en-US" sz="24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，闊</a:t>
            </a:r>
            <a:r>
              <a:rPr lang="en-US" altLang="zh-TW" sz="24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10cm</a:t>
            </a:r>
            <a:endParaRPr lang="zh-CN" altLang="en-US" sz="2400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51" name="文本框 50"/>
          <p:cNvSpPr txBox="1"/>
          <p:nvPr/>
        </p:nvSpPr>
        <p:spPr>
          <a:xfrm>
            <a:off x="3851920" y="5421665"/>
            <a:ext cx="4907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TW" altLang="en-US" sz="24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</a:t>
            </a:r>
            <a:r>
              <a:rPr lang="zh-TW" altLang="en-US" sz="240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兩個面：長</a:t>
            </a:r>
            <a:r>
              <a:rPr lang="en-US" altLang="zh-TW" sz="24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30cm</a:t>
            </a:r>
            <a:r>
              <a:rPr lang="zh-TW" altLang="en-US" sz="24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，闊</a:t>
            </a:r>
            <a:r>
              <a:rPr lang="en-US" altLang="zh-TW" sz="24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20cm</a:t>
            </a:r>
            <a:endParaRPr lang="zh-CN" altLang="en-US" sz="2400" dirty="0">
              <a:solidFill>
                <a:srgbClr val="003399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8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3" grpId="0" animBg="1"/>
      <p:bldP spid="44" grpId="0" animBg="1"/>
      <p:bldP spid="3" grpId="0"/>
      <p:bldP spid="4" grpId="0" animBg="1"/>
      <p:bldP spid="5" grpId="0" animBg="1"/>
      <p:bldP spid="6" grpId="0" animBg="1"/>
      <p:bldP spid="49" grpId="0"/>
      <p:bldP spid="50" grpId="0"/>
      <p:bldP spid="51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6">
            <a:extLst>
              <a:ext uri="{FF2B5EF4-FFF2-40B4-BE49-F238E27FC236}">
                <a16:creationId xmlns:a16="http://schemas.microsoft.com/office/drawing/2014/main" xmlns="" id="{C6350C59-E042-4579-A4DE-FE8F4E8620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673" y="3281216"/>
            <a:ext cx="5328267" cy="2834640"/>
          </a:xfrm>
          <a:prstGeom prst="rect">
            <a:avLst/>
          </a:prstGeom>
          <a:solidFill>
            <a:srgbClr val="FFF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en-US" altLang="zh-TW" sz="2800" dirty="0" smtClean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eaLnBrk="1" hangingPunct="1"/>
            <a:endParaRPr lang="en-US" altLang="zh-TW" sz="2800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eaLnBrk="1" hangingPunct="1"/>
            <a:endParaRPr lang="en-US" altLang="zh-TW" sz="2800" dirty="0" smtClean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eaLnBrk="1" hangingPunct="1"/>
            <a:endParaRPr lang="en-US" altLang="zh-TW" sz="2800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eaLnBrk="1" hangingPunct="1"/>
            <a:endParaRPr lang="en-US" altLang="zh-TW" sz="2800" dirty="0" smtClean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eaLnBrk="1" hangingPunct="1"/>
            <a:endParaRPr lang="en-US" altLang="zh-TW" sz="2800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  <p:pic>
        <p:nvPicPr>
          <p:cNvPr id="39" name="图片 38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1963" b="13891"/>
          <a:stretch/>
        </p:blipFill>
        <p:spPr>
          <a:xfrm>
            <a:off x="964009" y="931871"/>
            <a:ext cx="7132320" cy="2322567"/>
          </a:xfrm>
          <a:prstGeom prst="rect">
            <a:avLst/>
          </a:prstGeom>
        </p:spPr>
      </p:pic>
      <p:sp>
        <p:nvSpPr>
          <p:cNvPr id="40" name="矩形 39"/>
          <p:cNvSpPr/>
          <p:nvPr/>
        </p:nvSpPr>
        <p:spPr bwMode="auto">
          <a:xfrm>
            <a:off x="5358304" y="2445706"/>
            <a:ext cx="432048" cy="288032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1" name="矩形 40"/>
          <p:cNvSpPr/>
          <p:nvPr/>
        </p:nvSpPr>
        <p:spPr bwMode="auto">
          <a:xfrm>
            <a:off x="7236296" y="2157674"/>
            <a:ext cx="432048" cy="288032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2" name="矩形 41"/>
          <p:cNvSpPr/>
          <p:nvPr/>
        </p:nvSpPr>
        <p:spPr bwMode="auto">
          <a:xfrm>
            <a:off x="7559840" y="1526138"/>
            <a:ext cx="432048" cy="288032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3" name="任意多边形 42"/>
          <p:cNvSpPr/>
          <p:nvPr/>
        </p:nvSpPr>
        <p:spPr bwMode="auto">
          <a:xfrm>
            <a:off x="5282554" y="1268760"/>
            <a:ext cx="0" cy="768096"/>
          </a:xfrm>
          <a:custGeom>
            <a:avLst/>
            <a:gdLst>
              <a:gd name="connsiteX0" fmla="*/ 0 w 0"/>
              <a:gd name="connsiteY0" fmla="*/ 0 h 816746"/>
              <a:gd name="connsiteX1" fmla="*/ 0 w 0"/>
              <a:gd name="connsiteY1" fmla="*/ 816746 h 81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816746">
                <a:moveTo>
                  <a:pt x="0" y="0"/>
                </a:moveTo>
                <a:lnTo>
                  <a:pt x="0" y="816746"/>
                </a:lnTo>
              </a:path>
            </a:pathLst>
          </a:custGeom>
          <a:noFill/>
          <a:ln w="19050" cap="flat" cmpd="sng" algn="ctr">
            <a:solidFill>
              <a:srgbClr val="80008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4" name="任意多边形 43"/>
          <p:cNvSpPr/>
          <p:nvPr/>
        </p:nvSpPr>
        <p:spPr bwMode="auto">
          <a:xfrm>
            <a:off x="5282554" y="2027331"/>
            <a:ext cx="2314575" cy="0"/>
          </a:xfrm>
          <a:custGeom>
            <a:avLst/>
            <a:gdLst>
              <a:gd name="connsiteX0" fmla="*/ 0 w 2314575"/>
              <a:gd name="connsiteY0" fmla="*/ 0 h 0"/>
              <a:gd name="connsiteX1" fmla="*/ 2314575 w 2314575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14575">
                <a:moveTo>
                  <a:pt x="0" y="0"/>
                </a:moveTo>
                <a:lnTo>
                  <a:pt x="2314575" y="0"/>
                </a:lnTo>
              </a:path>
            </a:pathLst>
          </a:custGeom>
          <a:noFill/>
          <a:ln w="19050" cap="flat" cmpd="sng" algn="ctr">
            <a:solidFill>
              <a:srgbClr val="80008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5" name="任意多边形 44"/>
          <p:cNvSpPr/>
          <p:nvPr/>
        </p:nvSpPr>
        <p:spPr bwMode="auto">
          <a:xfrm>
            <a:off x="4456900" y="2038139"/>
            <a:ext cx="804863" cy="438150"/>
          </a:xfrm>
          <a:custGeom>
            <a:avLst/>
            <a:gdLst>
              <a:gd name="connsiteX0" fmla="*/ 804863 w 804863"/>
              <a:gd name="connsiteY0" fmla="*/ 0 h 438150"/>
              <a:gd name="connsiteX1" fmla="*/ 0 w 804863"/>
              <a:gd name="connsiteY1" fmla="*/ 438150 h 438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04863" h="438150">
                <a:moveTo>
                  <a:pt x="804863" y="0"/>
                </a:moveTo>
                <a:lnTo>
                  <a:pt x="0" y="438150"/>
                </a:lnTo>
              </a:path>
            </a:pathLst>
          </a:custGeom>
          <a:noFill/>
          <a:ln w="19050" cap="flat" cmpd="sng" algn="ctr">
            <a:solidFill>
              <a:srgbClr val="80008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590" y="3344258"/>
            <a:ext cx="4781550" cy="2667000"/>
          </a:xfrm>
          <a:prstGeom prst="rect">
            <a:avLst/>
          </a:prstGeom>
        </p:spPr>
      </p:pic>
      <p:sp>
        <p:nvSpPr>
          <p:cNvPr id="49" name="文本框 48"/>
          <p:cNvSpPr txBox="1"/>
          <p:nvPr/>
        </p:nvSpPr>
        <p:spPr>
          <a:xfrm>
            <a:off x="4406758" y="3005934"/>
            <a:ext cx="47815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前後兩個面：長</a:t>
            </a:r>
            <a:r>
              <a:rPr lang="en-US" altLang="zh-TW" sz="24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30cm</a:t>
            </a:r>
            <a:r>
              <a:rPr lang="zh-TW" altLang="en-US" sz="24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，闊</a:t>
            </a:r>
            <a:r>
              <a:rPr lang="en-US" altLang="zh-TW" sz="24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10cm</a:t>
            </a:r>
            <a:endParaRPr lang="zh-CN" altLang="en-US" sz="2400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50" name="文本框 49"/>
          <p:cNvSpPr txBox="1"/>
          <p:nvPr/>
        </p:nvSpPr>
        <p:spPr>
          <a:xfrm>
            <a:off x="4406758" y="3496174"/>
            <a:ext cx="46096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左右兩個面：長</a:t>
            </a:r>
            <a:r>
              <a:rPr lang="en-US" altLang="zh-TW" sz="24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20cm</a:t>
            </a:r>
            <a:r>
              <a:rPr lang="zh-TW" altLang="en-US" sz="24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，闊</a:t>
            </a:r>
            <a:r>
              <a:rPr lang="en-US" altLang="zh-TW" sz="24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10cm</a:t>
            </a:r>
            <a:endParaRPr lang="zh-CN" altLang="en-US" sz="2400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51" name="文本框 50"/>
          <p:cNvSpPr txBox="1"/>
          <p:nvPr/>
        </p:nvSpPr>
        <p:spPr>
          <a:xfrm>
            <a:off x="4406758" y="4002207"/>
            <a:ext cx="4429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上下兩個面：長</a:t>
            </a:r>
            <a:r>
              <a:rPr lang="en-US" altLang="zh-TW" sz="24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30cm</a:t>
            </a:r>
            <a:r>
              <a:rPr lang="zh-TW" altLang="en-US" sz="24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，闊</a:t>
            </a:r>
            <a:r>
              <a:rPr lang="en-US" altLang="zh-TW" sz="24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20cm</a:t>
            </a:r>
            <a:endParaRPr lang="zh-CN" altLang="en-US" sz="2400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4" name="矩形 3"/>
          <p:cNvSpPr/>
          <p:nvPr/>
        </p:nvSpPr>
        <p:spPr bwMode="auto">
          <a:xfrm>
            <a:off x="2118636" y="4583909"/>
            <a:ext cx="969264" cy="310896"/>
          </a:xfrm>
          <a:prstGeom prst="rect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3" name="文本框 52"/>
          <p:cNvSpPr txBox="1"/>
          <p:nvPr/>
        </p:nvSpPr>
        <p:spPr>
          <a:xfrm>
            <a:off x="2166010" y="2917025"/>
            <a:ext cx="9504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前面</a:t>
            </a:r>
            <a:endParaRPr lang="zh-CN" altLang="en-US" sz="2400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5" name="矩形 4"/>
          <p:cNvSpPr/>
          <p:nvPr/>
        </p:nvSpPr>
        <p:spPr bwMode="auto">
          <a:xfrm>
            <a:off x="5007342" y="5417345"/>
            <a:ext cx="507798" cy="253765"/>
          </a:xfrm>
          <a:prstGeom prst="rect">
            <a:avLst/>
          </a:pr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5" name="矩形 54"/>
          <p:cNvSpPr/>
          <p:nvPr/>
        </p:nvSpPr>
        <p:spPr bwMode="auto">
          <a:xfrm>
            <a:off x="4584119" y="5721516"/>
            <a:ext cx="507798" cy="253765"/>
          </a:xfrm>
          <a:prstGeom prst="rect">
            <a:avLst/>
          </a:pr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6" name="文本框 55"/>
          <p:cNvSpPr txBox="1"/>
          <p:nvPr/>
        </p:nvSpPr>
        <p:spPr>
          <a:xfrm>
            <a:off x="2137447" y="2917024"/>
            <a:ext cx="9504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左面</a:t>
            </a:r>
            <a:endParaRPr lang="zh-CN" altLang="en-US" sz="2400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57" name="矩形 56"/>
          <p:cNvSpPr/>
          <p:nvPr/>
        </p:nvSpPr>
        <p:spPr bwMode="auto">
          <a:xfrm>
            <a:off x="1488476" y="4578070"/>
            <a:ext cx="630160" cy="310896"/>
          </a:xfrm>
          <a:prstGeom prst="rect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8" name="文本框 57"/>
          <p:cNvSpPr txBox="1"/>
          <p:nvPr/>
        </p:nvSpPr>
        <p:spPr>
          <a:xfrm>
            <a:off x="2137446" y="2892867"/>
            <a:ext cx="9504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右面</a:t>
            </a:r>
            <a:endParaRPr lang="zh-CN" altLang="en-US" sz="2400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59" name="矩形 58"/>
          <p:cNvSpPr/>
          <p:nvPr/>
        </p:nvSpPr>
        <p:spPr bwMode="auto">
          <a:xfrm>
            <a:off x="3087900" y="4580870"/>
            <a:ext cx="630160" cy="310896"/>
          </a:xfrm>
          <a:prstGeom prst="rect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0" name="文本框 59"/>
          <p:cNvSpPr txBox="1"/>
          <p:nvPr/>
        </p:nvSpPr>
        <p:spPr>
          <a:xfrm>
            <a:off x="2137445" y="2921604"/>
            <a:ext cx="9504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上面</a:t>
            </a:r>
            <a:endParaRPr lang="zh-CN" altLang="en-US" sz="2400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61" name="矩形 60"/>
          <p:cNvSpPr/>
          <p:nvPr/>
        </p:nvSpPr>
        <p:spPr bwMode="auto">
          <a:xfrm>
            <a:off x="2118634" y="3944613"/>
            <a:ext cx="969264" cy="632894"/>
          </a:xfrm>
          <a:prstGeom prst="rect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2" name="文本框 61"/>
          <p:cNvSpPr txBox="1"/>
          <p:nvPr/>
        </p:nvSpPr>
        <p:spPr>
          <a:xfrm>
            <a:off x="2151726" y="2910622"/>
            <a:ext cx="9504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下面</a:t>
            </a:r>
            <a:endParaRPr lang="zh-CN" altLang="en-US" sz="2400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63" name="矩形 62"/>
          <p:cNvSpPr/>
          <p:nvPr/>
        </p:nvSpPr>
        <p:spPr bwMode="auto">
          <a:xfrm>
            <a:off x="2118634" y="4895368"/>
            <a:ext cx="969264" cy="632894"/>
          </a:xfrm>
          <a:prstGeom prst="rect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4" name="文本框 63"/>
          <p:cNvSpPr txBox="1"/>
          <p:nvPr/>
        </p:nvSpPr>
        <p:spPr>
          <a:xfrm>
            <a:off x="2144584" y="2904219"/>
            <a:ext cx="9504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後面</a:t>
            </a:r>
            <a:endParaRPr lang="zh-CN" altLang="en-US" sz="2400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65" name="矩形 64"/>
          <p:cNvSpPr/>
          <p:nvPr/>
        </p:nvSpPr>
        <p:spPr bwMode="auto">
          <a:xfrm>
            <a:off x="2116530" y="3626019"/>
            <a:ext cx="969264" cy="310896"/>
          </a:xfrm>
          <a:prstGeom prst="rect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"/>
                            </p:stCondLst>
                            <p:childTnLst>
                              <p:par>
                                <p:cTn id="1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9" grpId="1"/>
      <p:bldP spid="50" grpId="1"/>
      <p:bldP spid="51" grpId="1"/>
      <p:bldP spid="4" grpId="0" animBg="1"/>
      <p:bldP spid="53" grpId="0"/>
      <p:bldP spid="53" grpId="1"/>
      <p:bldP spid="5" grpId="0" animBg="1"/>
      <p:bldP spid="5" grpId="1" animBg="1"/>
      <p:bldP spid="55" grpId="0" animBg="1"/>
      <p:bldP spid="55" grpId="1" animBg="1"/>
      <p:bldP spid="56" grpId="0"/>
      <p:bldP spid="56" grpId="1"/>
      <p:bldP spid="57" grpId="0" animBg="1"/>
      <p:bldP spid="58" grpId="0"/>
      <p:bldP spid="58" grpId="1"/>
      <p:bldP spid="59" grpId="0" animBg="1"/>
      <p:bldP spid="60" grpId="0"/>
      <p:bldP spid="60" grpId="1"/>
      <p:bldP spid="61" grpId="0" animBg="1"/>
      <p:bldP spid="62" grpId="0"/>
      <p:bldP spid="62" grpId="1"/>
      <p:bldP spid="63" grpId="0" animBg="1"/>
      <p:bldP spid="64" grpId="0"/>
      <p:bldP spid="64" grpId="1"/>
      <p:bldP spid="65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269" y="1154456"/>
            <a:ext cx="6935688" cy="1558238"/>
          </a:xfrm>
          <a:prstGeom prst="rect">
            <a:avLst/>
          </a:prstGeom>
        </p:spPr>
      </p:pic>
      <p:sp>
        <p:nvSpPr>
          <p:cNvPr id="8" name="矩形 7">
            <a:extLst>
              <a:ext uri="{FF2B5EF4-FFF2-40B4-BE49-F238E27FC236}">
                <a16:creationId xmlns:a16="http://schemas.microsoft.com/office/drawing/2014/main" xmlns="" id="{8BACDB01-236F-4637-B89E-51E0A43801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6500" y="2851150"/>
            <a:ext cx="609600" cy="400050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50181" name="文字方塊 7">
            <a:extLst>
              <a:ext uri="{FF2B5EF4-FFF2-40B4-BE49-F238E27FC236}">
                <a16:creationId xmlns:a16="http://schemas.microsoft.com/office/drawing/2014/main" xmlns="" id="{3DCA00C4-431B-4D0C-A9E5-E45046DD2A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4550" y="3297238"/>
            <a:ext cx="76454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34988" indent="-534988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800">
                <a:ea typeface="標楷體" panose="03000509000000000000" pitchFamily="65" charset="-120"/>
              </a:rPr>
              <a:t>(a) </a:t>
            </a:r>
            <a:r>
              <a:rPr lang="zh-CN" altLang="en-US" sz="2800">
                <a:ea typeface="標楷體" panose="03000509000000000000" pitchFamily="65" charset="-120"/>
              </a:rPr>
              <a:t>如果他惠顧</a:t>
            </a:r>
            <a:r>
              <a:rPr lang="zh-CN" altLang="en-US" sz="2800" u="sng">
                <a:ea typeface="標楷體" panose="03000509000000000000" pitchFamily="65" charset="-120"/>
              </a:rPr>
              <a:t>惠士公司</a:t>
            </a:r>
            <a:r>
              <a:rPr lang="zh-CN" altLang="en-US" sz="2800">
                <a:ea typeface="標楷體" panose="03000509000000000000" pitchFamily="65" charset="-120"/>
              </a:rPr>
              <a:t>並以現金付款，共應付</a:t>
            </a:r>
          </a:p>
          <a:p>
            <a:pPr eaLnBrk="1" hangingPunct="1"/>
            <a:r>
              <a:rPr lang="zh-CN" altLang="zh-TW" sz="2500">
                <a:ea typeface="標楷體" panose="03000509000000000000" pitchFamily="65" charset="-120"/>
              </a:rPr>
              <a:t> </a:t>
            </a:r>
            <a:r>
              <a:rPr lang="zh-CN" altLang="en-US" sz="2500">
                <a:ea typeface="標楷體" panose="03000509000000000000" pitchFamily="65" charset="-120"/>
              </a:rPr>
              <a:t> </a:t>
            </a:r>
            <a:r>
              <a:rPr lang="zh-CN" altLang="zh-TW" sz="2500">
                <a:ea typeface="標楷體" panose="03000509000000000000" pitchFamily="65" charset="-120"/>
              </a:rPr>
              <a:t> </a:t>
            </a:r>
            <a:r>
              <a:rPr lang="zh-CN" altLang="en-US" sz="2500">
                <a:ea typeface="標楷體" panose="03000509000000000000" pitchFamily="65" charset="-120"/>
              </a:rPr>
              <a:t> </a:t>
            </a:r>
            <a:r>
              <a:rPr lang="zh-CN" altLang="zh-TW" sz="2500">
                <a:ea typeface="標楷體" panose="03000509000000000000" pitchFamily="65" charset="-120"/>
              </a:rPr>
              <a:t> </a:t>
            </a:r>
            <a:r>
              <a:rPr lang="zh-CN" altLang="en-US" sz="2500">
                <a:ea typeface="標楷體" panose="03000509000000000000" pitchFamily="65" charset="-120"/>
              </a:rPr>
              <a:t> </a:t>
            </a:r>
            <a:r>
              <a:rPr lang="zh-CN" altLang="en-US" sz="2800">
                <a:ea typeface="標楷體" panose="03000509000000000000" pitchFamily="65" charset="-120"/>
              </a:rPr>
              <a:t>款多少？</a:t>
            </a:r>
            <a:r>
              <a:rPr lang="zh-CN" altLang="zh-TW" sz="2800">
                <a:ea typeface="標楷體" panose="03000509000000000000" pitchFamily="65" charset="-120"/>
              </a:rPr>
              <a:t> </a:t>
            </a:r>
            <a:r>
              <a:rPr lang="zh-CN" altLang="en-US" sz="2800">
                <a:ea typeface="標楷體" panose="03000509000000000000" pitchFamily="65" charset="-120"/>
              </a:rPr>
              <a:t> </a:t>
            </a:r>
            <a:r>
              <a:rPr lang="zh-CN" altLang="zh-TW" sz="2800">
                <a:ea typeface="標楷體" panose="03000509000000000000" pitchFamily="65" charset="-120"/>
              </a:rPr>
              <a:t> </a:t>
            </a:r>
            <a:r>
              <a:rPr lang="zh-CN" altLang="en-US" sz="2800">
                <a:ea typeface="標楷體" panose="03000509000000000000" pitchFamily="65" charset="-120"/>
              </a:rPr>
              <a:t> </a:t>
            </a:r>
            <a:r>
              <a:rPr lang="zh-CN" altLang="zh-TW" sz="2800">
                <a:ea typeface="標楷體" panose="03000509000000000000" pitchFamily="65" charset="-120"/>
              </a:rPr>
              <a:t> </a:t>
            </a:r>
            <a:r>
              <a:rPr lang="zh-CN" altLang="en-US" sz="2800">
                <a:ea typeface="標楷體" panose="03000509000000000000" pitchFamily="65" charset="-120"/>
              </a:rPr>
              <a:t> </a:t>
            </a:r>
            <a:r>
              <a:rPr lang="zh-CN" altLang="zh-TW" sz="2800">
                <a:ea typeface="標楷體" panose="03000509000000000000" pitchFamily="65" charset="-120"/>
              </a:rPr>
              <a:t> </a:t>
            </a:r>
            <a:r>
              <a:rPr lang="zh-CN" altLang="en-US" sz="2800">
                <a:ea typeface="標楷體" panose="03000509000000000000" pitchFamily="65" charset="-120"/>
              </a:rPr>
              <a:t> </a:t>
            </a:r>
            <a:r>
              <a:rPr lang="zh-CN" altLang="zh-TW" sz="2800">
                <a:ea typeface="標楷體" panose="03000509000000000000" pitchFamily="65" charset="-120"/>
              </a:rPr>
              <a:t> </a:t>
            </a:r>
            <a:r>
              <a:rPr lang="zh-CN" altLang="en-US" sz="2800">
                <a:ea typeface="標楷體" panose="03000509000000000000" pitchFamily="65" charset="-120"/>
              </a:rPr>
              <a:t> </a:t>
            </a:r>
            <a:r>
              <a:rPr lang="zh-CN" altLang="zh-TW" sz="2800">
                <a:ea typeface="標楷體" panose="03000509000000000000" pitchFamily="65" charset="-120"/>
              </a:rPr>
              <a:t> </a:t>
            </a:r>
            <a:r>
              <a:rPr lang="zh-CN" altLang="en-US" sz="2800">
                <a:ea typeface="標楷體" panose="03000509000000000000" pitchFamily="65" charset="-120"/>
              </a:rPr>
              <a:t> </a:t>
            </a:r>
            <a:r>
              <a:rPr lang="zh-CN" altLang="zh-TW" sz="2800">
                <a:ea typeface="標楷體" panose="03000509000000000000" pitchFamily="65" charset="-120"/>
              </a:rPr>
              <a:t> </a:t>
            </a:r>
            <a:r>
              <a:rPr lang="zh-CN" altLang="en-US" sz="2800">
                <a:ea typeface="標楷體" panose="03000509000000000000" pitchFamily="65" charset="-120"/>
              </a:rPr>
              <a:t> </a:t>
            </a:r>
            <a:r>
              <a:rPr lang="zh-CN" altLang="zh-TW" sz="2800">
                <a:ea typeface="標楷體" panose="03000509000000000000" pitchFamily="65" charset="-120"/>
              </a:rPr>
              <a:t> </a:t>
            </a:r>
            <a:r>
              <a:rPr lang="zh-CN" altLang="en-US" sz="2800">
                <a:ea typeface="標楷體" panose="03000509000000000000" pitchFamily="65" charset="-120"/>
              </a:rPr>
              <a:t> </a:t>
            </a:r>
            <a:r>
              <a:rPr lang="zh-CN" altLang="zh-TW" sz="2800">
                <a:ea typeface="標楷體" panose="03000509000000000000" pitchFamily="65" charset="-120"/>
              </a:rPr>
              <a:t> </a:t>
            </a:r>
            <a:r>
              <a:rPr lang="zh-CN" altLang="en-US" sz="2800">
                <a:ea typeface="標楷體" panose="03000509000000000000" pitchFamily="65" charset="-120"/>
              </a:rPr>
              <a:t> </a:t>
            </a:r>
            <a:r>
              <a:rPr lang="zh-CN" altLang="zh-TW" sz="2800">
                <a:ea typeface="標楷體" panose="03000509000000000000" pitchFamily="65" charset="-120"/>
              </a:rPr>
              <a:t> </a:t>
            </a:r>
            <a:r>
              <a:rPr lang="zh-CN" altLang="en-US" sz="2800">
                <a:ea typeface="標楷體" panose="03000509000000000000" pitchFamily="65" charset="-120"/>
              </a:rPr>
              <a:t> </a:t>
            </a:r>
            <a:r>
              <a:rPr lang="zh-CN" altLang="zh-TW" sz="2800">
                <a:ea typeface="標楷體" panose="03000509000000000000" pitchFamily="65" charset="-120"/>
              </a:rPr>
              <a:t> </a:t>
            </a:r>
            <a:r>
              <a:rPr lang="zh-CN" altLang="en-US" sz="2800">
                <a:ea typeface="標楷體" panose="03000509000000000000" pitchFamily="65" charset="-120"/>
              </a:rPr>
              <a:t>  </a:t>
            </a:r>
            <a:r>
              <a:rPr lang="zh-CN" altLang="zh-TW" sz="2800">
                <a:ea typeface="標楷體" panose="03000509000000000000" pitchFamily="65" charset="-120"/>
              </a:rPr>
              <a:t> </a:t>
            </a:r>
            <a:r>
              <a:rPr lang="zh-CN" altLang="en-US" sz="2800">
                <a:ea typeface="標楷體" panose="03000509000000000000" pitchFamily="65" charset="-120"/>
              </a:rPr>
              <a:t> </a:t>
            </a:r>
            <a:r>
              <a:rPr lang="zh-CN" altLang="zh-TW" sz="2800">
                <a:ea typeface="標楷體" panose="03000509000000000000" pitchFamily="65" charset="-120"/>
              </a:rPr>
              <a:t> </a:t>
            </a:r>
            <a:r>
              <a:rPr lang="zh-CN" altLang="en-US" sz="2800">
                <a:ea typeface="標楷體" panose="03000509000000000000" pitchFamily="65" charset="-120"/>
              </a:rPr>
              <a:t> </a:t>
            </a:r>
            <a:r>
              <a:rPr lang="zh-CN" altLang="zh-TW" sz="2800">
                <a:ea typeface="標楷體" panose="03000509000000000000" pitchFamily="65" charset="-120"/>
              </a:rPr>
              <a:t> </a:t>
            </a:r>
            <a:r>
              <a:rPr lang="zh-CN" altLang="en-US" sz="2800">
                <a:ea typeface="標楷體" panose="03000509000000000000" pitchFamily="65" charset="-120"/>
              </a:rPr>
              <a:t> </a:t>
            </a:r>
            <a:r>
              <a:rPr lang="zh-CN" altLang="zh-TW" sz="2800">
                <a:ea typeface="標楷體" panose="03000509000000000000" pitchFamily="65" charset="-120"/>
              </a:rPr>
              <a:t> </a:t>
            </a:r>
            <a:r>
              <a:rPr lang="zh-CN" altLang="en-US" sz="2800">
                <a:ea typeface="標楷體" panose="03000509000000000000" pitchFamily="65" charset="-120"/>
              </a:rPr>
              <a:t> </a:t>
            </a:r>
            <a:r>
              <a:rPr lang="zh-CN" altLang="zh-TW" sz="2800">
                <a:ea typeface="標楷體" panose="03000509000000000000" pitchFamily="65" charset="-120"/>
              </a:rPr>
              <a:t> </a:t>
            </a:r>
            <a:r>
              <a:rPr lang="zh-CN" altLang="en-US" sz="2800">
                <a:ea typeface="標楷體" panose="03000509000000000000" pitchFamily="65" charset="-120"/>
              </a:rPr>
              <a:t> </a:t>
            </a:r>
            <a:r>
              <a:rPr lang="zh-CN" altLang="zh-TW" sz="2800">
                <a:ea typeface="標楷體" panose="03000509000000000000" pitchFamily="65" charset="-120"/>
              </a:rPr>
              <a:t> </a:t>
            </a:r>
            <a:r>
              <a:rPr lang="zh-CN" altLang="en-US" sz="2800">
                <a:ea typeface="標楷體" panose="03000509000000000000" pitchFamily="65" charset="-120"/>
              </a:rPr>
              <a:t> </a:t>
            </a:r>
            <a:r>
              <a:rPr lang="zh-CN" altLang="zh-TW" sz="2800">
                <a:ea typeface="標楷體" panose="03000509000000000000" pitchFamily="65" charset="-120"/>
              </a:rPr>
              <a:t> </a:t>
            </a:r>
            <a:r>
              <a:rPr lang="zh-CN" altLang="en-US" sz="2800">
                <a:ea typeface="標楷體" panose="03000509000000000000" pitchFamily="65" charset="-120"/>
              </a:rPr>
              <a:t> </a:t>
            </a:r>
            <a:r>
              <a:rPr lang="zh-CN" altLang="zh-TW" sz="2800">
                <a:ea typeface="標楷體" panose="03000509000000000000" pitchFamily="65" charset="-120"/>
              </a:rPr>
              <a:t> </a:t>
            </a:r>
            <a:r>
              <a:rPr lang="zh-CN" altLang="en-US" sz="2800">
                <a:ea typeface="標楷體" panose="03000509000000000000" pitchFamily="65" charset="-120"/>
              </a:rPr>
              <a:t> </a:t>
            </a:r>
            <a:r>
              <a:rPr lang="zh-CN" altLang="zh-TW" sz="2800">
                <a:ea typeface="標楷體" panose="03000509000000000000" pitchFamily="65" charset="-120"/>
              </a:rPr>
              <a:t> </a:t>
            </a:r>
            <a:r>
              <a:rPr lang="zh-CN" altLang="en-US" sz="2800">
                <a:ea typeface="標楷體" panose="03000509000000000000" pitchFamily="65" charset="-120"/>
              </a:rPr>
              <a:t> </a:t>
            </a:r>
            <a:r>
              <a:rPr lang="zh-CN" altLang="zh-TW" sz="2800">
                <a:ea typeface="標楷體" panose="03000509000000000000" pitchFamily="65" charset="-120"/>
              </a:rPr>
              <a:t> </a:t>
            </a:r>
            <a:r>
              <a:rPr lang="zh-CN" altLang="en-US" sz="2800">
                <a:ea typeface="標楷體" panose="03000509000000000000" pitchFamily="65" charset="-120"/>
              </a:rPr>
              <a:t> </a:t>
            </a:r>
            <a:r>
              <a:rPr lang="zh-CN" altLang="zh-TW" sz="2800">
                <a:ea typeface="標楷體" panose="03000509000000000000" pitchFamily="65" charset="-120"/>
              </a:rPr>
              <a:t> </a:t>
            </a:r>
            <a:r>
              <a:rPr lang="zh-CN" altLang="en-US" sz="2800">
                <a:ea typeface="標楷體" panose="03000509000000000000" pitchFamily="65" charset="-120"/>
              </a:rPr>
              <a:t> </a:t>
            </a:r>
            <a:r>
              <a:rPr lang="zh-CN" altLang="zh-TW" sz="2800">
                <a:ea typeface="標楷體" panose="03000509000000000000" pitchFamily="65" charset="-120"/>
              </a:rPr>
              <a:t> </a:t>
            </a:r>
            <a:r>
              <a:rPr lang="en-US" altLang="zh-TW" sz="2800">
                <a:ea typeface="標楷體" panose="03000509000000000000" pitchFamily="65" charset="-120"/>
              </a:rPr>
              <a:t>[</a:t>
            </a:r>
            <a:r>
              <a:rPr lang="en-US" altLang="zh-CN" sz="2800">
                <a:ea typeface="標楷體" panose="03000509000000000000" pitchFamily="65" charset="-120"/>
              </a:rPr>
              <a:t>4</a:t>
            </a:r>
            <a:r>
              <a:rPr lang="zh-TW" altLang="en-US" sz="2800">
                <a:ea typeface="標楷體" panose="03000509000000000000" pitchFamily="65" charset="-120"/>
              </a:rPr>
              <a:t>分</a:t>
            </a:r>
            <a:r>
              <a:rPr lang="en-US" altLang="zh-TW" sz="2800">
                <a:ea typeface="標楷體" panose="03000509000000000000" pitchFamily="65" charset="-120"/>
              </a:rPr>
              <a:t>]</a:t>
            </a:r>
          </a:p>
        </p:txBody>
      </p:sp>
      <p:cxnSp>
        <p:nvCxnSpPr>
          <p:cNvPr id="41" name="直接连接符 40">
            <a:extLst>
              <a:ext uri="{FF2B5EF4-FFF2-40B4-BE49-F238E27FC236}">
                <a16:creationId xmlns:a16="http://schemas.microsoft.com/office/drawing/2014/main" xmlns="" id="{6A7FDC01-7040-468A-90B5-55C75220A93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493963" y="3789363"/>
            <a:ext cx="4213225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0183" name="文字方塊 7">
            <a:extLst>
              <a:ext uri="{FF2B5EF4-FFF2-40B4-BE49-F238E27FC236}">
                <a16:creationId xmlns:a16="http://schemas.microsoft.com/office/drawing/2014/main" xmlns="" id="{4A05666F-D61B-4F77-8184-CE1715F027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814638"/>
            <a:ext cx="75469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42925" indent="-54292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800">
                <a:ea typeface="標楷體" panose="03000509000000000000" pitchFamily="65" charset="-120"/>
              </a:rPr>
              <a:t>32. </a:t>
            </a:r>
            <a:r>
              <a:rPr lang="zh-CN" altLang="en-US" sz="2800" u="sng">
                <a:ea typeface="標楷體" panose="03000509000000000000" pitchFamily="65" charset="-120"/>
              </a:rPr>
              <a:t>李</a:t>
            </a:r>
            <a:r>
              <a:rPr lang="zh-CN" altLang="en-US" sz="2800">
                <a:ea typeface="標楷體" panose="03000509000000000000" pitchFamily="65" charset="-120"/>
              </a:rPr>
              <a:t>先生想為汽車加</a:t>
            </a:r>
            <a:r>
              <a:rPr lang="en-US" altLang="zh-CN" sz="2800">
                <a:ea typeface="標楷體" panose="03000509000000000000" pitchFamily="65" charset="-120"/>
              </a:rPr>
              <a:t>40L</a:t>
            </a:r>
            <a:r>
              <a:rPr lang="zh-CN" altLang="en-US" sz="2800">
                <a:ea typeface="標楷體" panose="03000509000000000000" pitchFamily="65" charset="-120"/>
              </a:rPr>
              <a:t>柴油。</a:t>
            </a:r>
            <a:endParaRPr lang="en-US" altLang="zh-TW" sz="2800">
              <a:ea typeface="標楷體" panose="03000509000000000000" pitchFamily="65" charset="-120"/>
            </a:endParaRPr>
          </a:p>
        </p:txBody>
      </p:sp>
      <p:sp>
        <p:nvSpPr>
          <p:cNvPr id="43" name="Rectangle 133">
            <a:extLst>
              <a:ext uri="{FF2B5EF4-FFF2-40B4-BE49-F238E27FC236}">
                <a16:creationId xmlns:a16="http://schemas.microsoft.com/office/drawing/2014/main" xmlns="" id="{3F4BEB69-3A38-48A1-A2A7-BA573557A8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7984" y="2022475"/>
            <a:ext cx="2578100" cy="336550"/>
          </a:xfrm>
          <a:prstGeom prst="rect">
            <a:avLst/>
          </a:prstGeom>
          <a:solidFill>
            <a:srgbClr val="FF99CC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 b="1"/>
          </a:p>
        </p:txBody>
      </p:sp>
      <p:sp>
        <p:nvSpPr>
          <p:cNvPr id="44" name="文字方塊 11">
            <a:extLst>
              <a:ext uri="{FF2B5EF4-FFF2-40B4-BE49-F238E27FC236}">
                <a16:creationId xmlns:a16="http://schemas.microsoft.com/office/drawing/2014/main" xmlns="" id="{BB36974D-767B-4809-9F44-C7A419D1D7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9388" y="4254500"/>
            <a:ext cx="6867525" cy="1384300"/>
          </a:xfrm>
          <a:prstGeom prst="rect">
            <a:avLst/>
          </a:prstGeom>
          <a:solidFill>
            <a:srgbClr val="FFF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166688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  <a:sym typeface="Wingdings 2" panose="05020102010507070707" pitchFamily="18" charset="2"/>
              </a:rPr>
              <a:t>   7.9 × 40</a:t>
            </a:r>
            <a:endParaRPr lang="en-US" altLang="zh-TW" sz="2800">
              <a:solidFill>
                <a:srgbClr val="FF0000"/>
              </a:solidFill>
              <a:ea typeface="標楷體" panose="03000509000000000000" pitchFamily="65" charset="-120"/>
            </a:endParaRPr>
          </a:p>
          <a:p>
            <a:pPr eaLnBrk="1" hangingPunct="1"/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316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sz="28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共應付款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$316</a:t>
            </a:r>
            <a:r>
              <a:rPr lang="zh-TW" altLang="en-US" sz="28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45" name="TextBox 52">
            <a:extLst>
              <a:ext uri="{FF2B5EF4-FFF2-40B4-BE49-F238E27FC236}">
                <a16:creationId xmlns:a16="http://schemas.microsoft.com/office/drawing/2014/main" xmlns="" id="{041D8190-2714-40B2-BB50-8FA9184D28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8850" y="4243388"/>
            <a:ext cx="9286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46" name="TextBox 52">
            <a:extLst>
              <a:ext uri="{FF2B5EF4-FFF2-40B4-BE49-F238E27FC236}">
                <a16:creationId xmlns:a16="http://schemas.microsoft.com/office/drawing/2014/main" xmlns="" id="{1567465D-1B71-47F1-B30C-3C106EC280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8850" y="4718050"/>
            <a:ext cx="9286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43" grpId="0" animBg="1"/>
      <p:bldP spid="43" grpId="1" animBg="1"/>
      <p:bldP spid="44" grpId="0" build="allAtOnce" animBg="1"/>
      <p:bldP spid="45" grpId="0"/>
      <p:bldP spid="46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269" y="1154456"/>
            <a:ext cx="6935688" cy="1558238"/>
          </a:xfrm>
          <a:prstGeom prst="rect">
            <a:avLst/>
          </a:prstGeom>
        </p:spPr>
      </p:pic>
      <p:sp>
        <p:nvSpPr>
          <p:cNvPr id="51204" name="文字方塊 7">
            <a:extLst>
              <a:ext uri="{FF2B5EF4-FFF2-40B4-BE49-F238E27FC236}">
                <a16:creationId xmlns:a16="http://schemas.microsoft.com/office/drawing/2014/main" xmlns="" id="{5F2E08DE-E639-4A9E-A05B-35E2831E33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4550" y="3297238"/>
            <a:ext cx="76454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34988" indent="-534988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800">
                <a:ea typeface="標楷體" panose="03000509000000000000" pitchFamily="65" charset="-120"/>
              </a:rPr>
              <a:t>(b) </a:t>
            </a:r>
            <a:r>
              <a:rPr lang="zh-CN" altLang="en-US" sz="2800">
                <a:ea typeface="標楷體" panose="03000509000000000000" pitchFamily="65" charset="-120"/>
              </a:rPr>
              <a:t>如果他惠顧</a:t>
            </a:r>
            <a:r>
              <a:rPr lang="zh-CN" altLang="en-US" sz="2800" u="sng">
                <a:ea typeface="標楷體" panose="03000509000000000000" pitchFamily="65" charset="-120"/>
              </a:rPr>
              <a:t>加德公司</a:t>
            </a:r>
            <a:r>
              <a:rPr lang="zh-CN" altLang="en-US" sz="2800">
                <a:ea typeface="標楷體" panose="03000509000000000000" pitchFamily="65" charset="-120"/>
              </a:rPr>
              <a:t>使用信用卡付款，每升柴油價值多少？</a:t>
            </a:r>
            <a:r>
              <a:rPr lang="en-US" altLang="zh-CN" sz="2800">
                <a:ea typeface="標楷體" panose="03000509000000000000" pitchFamily="65" charset="-120"/>
              </a:rPr>
              <a:t>(</a:t>
            </a:r>
            <a:r>
              <a:rPr lang="zh-CN" altLang="en-US" sz="2800">
                <a:ea typeface="標楷體" panose="03000509000000000000" pitchFamily="65" charset="-120"/>
              </a:rPr>
              <a:t>只須寫出答案</a:t>
            </a:r>
            <a:r>
              <a:rPr lang="en-US" altLang="zh-CN" sz="2800">
                <a:ea typeface="標楷體" panose="03000509000000000000" pitchFamily="65" charset="-120"/>
              </a:rPr>
              <a:t>)           [2</a:t>
            </a:r>
            <a:r>
              <a:rPr lang="zh-TW" altLang="en-US" sz="2800">
                <a:ea typeface="標楷體" panose="03000509000000000000" pitchFamily="65" charset="-120"/>
              </a:rPr>
              <a:t>分</a:t>
            </a:r>
            <a:r>
              <a:rPr lang="en-US" altLang="zh-TW" sz="2800">
                <a:ea typeface="標楷體" panose="03000509000000000000" pitchFamily="65" charset="-120"/>
              </a:rPr>
              <a:t>]</a:t>
            </a:r>
          </a:p>
        </p:txBody>
      </p:sp>
      <p:sp>
        <p:nvSpPr>
          <p:cNvPr id="51205" name="文字方塊 7">
            <a:extLst>
              <a:ext uri="{FF2B5EF4-FFF2-40B4-BE49-F238E27FC236}">
                <a16:creationId xmlns:a16="http://schemas.microsoft.com/office/drawing/2014/main" xmlns="" id="{6A4B2A18-C2AC-40B0-9ECA-242D0646B4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814638"/>
            <a:ext cx="75469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42925" indent="-54292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800">
                <a:ea typeface="標楷體" panose="03000509000000000000" pitchFamily="65" charset="-120"/>
              </a:rPr>
              <a:t>32. </a:t>
            </a:r>
            <a:r>
              <a:rPr lang="zh-CN" altLang="en-US" sz="2800" u="sng">
                <a:ea typeface="標楷體" panose="03000509000000000000" pitchFamily="65" charset="-120"/>
              </a:rPr>
              <a:t>李</a:t>
            </a:r>
            <a:r>
              <a:rPr lang="zh-CN" altLang="en-US" sz="2800">
                <a:ea typeface="標楷體" panose="03000509000000000000" pitchFamily="65" charset="-120"/>
              </a:rPr>
              <a:t>先生想為汽車加</a:t>
            </a:r>
            <a:r>
              <a:rPr lang="en-US" altLang="zh-CN" sz="2800">
                <a:ea typeface="標楷體" panose="03000509000000000000" pitchFamily="65" charset="-120"/>
              </a:rPr>
              <a:t>40L</a:t>
            </a:r>
            <a:r>
              <a:rPr lang="zh-CN" altLang="en-US" sz="2800">
                <a:ea typeface="標楷體" panose="03000509000000000000" pitchFamily="65" charset="-120"/>
              </a:rPr>
              <a:t>柴油。</a:t>
            </a:r>
            <a:endParaRPr lang="en-US" altLang="zh-TW" sz="2800">
              <a:ea typeface="標楷體" panose="03000509000000000000" pitchFamily="65" charset="-120"/>
            </a:endParaRPr>
          </a:p>
        </p:txBody>
      </p:sp>
      <p:cxnSp>
        <p:nvCxnSpPr>
          <p:cNvPr id="42" name="直接连接符 41">
            <a:extLst>
              <a:ext uri="{FF2B5EF4-FFF2-40B4-BE49-F238E27FC236}">
                <a16:creationId xmlns:a16="http://schemas.microsoft.com/office/drawing/2014/main" xmlns="" id="{F17239F9-A559-4077-A8AB-0162CD7FE20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541588" y="3832225"/>
            <a:ext cx="4694237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3" name="Rectangle 22">
            <a:extLst>
              <a:ext uri="{FF2B5EF4-FFF2-40B4-BE49-F238E27FC236}">
                <a16:creationId xmlns:a16="http://schemas.microsoft.com/office/drawing/2014/main" xmlns="" id="{A2E1F6DF-361B-41A2-9056-46C4C2880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991" y="1911350"/>
            <a:ext cx="3039929" cy="404813"/>
          </a:xfrm>
          <a:prstGeom prst="rect">
            <a:avLst/>
          </a:prstGeom>
          <a:solidFill>
            <a:srgbClr val="FF99CC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 b="1"/>
          </a:p>
        </p:txBody>
      </p:sp>
      <p:sp>
        <p:nvSpPr>
          <p:cNvPr id="44" name="文字方塊 9">
            <a:extLst>
              <a:ext uri="{FF2B5EF4-FFF2-40B4-BE49-F238E27FC236}">
                <a16:creationId xmlns:a16="http://schemas.microsoft.com/office/drawing/2014/main" xmlns="" id="{4B202D73-8BC8-45BC-8D00-BAE72A70AF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0400" y="4689475"/>
            <a:ext cx="21447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800">
                <a:solidFill>
                  <a:srgbClr val="003399"/>
                </a:solidFill>
                <a:ea typeface="標楷體" panose="03000509000000000000" pitchFamily="65" charset="-120"/>
              </a:rPr>
              <a:t>9.1</a:t>
            </a:r>
            <a:r>
              <a:rPr lang="zh-CN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sz="2800">
                <a:solidFill>
                  <a:srgbClr val="003399"/>
                </a:solidFill>
                <a:ea typeface="標楷體" panose="03000509000000000000" pitchFamily="65" charset="-120"/>
              </a:rPr>
              <a:t>0.8</a:t>
            </a:r>
          </a:p>
        </p:txBody>
      </p:sp>
      <p:sp>
        <p:nvSpPr>
          <p:cNvPr id="45" name="文字方塊 9">
            <a:extLst>
              <a:ext uri="{FF2B5EF4-FFF2-40B4-BE49-F238E27FC236}">
                <a16:creationId xmlns:a16="http://schemas.microsoft.com/office/drawing/2014/main" xmlns="" id="{E209152B-F80D-4639-8AD4-4C9081103B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0363" y="5092700"/>
            <a:ext cx="21447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800">
                <a:solidFill>
                  <a:srgbClr val="003399"/>
                </a:solidFill>
                <a:ea typeface="標楷體" panose="03000509000000000000" pitchFamily="65" charset="-120"/>
              </a:rPr>
              <a:t>= $8.3</a:t>
            </a:r>
          </a:p>
        </p:txBody>
      </p:sp>
      <p:sp>
        <p:nvSpPr>
          <p:cNvPr id="46" name="文字方塊 9">
            <a:extLst>
              <a:ext uri="{FF2B5EF4-FFF2-40B4-BE49-F238E27FC236}">
                <a16:creationId xmlns:a16="http://schemas.microsoft.com/office/drawing/2014/main" xmlns="" id="{CAB5AD1C-66B2-46AF-B890-82B5978F4D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1625" y="4214813"/>
            <a:ext cx="2628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每升柴油價值</a:t>
            </a:r>
            <a:endParaRPr lang="en-US" altLang="zh-CN" sz="280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47" name="文字方塊 9">
            <a:extLst>
              <a:ext uri="{FF2B5EF4-FFF2-40B4-BE49-F238E27FC236}">
                <a16:creationId xmlns:a16="http://schemas.microsoft.com/office/drawing/2014/main" xmlns="" id="{99D753A6-3E77-447B-A70F-D6474EDEBC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3363" y="4438650"/>
            <a:ext cx="6767512" cy="519113"/>
          </a:xfrm>
          <a:prstGeom prst="rect">
            <a:avLst/>
          </a:prstGeom>
          <a:solidFill>
            <a:srgbClr val="FFF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ea typeface="標楷體" panose="03000509000000000000" pitchFamily="65" charset="-120"/>
              </a:rPr>
              <a:t>每升柴油價值</a:t>
            </a:r>
            <a:r>
              <a:rPr lang="en-US" altLang="zh-TW" sz="2800">
                <a:ea typeface="標楷體" panose="03000509000000000000" pitchFamily="65" charset="-120"/>
              </a:rPr>
              <a:t>$</a:t>
            </a:r>
            <a:r>
              <a:rPr lang="zh-CN" altLang="en-US" sz="2800" u="sng">
                <a:ea typeface="標楷體" panose="03000509000000000000" pitchFamily="65" charset="-120"/>
              </a:rPr>
              <a:t>     </a:t>
            </a:r>
            <a:r>
              <a:rPr lang="en-US" altLang="zh-CN" sz="2800" u="sng">
                <a:cs typeface="Times New Roman" panose="02020603050405020304" pitchFamily="18" charset="0"/>
              </a:rPr>
              <a:t>             </a:t>
            </a:r>
            <a:r>
              <a:rPr lang="zh-CN" altLang="en-US" sz="2800">
                <a:ea typeface="標楷體" panose="03000509000000000000" pitchFamily="65" charset="-120"/>
              </a:rPr>
              <a:t>。</a:t>
            </a:r>
            <a:endParaRPr lang="zh-TW" altLang="en-US" sz="2800">
              <a:ea typeface="標楷體" panose="03000509000000000000" pitchFamily="65" charset="-120"/>
            </a:endParaRPr>
          </a:p>
        </p:txBody>
      </p:sp>
      <p:sp>
        <p:nvSpPr>
          <p:cNvPr id="48" name="Text Box 42">
            <a:extLst>
              <a:ext uri="{FF2B5EF4-FFF2-40B4-BE49-F238E27FC236}">
                <a16:creationId xmlns:a16="http://schemas.microsoft.com/office/drawing/2014/main" xmlns="" id="{ADB01B9C-F229-449C-A226-A5E31EDA55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7488" y="4449763"/>
            <a:ext cx="15843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CN" sz="2800">
                <a:solidFill>
                  <a:srgbClr val="FF0000"/>
                </a:solidFill>
                <a:ea typeface="標楷體" panose="03000509000000000000" pitchFamily="65" charset="-120"/>
              </a:rPr>
              <a:t>8.3</a:t>
            </a:r>
            <a:endParaRPr lang="zh-CN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49" name="TextBox 12">
            <a:extLst>
              <a:ext uri="{FF2B5EF4-FFF2-40B4-BE49-F238E27FC236}">
                <a16:creationId xmlns:a16="http://schemas.microsoft.com/office/drawing/2014/main" xmlns="" id="{B9F680DC-99C5-4A13-89F6-4665898557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8225" y="4429125"/>
            <a:ext cx="9286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</a:t>
            </a:r>
            <a:r>
              <a:rPr lang="en-US" altLang="zh-CN" sz="2800">
                <a:solidFill>
                  <a:srgbClr val="FF0000"/>
                </a:solidFill>
                <a:ea typeface="標楷體" panose="03000509000000000000" pitchFamily="65" charset="-120"/>
              </a:rPr>
              <a:t>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3" grpId="1" animBg="1"/>
      <p:bldP spid="44" grpId="0"/>
      <p:bldP spid="44" grpId="1"/>
      <p:bldP spid="45" grpId="0"/>
      <p:bldP spid="45" grpId="1"/>
      <p:bldP spid="46" grpId="0"/>
      <p:bldP spid="46" grpId="1"/>
      <p:bldP spid="47" grpId="0" animBg="1"/>
      <p:bldP spid="48" grpId="0"/>
      <p:bldP spid="4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>
            <a:hlinkClick r:id="rId3" action="ppaction://hlinksldjump"/>
            <a:extLst>
              <a:ext uri="{FF2B5EF4-FFF2-40B4-BE49-F238E27FC236}">
                <a16:creationId xmlns:a16="http://schemas.microsoft.com/office/drawing/2014/main" xmlns="" id="{0F68BB6E-304C-4062-B5D8-DBAF46F5DE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663" y="920750"/>
            <a:ext cx="2036762" cy="914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13315" name="AutoShape 3">
            <a:extLst>
              <a:ext uri="{FF2B5EF4-FFF2-40B4-BE49-F238E27FC236}">
                <a16:creationId xmlns:a16="http://schemas.microsoft.com/office/drawing/2014/main" xmlns="" id="{6CC3DE2E-0E73-4B24-89E6-D042BE9801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4363" y="920750"/>
            <a:ext cx="2062162" cy="914400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15875" algn="ctr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13316" name="WordArt 4">
            <a:extLst>
              <a:ext uri="{FF2B5EF4-FFF2-40B4-BE49-F238E27FC236}">
                <a16:creationId xmlns:a16="http://schemas.microsoft.com/office/drawing/2014/main" xmlns="" id="{694E73F7-0775-49E8-90D2-55FB0A675F5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24063" y="1041400"/>
            <a:ext cx="1797050" cy="3508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TW" altLang="en-US" sz="3600" b="1" kern="10">
                <a:solidFill>
                  <a:srgbClr val="0066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乙部考核課題</a:t>
            </a:r>
            <a:endParaRPr lang="en-US" sz="3600" b="1" kern="10">
              <a:solidFill>
                <a:srgbClr val="0066FF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13317" name="Picture 35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5DA672D2-D981-458F-AC7B-89F1A98098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53" descr="學生須知">
            <a:hlinkClick r:id="rId5" action="ppaction://hlinksldjump"/>
            <a:extLst>
              <a:ext uri="{FF2B5EF4-FFF2-40B4-BE49-F238E27FC236}">
                <a16:creationId xmlns:a16="http://schemas.microsoft.com/office/drawing/2014/main" xmlns="" id="{17E6E3D4-A103-4ACF-809A-771A3545E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879475"/>
            <a:ext cx="1385888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553" name="Group 361">
            <a:extLst>
              <a:ext uri="{FF2B5EF4-FFF2-40B4-BE49-F238E27FC236}">
                <a16:creationId xmlns:a16="http://schemas.microsoft.com/office/drawing/2014/main" xmlns="" id="{BC179603-7FF1-4F8A-8C26-CE88C6645F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5361641"/>
              </p:ext>
            </p:extLst>
          </p:nvPr>
        </p:nvGraphicFramePr>
        <p:xfrm>
          <a:off x="606425" y="1450975"/>
          <a:ext cx="8226425" cy="3976415"/>
        </p:xfrm>
        <a:graphic>
          <a:graphicData uri="http://schemas.openxmlformats.org/drawingml/2006/table">
            <a:tbl>
              <a:tblPr/>
              <a:tblGrid>
                <a:gridCol w="13033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6518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287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9698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72878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94615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題號</a:t>
                      </a:r>
                      <a:endParaRPr kumimoji="1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學習重點</a:t>
                      </a:r>
                      <a:endParaRPr kumimoji="1" lang="zh-CN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範疇</a:t>
                      </a:r>
                      <a:endParaRPr kumimoji="1" lang="zh-CN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題號</a:t>
                      </a:r>
                      <a:endParaRPr kumimoji="1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學習重點</a:t>
                      </a:r>
                      <a:endParaRPr kumimoji="1" lang="zh-CN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範疇</a:t>
                      </a:r>
                      <a:endParaRPr kumimoji="1" lang="zh-CN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5125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Times New Roman" pitchFamily="18" charset="0"/>
                        </a:rPr>
                        <a:t>31(a)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66700" marR="0" lvl="0" indent="-2667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多邊形面積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  <a:ea typeface="標楷體" pitchFamily="65" charset="-120"/>
                        <a:cs typeface="Arial" charset="0"/>
                        <a:sym typeface="Wingdings 2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度量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Times New Roman" pitchFamily="18" charset="0"/>
                        </a:rPr>
                        <a:t>3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Times New Roman" pitchFamily="18" charset="0"/>
                        </a:rPr>
                        <a:t>4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Times New Roman" pitchFamily="18" charset="0"/>
                        </a:rPr>
                        <a:t>(a)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方程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  <a:ea typeface="標楷體" pitchFamily="65" charset="-120"/>
                        <a:cs typeface="Arial" charset="0"/>
                        <a:sym typeface="Wingdings 2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代數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Times New Roman" pitchFamily="18" charset="0"/>
                        </a:rPr>
                        <a:t>31(b)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長方體</a:t>
                      </a:r>
                      <a:r>
                        <a:rPr kumimoji="1" lang="zh-TW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的摺紙圖樣</a:t>
                      </a:r>
                      <a:endParaRPr kumimoji="1" lang="en-US" altLang="zh-CN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  <a:ea typeface="標楷體" pitchFamily="65" charset="-120"/>
                        <a:cs typeface="Arial" charset="0"/>
                        <a:sym typeface="Wingdings 2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圖形與</a:t>
                      </a:r>
                      <a:endParaRPr kumimoji="1" lang="en-US" altLang="zh-CN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CN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空間</a:t>
                      </a:r>
                      <a:endParaRPr kumimoji="1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Times New Roman" pitchFamily="18" charset="0"/>
                        </a:rPr>
                        <a:t>3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Times New Roman" pitchFamily="18" charset="0"/>
                        </a:rPr>
                        <a:t>4(b)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整數四則混合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   </a:t>
                      </a:r>
                      <a:r>
                        <a:rPr kumimoji="1" lang="zh-TW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 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計算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 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數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Times New Roman" pitchFamily="18" charset="0"/>
                        </a:rPr>
                        <a:t>3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Times New Roman" pitchFamily="18" charset="0"/>
                        </a:rPr>
                        <a:t>2(a)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小數乘法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  <a:ea typeface="標楷體" pitchFamily="65" charset="-120"/>
                        <a:cs typeface="Arial" charset="0"/>
                        <a:sym typeface="Wingdings 2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數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Times New Roman" pitchFamily="18" charset="0"/>
                        </a:rPr>
                        <a:t>3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Times New Roman" pitchFamily="18" charset="0"/>
                        </a:rPr>
                        <a:t>5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Times New Roman" pitchFamily="18" charset="0"/>
                        </a:rPr>
                        <a:t>(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Times New Roman" pitchFamily="18" charset="0"/>
                        </a:rPr>
                        <a:t>a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周界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)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zh-TW" altLang="en-US" sz="1800" dirty="0"/>
                        <a:t>    </a:t>
                      </a:r>
                      <a:r>
                        <a:rPr kumimoji="1" lang="zh-TW" altLang="en-US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度量</a:t>
                      </a:r>
                      <a:endParaRPr kumimoji="1" lang="en-US" sz="1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Times New Roman" pitchFamily="18" charset="0"/>
                        </a:rPr>
                        <a:t>3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Times New Roman" pitchFamily="18" charset="0"/>
                        </a:rPr>
                        <a:t>2(b)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小數減法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)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ea typeface="標楷體" pitchFamily="65" charset="-120"/>
                        <a:cs typeface="Arial" charset="0"/>
                        <a:sym typeface="Wingdings 2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Times New Roman" pitchFamily="18" charset="0"/>
                        </a:rPr>
                        <a:t>3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Times New Roman" pitchFamily="18" charset="0"/>
                        </a:rPr>
                        <a:t>5(b)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面積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)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  <a:ea typeface="標楷體" pitchFamily="65" charset="-120"/>
                        <a:cs typeface="Arial" charset="0"/>
                        <a:sym typeface="Wingdings 2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Times New Roman" pitchFamily="18" charset="0"/>
                        </a:rPr>
                        <a:t>3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Times New Roman" pitchFamily="18" charset="0"/>
                        </a:rPr>
                        <a:t>3(a)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長方體</a:t>
                      </a:r>
                      <a:r>
                        <a:rPr kumimoji="1" lang="zh-TW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的截面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ea typeface="標楷體" pitchFamily="65" charset="-120"/>
                        <a:cs typeface="Arial" charset="0"/>
                        <a:sym typeface="Wingdings 2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圖形與</a:t>
                      </a:r>
                      <a:endParaRPr kumimoji="1" lang="en-US" altLang="zh-CN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空間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Times New Roman" pitchFamily="18" charset="0"/>
                        </a:rPr>
                        <a:t>3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Times New Roman" pitchFamily="18" charset="0"/>
                        </a:rPr>
                        <a:t>6(a)(b)(c)</a:t>
                      </a: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棒形圖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)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  <a:ea typeface="標楷體" pitchFamily="65" charset="-12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數據處理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302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Times New Roman" pitchFamily="18" charset="0"/>
                        </a:rPr>
                        <a:t>3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Times New Roman" pitchFamily="18" charset="0"/>
                        </a:rPr>
                        <a:t>3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Times New Roman" pitchFamily="18" charset="0"/>
                        </a:rPr>
                        <a:t>(b)</a:t>
                      </a: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周界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  <a:ea typeface="標楷體" pitchFamily="65" charset="-120"/>
                          <a:cs typeface="Arial" charset="0"/>
                          <a:sym typeface="Wingdings 2" pitchFamily="18" charset="2"/>
                        </a:rPr>
                        <a:t>)</a:t>
                      </a:r>
                      <a:endParaRPr kumimoji="1" lang="en-US" altLang="zh-TW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  <a:ea typeface="標楷體" pitchFamily="65" charset="-120"/>
                        <a:cs typeface="Arial" charset="0"/>
                        <a:sym typeface="Wingdings 2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度量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marL="0" marR="0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marL="0" marR="0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13395" name="WordArt 90">
            <a:hlinkClick r:id="rId3" action="ppaction://hlinksldjump"/>
            <a:extLst>
              <a:ext uri="{FF2B5EF4-FFF2-40B4-BE49-F238E27FC236}">
                <a16:creationId xmlns:a16="http://schemas.microsoft.com/office/drawing/2014/main" xmlns="" id="{0F95BACA-24E0-4482-9545-398EA977EA8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93763" y="1093788"/>
            <a:ext cx="633412" cy="2873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b="1" kern="10">
                <a:solidFill>
                  <a:srgbClr val="80808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甲部</a:t>
            </a:r>
            <a:endParaRPr lang="en-US" sz="3600" b="1" kern="10">
              <a:solidFill>
                <a:srgbClr val="80808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2226" name="直接连接符 19">
            <a:extLst>
              <a:ext uri="{FF2B5EF4-FFF2-40B4-BE49-F238E27FC236}">
                <a16:creationId xmlns:a16="http://schemas.microsoft.com/office/drawing/2014/main" xmlns="" id="{E7E0E99F-AA7C-4E5F-B5E7-3342F888D325}"/>
              </a:ext>
            </a:extLst>
          </p:cNvPr>
          <p:cNvCxnSpPr>
            <a:cxnSpLocks/>
          </p:cNvCxnSpPr>
          <p:nvPr/>
        </p:nvCxnSpPr>
        <p:spPr bwMode="auto">
          <a:xfrm>
            <a:off x="2995613" y="1498600"/>
            <a:ext cx="0" cy="657225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227" name="直接连接符 21">
            <a:extLst>
              <a:ext uri="{FF2B5EF4-FFF2-40B4-BE49-F238E27FC236}">
                <a16:creationId xmlns:a16="http://schemas.microsoft.com/office/drawing/2014/main" xmlns="" id="{01A8F04F-874B-4638-8F53-B16CFD66618F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995613" y="2155825"/>
            <a:ext cx="1576387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228" name="直接连接符 24">
            <a:extLst>
              <a:ext uri="{FF2B5EF4-FFF2-40B4-BE49-F238E27FC236}">
                <a16:creationId xmlns:a16="http://schemas.microsoft.com/office/drawing/2014/main" xmlns="" id="{5C32DDD9-4268-4E80-AED0-3CB37B16B93C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673350" y="2155825"/>
            <a:ext cx="322263" cy="32385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" name="任意多边形: 形状 17">
            <a:extLst>
              <a:ext uri="{FF2B5EF4-FFF2-40B4-BE49-F238E27FC236}">
                <a16:creationId xmlns:a16="http://schemas.microsoft.com/office/drawing/2014/main" xmlns="" id="{F7DC40B6-3A08-435A-AE57-96FFDEDEF662}"/>
              </a:ext>
            </a:extLst>
          </p:cNvPr>
          <p:cNvSpPr>
            <a:spLocks/>
          </p:cNvSpPr>
          <p:nvPr/>
        </p:nvSpPr>
        <p:spPr bwMode="auto">
          <a:xfrm>
            <a:off x="2673350" y="1676400"/>
            <a:ext cx="1898650" cy="317500"/>
          </a:xfrm>
          <a:custGeom>
            <a:avLst/>
            <a:gdLst>
              <a:gd name="T0" fmla="*/ 0 w 1898650"/>
              <a:gd name="T1" fmla="*/ 317500 h 317500"/>
              <a:gd name="T2" fmla="*/ 1581150 w 1898650"/>
              <a:gd name="T3" fmla="*/ 317500 h 317500"/>
              <a:gd name="T4" fmla="*/ 1898650 w 1898650"/>
              <a:gd name="T5" fmla="*/ 0 h 317500"/>
              <a:gd name="T6" fmla="*/ 317500 w 1898650"/>
              <a:gd name="T7" fmla="*/ 0 h 317500"/>
              <a:gd name="T8" fmla="*/ 0 w 1898650"/>
              <a:gd name="T9" fmla="*/ 317500 h 3175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98650" h="317500">
                <a:moveTo>
                  <a:pt x="0" y="317500"/>
                </a:moveTo>
                <a:lnTo>
                  <a:pt x="1581150" y="317500"/>
                </a:lnTo>
                <a:lnTo>
                  <a:pt x="1898650" y="0"/>
                </a:lnTo>
                <a:lnTo>
                  <a:pt x="317500" y="0"/>
                </a:lnTo>
                <a:lnTo>
                  <a:pt x="0" y="317500"/>
                </a:lnTo>
                <a:close/>
              </a:path>
            </a:pathLst>
          </a:custGeom>
          <a:solidFill>
            <a:srgbClr val="92D050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30" name="Rectangle 4">
            <a:extLst>
              <a:ext uri="{FF2B5EF4-FFF2-40B4-BE49-F238E27FC236}">
                <a16:creationId xmlns:a16="http://schemas.microsoft.com/office/drawing/2014/main" xmlns="" id="{0E4ECD28-4C8A-48C0-8BCD-E294BA6122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836613"/>
            <a:ext cx="777875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sz="2800">
                <a:ea typeface="標楷體" panose="03000509000000000000" pitchFamily="65" charset="-120"/>
              </a:rPr>
              <a:t>33</a:t>
            </a:r>
            <a:r>
              <a:rPr lang="en-US" altLang="zh-CN" sz="2800">
                <a:ea typeface="標楷體" panose="03000509000000000000" pitchFamily="65" charset="-120"/>
              </a:rPr>
              <a:t>.</a:t>
            </a:r>
            <a:r>
              <a:rPr lang="en-US" altLang="zh-TW" sz="2800">
                <a:ea typeface="標楷體" panose="03000509000000000000" pitchFamily="65" charset="-120"/>
              </a:rPr>
              <a:t> 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  <p:sp>
        <p:nvSpPr>
          <p:cNvPr id="52231" name="Rectangle 4">
            <a:extLst>
              <a:ext uri="{FF2B5EF4-FFF2-40B4-BE49-F238E27FC236}">
                <a16:creationId xmlns:a16="http://schemas.microsoft.com/office/drawing/2014/main" xmlns="" id="{9C5724CE-275F-4805-A187-5E0AFD242D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113" y="3068638"/>
            <a:ext cx="7851775" cy="1385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08000" indent="-5080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>
                <a:ea typeface="標楷體" panose="03000509000000000000" pitchFamily="65" charset="-120"/>
              </a:rPr>
              <a:t>(a)</a:t>
            </a:r>
            <a:r>
              <a:rPr lang="zh-TW" altLang="en-US" sz="2800">
                <a:ea typeface="標楷體" panose="03000509000000000000" pitchFamily="65" charset="-120"/>
              </a:rPr>
              <a:t> 如果將長方體沿虛線水平切割，切割出來截面的形狀是什麼？在答題紙上寫出答案，然後畫出該圖形。                                               </a:t>
            </a:r>
            <a:r>
              <a:rPr lang="en-US" altLang="zh-TW" sz="2800">
                <a:ea typeface="標楷體" panose="03000509000000000000" pitchFamily="65" charset="-120"/>
              </a:rPr>
              <a:t>[2</a:t>
            </a:r>
            <a:r>
              <a:rPr lang="zh-TW" altLang="en-US" sz="2800">
                <a:ea typeface="標楷體" panose="03000509000000000000" pitchFamily="65" charset="-120"/>
              </a:rPr>
              <a:t>分</a:t>
            </a:r>
            <a:r>
              <a:rPr lang="en-US" altLang="zh-TW" sz="2800">
                <a:ea typeface="標楷體" panose="03000509000000000000" pitchFamily="65" charset="-120"/>
              </a:rPr>
              <a:t>]</a:t>
            </a:r>
          </a:p>
        </p:txBody>
      </p:sp>
      <p:sp>
        <p:nvSpPr>
          <p:cNvPr id="52232" name="立方体 4">
            <a:extLst>
              <a:ext uri="{FF2B5EF4-FFF2-40B4-BE49-F238E27FC236}">
                <a16:creationId xmlns:a16="http://schemas.microsoft.com/office/drawing/2014/main" xmlns="" id="{C76C7565-8BCF-41FD-A838-6C16D1F8B6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3350" y="1500188"/>
            <a:ext cx="1898650" cy="981075"/>
          </a:xfrm>
          <a:prstGeom prst="cube">
            <a:avLst>
              <a:gd name="adj" fmla="val 32722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cxnSp>
        <p:nvCxnSpPr>
          <p:cNvPr id="52233" name="直接箭头连接符 11">
            <a:extLst>
              <a:ext uri="{FF2B5EF4-FFF2-40B4-BE49-F238E27FC236}">
                <a16:creationId xmlns:a16="http://schemas.microsoft.com/office/drawing/2014/main" xmlns="" id="{8BC30856-D40C-46DA-B0AC-37C8ADDF4A6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578100" y="1830388"/>
            <a:ext cx="0" cy="6508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triangl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2234" name="Text Box 193">
            <a:extLst>
              <a:ext uri="{FF2B5EF4-FFF2-40B4-BE49-F238E27FC236}">
                <a16:creationId xmlns:a16="http://schemas.microsoft.com/office/drawing/2014/main" xmlns="" id="{6CAAC5D1-C680-49CE-9190-61F01ED377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5788" y="1943100"/>
            <a:ext cx="8175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>
                <a:ea typeface="標楷體" panose="03000509000000000000" pitchFamily="65" charset="-120"/>
              </a:rPr>
              <a:t>16cm</a:t>
            </a:r>
            <a:endParaRPr lang="zh-TW" altLang="en-US">
              <a:ea typeface="標楷體" panose="03000509000000000000" pitchFamily="65" charset="-120"/>
            </a:endParaRPr>
          </a:p>
        </p:txBody>
      </p:sp>
      <p:cxnSp>
        <p:nvCxnSpPr>
          <p:cNvPr id="52235" name="直接箭头连接符 27">
            <a:extLst>
              <a:ext uri="{FF2B5EF4-FFF2-40B4-BE49-F238E27FC236}">
                <a16:creationId xmlns:a16="http://schemas.microsoft.com/office/drawing/2014/main" xmlns="" id="{82E87FE4-4DCC-4BDC-B061-03E1107783DE}"/>
              </a:ext>
            </a:extLst>
          </p:cNvPr>
          <p:cNvCxnSpPr>
            <a:cxnSpLocks/>
          </p:cNvCxnSpPr>
          <p:nvPr/>
        </p:nvCxnSpPr>
        <p:spPr bwMode="auto">
          <a:xfrm flipV="1">
            <a:off x="2673350" y="2554288"/>
            <a:ext cx="1577975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triangl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2236" name="Text Box 193">
            <a:extLst>
              <a:ext uri="{FF2B5EF4-FFF2-40B4-BE49-F238E27FC236}">
                <a16:creationId xmlns:a16="http://schemas.microsoft.com/office/drawing/2014/main" xmlns="" id="{7737FC91-534C-4A40-A6D8-5AF928AFE2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2763" y="2528888"/>
            <a:ext cx="8175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>
                <a:ea typeface="標楷體" panose="03000509000000000000" pitchFamily="65" charset="-120"/>
              </a:rPr>
              <a:t>32cm</a:t>
            </a:r>
            <a:endParaRPr lang="zh-TW" altLang="en-US">
              <a:ea typeface="標楷體" panose="03000509000000000000" pitchFamily="65" charset="-120"/>
            </a:endParaRPr>
          </a:p>
        </p:txBody>
      </p:sp>
      <p:sp>
        <p:nvSpPr>
          <p:cNvPr id="52237" name="Text Box 193">
            <a:extLst>
              <a:ext uri="{FF2B5EF4-FFF2-40B4-BE49-F238E27FC236}">
                <a16:creationId xmlns:a16="http://schemas.microsoft.com/office/drawing/2014/main" xmlns="" id="{35E9C612-48A7-44A0-AA6C-D780CAADCA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2925" y="2184400"/>
            <a:ext cx="8175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>
                <a:ea typeface="標楷體" panose="03000509000000000000" pitchFamily="65" charset="-120"/>
              </a:rPr>
              <a:t>12cm</a:t>
            </a:r>
            <a:endParaRPr lang="zh-TW" altLang="en-US">
              <a:ea typeface="標楷體" panose="03000509000000000000" pitchFamily="65" charset="-120"/>
            </a:endParaRPr>
          </a:p>
        </p:txBody>
      </p:sp>
      <p:cxnSp>
        <p:nvCxnSpPr>
          <p:cNvPr id="52238" name="直接箭头连接符 14">
            <a:extLst>
              <a:ext uri="{FF2B5EF4-FFF2-40B4-BE49-F238E27FC236}">
                <a16:creationId xmlns:a16="http://schemas.microsoft.com/office/drawing/2014/main" xmlns="" id="{CF43E3A4-3A9A-4B3E-AF18-9145FA21EB06}"/>
              </a:ext>
            </a:extLst>
          </p:cNvPr>
          <p:cNvCxnSpPr>
            <a:cxnSpLocks/>
          </p:cNvCxnSpPr>
          <p:nvPr/>
        </p:nvCxnSpPr>
        <p:spPr bwMode="auto">
          <a:xfrm flipH="1">
            <a:off x="4572000" y="1662113"/>
            <a:ext cx="598488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2239" name="Text Box 193">
            <a:extLst>
              <a:ext uri="{FF2B5EF4-FFF2-40B4-BE49-F238E27FC236}">
                <a16:creationId xmlns:a16="http://schemas.microsoft.com/office/drawing/2014/main" xmlns="" id="{4152810D-1E3E-4659-92EA-7B62FBAFAF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1913" y="1484313"/>
            <a:ext cx="1117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>
                <a:ea typeface="標楷體" panose="03000509000000000000" pitchFamily="65" charset="-120"/>
              </a:rPr>
              <a:t>切割方向</a:t>
            </a:r>
          </a:p>
        </p:txBody>
      </p:sp>
      <p:sp>
        <p:nvSpPr>
          <p:cNvPr id="39" name="立方体 38">
            <a:extLst>
              <a:ext uri="{FF2B5EF4-FFF2-40B4-BE49-F238E27FC236}">
                <a16:creationId xmlns:a16="http://schemas.microsoft.com/office/drawing/2014/main" xmlns="" id="{5CD21C3A-B898-4DE4-82D1-C95DE9F0B6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3350" y="1498600"/>
            <a:ext cx="1898650" cy="981075"/>
          </a:xfrm>
          <a:prstGeom prst="cube">
            <a:avLst>
              <a:gd name="adj" fmla="val 32722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40" name="Text Box 43">
            <a:extLst>
              <a:ext uri="{FF2B5EF4-FFF2-40B4-BE49-F238E27FC236}">
                <a16:creationId xmlns:a16="http://schemas.microsoft.com/office/drawing/2014/main" xmlns="" id="{177727C4-E002-456B-AE65-4FCBB5408E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1725" y="4565650"/>
            <a:ext cx="50419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切割出來的截面是一個長方形。</a:t>
            </a:r>
            <a:endParaRPr lang="en-US" altLang="zh-TW" sz="2800">
              <a:solidFill>
                <a:srgbClr val="003399"/>
              </a:solidFill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長為</a:t>
            </a: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32cm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，闊為</a:t>
            </a: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12cm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。</a:t>
            </a:r>
            <a:endParaRPr lang="en-US" altLang="zh-TW" sz="2800">
              <a:solidFill>
                <a:srgbClr val="003399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cxnSp>
        <p:nvCxnSpPr>
          <p:cNvPr id="8" name="直接连接符 7">
            <a:extLst>
              <a:ext uri="{FF2B5EF4-FFF2-40B4-BE49-F238E27FC236}">
                <a16:creationId xmlns:a16="http://schemas.microsoft.com/office/drawing/2014/main" xmlns="" id="{C185F7B9-C35A-49CC-BE39-F715240F969B}"/>
              </a:ext>
            </a:extLst>
          </p:cNvPr>
          <p:cNvCxnSpPr>
            <a:cxnSpLocks/>
          </p:cNvCxnSpPr>
          <p:nvPr/>
        </p:nvCxnSpPr>
        <p:spPr bwMode="auto">
          <a:xfrm>
            <a:off x="2673350" y="1998663"/>
            <a:ext cx="157797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直接连接符 9">
            <a:extLst>
              <a:ext uri="{FF2B5EF4-FFF2-40B4-BE49-F238E27FC236}">
                <a16:creationId xmlns:a16="http://schemas.microsoft.com/office/drawing/2014/main" xmlns="" id="{C5C60C03-91CD-4F0D-9DE0-DB0B29ED37EA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251325" y="1662113"/>
            <a:ext cx="320675" cy="33655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2" fill="hold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 uiExpand="1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4">
            <a:extLst>
              <a:ext uri="{FF2B5EF4-FFF2-40B4-BE49-F238E27FC236}">
                <a16:creationId xmlns:a16="http://schemas.microsoft.com/office/drawing/2014/main" xmlns="" id="{830AF339-B180-4ED8-A528-99BCAAC0D4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836613"/>
            <a:ext cx="777875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sz="2800">
                <a:ea typeface="標楷體" panose="03000509000000000000" pitchFamily="65" charset="-120"/>
              </a:rPr>
              <a:t>33</a:t>
            </a:r>
            <a:r>
              <a:rPr lang="en-US" altLang="zh-CN" sz="2800">
                <a:ea typeface="標楷體" panose="03000509000000000000" pitchFamily="65" charset="-120"/>
              </a:rPr>
              <a:t>.</a:t>
            </a:r>
            <a:r>
              <a:rPr lang="en-US" altLang="zh-TW" sz="2800">
                <a:ea typeface="標楷體" panose="03000509000000000000" pitchFamily="65" charset="-120"/>
              </a:rPr>
              <a:t> 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  <p:sp>
        <p:nvSpPr>
          <p:cNvPr id="43" name="Rectangle 6">
            <a:extLst>
              <a:ext uri="{FF2B5EF4-FFF2-40B4-BE49-F238E27FC236}">
                <a16:creationId xmlns:a16="http://schemas.microsoft.com/office/drawing/2014/main" xmlns="" id="{716FCDF7-4506-4E94-903F-72C08AA7A8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2850" y="2336800"/>
            <a:ext cx="7466013" cy="3540125"/>
          </a:xfrm>
          <a:prstGeom prst="rect">
            <a:avLst/>
          </a:prstGeom>
          <a:solidFill>
            <a:srgbClr val="FFFBD5"/>
          </a:solidFill>
          <a:ln>
            <a:noFill/>
          </a:ln>
        </p:spPr>
        <p:txBody>
          <a:bodyPr>
            <a:spAutoFit/>
          </a:bodyPr>
          <a:lstStyle>
            <a:lvl1pPr marL="107950" indent="47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zh-TW" altLang="en-US" sz="2800" dirty="0">
                <a:ea typeface="標楷體" panose="03000509000000000000" pitchFamily="65" charset="-120"/>
              </a:rPr>
              <a:t>切割出來截面的形狀是</a:t>
            </a:r>
            <a:r>
              <a:rPr lang="zh-TW" altLang="en-US" sz="2800" u="sng" dirty="0">
                <a:ea typeface="標楷體" panose="03000509000000000000" pitchFamily="65" charset="-120"/>
              </a:rPr>
              <a:t>      </a:t>
            </a:r>
            <a:r>
              <a:rPr lang="zh-TW" altLang="en-US" sz="2800" u="sng" dirty="0">
                <a:solidFill>
                  <a:srgbClr val="FF0000"/>
                </a:solidFill>
                <a:uFill>
                  <a:solidFill>
                    <a:schemeClr val="tx1"/>
                  </a:solidFill>
                </a:uFill>
                <a:ea typeface="標楷體" panose="03000509000000000000" pitchFamily="65" charset="-120"/>
              </a:rPr>
              <a:t>長方形     </a:t>
            </a:r>
            <a:r>
              <a:rPr lang="zh-TW" altLang="en-US" sz="2800" dirty="0">
                <a:ea typeface="標楷體" panose="03000509000000000000" pitchFamily="65" charset="-120"/>
              </a:rPr>
              <a:t>。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defRPr/>
            </a:pP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defRPr/>
            </a:pP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defRPr/>
            </a:pPr>
            <a:endParaRPr lang="zh-TW" altLang="en-US" sz="2800" dirty="0">
              <a:ea typeface="標楷體" panose="03000509000000000000" pitchFamily="65" charset="-120"/>
            </a:endParaRPr>
          </a:p>
          <a:p>
            <a:pPr eaLnBrk="1" hangingPunct="1">
              <a:defRPr/>
            </a:pPr>
            <a:endParaRPr lang="zh-TW" altLang="en-US" sz="2800" dirty="0">
              <a:ea typeface="標楷體" panose="03000509000000000000" pitchFamily="65" charset="-120"/>
            </a:endParaRPr>
          </a:p>
          <a:p>
            <a:pPr eaLnBrk="1" hangingPunct="1">
              <a:defRPr/>
            </a:pPr>
            <a:endParaRPr lang="zh-TW" altLang="en-US" sz="2800" dirty="0">
              <a:ea typeface="標楷體" panose="03000509000000000000" pitchFamily="65" charset="-120"/>
            </a:endParaRPr>
          </a:p>
          <a:p>
            <a:pPr eaLnBrk="1" hangingPunct="1">
              <a:defRPr/>
            </a:pP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defRPr/>
            </a:pPr>
            <a:endParaRPr lang="zh-TW" altLang="en-US" sz="2800" dirty="0">
              <a:ea typeface="標楷體" panose="03000509000000000000" pitchFamily="65" charset="-12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30386F87-28E2-41AB-B049-5D6A2406D5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9200" y="2336800"/>
            <a:ext cx="9286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[1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C34518EC-5EC9-472B-8F9C-C758C7AAC2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7613" y="5218113"/>
            <a:ext cx="9302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[1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53254" name="Rectangle 4">
            <a:extLst>
              <a:ext uri="{FF2B5EF4-FFF2-40B4-BE49-F238E27FC236}">
                <a16:creationId xmlns:a16="http://schemas.microsoft.com/office/drawing/2014/main" xmlns="" id="{375F1FB5-788B-46C9-BFB6-7417111FC6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113" y="873125"/>
            <a:ext cx="7851775" cy="13843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08000" indent="-5080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>
                <a:ea typeface="標楷體" panose="03000509000000000000" pitchFamily="65" charset="-120"/>
              </a:rPr>
              <a:t>(a)</a:t>
            </a:r>
            <a:r>
              <a:rPr lang="zh-TW" altLang="en-US" sz="2800">
                <a:ea typeface="標楷體" panose="03000509000000000000" pitchFamily="65" charset="-120"/>
              </a:rPr>
              <a:t> 如果將長方體沿虛線水平切割，切割出來截面的形狀是什麼？在答題紙上寫出答案，然後畫出該圖形。                                               </a:t>
            </a:r>
            <a:r>
              <a:rPr lang="en-US" altLang="zh-TW" sz="2800">
                <a:ea typeface="標楷體" panose="03000509000000000000" pitchFamily="65" charset="-120"/>
              </a:rPr>
              <a:t>[2</a:t>
            </a:r>
            <a:r>
              <a:rPr lang="zh-TW" altLang="en-US" sz="2800">
                <a:ea typeface="標楷體" panose="03000509000000000000" pitchFamily="65" charset="-120"/>
              </a:rPr>
              <a:t>分</a:t>
            </a:r>
            <a:r>
              <a:rPr lang="en-US" altLang="zh-TW" sz="2800">
                <a:ea typeface="標楷體" panose="03000509000000000000" pitchFamily="65" charset="-120"/>
              </a:rPr>
              <a:t>]</a:t>
            </a:r>
          </a:p>
        </p:txBody>
      </p:sp>
      <p:graphicFrame>
        <p:nvGraphicFramePr>
          <p:cNvPr id="4" name="表格 4">
            <a:extLst>
              <a:ext uri="{FF2B5EF4-FFF2-40B4-BE49-F238E27FC236}">
                <a16:creationId xmlns:a16="http://schemas.microsoft.com/office/drawing/2014/main" xmlns="" id="{0D6917F2-0A97-46FD-9BA2-31BE880194E0}"/>
              </a:ext>
            </a:extLst>
          </p:cNvPr>
          <p:cNvGraphicFramePr>
            <a:graphicFrameLocks noGrp="1"/>
          </p:cNvGraphicFramePr>
          <p:nvPr/>
        </p:nvGraphicFramePr>
        <p:xfrm>
          <a:off x="1547813" y="3416300"/>
          <a:ext cx="4645020" cy="23209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08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708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870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8708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8708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38708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387085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387085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387085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387085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387085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387085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</a:tblGrid>
              <a:tr h="386821"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6821"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38" marR="91438" marT="45707" marB="4570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6821"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6821"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6821"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6821"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38" marR="91438" marT="45707" marB="45707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6" name="矩形 5">
            <a:extLst>
              <a:ext uri="{FF2B5EF4-FFF2-40B4-BE49-F238E27FC236}">
                <a16:creationId xmlns:a16="http://schemas.microsoft.com/office/drawing/2014/main" xmlns="" id="{A7D00502-67DE-40CA-BEDB-0C26D8E988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2513" y="3802063"/>
            <a:ext cx="3095625" cy="1162050"/>
          </a:xfrm>
          <a:prstGeom prst="rect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cxnSp>
        <p:nvCxnSpPr>
          <p:cNvPr id="53349" name="直接箭头连接符 7">
            <a:extLst>
              <a:ext uri="{FF2B5EF4-FFF2-40B4-BE49-F238E27FC236}">
                <a16:creationId xmlns:a16="http://schemas.microsoft.com/office/drawing/2014/main" xmlns="" id="{23BACFC6-51B2-4253-AF3D-E11973E7B48F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5795963" y="3357563"/>
            <a:ext cx="396875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triangl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3350" name="Text Box 193">
            <a:extLst>
              <a:ext uri="{FF2B5EF4-FFF2-40B4-BE49-F238E27FC236}">
                <a16:creationId xmlns:a16="http://schemas.microsoft.com/office/drawing/2014/main" xmlns="" id="{7675F503-60DE-43AD-971E-9CED3E01C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1500" y="2987675"/>
            <a:ext cx="714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>
                <a:ea typeface="標楷體" panose="03000509000000000000" pitchFamily="65" charset="-120"/>
              </a:rPr>
              <a:t>4cm</a:t>
            </a:r>
            <a:endParaRPr lang="zh-TW" altLang="en-US">
              <a:ea typeface="標楷體" panose="03000509000000000000" pitchFamily="65" charset="-120"/>
            </a:endParaRPr>
          </a:p>
        </p:txBody>
      </p:sp>
      <p:cxnSp>
        <p:nvCxnSpPr>
          <p:cNvPr id="53351" name="直接箭头连接符 21">
            <a:extLst>
              <a:ext uri="{FF2B5EF4-FFF2-40B4-BE49-F238E27FC236}">
                <a16:creationId xmlns:a16="http://schemas.microsoft.com/office/drawing/2014/main" xmlns="" id="{95A35302-5673-4579-AFBC-A4560042D259}"/>
              </a:ext>
            </a:extLst>
          </p:cNvPr>
          <p:cNvCxnSpPr>
            <a:cxnSpLocks/>
          </p:cNvCxnSpPr>
          <p:nvPr/>
        </p:nvCxnSpPr>
        <p:spPr bwMode="auto">
          <a:xfrm rot="5400000" flipH="1">
            <a:off x="6067425" y="3603626"/>
            <a:ext cx="396875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triangl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3352" name="Text Box 193">
            <a:extLst>
              <a:ext uri="{FF2B5EF4-FFF2-40B4-BE49-F238E27FC236}">
                <a16:creationId xmlns:a16="http://schemas.microsoft.com/office/drawing/2014/main" xmlns="" id="{C4879E4B-6BC9-42CE-86F1-02DD111A46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7763" y="3405188"/>
            <a:ext cx="7143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>
                <a:ea typeface="標楷體" panose="03000509000000000000" pitchFamily="65" charset="-120"/>
              </a:rPr>
              <a:t>4cm</a:t>
            </a:r>
            <a:endParaRPr lang="zh-TW" altLang="en-US"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6" grpId="0"/>
      <p:bldP spid="12" grpId="0"/>
      <p:bldP spid="6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4">
            <a:extLst>
              <a:ext uri="{FF2B5EF4-FFF2-40B4-BE49-F238E27FC236}">
                <a16:creationId xmlns:a16="http://schemas.microsoft.com/office/drawing/2014/main" xmlns="" id="{23E0D70D-1B1B-4FB5-BD90-814C0CB3B5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836613"/>
            <a:ext cx="777875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sz="2800">
                <a:ea typeface="標楷體" panose="03000509000000000000" pitchFamily="65" charset="-120"/>
              </a:rPr>
              <a:t>33</a:t>
            </a:r>
            <a:r>
              <a:rPr lang="en-US" altLang="zh-CN" sz="2800">
                <a:ea typeface="標楷體" panose="03000509000000000000" pitchFamily="65" charset="-120"/>
              </a:rPr>
              <a:t>.</a:t>
            </a:r>
            <a:r>
              <a:rPr lang="en-US" altLang="zh-TW" sz="2800">
                <a:ea typeface="標楷體" panose="03000509000000000000" pitchFamily="65" charset="-120"/>
              </a:rPr>
              <a:t> 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  <p:sp>
        <p:nvSpPr>
          <p:cNvPr id="55299" name="Rectangle 4">
            <a:extLst>
              <a:ext uri="{FF2B5EF4-FFF2-40B4-BE49-F238E27FC236}">
                <a16:creationId xmlns:a16="http://schemas.microsoft.com/office/drawing/2014/main" xmlns="" id="{CA03AEB9-96AC-4AB2-955D-BB9F3A9DE7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125" y="879475"/>
            <a:ext cx="7675563" cy="95408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33400" indent="-5334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dirty="0">
                <a:ea typeface="標楷體" panose="03000509000000000000" pitchFamily="65" charset="-120"/>
              </a:rPr>
              <a:t>(b) </a:t>
            </a:r>
            <a:r>
              <a:rPr lang="zh-CN" altLang="en-US" sz="2800" dirty="0">
                <a:ea typeface="標楷體" panose="03000509000000000000" pitchFamily="65" charset="-120"/>
              </a:rPr>
              <a:t>根據</a:t>
            </a:r>
            <a:r>
              <a:rPr lang="en-US" altLang="zh-CN" sz="2800" dirty="0">
                <a:ea typeface="標楷體" panose="03000509000000000000" pitchFamily="65" charset="-120"/>
              </a:rPr>
              <a:t>(</a:t>
            </a:r>
            <a:r>
              <a:rPr lang="en-US" altLang="zh-TW" sz="2800" dirty="0">
                <a:ea typeface="標楷體" panose="03000509000000000000" pitchFamily="65" charset="-120"/>
              </a:rPr>
              <a:t>a)</a:t>
            </a:r>
            <a:r>
              <a:rPr lang="zh-CN" altLang="en-US" sz="2800" dirty="0">
                <a:ea typeface="標楷體" panose="03000509000000000000" pitchFamily="65" charset="-120"/>
              </a:rPr>
              <a:t>部分，切割出來截面的周界是多少？</a:t>
            </a:r>
            <a:endParaRPr lang="en-US" altLang="zh-CN" sz="2800" dirty="0">
              <a:ea typeface="標楷體" panose="03000509000000000000" pitchFamily="65" charset="-120"/>
            </a:endParaRPr>
          </a:p>
          <a:p>
            <a:r>
              <a:rPr lang="en-US" altLang="zh-TW" sz="2800" dirty="0">
                <a:ea typeface="標楷體" panose="03000509000000000000" pitchFamily="65" charset="-120"/>
              </a:rPr>
              <a:t>   </a:t>
            </a:r>
            <a:r>
              <a:rPr lang="en-US" altLang="zh-TW" sz="2800" dirty="0" smtClean="0">
                <a:ea typeface="標楷體" panose="03000509000000000000" pitchFamily="65" charset="-120"/>
              </a:rPr>
              <a:t>                                                                [4</a:t>
            </a:r>
            <a:r>
              <a:rPr lang="zh-TW" altLang="en-US" sz="2800" dirty="0" smtClean="0"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ea typeface="標楷體" panose="03000509000000000000" pitchFamily="65" charset="-120"/>
              </a:rPr>
              <a:t>]</a:t>
            </a:r>
          </a:p>
        </p:txBody>
      </p:sp>
      <p:sp>
        <p:nvSpPr>
          <p:cNvPr id="55300" name="Rectangle 6">
            <a:extLst>
              <a:ext uri="{FF2B5EF4-FFF2-40B4-BE49-F238E27FC236}">
                <a16:creationId xmlns:a16="http://schemas.microsoft.com/office/drawing/2014/main" xmlns="" id="{1141EC17-843A-459D-B82E-17B1589C51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450" y="2087563"/>
            <a:ext cx="7234238" cy="1815882"/>
          </a:xfrm>
          <a:prstGeom prst="rect">
            <a:avLst/>
          </a:prstGeom>
          <a:solidFill>
            <a:srgbClr val="FFF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07950" indent="47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en-US" altLang="zh-TW" sz="2800" dirty="0" smtClean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eaLnBrk="1" hangingPunct="1"/>
            <a:endParaRPr lang="en-US" altLang="zh-TW" sz="2800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eaLnBrk="1" hangingPunct="1"/>
            <a:endParaRPr lang="en-US" altLang="zh-TW" sz="2800" dirty="0" smtClean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eaLnBrk="1" hangingPunct="1"/>
            <a:endParaRPr lang="zh-TW" altLang="en-US" sz="2800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F1889C2D-B77E-4053-822D-C584AC10BA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0288" y="2090738"/>
            <a:ext cx="9302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82315" name="Text Box 43">
            <a:extLst>
              <a:ext uri="{FF2B5EF4-FFF2-40B4-BE49-F238E27FC236}">
                <a16:creationId xmlns:a16="http://schemas.microsoft.com/office/drawing/2014/main" xmlns="" id="{F2A7DF28-47D1-4F2B-8A1D-1FA143E7C0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9309" y="2221359"/>
            <a:ext cx="2016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(32</a:t>
            </a: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＋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12)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Symbol" panose="05050102010706020507" pitchFamily="18" charset="2"/>
              </a:rPr>
              <a:t>2</a:t>
            </a:r>
            <a:endParaRPr lang="en-US" altLang="zh-TW" sz="28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82317" name="Text Box 45">
            <a:extLst>
              <a:ext uri="{FF2B5EF4-FFF2-40B4-BE49-F238E27FC236}">
                <a16:creationId xmlns:a16="http://schemas.microsoft.com/office/drawing/2014/main" xmlns="" id="{8D6D2540-98C2-4C01-BF4E-E99C3BC10D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4705" y="2738135"/>
            <a:ext cx="1182666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= </a:t>
            </a:r>
            <a:r>
              <a:rPr lang="en-US" altLang="zh-TW" sz="2800" dirty="0" smtClean="0">
                <a:solidFill>
                  <a:srgbClr val="FF0000"/>
                </a:solidFill>
                <a:ea typeface="標楷體" panose="03000509000000000000" pitchFamily="65" charset="-120"/>
              </a:rPr>
              <a:t>88</a:t>
            </a:r>
            <a:endParaRPr lang="en-US" altLang="zh-TW" sz="28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xmlns="" id="{996CA0F3-6B27-4520-B961-DC60937D40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2359" y="4072559"/>
            <a:ext cx="3095625" cy="1163637"/>
          </a:xfrm>
          <a:prstGeom prst="rect">
            <a:avLst/>
          </a:prstGeom>
          <a:noFill/>
          <a:ln w="9525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22" name="Text Box 193">
            <a:extLst>
              <a:ext uri="{FF2B5EF4-FFF2-40B4-BE49-F238E27FC236}">
                <a16:creationId xmlns:a16="http://schemas.microsoft.com/office/drawing/2014/main" xmlns="" id="{F80468E6-5501-455F-BDAE-60A5B04EA5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0272" y="5285409"/>
            <a:ext cx="115411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32cm</a:t>
            </a:r>
            <a:endParaRPr lang="zh-TW" altLang="en-US" sz="28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23" name="Text Box 193">
            <a:extLst>
              <a:ext uri="{FF2B5EF4-FFF2-40B4-BE49-F238E27FC236}">
                <a16:creationId xmlns:a16="http://schemas.microsoft.com/office/drawing/2014/main" xmlns="" id="{18898082-6532-41F3-A627-35D4701D77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7984" y="4464671"/>
            <a:ext cx="11525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12cm</a:t>
            </a:r>
            <a:endParaRPr lang="zh-TW" altLang="en-US" sz="280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24" name="Text Box 193">
            <a:extLst>
              <a:ext uri="{FF2B5EF4-FFF2-40B4-BE49-F238E27FC236}">
                <a16:creationId xmlns:a16="http://schemas.microsoft.com/office/drawing/2014/main" xmlns="" id="{7C52CF47-3005-494E-9117-1E05E4DE54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7043" y="3306460"/>
            <a:ext cx="6526931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切割出來截面的周界</a:t>
            </a:r>
            <a:r>
              <a:rPr lang="zh-TW" altLang="en-US" sz="2800" dirty="0" smtClean="0">
                <a:solidFill>
                  <a:srgbClr val="FF0000"/>
                </a:solidFill>
                <a:ea typeface="標楷體" panose="03000509000000000000" pitchFamily="65" charset="-120"/>
              </a:rPr>
              <a:t>是</a:t>
            </a:r>
            <a:r>
              <a:rPr lang="en-US" altLang="zh-TW" sz="2800" dirty="0" smtClean="0">
                <a:solidFill>
                  <a:srgbClr val="FF0000"/>
                </a:solidFill>
                <a:ea typeface="標楷體" panose="03000509000000000000" pitchFamily="65" charset="-120"/>
              </a:rPr>
              <a:t>88cm</a:t>
            </a:r>
            <a:r>
              <a:rPr lang="zh-TW" altLang="en-US" sz="2800" dirty="0" smtClean="0">
                <a:solidFill>
                  <a:srgbClr val="FF0000"/>
                </a:solidFill>
                <a:ea typeface="標楷體" panose="03000509000000000000" pitchFamily="65" charset="-120"/>
              </a:rPr>
              <a:t>。</a:t>
            </a:r>
            <a:endParaRPr lang="zh-TW" altLang="en-US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25" name="TextBox 29">
            <a:extLst>
              <a:ext uri="{FF2B5EF4-FFF2-40B4-BE49-F238E27FC236}">
                <a16:creationId xmlns:a16="http://schemas.microsoft.com/office/drawing/2014/main" xmlns="" id="{34078700-F2FF-4B69-8819-A0C870B1333E}"/>
              </a:ext>
            </a:extLst>
          </p:cNvPr>
          <p:cNvSpPr txBox="1"/>
          <p:nvPr/>
        </p:nvSpPr>
        <p:spPr>
          <a:xfrm>
            <a:off x="5829300" y="4253533"/>
            <a:ext cx="2592388" cy="946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長方形的周界</a:t>
            </a:r>
          </a:p>
          <a:p>
            <a:pPr eaLnBrk="1" hangingPunct="1">
              <a:defRPr/>
            </a:pPr>
            <a:r>
              <a:rPr kumimoji="0" lang="en-US" altLang="zh-TW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= (</a:t>
            </a: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長</a:t>
            </a: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＋</a:t>
            </a: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闊</a:t>
            </a:r>
            <a:r>
              <a:rPr kumimoji="0" lang="en-US" altLang="zh-TW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)</a:t>
            </a:r>
            <a:r>
              <a:rPr kumimoji="0" lang="en-US" altLang="zh-TW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  <a:sym typeface="Symbol" panose="05050102010706020507" pitchFamily="18" charset="2"/>
              </a:rPr>
              <a:t>2</a:t>
            </a:r>
            <a:endParaRPr lang="zh-TW" altLang="en-US" sz="2800" b="1" dirty="0">
              <a:solidFill>
                <a:srgbClr val="008A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14" name="TextBox 45">
            <a:extLst>
              <a:ext uri="{FF2B5EF4-FFF2-40B4-BE49-F238E27FC236}">
                <a16:creationId xmlns:a16="http://schemas.microsoft.com/office/drawing/2014/main" xmlns="" id="{F1889C2D-B77E-4053-822D-C584AC10BA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0312" y="2604294"/>
            <a:ext cx="9302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82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2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182315" grpId="0"/>
      <p:bldP spid="182317" grpId="0"/>
      <p:bldP spid="21" grpId="0" animBg="1"/>
      <p:bldP spid="21" grpId="1" animBg="1"/>
      <p:bldP spid="22" grpId="0"/>
      <p:bldP spid="22" grpId="1"/>
      <p:bldP spid="23" grpId="0"/>
      <p:bldP spid="23" grpId="1"/>
      <p:bldP spid="24" grpId="2"/>
      <p:bldP spid="25" grpId="0"/>
      <p:bldP spid="25" grpId="1"/>
      <p:bldP spid="14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4">
            <a:extLst>
              <a:ext uri="{FF2B5EF4-FFF2-40B4-BE49-F238E27FC236}">
                <a16:creationId xmlns:a16="http://schemas.microsoft.com/office/drawing/2014/main" xmlns="" id="{36BFDB94-9C6D-4C32-8F7E-EC446F2885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576" y="2109917"/>
            <a:ext cx="7762875" cy="103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514350" indent="-5143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zh-TW" sz="2800" dirty="0" smtClean="0">
                <a:ea typeface="標楷體" panose="03000509000000000000" pitchFamily="65" charset="-120"/>
              </a:rPr>
              <a:t>(a) </a:t>
            </a:r>
            <a:r>
              <a:rPr lang="zh-TW" altLang="en-US" sz="2800" u="sng" dirty="0" smtClean="0">
                <a:ea typeface="標楷體" panose="03000509000000000000" pitchFamily="65" charset="-120"/>
              </a:rPr>
              <a:t>志</a:t>
            </a:r>
            <a:r>
              <a:rPr lang="zh-TW" altLang="en-US" sz="2800" u="sng" dirty="0">
                <a:ea typeface="標楷體" panose="03000509000000000000" pitchFamily="65" charset="-120"/>
              </a:rPr>
              <a:t>忠</a:t>
            </a:r>
            <a:r>
              <a:rPr lang="zh-TW" altLang="en-US" sz="2800" dirty="0">
                <a:ea typeface="標楷體" panose="03000509000000000000" pitchFamily="65" charset="-120"/>
              </a:rPr>
              <a:t>共有硬幣多少個</a:t>
            </a:r>
            <a:r>
              <a:rPr lang="zh-CN" altLang="en-US" sz="2800" dirty="0">
                <a:ea typeface="標楷體" panose="03000509000000000000" pitchFamily="65" charset="-120"/>
              </a:rPr>
              <a:t>？</a:t>
            </a:r>
            <a:r>
              <a:rPr lang="en-US" altLang="zh-CN" sz="2800" dirty="0">
                <a:ea typeface="標楷體" panose="03000509000000000000" pitchFamily="65" charset="-120"/>
              </a:rPr>
              <a:t>(</a:t>
            </a:r>
            <a:r>
              <a:rPr lang="zh-CN" altLang="en-US" sz="2800" dirty="0">
                <a:ea typeface="標楷體" panose="03000509000000000000" pitchFamily="65" charset="-120"/>
              </a:rPr>
              <a:t>須</a:t>
            </a:r>
            <a:r>
              <a:rPr lang="zh-TW" altLang="en-US" sz="2800" dirty="0">
                <a:ea typeface="標楷體" panose="03000509000000000000" pitchFamily="65" charset="-120"/>
              </a:rPr>
              <a:t>用方程列式計</a:t>
            </a:r>
            <a:r>
              <a:rPr lang="zh-TW" altLang="en-US" sz="2800" dirty="0" smtClean="0">
                <a:ea typeface="標楷體" panose="03000509000000000000" pitchFamily="65" charset="-120"/>
              </a:rPr>
              <a:t>算，</a:t>
            </a:r>
            <a:endParaRPr lang="en-US" altLang="zh-TW" sz="2800" dirty="0" smtClean="0"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sz="2800" dirty="0" smtClean="0">
                <a:ea typeface="標楷體" panose="03000509000000000000" pitchFamily="65" charset="-120"/>
              </a:rPr>
              <a:t>　 並展示步驟</a:t>
            </a:r>
            <a:r>
              <a:rPr lang="en-US" altLang="zh-TW" sz="2800" dirty="0" smtClean="0">
                <a:ea typeface="標楷體" panose="03000509000000000000" pitchFamily="65" charset="-120"/>
              </a:rPr>
              <a:t>)</a:t>
            </a:r>
            <a:r>
              <a:rPr lang="zh-CN" altLang="zh-TW" sz="2800" dirty="0" smtClean="0">
                <a:ea typeface="標楷體" panose="03000509000000000000" pitchFamily="65" charset="-120"/>
              </a:rPr>
              <a:t> </a:t>
            </a:r>
            <a:r>
              <a:rPr kumimoji="0" lang="en-US" altLang="zh-TW" sz="2800" dirty="0" smtClean="0">
                <a:ea typeface="標楷體" panose="03000509000000000000" pitchFamily="65" charset="-120"/>
              </a:rPr>
              <a:t>                                       </a:t>
            </a:r>
            <a:r>
              <a:rPr kumimoji="0" lang="en-US" altLang="zh-TW" sz="2800" dirty="0">
                <a:ea typeface="標楷體" panose="03000509000000000000" pitchFamily="65" charset="-120"/>
              </a:rPr>
              <a:t>[4</a:t>
            </a:r>
            <a:r>
              <a:rPr kumimoji="0" lang="zh-TW" altLang="en-US" sz="2800" dirty="0">
                <a:ea typeface="標楷體" panose="03000509000000000000" pitchFamily="65" charset="-120"/>
              </a:rPr>
              <a:t>分</a:t>
            </a:r>
            <a:r>
              <a:rPr kumimoji="0" lang="en-US" altLang="zh-TW" sz="2800" dirty="0">
                <a:ea typeface="標楷體" panose="03000509000000000000" pitchFamily="65" charset="-120"/>
              </a:rPr>
              <a:t>]</a:t>
            </a:r>
            <a:r>
              <a:rPr lang="en-US" altLang="zh-TW" sz="2800" dirty="0">
                <a:ea typeface="標楷體" panose="03000509000000000000" pitchFamily="65" charset="-120"/>
              </a:rPr>
              <a:t> </a:t>
            </a:r>
            <a:endParaRPr lang="en-US" altLang="zh-CN" sz="2800" dirty="0">
              <a:ea typeface="標楷體" panose="03000509000000000000" pitchFamily="65" charset="-120"/>
            </a:endParaRPr>
          </a:p>
        </p:txBody>
      </p:sp>
      <p:sp>
        <p:nvSpPr>
          <p:cNvPr id="56323" name="Rectangle 5">
            <a:extLst>
              <a:ext uri="{FF2B5EF4-FFF2-40B4-BE49-F238E27FC236}">
                <a16:creationId xmlns:a16="http://schemas.microsoft.com/office/drawing/2014/main" xmlns="" id="{16284F32-12D6-4946-98E7-4FFB9E7AC3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725" y="996950"/>
            <a:ext cx="8574088" cy="103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sz="2800">
                <a:ea typeface="標楷體" panose="03000509000000000000" pitchFamily="65" charset="-120"/>
              </a:rPr>
              <a:t>3</a:t>
            </a:r>
            <a:r>
              <a:rPr lang="en-US" altLang="zh-TW" sz="2800">
                <a:ea typeface="標楷體" panose="03000509000000000000" pitchFamily="65" charset="-120"/>
              </a:rPr>
              <a:t>4. </a:t>
            </a:r>
            <a:r>
              <a:rPr lang="zh-TW" altLang="en-US" sz="2800" u="sng">
                <a:ea typeface="標楷體" panose="03000509000000000000" pitchFamily="65" charset="-120"/>
              </a:rPr>
              <a:t>志忠</a:t>
            </a:r>
            <a:r>
              <a:rPr lang="zh-TW" altLang="en-US" sz="2800">
                <a:ea typeface="標楷體" panose="03000509000000000000" pitchFamily="65" charset="-120"/>
              </a:rPr>
              <a:t>有</a:t>
            </a:r>
            <a:r>
              <a:rPr lang="en-US" altLang="zh-TW" sz="2800">
                <a:ea typeface="標楷體" panose="03000509000000000000" pitchFamily="65" charset="-120"/>
              </a:rPr>
              <a:t>24</a:t>
            </a:r>
            <a:r>
              <a:rPr lang="zh-TW" altLang="en-US" sz="2800">
                <a:ea typeface="標楷體" panose="03000509000000000000" pitchFamily="65" charset="-120"/>
              </a:rPr>
              <a:t>個</a:t>
            </a:r>
            <a:r>
              <a:rPr lang="en-US" altLang="zh-TW" sz="2800">
                <a:ea typeface="標楷體" panose="03000509000000000000" pitchFamily="65" charset="-120"/>
              </a:rPr>
              <a:t>2</a:t>
            </a:r>
            <a:r>
              <a:rPr lang="zh-TW" altLang="en-US" sz="2800">
                <a:ea typeface="標楷體" panose="03000509000000000000" pitchFamily="65" charset="-120"/>
              </a:rPr>
              <a:t>元硬幣，佔全部硬幣的    ，剩下的</a:t>
            </a:r>
          </a:p>
          <a:p>
            <a:pPr>
              <a:spcAft>
                <a:spcPts val="600"/>
              </a:spcAft>
            </a:pPr>
            <a:r>
              <a:rPr lang="zh-TW" altLang="en-US" sz="2800">
                <a:ea typeface="標楷體" panose="03000509000000000000" pitchFamily="65" charset="-120"/>
              </a:rPr>
              <a:t>      是</a:t>
            </a:r>
            <a:r>
              <a:rPr lang="en-US" altLang="zh-TW" sz="2800">
                <a:ea typeface="標楷體" panose="03000509000000000000" pitchFamily="65" charset="-120"/>
              </a:rPr>
              <a:t>5</a:t>
            </a:r>
            <a:r>
              <a:rPr lang="zh-TW" altLang="en-US" sz="2800">
                <a:ea typeface="標楷體" panose="03000509000000000000" pitchFamily="65" charset="-120"/>
              </a:rPr>
              <a:t>元硬幣。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  <p:grpSp>
        <p:nvGrpSpPr>
          <p:cNvPr id="56324" name="组合 6">
            <a:extLst>
              <a:ext uri="{FF2B5EF4-FFF2-40B4-BE49-F238E27FC236}">
                <a16:creationId xmlns:a16="http://schemas.microsoft.com/office/drawing/2014/main" xmlns="" id="{D2DF897A-16E2-4321-9225-36422A72EC1C}"/>
              </a:ext>
            </a:extLst>
          </p:cNvPr>
          <p:cNvGrpSpPr>
            <a:grpSpLocks/>
          </p:cNvGrpSpPr>
          <p:nvPr/>
        </p:nvGrpSpPr>
        <p:grpSpPr bwMode="auto">
          <a:xfrm>
            <a:off x="6481763" y="854075"/>
            <a:ext cx="522287" cy="860425"/>
            <a:chOff x="6569075" y="620713"/>
            <a:chExt cx="522288" cy="860425"/>
          </a:xfrm>
        </p:grpSpPr>
        <p:sp>
          <p:nvSpPr>
            <p:cNvPr id="56333" name="Text Box 46">
              <a:extLst>
                <a:ext uri="{FF2B5EF4-FFF2-40B4-BE49-F238E27FC236}">
                  <a16:creationId xmlns:a16="http://schemas.microsoft.com/office/drawing/2014/main" xmlns="" id="{CDC2170D-79CD-4988-9804-5E2211F859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69075" y="620713"/>
              <a:ext cx="503238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2800"/>
                <a:t>1</a:t>
              </a:r>
            </a:p>
          </p:txBody>
        </p:sp>
        <p:sp>
          <p:nvSpPr>
            <p:cNvPr id="56334" name="Text Box 47">
              <a:extLst>
                <a:ext uri="{FF2B5EF4-FFF2-40B4-BE49-F238E27FC236}">
                  <a16:creationId xmlns:a16="http://schemas.microsoft.com/office/drawing/2014/main" xmlns="" id="{06D7AA53-DAA3-49AE-A0EE-E6CEEC95A0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88125" y="962025"/>
              <a:ext cx="503238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2800"/>
                <a:t>5</a:t>
              </a:r>
            </a:p>
          </p:txBody>
        </p:sp>
        <p:sp>
          <p:nvSpPr>
            <p:cNvPr id="56335" name="Line 48">
              <a:extLst>
                <a:ext uri="{FF2B5EF4-FFF2-40B4-BE49-F238E27FC236}">
                  <a16:creationId xmlns:a16="http://schemas.microsoft.com/office/drawing/2014/main" xmlns="" id="{23BDB0B3-8106-43C2-9DA4-00B26DC499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589712" y="1049339"/>
              <a:ext cx="381601" cy="0"/>
            </a:xfrm>
            <a:prstGeom prst="line">
              <a:avLst/>
            </a:prstGeom>
            <a:noFill/>
            <a:ln w="1778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0" name="文字方塊 11">
            <a:extLst>
              <a:ext uri="{FF2B5EF4-FFF2-40B4-BE49-F238E27FC236}">
                <a16:creationId xmlns:a16="http://schemas.microsoft.com/office/drawing/2014/main" xmlns="" id="{D5C1E17B-C6E3-47E9-86CB-4634A12281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0" y="3309051"/>
            <a:ext cx="6959600" cy="2047875"/>
          </a:xfrm>
          <a:prstGeom prst="rect">
            <a:avLst/>
          </a:prstGeom>
          <a:solidFill>
            <a:srgbClr val="FFF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166688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設</a:t>
            </a:r>
            <a:r>
              <a:rPr lang="zh-TW" altLang="en-US" sz="2800" u="sng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志忠</a:t>
            </a: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共有硬幣</a:t>
            </a:r>
            <a:r>
              <a:rPr lang="en-US" altLang="zh-TW" sz="2800" i="1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x</a:t>
            </a: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個。</a:t>
            </a:r>
            <a:endParaRPr lang="en-US" altLang="zh-TW" sz="28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eaLnBrk="1" hangingPunct="1">
              <a:spcBef>
                <a:spcPct val="20000"/>
              </a:spcBef>
              <a:spcAft>
                <a:spcPct val="20000"/>
              </a:spcAft>
            </a:pP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	= 24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                                         </a:t>
            </a:r>
          </a:p>
          <a:p>
            <a:pPr eaLnBrk="1" hangingPunct="1"/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    </a:t>
            </a:r>
            <a:r>
              <a:rPr lang="en-US" altLang="zh-TW" sz="2800" i="1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x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	=</a:t>
            </a: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120                                        </a:t>
            </a:r>
          </a:p>
          <a:p>
            <a:pPr eaLnBrk="1" hangingPunct="1"/>
            <a:r>
              <a:rPr lang="zh-TW" altLang="en-US" sz="2800" u="sng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志忠</a:t>
            </a: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共有硬幣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120</a:t>
            </a: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個。</a:t>
            </a:r>
          </a:p>
        </p:txBody>
      </p:sp>
      <p:sp>
        <p:nvSpPr>
          <p:cNvPr id="111" name="Line 37">
            <a:extLst>
              <a:ext uri="{FF2B5EF4-FFF2-40B4-BE49-F238E27FC236}">
                <a16:creationId xmlns:a16="http://schemas.microsoft.com/office/drawing/2014/main" xmlns="" id="{71CBF434-42E8-4D83-8462-F305892F8A69}"/>
              </a:ext>
            </a:extLst>
          </p:cNvPr>
          <p:cNvSpPr>
            <a:spLocks noChangeShapeType="1"/>
          </p:cNvSpPr>
          <p:nvPr/>
        </p:nvSpPr>
        <p:spPr bwMode="auto">
          <a:xfrm>
            <a:off x="1928813" y="1590675"/>
            <a:ext cx="5040312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2" name="组合 9">
            <a:extLst>
              <a:ext uri="{FF2B5EF4-FFF2-40B4-BE49-F238E27FC236}">
                <a16:creationId xmlns:a16="http://schemas.microsoft.com/office/drawing/2014/main" xmlns="" id="{A450C90E-47E1-4F82-B307-3F7C3614C1EC}"/>
              </a:ext>
            </a:extLst>
          </p:cNvPr>
          <p:cNvGrpSpPr>
            <a:grpSpLocks/>
          </p:cNvGrpSpPr>
          <p:nvPr/>
        </p:nvGrpSpPr>
        <p:grpSpPr bwMode="auto">
          <a:xfrm>
            <a:off x="1971675" y="3739263"/>
            <a:ext cx="512763" cy="860425"/>
            <a:chOff x="6578600" y="620713"/>
            <a:chExt cx="512763" cy="860425"/>
          </a:xfrm>
        </p:grpSpPr>
        <p:sp>
          <p:nvSpPr>
            <p:cNvPr id="56330" name="Text Box 46">
              <a:extLst>
                <a:ext uri="{FF2B5EF4-FFF2-40B4-BE49-F238E27FC236}">
                  <a16:creationId xmlns:a16="http://schemas.microsoft.com/office/drawing/2014/main" xmlns="" id="{B8F9942F-62E7-4FFE-AA3E-E09BB1C73A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78600" y="620713"/>
              <a:ext cx="503238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2800" i="1">
                  <a:solidFill>
                    <a:srgbClr val="FF0000"/>
                  </a:solidFill>
                </a:rPr>
                <a:t>x</a:t>
              </a:r>
            </a:p>
          </p:txBody>
        </p:sp>
        <p:sp>
          <p:nvSpPr>
            <p:cNvPr id="56331" name="Text Box 47">
              <a:extLst>
                <a:ext uri="{FF2B5EF4-FFF2-40B4-BE49-F238E27FC236}">
                  <a16:creationId xmlns:a16="http://schemas.microsoft.com/office/drawing/2014/main" xmlns="" id="{44CD3A17-46B1-471D-91FD-A7B4C84F87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88125" y="962025"/>
              <a:ext cx="503238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2800">
                  <a:solidFill>
                    <a:srgbClr val="FF0000"/>
                  </a:solidFill>
                </a:rPr>
                <a:t>5</a:t>
              </a:r>
            </a:p>
          </p:txBody>
        </p:sp>
        <p:sp>
          <p:nvSpPr>
            <p:cNvPr id="56332" name="Line 48">
              <a:extLst>
                <a:ext uri="{FF2B5EF4-FFF2-40B4-BE49-F238E27FC236}">
                  <a16:creationId xmlns:a16="http://schemas.microsoft.com/office/drawing/2014/main" xmlns="" id="{90A9141B-CC3F-42FC-AEF4-73D83FA545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589713" y="1049339"/>
              <a:ext cx="381600" cy="0"/>
            </a:xfrm>
            <a:prstGeom prst="line">
              <a:avLst/>
            </a:prstGeom>
            <a:noFill/>
            <a:ln w="1778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6" name="TextBox 30">
            <a:extLst>
              <a:ext uri="{FF2B5EF4-FFF2-40B4-BE49-F238E27FC236}">
                <a16:creationId xmlns:a16="http://schemas.microsoft.com/office/drawing/2014/main" xmlns="" id="{F36816E4-3191-4A30-9F90-DD59465E85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9338" y="3831338"/>
            <a:ext cx="9286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</a:t>
            </a:r>
            <a:r>
              <a:rPr lang="en-US" altLang="zh-CN" sz="2800">
                <a:solidFill>
                  <a:srgbClr val="FF0000"/>
                </a:solidFill>
                <a:ea typeface="標楷體" panose="03000509000000000000" pitchFamily="65" charset="-120"/>
              </a:rPr>
              <a:t>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17" name="TextBox 30">
            <a:extLst>
              <a:ext uri="{FF2B5EF4-FFF2-40B4-BE49-F238E27FC236}">
                <a16:creationId xmlns:a16="http://schemas.microsoft.com/office/drawing/2014/main" xmlns="" id="{871DF129-3883-4155-84DE-58CBF6296E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07275" y="4339338"/>
            <a:ext cx="9286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</a:t>
            </a:r>
            <a:r>
              <a:rPr lang="en-US" altLang="zh-CN" sz="2800">
                <a:solidFill>
                  <a:srgbClr val="FF0000"/>
                </a:solidFill>
                <a:ea typeface="標楷體" panose="03000509000000000000" pitchFamily="65" charset="-120"/>
              </a:rPr>
              <a:t>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" grpId="0" build="allAtOnce" animBg="1"/>
      <p:bldP spid="116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4">
            <a:extLst>
              <a:ext uri="{FF2B5EF4-FFF2-40B4-BE49-F238E27FC236}">
                <a16:creationId xmlns:a16="http://schemas.microsoft.com/office/drawing/2014/main" xmlns="" id="{FA6DF99C-EA06-4558-8616-C9CCD9E311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2076450"/>
            <a:ext cx="7762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(b</a:t>
            </a:r>
            <a:r>
              <a:rPr lang="en-US" altLang="zh-CN" sz="2800">
                <a:ea typeface="標楷體" panose="03000509000000000000" pitchFamily="65" charset="-120"/>
              </a:rPr>
              <a:t>) </a:t>
            </a:r>
            <a:r>
              <a:rPr lang="zh-TW" altLang="en-US" sz="2800" u="sng">
                <a:ea typeface="標楷體" panose="03000509000000000000" pitchFamily="65" charset="-120"/>
              </a:rPr>
              <a:t>志忠</a:t>
            </a:r>
            <a:r>
              <a:rPr lang="zh-TW" altLang="en-US" sz="2800">
                <a:ea typeface="標楷體" panose="03000509000000000000" pitchFamily="65" charset="-120"/>
              </a:rPr>
              <a:t>的硬幣的總值是多少</a:t>
            </a:r>
            <a:r>
              <a:rPr lang="zh-CN" altLang="en-US" sz="2800">
                <a:ea typeface="標楷體" panose="03000509000000000000" pitchFamily="65" charset="-120"/>
              </a:rPr>
              <a:t>？</a:t>
            </a:r>
            <a:r>
              <a:rPr lang="en-US" altLang="zh-CN" sz="2800">
                <a:ea typeface="標楷體" panose="03000509000000000000" pitchFamily="65" charset="-120"/>
              </a:rPr>
              <a:t> </a:t>
            </a:r>
            <a:r>
              <a:rPr lang="en-US" altLang="zh-TW" sz="2800">
                <a:ea typeface="標楷體" panose="03000509000000000000" pitchFamily="65" charset="-120"/>
              </a:rPr>
              <a:t>                 </a:t>
            </a:r>
            <a:r>
              <a:rPr kumimoji="0" lang="en-US" altLang="zh-TW" sz="2800">
                <a:ea typeface="標楷體" panose="03000509000000000000" pitchFamily="65" charset="-120"/>
              </a:rPr>
              <a:t>[4</a:t>
            </a:r>
            <a:r>
              <a:rPr kumimoji="0" lang="zh-TW" altLang="en-US" sz="2800">
                <a:ea typeface="標楷體" panose="03000509000000000000" pitchFamily="65" charset="-120"/>
              </a:rPr>
              <a:t>分</a:t>
            </a:r>
            <a:r>
              <a:rPr kumimoji="0" lang="en-US" altLang="zh-TW" sz="2800">
                <a:ea typeface="標楷體" panose="03000509000000000000" pitchFamily="65" charset="-120"/>
              </a:rPr>
              <a:t>]</a:t>
            </a:r>
            <a:r>
              <a:rPr lang="en-US" altLang="zh-TW" sz="2800">
                <a:ea typeface="標楷體" panose="03000509000000000000" pitchFamily="65" charset="-120"/>
              </a:rPr>
              <a:t> </a:t>
            </a:r>
            <a:endParaRPr lang="en-US" altLang="zh-CN" sz="2800">
              <a:ea typeface="標楷體" panose="03000509000000000000" pitchFamily="65" charset="-120"/>
            </a:endParaRPr>
          </a:p>
        </p:txBody>
      </p:sp>
      <p:sp>
        <p:nvSpPr>
          <p:cNvPr id="57347" name="Rectangle 5">
            <a:extLst>
              <a:ext uri="{FF2B5EF4-FFF2-40B4-BE49-F238E27FC236}">
                <a16:creationId xmlns:a16="http://schemas.microsoft.com/office/drawing/2014/main" xmlns="" id="{4DB49BEE-E66D-46B4-BAFF-3F8C900A73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725" y="996950"/>
            <a:ext cx="8574088" cy="103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sz="2800">
                <a:ea typeface="標楷體" panose="03000509000000000000" pitchFamily="65" charset="-120"/>
              </a:rPr>
              <a:t>3</a:t>
            </a:r>
            <a:r>
              <a:rPr lang="en-US" altLang="zh-TW" sz="2800">
                <a:ea typeface="標楷體" panose="03000509000000000000" pitchFamily="65" charset="-120"/>
              </a:rPr>
              <a:t>4. </a:t>
            </a:r>
            <a:r>
              <a:rPr lang="zh-TW" altLang="en-US" sz="2800" u="sng">
                <a:ea typeface="標楷體" panose="03000509000000000000" pitchFamily="65" charset="-120"/>
              </a:rPr>
              <a:t>志忠</a:t>
            </a:r>
            <a:r>
              <a:rPr lang="zh-TW" altLang="en-US" sz="2800">
                <a:ea typeface="標楷體" panose="03000509000000000000" pitchFamily="65" charset="-120"/>
              </a:rPr>
              <a:t>有</a:t>
            </a:r>
            <a:r>
              <a:rPr lang="en-US" altLang="zh-TW" sz="2800">
                <a:ea typeface="標楷體" panose="03000509000000000000" pitchFamily="65" charset="-120"/>
              </a:rPr>
              <a:t>24</a:t>
            </a:r>
            <a:r>
              <a:rPr lang="zh-TW" altLang="en-US" sz="2800">
                <a:ea typeface="標楷體" panose="03000509000000000000" pitchFamily="65" charset="-120"/>
              </a:rPr>
              <a:t>個</a:t>
            </a:r>
            <a:r>
              <a:rPr lang="en-US" altLang="zh-TW" sz="2800">
                <a:ea typeface="標楷體" panose="03000509000000000000" pitchFamily="65" charset="-120"/>
              </a:rPr>
              <a:t>2</a:t>
            </a:r>
            <a:r>
              <a:rPr lang="zh-TW" altLang="en-US" sz="2800">
                <a:ea typeface="標楷體" panose="03000509000000000000" pitchFamily="65" charset="-120"/>
              </a:rPr>
              <a:t>元硬幣，佔全部硬幣的    ，剩下的</a:t>
            </a:r>
          </a:p>
          <a:p>
            <a:pPr>
              <a:spcAft>
                <a:spcPts val="600"/>
              </a:spcAft>
            </a:pPr>
            <a:r>
              <a:rPr lang="zh-TW" altLang="en-US" sz="2800">
                <a:ea typeface="標楷體" panose="03000509000000000000" pitchFamily="65" charset="-120"/>
              </a:rPr>
              <a:t>      是</a:t>
            </a:r>
            <a:r>
              <a:rPr lang="en-US" altLang="zh-TW" sz="2800">
                <a:ea typeface="標楷體" panose="03000509000000000000" pitchFamily="65" charset="-120"/>
              </a:rPr>
              <a:t>5</a:t>
            </a:r>
            <a:r>
              <a:rPr lang="zh-TW" altLang="en-US" sz="2800">
                <a:ea typeface="標楷體" panose="03000509000000000000" pitchFamily="65" charset="-120"/>
              </a:rPr>
              <a:t>元硬幣。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  <p:sp>
        <p:nvSpPr>
          <p:cNvPr id="103" name="Line 37">
            <a:extLst>
              <a:ext uri="{FF2B5EF4-FFF2-40B4-BE49-F238E27FC236}">
                <a16:creationId xmlns:a16="http://schemas.microsoft.com/office/drawing/2014/main" xmlns="" id="{BDA9FCD5-A12A-4FDD-9066-E803336D1183}"/>
              </a:ext>
            </a:extLst>
          </p:cNvPr>
          <p:cNvSpPr>
            <a:spLocks noChangeShapeType="1"/>
          </p:cNvSpPr>
          <p:nvPr/>
        </p:nvSpPr>
        <p:spPr bwMode="auto">
          <a:xfrm>
            <a:off x="1890713" y="1481138"/>
            <a:ext cx="2160587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" name="文字方塊 11">
            <a:extLst>
              <a:ext uri="{FF2B5EF4-FFF2-40B4-BE49-F238E27FC236}">
                <a16:creationId xmlns:a16="http://schemas.microsoft.com/office/drawing/2014/main" xmlns="" id="{50886B62-4F28-4485-8463-BB3C5989F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0" y="2828925"/>
            <a:ext cx="7031038" cy="1538883"/>
          </a:xfrm>
          <a:prstGeom prst="rect">
            <a:avLst/>
          </a:prstGeom>
          <a:solidFill>
            <a:srgbClr val="FFF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166688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zh-TW" sz="2800" dirty="0" smtClean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 2×24</a:t>
            </a:r>
          </a:p>
          <a:p>
            <a:pPr eaLnBrk="1" hangingPunct="1">
              <a:spcAft>
                <a:spcPts val="600"/>
              </a:spcAft>
            </a:pPr>
            <a:r>
              <a:rPr lang="en-US" altLang="zh-TW" sz="2800" dirty="0" smtClean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 = 528</a:t>
            </a:r>
            <a:r>
              <a:rPr lang="en-US" altLang="zh-TW" sz="2800" dirty="0" smtClean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                                   </a:t>
            </a:r>
          </a:p>
          <a:p>
            <a:pPr eaLnBrk="1" hangingPunct="1">
              <a:spcAft>
                <a:spcPts val="600"/>
              </a:spcAft>
            </a:pPr>
            <a:r>
              <a:rPr lang="zh-TW" altLang="en-US" sz="2800" dirty="0" smtClean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總值是</a:t>
            </a:r>
            <a:r>
              <a:rPr lang="en-US" altLang="zh-TW" sz="2800" dirty="0" smtClean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$528</a:t>
            </a:r>
            <a:r>
              <a:rPr lang="zh-TW" altLang="en-US" sz="2800" dirty="0" smtClean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  <a:r>
              <a:rPr lang="en-US" altLang="zh-TW" sz="2800" dirty="0" smtClean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                                               </a:t>
            </a:r>
            <a:endParaRPr lang="zh-TW" altLang="en-US" sz="28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05" name="Line 37">
            <a:extLst>
              <a:ext uri="{FF2B5EF4-FFF2-40B4-BE49-F238E27FC236}">
                <a16:creationId xmlns:a16="http://schemas.microsoft.com/office/drawing/2014/main" xmlns="" id="{DB4009A2-D084-4CC6-B920-BE209357690F}"/>
              </a:ext>
            </a:extLst>
          </p:cNvPr>
          <p:cNvSpPr>
            <a:spLocks noChangeShapeType="1"/>
          </p:cNvSpPr>
          <p:nvPr/>
        </p:nvSpPr>
        <p:spPr bwMode="auto">
          <a:xfrm>
            <a:off x="7177088" y="1490663"/>
            <a:ext cx="1152525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6" name="Line 37">
            <a:extLst>
              <a:ext uri="{FF2B5EF4-FFF2-40B4-BE49-F238E27FC236}">
                <a16:creationId xmlns:a16="http://schemas.microsoft.com/office/drawing/2014/main" xmlns="" id="{B034DFD7-BA01-48B8-9A91-F71D4F8D9B8F}"/>
              </a:ext>
            </a:extLst>
          </p:cNvPr>
          <p:cNvSpPr>
            <a:spLocks noChangeShapeType="1"/>
          </p:cNvSpPr>
          <p:nvPr/>
        </p:nvSpPr>
        <p:spPr bwMode="auto">
          <a:xfrm>
            <a:off x="871538" y="1981200"/>
            <a:ext cx="1692275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" name="文字方塊 11">
            <a:extLst>
              <a:ext uri="{FF2B5EF4-FFF2-40B4-BE49-F238E27FC236}">
                <a16:creationId xmlns:a16="http://schemas.microsoft.com/office/drawing/2014/main" xmlns="" id="{61534D52-443F-4373-86C7-EF28D1918C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0650" y="2828925"/>
            <a:ext cx="27813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＋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5 × (120</a:t>
            </a: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－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24)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                           </a:t>
            </a:r>
          </a:p>
        </p:txBody>
      </p:sp>
      <p:sp>
        <p:nvSpPr>
          <p:cNvPr id="108" name="TextBox 30">
            <a:extLst>
              <a:ext uri="{FF2B5EF4-FFF2-40B4-BE49-F238E27FC236}">
                <a16:creationId xmlns:a16="http://schemas.microsoft.com/office/drawing/2014/main" xmlns="" id="{80303226-4E38-487E-8A35-DD7FC901EF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5851" y="2828925"/>
            <a:ext cx="9286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[</a:t>
            </a:r>
            <a:r>
              <a:rPr lang="en-US" altLang="zh-CN" sz="2800" dirty="0">
                <a:solidFill>
                  <a:srgbClr val="FF0000"/>
                </a:solidFill>
                <a:ea typeface="標楷體" panose="03000509000000000000" pitchFamily="65" charset="-120"/>
              </a:rPr>
              <a:t>2</a:t>
            </a: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09" name="TextBox 30">
            <a:extLst>
              <a:ext uri="{FF2B5EF4-FFF2-40B4-BE49-F238E27FC236}">
                <a16:creationId xmlns:a16="http://schemas.microsoft.com/office/drawing/2014/main" xmlns="" id="{F30E0F63-287E-46A5-AC4A-7E8B0025B3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3475" y="3348037"/>
            <a:ext cx="9286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[</a:t>
            </a:r>
            <a:r>
              <a:rPr lang="en-US" altLang="zh-CN" sz="2800" dirty="0">
                <a:solidFill>
                  <a:srgbClr val="FF0000"/>
                </a:solidFill>
                <a:ea typeface="標楷體" panose="03000509000000000000" pitchFamily="65" charset="-120"/>
              </a:rPr>
              <a:t>2</a:t>
            </a: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grpSp>
        <p:nvGrpSpPr>
          <p:cNvPr id="57355" name="组合 6">
            <a:extLst>
              <a:ext uri="{FF2B5EF4-FFF2-40B4-BE49-F238E27FC236}">
                <a16:creationId xmlns:a16="http://schemas.microsoft.com/office/drawing/2014/main" xmlns="" id="{ACEF024D-B429-4D57-96C6-4D0B2C689FF0}"/>
              </a:ext>
            </a:extLst>
          </p:cNvPr>
          <p:cNvGrpSpPr>
            <a:grpSpLocks/>
          </p:cNvGrpSpPr>
          <p:nvPr/>
        </p:nvGrpSpPr>
        <p:grpSpPr bwMode="auto">
          <a:xfrm>
            <a:off x="6481763" y="854075"/>
            <a:ext cx="522287" cy="860425"/>
            <a:chOff x="6569075" y="620713"/>
            <a:chExt cx="522288" cy="860425"/>
          </a:xfrm>
        </p:grpSpPr>
        <p:sp>
          <p:nvSpPr>
            <p:cNvPr id="57356" name="Text Box 46">
              <a:extLst>
                <a:ext uri="{FF2B5EF4-FFF2-40B4-BE49-F238E27FC236}">
                  <a16:creationId xmlns:a16="http://schemas.microsoft.com/office/drawing/2014/main" xmlns="" id="{D922395B-33A9-41BE-A100-F5B1EFBB28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69075" y="620713"/>
              <a:ext cx="503238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2800"/>
                <a:t>1</a:t>
              </a:r>
            </a:p>
          </p:txBody>
        </p:sp>
        <p:sp>
          <p:nvSpPr>
            <p:cNvPr id="57357" name="Text Box 47">
              <a:extLst>
                <a:ext uri="{FF2B5EF4-FFF2-40B4-BE49-F238E27FC236}">
                  <a16:creationId xmlns:a16="http://schemas.microsoft.com/office/drawing/2014/main" xmlns="" id="{A1953C01-0229-491A-BAFA-AE1DED822D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88125" y="962025"/>
              <a:ext cx="503238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2800"/>
                <a:t>5</a:t>
              </a:r>
            </a:p>
          </p:txBody>
        </p:sp>
        <p:sp>
          <p:nvSpPr>
            <p:cNvPr id="57358" name="Line 48">
              <a:extLst>
                <a:ext uri="{FF2B5EF4-FFF2-40B4-BE49-F238E27FC236}">
                  <a16:creationId xmlns:a16="http://schemas.microsoft.com/office/drawing/2014/main" xmlns="" id="{54898074-32F7-4F21-934E-56BBC7697B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589712" y="1049339"/>
              <a:ext cx="381601" cy="0"/>
            </a:xfrm>
            <a:prstGeom prst="line">
              <a:avLst/>
            </a:prstGeom>
            <a:noFill/>
            <a:ln w="1778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 build="allAtOnce" animBg="1"/>
      <p:bldP spid="108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4">
            <a:extLst>
              <a:ext uri="{FF2B5EF4-FFF2-40B4-BE49-F238E27FC236}">
                <a16:creationId xmlns:a16="http://schemas.microsoft.com/office/drawing/2014/main" xmlns="" id="{F1CF490F-C77C-4462-B757-AAC1261390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2693988"/>
            <a:ext cx="777875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sz="2800">
                <a:ea typeface="標楷體" panose="03000509000000000000" pitchFamily="65" charset="-120"/>
              </a:rPr>
              <a:t>35</a:t>
            </a:r>
            <a:r>
              <a:rPr lang="en-US" altLang="zh-CN" sz="2800">
                <a:ea typeface="標楷體" panose="03000509000000000000" pitchFamily="65" charset="-120"/>
              </a:rPr>
              <a:t>.</a:t>
            </a:r>
            <a:r>
              <a:rPr lang="en-US" altLang="zh-TW" sz="2800">
                <a:ea typeface="標楷體" panose="03000509000000000000" pitchFamily="65" charset="-120"/>
              </a:rPr>
              <a:t> 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  <p:sp>
        <p:nvSpPr>
          <p:cNvPr id="59395" name="Rectangle 4">
            <a:extLst>
              <a:ext uri="{FF2B5EF4-FFF2-40B4-BE49-F238E27FC236}">
                <a16:creationId xmlns:a16="http://schemas.microsoft.com/office/drawing/2014/main" xmlns="" id="{5AB13526-ABD9-484F-9A91-B43ADA379F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663" y="2692400"/>
            <a:ext cx="8415337" cy="95408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33400" indent="-5334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>
                <a:ea typeface="標楷體" panose="03000509000000000000" pitchFamily="65" charset="-120"/>
              </a:rPr>
              <a:t>(a) </a:t>
            </a:r>
            <a:r>
              <a:rPr lang="zh-TW" altLang="en-US" sz="2800">
                <a:ea typeface="標楷體" panose="03000509000000000000" pitchFamily="65" charset="-120"/>
              </a:rPr>
              <a:t>上圖由七個大小和形狀相同的長方形組成，每個長方形的周界多少？</a:t>
            </a:r>
            <a:r>
              <a:rPr lang="en-US" altLang="zh-TW" sz="2800">
                <a:ea typeface="標楷體" panose="03000509000000000000" pitchFamily="65" charset="-120"/>
              </a:rPr>
              <a:t>(</a:t>
            </a:r>
            <a:r>
              <a:rPr lang="zh-TW" altLang="en-US" sz="2800">
                <a:ea typeface="標楷體" panose="03000509000000000000" pitchFamily="65" charset="-120"/>
              </a:rPr>
              <a:t>只須寫出答案</a:t>
            </a:r>
            <a:r>
              <a:rPr lang="en-US" altLang="zh-TW" sz="2800">
                <a:ea typeface="標楷體" panose="03000509000000000000" pitchFamily="65" charset="-120"/>
              </a:rPr>
              <a:t>)</a:t>
            </a:r>
            <a:r>
              <a:rPr lang="zh-TW" altLang="en-US" sz="2800">
                <a:ea typeface="標楷體" panose="03000509000000000000" pitchFamily="65" charset="-120"/>
              </a:rPr>
              <a:t>            </a:t>
            </a:r>
            <a:r>
              <a:rPr lang="en-US" altLang="zh-TW" sz="2800">
                <a:ea typeface="標楷體" panose="03000509000000000000" pitchFamily="65" charset="-120"/>
              </a:rPr>
              <a:t>[2</a:t>
            </a:r>
            <a:r>
              <a:rPr lang="zh-TW" altLang="en-US" sz="2800">
                <a:ea typeface="標楷體" panose="03000509000000000000" pitchFamily="65" charset="-120"/>
              </a:rPr>
              <a:t>分</a:t>
            </a:r>
            <a:r>
              <a:rPr lang="en-US" altLang="zh-TW" sz="2800">
                <a:ea typeface="標楷體" panose="03000509000000000000" pitchFamily="65" charset="-120"/>
              </a:rPr>
              <a:t>]</a:t>
            </a:r>
          </a:p>
        </p:txBody>
      </p:sp>
      <p:sp>
        <p:nvSpPr>
          <p:cNvPr id="156713" name="Line 41">
            <a:extLst>
              <a:ext uri="{FF2B5EF4-FFF2-40B4-BE49-F238E27FC236}">
                <a16:creationId xmlns:a16="http://schemas.microsoft.com/office/drawing/2014/main" xmlns="" id="{5691904B-517C-4CE6-A6C5-5479A2E0A5BF}"/>
              </a:ext>
            </a:extLst>
          </p:cNvPr>
          <p:cNvSpPr>
            <a:spLocks noChangeShapeType="1"/>
          </p:cNvSpPr>
          <p:nvPr/>
        </p:nvSpPr>
        <p:spPr bwMode="auto">
          <a:xfrm>
            <a:off x="2484438" y="3170238"/>
            <a:ext cx="4535487" cy="0"/>
          </a:xfrm>
          <a:prstGeom prst="line">
            <a:avLst/>
          </a:prstGeom>
          <a:noFill/>
          <a:ln w="38100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9397" name="图片 1">
            <a:extLst>
              <a:ext uri="{FF2B5EF4-FFF2-40B4-BE49-F238E27FC236}">
                <a16:creationId xmlns:a16="http://schemas.microsoft.com/office/drawing/2014/main" xmlns="" id="{E4967AA0-7B90-4ACD-A127-912475BE5C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1058863"/>
            <a:ext cx="3259138" cy="157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8" name="Rectangle 6">
            <a:extLst>
              <a:ext uri="{FF2B5EF4-FFF2-40B4-BE49-F238E27FC236}">
                <a16:creationId xmlns:a16="http://schemas.microsoft.com/office/drawing/2014/main" xmlns="" id="{4009446E-DB94-452C-A7CA-0DD284F00B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450" y="3816350"/>
            <a:ext cx="7777163" cy="519113"/>
          </a:xfrm>
          <a:prstGeom prst="rect">
            <a:avLst/>
          </a:prstGeom>
          <a:solidFill>
            <a:srgbClr val="FFF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07950" indent="47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latin typeface="Times New Roman" panose="02020603050405020304" pitchFamily="18" charset="0"/>
                <a:ea typeface="標楷體" panose="03000509000000000000" pitchFamily="65" charset="-120"/>
              </a:rPr>
              <a:t>每個長方形的周界是</a:t>
            </a:r>
            <a:r>
              <a:rPr lang="en-US" altLang="zh-TW" sz="2800" u="sng">
                <a:latin typeface="Times New Roman" panose="02020603050405020304" pitchFamily="18" charset="0"/>
                <a:ea typeface="標楷體" panose="03000509000000000000" pitchFamily="65" charset="-120"/>
              </a:rPr>
              <a:t>                </a:t>
            </a:r>
            <a:r>
              <a:rPr lang="en-US" altLang="zh-TW" sz="2800">
                <a:latin typeface="Times New Roman" panose="02020603050405020304" pitchFamily="18" charset="0"/>
                <a:ea typeface="標楷體" panose="03000509000000000000" pitchFamily="65" charset="-120"/>
              </a:rPr>
              <a:t>cm</a:t>
            </a:r>
            <a:r>
              <a:rPr lang="zh-TW" altLang="en-US" sz="2800">
                <a:latin typeface="Times New Roman" panose="02020603050405020304" pitchFamily="18" charset="0"/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13" name="Rectangle 8">
            <a:extLst>
              <a:ext uri="{FF2B5EF4-FFF2-40B4-BE49-F238E27FC236}">
                <a16:creationId xmlns:a16="http://schemas.microsoft.com/office/drawing/2014/main" xmlns="" id="{C16C5A48-D004-4BF8-8538-5A012F48FE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43850" y="3816350"/>
            <a:ext cx="12160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 [2</a:t>
            </a:r>
            <a:r>
              <a:rPr kumimoji="0"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80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8FAF4A4A-2CDB-4E5C-BFA3-6A9B7E7C3A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2538" y="3813175"/>
            <a:ext cx="646112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</a:rPr>
              <a:t>40</a:t>
            </a:r>
            <a:endParaRPr lang="zh-TW" altLang="en-US" sz="2800">
              <a:solidFill>
                <a:srgbClr val="FF0000"/>
              </a:solidFill>
            </a:endParaRPr>
          </a:p>
        </p:txBody>
      </p:sp>
      <p:sp>
        <p:nvSpPr>
          <p:cNvPr id="21" name="TextBox 29">
            <a:extLst>
              <a:ext uri="{FF2B5EF4-FFF2-40B4-BE49-F238E27FC236}">
                <a16:creationId xmlns:a16="http://schemas.microsoft.com/office/drawing/2014/main" xmlns="" id="{52321EC5-3DE8-4222-81D3-BC2250FB8E78}"/>
              </a:ext>
            </a:extLst>
          </p:cNvPr>
          <p:cNvSpPr txBox="1"/>
          <p:nvPr/>
        </p:nvSpPr>
        <p:spPr>
          <a:xfrm>
            <a:off x="6156325" y="1447800"/>
            <a:ext cx="2592388" cy="946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長方形的周界</a:t>
            </a:r>
          </a:p>
          <a:p>
            <a:pPr eaLnBrk="1" hangingPunct="1">
              <a:defRPr/>
            </a:pPr>
            <a:r>
              <a:rPr kumimoji="0" lang="en-US" altLang="zh-TW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= (</a:t>
            </a: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長</a:t>
            </a: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＋</a:t>
            </a: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闊</a:t>
            </a:r>
            <a:r>
              <a:rPr kumimoji="0" lang="en-US" altLang="zh-TW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)</a:t>
            </a:r>
            <a:r>
              <a:rPr kumimoji="0" lang="en-US" altLang="zh-TW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  <a:sym typeface="Symbol" panose="05050102010706020507" pitchFamily="18" charset="2"/>
              </a:rPr>
              <a:t>2</a:t>
            </a:r>
            <a:endParaRPr lang="zh-TW" altLang="en-US" sz="2800" b="1" dirty="0">
              <a:solidFill>
                <a:srgbClr val="008A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cxnSp>
        <p:nvCxnSpPr>
          <p:cNvPr id="4" name="直接连接符 3">
            <a:extLst>
              <a:ext uri="{FF2B5EF4-FFF2-40B4-BE49-F238E27FC236}">
                <a16:creationId xmlns:a16="http://schemas.microsoft.com/office/drawing/2014/main" xmlns="" id="{D353851D-B4E5-48CA-BB78-E0F146782D81}"/>
              </a:ext>
            </a:extLst>
          </p:cNvPr>
          <p:cNvCxnSpPr>
            <a:cxnSpLocks/>
          </p:cNvCxnSpPr>
          <p:nvPr/>
        </p:nvCxnSpPr>
        <p:spPr bwMode="auto">
          <a:xfrm>
            <a:off x="3886200" y="1087438"/>
            <a:ext cx="0" cy="381000"/>
          </a:xfrm>
          <a:prstGeom prst="line">
            <a:avLst/>
          </a:prstGeom>
          <a:noFill/>
          <a:ln w="28575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" name="直接连接符 24">
            <a:extLst>
              <a:ext uri="{FF2B5EF4-FFF2-40B4-BE49-F238E27FC236}">
                <a16:creationId xmlns:a16="http://schemas.microsoft.com/office/drawing/2014/main" xmlns="" id="{F6BE7B81-ACCC-4BB7-A975-B5C877DA0EC3}"/>
              </a:ext>
            </a:extLst>
          </p:cNvPr>
          <p:cNvCxnSpPr>
            <a:cxnSpLocks/>
          </p:cNvCxnSpPr>
          <p:nvPr/>
        </p:nvCxnSpPr>
        <p:spPr bwMode="auto">
          <a:xfrm>
            <a:off x="3886200" y="1463675"/>
            <a:ext cx="0" cy="382588"/>
          </a:xfrm>
          <a:prstGeom prst="line">
            <a:avLst/>
          </a:prstGeom>
          <a:noFill/>
          <a:ln w="28575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" name="直接连接符 25">
            <a:extLst>
              <a:ext uri="{FF2B5EF4-FFF2-40B4-BE49-F238E27FC236}">
                <a16:creationId xmlns:a16="http://schemas.microsoft.com/office/drawing/2014/main" xmlns="" id="{5B7E1921-6BB0-4710-89D5-5FFF79266606}"/>
              </a:ext>
            </a:extLst>
          </p:cNvPr>
          <p:cNvCxnSpPr>
            <a:cxnSpLocks/>
          </p:cNvCxnSpPr>
          <p:nvPr/>
        </p:nvCxnSpPr>
        <p:spPr bwMode="auto">
          <a:xfrm>
            <a:off x="3886200" y="1846263"/>
            <a:ext cx="0" cy="382587"/>
          </a:xfrm>
          <a:prstGeom prst="line">
            <a:avLst/>
          </a:prstGeom>
          <a:noFill/>
          <a:ln w="28575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" name="直接连接符 26">
            <a:extLst>
              <a:ext uri="{FF2B5EF4-FFF2-40B4-BE49-F238E27FC236}">
                <a16:creationId xmlns:a16="http://schemas.microsoft.com/office/drawing/2014/main" xmlns="" id="{72F540D6-471A-4F4A-A97B-60EDF9F879D9}"/>
              </a:ext>
            </a:extLst>
          </p:cNvPr>
          <p:cNvCxnSpPr>
            <a:cxnSpLocks/>
          </p:cNvCxnSpPr>
          <p:nvPr/>
        </p:nvCxnSpPr>
        <p:spPr bwMode="auto">
          <a:xfrm>
            <a:off x="3886200" y="2227263"/>
            <a:ext cx="0" cy="382587"/>
          </a:xfrm>
          <a:prstGeom prst="line">
            <a:avLst/>
          </a:prstGeom>
          <a:noFill/>
          <a:ln w="28575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" name="Text Box 12">
            <a:extLst>
              <a:ext uri="{FF2B5EF4-FFF2-40B4-BE49-F238E27FC236}">
                <a16:creationId xmlns:a16="http://schemas.microsoft.com/office/drawing/2014/main" xmlns="" id="{0F8ED12A-7FA4-49B0-AE1E-DF58610C7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6988" y="4364038"/>
            <a:ext cx="26384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長方形的闊是：</a:t>
            </a:r>
            <a:endParaRPr lang="en-US" altLang="zh-TW" sz="280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34" name="Text Box 12">
            <a:extLst>
              <a:ext uri="{FF2B5EF4-FFF2-40B4-BE49-F238E27FC236}">
                <a16:creationId xmlns:a16="http://schemas.microsoft.com/office/drawing/2014/main" xmlns="" id="{F848BBBC-61F7-4F96-B4BE-2D0ADCB439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363" y="933450"/>
            <a:ext cx="2436812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長方形的長度</a:t>
            </a:r>
            <a:endParaRPr lang="en-US" altLang="zh-TW" sz="2800">
              <a:solidFill>
                <a:srgbClr val="003399"/>
              </a:solidFill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是闊度的</a:t>
            </a: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4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倍</a:t>
            </a:r>
          </a:p>
        </p:txBody>
      </p:sp>
      <p:sp>
        <p:nvSpPr>
          <p:cNvPr id="37" name="Text Box 12">
            <a:extLst>
              <a:ext uri="{FF2B5EF4-FFF2-40B4-BE49-F238E27FC236}">
                <a16:creationId xmlns:a16="http://schemas.microsoft.com/office/drawing/2014/main" xmlns="" id="{E1312278-A517-448B-9229-1E84F28AAD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7613" y="4364038"/>
            <a:ext cx="26368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16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 </a:t>
            </a: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4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 </a:t>
            </a: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=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 </a:t>
            </a: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4(cm)</a:t>
            </a:r>
            <a:endParaRPr lang="en-US" altLang="zh-TW" sz="280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38" name="Text Box 12">
            <a:extLst>
              <a:ext uri="{FF2B5EF4-FFF2-40B4-BE49-F238E27FC236}">
                <a16:creationId xmlns:a16="http://schemas.microsoft.com/office/drawing/2014/main" xmlns="" id="{FACD1A7D-D2B0-4505-8128-D1FE99FE4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6988" y="4870450"/>
            <a:ext cx="3765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每個長方形的周界是：</a:t>
            </a:r>
            <a:endParaRPr lang="en-US" altLang="zh-TW" sz="280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39" name="Text Box 12">
            <a:extLst>
              <a:ext uri="{FF2B5EF4-FFF2-40B4-BE49-F238E27FC236}">
                <a16:creationId xmlns:a16="http://schemas.microsoft.com/office/drawing/2014/main" xmlns="" id="{08988D08-E610-4690-8003-694D30EA61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6988" y="5381625"/>
            <a:ext cx="34909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(16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4)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  </a:t>
            </a: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2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 </a:t>
            </a: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=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 </a:t>
            </a: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40(cm)</a:t>
            </a:r>
            <a:endParaRPr lang="en-US" altLang="zh-TW" sz="280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6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1567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21" grpId="0"/>
      <p:bldP spid="21" grpId="1"/>
      <p:bldP spid="29" grpId="0" uiExpand="1" build="allAtOnce"/>
      <p:bldP spid="34" grpId="0" build="p"/>
      <p:bldP spid="37" grpId="0" uiExpand="1" build="allAtOnce"/>
      <p:bldP spid="38" grpId="0" uiExpand="1" build="allAtOnce"/>
      <p:bldP spid="39" grpId="0" uiExpand="1" build="allAtOnce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矩形 36">
            <a:extLst>
              <a:ext uri="{FF2B5EF4-FFF2-40B4-BE49-F238E27FC236}">
                <a16:creationId xmlns:a16="http://schemas.microsoft.com/office/drawing/2014/main" xmlns="" id="{BEF7CB7B-DA23-48B8-96FE-2271397C8B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350" y="3308350"/>
            <a:ext cx="7123113" cy="1584325"/>
          </a:xfrm>
          <a:prstGeom prst="rect">
            <a:avLst/>
          </a:prstGeom>
          <a:solidFill>
            <a:srgbClr val="FFF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CN"/>
          </a:p>
        </p:txBody>
      </p:sp>
      <p:sp>
        <p:nvSpPr>
          <p:cNvPr id="60419" name="Rectangle 4">
            <a:extLst>
              <a:ext uri="{FF2B5EF4-FFF2-40B4-BE49-F238E27FC236}">
                <a16:creationId xmlns:a16="http://schemas.microsoft.com/office/drawing/2014/main" xmlns="" id="{13499D71-9782-4932-ADAF-12B0FBE578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2693988"/>
            <a:ext cx="777875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sz="2800">
                <a:ea typeface="標楷體" panose="03000509000000000000" pitchFamily="65" charset="-120"/>
              </a:rPr>
              <a:t>35</a:t>
            </a:r>
            <a:r>
              <a:rPr lang="en-US" altLang="zh-CN" sz="2800">
                <a:ea typeface="標楷體" panose="03000509000000000000" pitchFamily="65" charset="-120"/>
              </a:rPr>
              <a:t>.</a:t>
            </a:r>
            <a:r>
              <a:rPr lang="en-US" altLang="zh-TW" sz="2800">
                <a:ea typeface="標楷體" panose="03000509000000000000" pitchFamily="65" charset="-120"/>
              </a:rPr>
              <a:t> 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  <p:sp>
        <p:nvSpPr>
          <p:cNvPr id="60420" name="Rectangle 4">
            <a:extLst>
              <a:ext uri="{FF2B5EF4-FFF2-40B4-BE49-F238E27FC236}">
                <a16:creationId xmlns:a16="http://schemas.microsoft.com/office/drawing/2014/main" xmlns="" id="{ADDA0EDA-B390-4F2F-9F4C-D6E7DC5926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663" y="2692400"/>
            <a:ext cx="7875587" cy="523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33400" indent="-5334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>
                <a:ea typeface="標楷體" panose="03000509000000000000" pitchFamily="65" charset="-120"/>
              </a:rPr>
              <a:t>(b) </a:t>
            </a:r>
            <a:r>
              <a:rPr lang="zh-TW" altLang="en-US" sz="2800">
                <a:ea typeface="標楷體" panose="03000509000000000000" pitchFamily="65" charset="-120"/>
              </a:rPr>
              <a:t>整個圖形的面積是多少？                         </a:t>
            </a:r>
            <a:r>
              <a:rPr lang="en-US" altLang="zh-TW" sz="2800">
                <a:ea typeface="標楷體" panose="03000509000000000000" pitchFamily="65" charset="-120"/>
              </a:rPr>
              <a:t>[4</a:t>
            </a:r>
            <a:r>
              <a:rPr lang="zh-TW" altLang="en-US" sz="2800">
                <a:ea typeface="標楷體" panose="03000509000000000000" pitchFamily="65" charset="-120"/>
              </a:rPr>
              <a:t>分</a:t>
            </a:r>
            <a:r>
              <a:rPr lang="en-US" altLang="zh-TW" sz="2800">
                <a:ea typeface="標楷體" panose="03000509000000000000" pitchFamily="65" charset="-120"/>
              </a:rPr>
              <a:t>]</a:t>
            </a:r>
          </a:p>
        </p:txBody>
      </p:sp>
      <p:sp>
        <p:nvSpPr>
          <p:cNvPr id="13" name="Rectangle 8">
            <a:extLst>
              <a:ext uri="{FF2B5EF4-FFF2-40B4-BE49-F238E27FC236}">
                <a16:creationId xmlns:a16="http://schemas.microsoft.com/office/drawing/2014/main" xmlns="" id="{870CD38B-BC88-41DA-898C-F365791135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2688" y="3295650"/>
            <a:ext cx="12160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 [2</a:t>
            </a:r>
            <a:r>
              <a:rPr kumimoji="0"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80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xmlns="" id="{77E6E92A-74D4-49C6-8775-AE6A2872C2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9875" y="4321175"/>
            <a:ext cx="47609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整個圖形的面積是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448cm</a:t>
            </a:r>
            <a:r>
              <a:rPr lang="en-US" altLang="zh-TW" sz="2800" baseline="30000">
                <a:solidFill>
                  <a:srgbClr val="FF0000"/>
                </a:solidFill>
                <a:ea typeface="標楷體" panose="03000509000000000000" pitchFamily="65" charset="-120"/>
              </a:rPr>
              <a:t>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。</a:t>
            </a:r>
            <a:endParaRPr lang="en-US" altLang="zh-TW">
              <a:solidFill>
                <a:srgbClr val="FF0000"/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D3B88074-8510-4E75-B915-996A0F2574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4838" y="3375025"/>
            <a:ext cx="22844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</a:rPr>
              <a:t>16 </a:t>
            </a:r>
            <a:r>
              <a:rPr lang="en-US" altLang="zh-TW" sz="2800">
                <a:solidFill>
                  <a:srgbClr val="FF0000"/>
                </a:solidFill>
                <a:sym typeface="Symbol" panose="05050102010706020507" pitchFamily="18" charset="2"/>
              </a:rPr>
              <a:t> (16  4) </a:t>
            </a:r>
            <a:endParaRPr lang="en-US" altLang="zh-CN" sz="2800">
              <a:solidFill>
                <a:srgbClr val="FF0000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53822402-0DA3-4B0F-B09F-FBE34FBFAF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375025"/>
            <a:ext cx="9350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800">
                <a:solidFill>
                  <a:srgbClr val="FF0000"/>
                </a:solidFill>
                <a:ea typeface="標楷體" panose="03000509000000000000" pitchFamily="65" charset="-120"/>
              </a:rPr>
              <a:t>× </a:t>
            </a:r>
            <a:r>
              <a:rPr lang="en-US" altLang="zh-TW" sz="2800">
                <a:solidFill>
                  <a:srgbClr val="FF0000"/>
                </a:solidFill>
              </a:rPr>
              <a:t>7</a:t>
            </a:r>
            <a:endParaRPr lang="en-US" altLang="zh-CN" sz="2800">
              <a:solidFill>
                <a:srgbClr val="FF0000"/>
              </a:solidFill>
            </a:endParaRPr>
          </a:p>
        </p:txBody>
      </p:sp>
      <p:sp>
        <p:nvSpPr>
          <p:cNvPr id="35" name="Rectangle 8">
            <a:extLst>
              <a:ext uri="{FF2B5EF4-FFF2-40B4-BE49-F238E27FC236}">
                <a16:creationId xmlns:a16="http://schemas.microsoft.com/office/drawing/2014/main" xmlns="" id="{825C0508-BAAD-4A4E-A531-1F2B76C1AF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2688" y="3827463"/>
            <a:ext cx="1216025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 [2</a:t>
            </a:r>
            <a:r>
              <a:rPr kumimoji="0"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80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0631EEBB-C6F9-4DFF-9FEF-AFA01AE5A3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4325" y="3887788"/>
            <a:ext cx="23780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800">
                <a:solidFill>
                  <a:srgbClr val="FF0000"/>
                </a:solidFill>
              </a:rPr>
              <a:t>= 448</a:t>
            </a:r>
            <a:endParaRPr lang="zh-TW" altLang="en-US" sz="2800">
              <a:solidFill>
                <a:srgbClr val="FF0000"/>
              </a:solidFill>
            </a:endParaRPr>
          </a:p>
        </p:txBody>
      </p:sp>
      <p:sp>
        <p:nvSpPr>
          <p:cNvPr id="172048" name="Text Box 16">
            <a:extLst>
              <a:ext uri="{FF2B5EF4-FFF2-40B4-BE49-F238E27FC236}">
                <a16:creationId xmlns:a16="http://schemas.microsoft.com/office/drawing/2014/main" xmlns="" id="{513C796E-E164-4C74-8AF8-CF4B86B8E2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9875" y="5097463"/>
            <a:ext cx="6624638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整個圖形的面積 </a:t>
            </a: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一個長方形的面積 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 </a:t>
            </a: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7</a:t>
            </a:r>
            <a:endParaRPr lang="en-US" altLang="zh-TW" sz="2800">
              <a:solidFill>
                <a:srgbClr val="00339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60428" name="图片 25">
            <a:extLst>
              <a:ext uri="{FF2B5EF4-FFF2-40B4-BE49-F238E27FC236}">
                <a16:creationId xmlns:a16="http://schemas.microsoft.com/office/drawing/2014/main" xmlns="" id="{824F85E3-8780-423D-85EE-133E009285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1058863"/>
            <a:ext cx="3259138" cy="157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TextBox 29">
            <a:extLst>
              <a:ext uri="{FF2B5EF4-FFF2-40B4-BE49-F238E27FC236}">
                <a16:creationId xmlns:a16="http://schemas.microsoft.com/office/drawing/2014/main" xmlns="" id="{B3C156ED-E4A7-4D68-895A-97325D30B30D}"/>
              </a:ext>
            </a:extLst>
          </p:cNvPr>
          <p:cNvSpPr txBox="1"/>
          <p:nvPr/>
        </p:nvSpPr>
        <p:spPr>
          <a:xfrm>
            <a:off x="5986463" y="1322388"/>
            <a:ext cx="2592387" cy="946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長方形的面積</a:t>
            </a:r>
          </a:p>
          <a:p>
            <a:pPr eaLnBrk="1" hangingPunct="1">
              <a:defRPr/>
            </a:pPr>
            <a:r>
              <a:rPr kumimoji="0" lang="en-US" altLang="zh-TW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= </a:t>
            </a: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長</a:t>
            </a:r>
            <a:r>
              <a:rPr kumimoji="0" lang="en-US" altLang="zh-TW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×</a:t>
            </a:r>
            <a:r>
              <a:rPr kumimoji="0" lang="zh-TW" altLang="en-US" sz="2800" b="1" dirty="0">
                <a:solidFill>
                  <a:srgbClr val="008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闊</a:t>
            </a:r>
            <a:endParaRPr lang="zh-TW" altLang="en-US" sz="2800" b="1" dirty="0">
              <a:solidFill>
                <a:srgbClr val="008A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2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1720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5" grpId="0"/>
      <p:bldP spid="36" grpId="0"/>
      <p:bldP spid="172048" grpId="0"/>
      <p:bldP spid="172048" grpId="1"/>
      <p:bldP spid="27" grpId="0"/>
      <p:bldP spid="27" grpId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9">
            <a:extLst>
              <a:ext uri="{FF2B5EF4-FFF2-40B4-BE49-F238E27FC236}">
                <a16:creationId xmlns:a16="http://schemas.microsoft.com/office/drawing/2014/main" xmlns="" id="{2A48D62B-EB08-4524-8D38-ABF76D5B62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0888" y="765175"/>
            <a:ext cx="480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400" u="sng">
                <a:ea typeface="標楷體" panose="03000509000000000000" pitchFamily="65" charset="-120"/>
              </a:rPr>
              <a:t>某玩具公司上半年機械人的生產量</a:t>
            </a:r>
            <a:endParaRPr lang="en-US" altLang="zh-TW" sz="2400" u="sng">
              <a:ea typeface="標楷體" panose="03000509000000000000" pitchFamily="65" charset="-120"/>
            </a:endParaRPr>
          </a:p>
        </p:txBody>
      </p:sp>
      <p:sp>
        <p:nvSpPr>
          <p:cNvPr id="61443" name="Rectangle 4">
            <a:extLst>
              <a:ext uri="{FF2B5EF4-FFF2-40B4-BE49-F238E27FC236}">
                <a16:creationId xmlns:a16="http://schemas.microsoft.com/office/drawing/2014/main" xmlns="" id="{6E6E4223-F379-4B2D-BA76-A6F735039B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4302125"/>
            <a:ext cx="777875" cy="5191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sz="2800">
                <a:ea typeface="標楷體" panose="03000509000000000000" pitchFamily="65" charset="-120"/>
              </a:rPr>
              <a:t>3</a:t>
            </a:r>
            <a:r>
              <a:rPr lang="en-US" altLang="zh-CN" sz="2800">
                <a:ea typeface="標楷體" panose="03000509000000000000" pitchFamily="65" charset="-120"/>
              </a:rPr>
              <a:t>6.</a:t>
            </a:r>
            <a:r>
              <a:rPr lang="en-US" altLang="zh-TW" sz="2800">
                <a:ea typeface="標楷體" panose="03000509000000000000" pitchFamily="65" charset="-120"/>
              </a:rPr>
              <a:t> 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  <p:sp>
        <p:nvSpPr>
          <p:cNvPr id="61444" name="Rectangle 4">
            <a:extLst>
              <a:ext uri="{FF2B5EF4-FFF2-40B4-BE49-F238E27FC236}">
                <a16:creationId xmlns:a16="http://schemas.microsoft.com/office/drawing/2014/main" xmlns="" id="{4703266F-8CC5-427C-A400-CC09CB88D9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775" y="4797425"/>
            <a:ext cx="7935913" cy="95408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33400" indent="-5334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>
                <a:ea typeface="標楷體" panose="03000509000000000000" pitchFamily="65" charset="-120"/>
              </a:rPr>
              <a:t>(</a:t>
            </a:r>
            <a:r>
              <a:rPr lang="en-US" altLang="zh-CN" sz="2800">
                <a:ea typeface="標楷體" panose="03000509000000000000" pitchFamily="65" charset="-120"/>
              </a:rPr>
              <a:t>a</a:t>
            </a:r>
            <a:r>
              <a:rPr lang="en-US" altLang="zh-TW" sz="2800">
                <a:ea typeface="標楷體" panose="03000509000000000000" pitchFamily="65" charset="-120"/>
              </a:rPr>
              <a:t>) </a:t>
            </a:r>
            <a:r>
              <a:rPr lang="zh-TW" altLang="en-US" sz="2800">
                <a:ea typeface="標楷體" panose="03000509000000000000" pitchFamily="65" charset="-120"/>
              </a:rPr>
              <a:t>上半年中，在哪些月份的機械人的生產量多於</a:t>
            </a:r>
            <a:r>
              <a:rPr lang="en-US" altLang="zh-TW" sz="2800">
                <a:ea typeface="標楷體" panose="03000509000000000000" pitchFamily="65" charset="-120"/>
              </a:rPr>
              <a:t>6000</a:t>
            </a:r>
            <a:r>
              <a:rPr lang="zh-TW" altLang="en-US" sz="2800">
                <a:ea typeface="標楷體" panose="03000509000000000000" pitchFamily="65" charset="-120"/>
              </a:rPr>
              <a:t>個？</a:t>
            </a:r>
            <a:r>
              <a:rPr lang="en-US" altLang="zh-TW" sz="2800">
                <a:ea typeface="標楷體" panose="03000509000000000000" pitchFamily="65" charset="-120"/>
              </a:rPr>
              <a:t>(</a:t>
            </a:r>
            <a:r>
              <a:rPr lang="zh-TW" altLang="en-US" sz="2800">
                <a:ea typeface="標楷體" panose="03000509000000000000" pitchFamily="65" charset="-120"/>
              </a:rPr>
              <a:t>只須寫出答案</a:t>
            </a:r>
            <a:r>
              <a:rPr lang="en-US" altLang="zh-TW" sz="2800">
                <a:ea typeface="標楷體" panose="03000509000000000000" pitchFamily="65" charset="-120"/>
              </a:rPr>
              <a:t>)                         [2</a:t>
            </a:r>
            <a:r>
              <a:rPr lang="zh-TW" altLang="en-US" sz="2800">
                <a:ea typeface="標楷體" panose="03000509000000000000" pitchFamily="65" charset="-120"/>
              </a:rPr>
              <a:t>分</a:t>
            </a:r>
            <a:r>
              <a:rPr lang="en-US" altLang="zh-TW" sz="2800">
                <a:ea typeface="標楷體" panose="03000509000000000000" pitchFamily="65" charset="-120"/>
              </a:rPr>
              <a:t>]</a:t>
            </a:r>
          </a:p>
        </p:txBody>
      </p:sp>
      <p:sp>
        <p:nvSpPr>
          <p:cNvPr id="159777" name="Line 33">
            <a:extLst>
              <a:ext uri="{FF2B5EF4-FFF2-40B4-BE49-F238E27FC236}">
                <a16:creationId xmlns:a16="http://schemas.microsoft.com/office/drawing/2014/main" xmlns="" id="{FCE4E107-4ABC-4AA0-B9B7-0073A634B642}"/>
              </a:ext>
            </a:extLst>
          </p:cNvPr>
          <p:cNvSpPr>
            <a:spLocks noChangeShapeType="1"/>
          </p:cNvSpPr>
          <p:nvPr/>
        </p:nvSpPr>
        <p:spPr bwMode="auto">
          <a:xfrm>
            <a:off x="7797800" y="5284788"/>
            <a:ext cx="647700" cy="0"/>
          </a:xfrm>
          <a:prstGeom prst="line">
            <a:avLst/>
          </a:prstGeom>
          <a:noFill/>
          <a:ln w="38100">
            <a:solidFill>
              <a:srgbClr val="99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33">
            <a:extLst>
              <a:ext uri="{FF2B5EF4-FFF2-40B4-BE49-F238E27FC236}">
                <a16:creationId xmlns:a16="http://schemas.microsoft.com/office/drawing/2014/main" xmlns="" id="{CF95896D-C434-4B20-8884-9A13385ABE38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1125" y="5691188"/>
            <a:ext cx="1152525" cy="0"/>
          </a:xfrm>
          <a:prstGeom prst="line">
            <a:avLst/>
          </a:prstGeom>
          <a:noFill/>
          <a:ln w="38100">
            <a:solidFill>
              <a:srgbClr val="99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1447" name="图片 1">
            <a:extLst>
              <a:ext uri="{FF2B5EF4-FFF2-40B4-BE49-F238E27FC236}">
                <a16:creationId xmlns:a16="http://schemas.microsoft.com/office/drawing/2014/main" xmlns="" id="{897EDC4C-EA61-488F-9AB8-2654DA6B17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125" y="1304925"/>
            <a:ext cx="58420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8" name="Rectangle 4">
            <a:extLst>
              <a:ext uri="{FF2B5EF4-FFF2-40B4-BE49-F238E27FC236}">
                <a16:creationId xmlns:a16="http://schemas.microsoft.com/office/drawing/2014/main" xmlns="" id="{D23D314D-1F31-4030-8841-83894AB7E9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775" y="4276725"/>
            <a:ext cx="7361238" cy="523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33400" indent="-5334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>
                <a:ea typeface="標楷體" panose="03000509000000000000" pitchFamily="65" charset="-120"/>
              </a:rPr>
              <a:t>上圖顯示某玩具公司上半年機械人的生產量。</a:t>
            </a:r>
            <a:endParaRPr lang="en-US" altLang="zh-TW" sz="2800">
              <a:ea typeface="標楷體" panose="03000509000000000000" pitchFamily="65" charset="-120"/>
            </a:endParaRPr>
          </a:p>
        </p:txBody>
      </p:sp>
      <p:sp>
        <p:nvSpPr>
          <p:cNvPr id="61449" name="Text Box 42">
            <a:extLst>
              <a:ext uri="{FF2B5EF4-FFF2-40B4-BE49-F238E27FC236}">
                <a16:creationId xmlns:a16="http://schemas.microsoft.com/office/drawing/2014/main" xmlns="" id="{00EA72F2-9E47-4CE3-AC37-6E9E9D2342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3125" y="3890963"/>
            <a:ext cx="6619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ea typeface="標楷體" panose="03000509000000000000" pitchFamily="65" charset="-120"/>
              </a:rPr>
              <a:t>月份</a:t>
            </a:r>
            <a:endParaRPr lang="en-US" altLang="zh-TW">
              <a:ea typeface="標楷體" panose="03000509000000000000" pitchFamily="65" charset="-120"/>
            </a:endParaRPr>
          </a:p>
        </p:txBody>
      </p:sp>
      <p:sp>
        <p:nvSpPr>
          <p:cNvPr id="61450" name="Text Box 42">
            <a:extLst>
              <a:ext uri="{FF2B5EF4-FFF2-40B4-BE49-F238E27FC236}">
                <a16:creationId xmlns:a16="http://schemas.microsoft.com/office/drawing/2014/main" xmlns="" id="{FDD6A257-BD6F-42D5-8169-B1DE07213BB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278606" y="2496344"/>
            <a:ext cx="1584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ea typeface="標楷體" panose="03000509000000000000" pitchFamily="65" charset="-120"/>
              </a:rPr>
              <a:t>生產量</a:t>
            </a:r>
            <a:r>
              <a:rPr lang="en-US" altLang="zh-TW">
                <a:ea typeface="標楷體" panose="03000509000000000000" pitchFamily="65" charset="-120"/>
              </a:rPr>
              <a:t>(</a:t>
            </a:r>
            <a:r>
              <a:rPr lang="zh-TW" altLang="en-US">
                <a:ea typeface="標楷體" panose="03000509000000000000" pitchFamily="65" charset="-120"/>
              </a:rPr>
              <a:t>千個</a:t>
            </a:r>
            <a:r>
              <a:rPr lang="en-US" altLang="zh-TW"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38" name="Line 33">
            <a:extLst>
              <a:ext uri="{FF2B5EF4-FFF2-40B4-BE49-F238E27FC236}">
                <a16:creationId xmlns:a16="http://schemas.microsoft.com/office/drawing/2014/main" xmlns="" id="{DE193845-B8F7-4AB8-B0BE-6C61F5D5E09A}"/>
              </a:ext>
            </a:extLst>
          </p:cNvPr>
          <p:cNvSpPr>
            <a:spLocks noChangeShapeType="1"/>
          </p:cNvSpPr>
          <p:nvPr/>
        </p:nvSpPr>
        <p:spPr bwMode="auto">
          <a:xfrm>
            <a:off x="1547813" y="2243138"/>
            <a:ext cx="58324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Text Box 42">
            <a:extLst>
              <a:ext uri="{FF2B5EF4-FFF2-40B4-BE49-F238E27FC236}">
                <a16:creationId xmlns:a16="http://schemas.microsoft.com/office/drawing/2014/main" xmlns="" id="{14753F87-E1F0-403D-B56A-4CA9DDFF46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7325" y="1333500"/>
            <a:ext cx="6604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03399"/>
                </a:solidFill>
                <a:ea typeface="標楷體" panose="03000509000000000000" pitchFamily="65" charset="-120"/>
              </a:rPr>
              <a:t>二月</a:t>
            </a:r>
            <a:endParaRPr lang="en-US" altLang="zh-TW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41" name="Text Box 42">
            <a:extLst>
              <a:ext uri="{FF2B5EF4-FFF2-40B4-BE49-F238E27FC236}">
                <a16:creationId xmlns:a16="http://schemas.microsoft.com/office/drawing/2014/main" xmlns="" id="{04B61F7E-2C8D-4262-AA79-3CB50F39E4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625600"/>
            <a:ext cx="660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03399"/>
                </a:solidFill>
                <a:ea typeface="標楷體" panose="03000509000000000000" pitchFamily="65" charset="-120"/>
              </a:rPr>
              <a:t>四月</a:t>
            </a:r>
            <a:endParaRPr lang="en-US" altLang="zh-TW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9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4">
            <a:extLst>
              <a:ext uri="{FF2B5EF4-FFF2-40B4-BE49-F238E27FC236}">
                <a16:creationId xmlns:a16="http://schemas.microsoft.com/office/drawing/2014/main" xmlns="" id="{5C6A7605-CFE3-49AD-A2D9-C6C4DEB48A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849313"/>
            <a:ext cx="720725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sz="2800">
                <a:ea typeface="標楷體" panose="03000509000000000000" pitchFamily="65" charset="-120"/>
              </a:rPr>
              <a:t>3</a:t>
            </a:r>
            <a:r>
              <a:rPr lang="en-US" altLang="zh-CN" sz="2800">
                <a:ea typeface="標楷體" panose="03000509000000000000" pitchFamily="65" charset="-120"/>
              </a:rPr>
              <a:t>6.</a:t>
            </a:r>
            <a:r>
              <a:rPr lang="en-US" altLang="zh-TW" sz="2800">
                <a:ea typeface="標楷體" panose="03000509000000000000" pitchFamily="65" charset="-120"/>
              </a:rPr>
              <a:t> 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  <p:sp>
        <p:nvSpPr>
          <p:cNvPr id="62467" name="Rectangle 4">
            <a:extLst>
              <a:ext uri="{FF2B5EF4-FFF2-40B4-BE49-F238E27FC236}">
                <a16:creationId xmlns:a16="http://schemas.microsoft.com/office/drawing/2014/main" xmlns="" id="{CD762A9B-C269-45BA-A1D0-A660BDDA77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775" y="858838"/>
            <a:ext cx="7361238" cy="9540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33400" indent="-5334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>
                <a:ea typeface="標楷體" panose="03000509000000000000" pitchFamily="65" charset="-120"/>
              </a:rPr>
              <a:t>(</a:t>
            </a:r>
            <a:r>
              <a:rPr lang="en-US" altLang="zh-CN" sz="2800">
                <a:ea typeface="標楷體" panose="03000509000000000000" pitchFamily="65" charset="-120"/>
              </a:rPr>
              <a:t>a</a:t>
            </a:r>
            <a:r>
              <a:rPr lang="en-US" altLang="zh-TW" sz="2800">
                <a:ea typeface="標楷體" panose="03000509000000000000" pitchFamily="65" charset="-120"/>
              </a:rPr>
              <a:t>) </a:t>
            </a:r>
            <a:r>
              <a:rPr lang="zh-TW" altLang="en-US" sz="2800">
                <a:ea typeface="標楷體" panose="03000509000000000000" pitchFamily="65" charset="-120"/>
              </a:rPr>
              <a:t>上半年中，在哪些月份的機械人的生產量多於</a:t>
            </a:r>
            <a:r>
              <a:rPr lang="en-US" altLang="zh-TW" sz="2800">
                <a:ea typeface="標楷體" panose="03000509000000000000" pitchFamily="65" charset="-120"/>
              </a:rPr>
              <a:t>6000</a:t>
            </a:r>
            <a:r>
              <a:rPr lang="zh-TW" altLang="en-US" sz="2800">
                <a:ea typeface="標楷體" panose="03000509000000000000" pitchFamily="65" charset="-120"/>
              </a:rPr>
              <a:t>個？</a:t>
            </a:r>
            <a:r>
              <a:rPr lang="en-US" altLang="zh-TW" sz="2800">
                <a:ea typeface="標楷體" panose="03000509000000000000" pitchFamily="65" charset="-120"/>
              </a:rPr>
              <a:t>(</a:t>
            </a:r>
            <a:r>
              <a:rPr lang="zh-TW" altLang="en-US" sz="2800">
                <a:ea typeface="標楷體" panose="03000509000000000000" pitchFamily="65" charset="-120"/>
              </a:rPr>
              <a:t>只須寫出答案</a:t>
            </a:r>
            <a:r>
              <a:rPr lang="en-US" altLang="zh-TW" sz="2800">
                <a:ea typeface="標楷體" panose="03000509000000000000" pitchFamily="65" charset="-120"/>
              </a:rPr>
              <a:t>)             [2</a:t>
            </a:r>
            <a:r>
              <a:rPr lang="zh-TW" altLang="en-US" sz="2800">
                <a:ea typeface="標楷體" panose="03000509000000000000" pitchFamily="65" charset="-120"/>
              </a:rPr>
              <a:t>分</a:t>
            </a:r>
            <a:r>
              <a:rPr lang="en-US" altLang="zh-TW" sz="2800">
                <a:ea typeface="標楷體" panose="03000509000000000000" pitchFamily="65" charset="-120"/>
              </a:rPr>
              <a:t>]</a:t>
            </a:r>
          </a:p>
        </p:txBody>
      </p:sp>
      <p:sp>
        <p:nvSpPr>
          <p:cNvPr id="14" name="Rectangle 6">
            <a:extLst>
              <a:ext uri="{FF2B5EF4-FFF2-40B4-BE49-F238E27FC236}">
                <a16:creationId xmlns:a16="http://schemas.microsoft.com/office/drawing/2014/main" xmlns="" id="{EDCDB5E4-214C-4CBD-94F8-1FC110F34C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450" y="1989138"/>
            <a:ext cx="7200900" cy="954087"/>
          </a:xfrm>
          <a:prstGeom prst="rect">
            <a:avLst/>
          </a:prstGeom>
          <a:solidFill>
            <a:srgbClr val="FFFBD5"/>
          </a:solidFill>
          <a:ln>
            <a:noFill/>
          </a:ln>
        </p:spPr>
        <p:txBody>
          <a:bodyPr>
            <a:spAutoFit/>
          </a:bodyPr>
          <a:lstStyle>
            <a:lvl1pPr marL="107950" indent="47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zh-TW" altLang="en-US" sz="2800" dirty="0">
                <a:latin typeface="Times New Roman" panose="02020603050405020304" pitchFamily="18" charset="0"/>
                <a:ea typeface="標楷體" panose="03000509000000000000" pitchFamily="65" charset="-120"/>
              </a:rPr>
              <a:t>在</a:t>
            </a:r>
            <a:r>
              <a:rPr lang="zh-TW" altLang="en-US" sz="2800" u="sng" dirty="0">
                <a:latin typeface="Times New Roman" panose="02020603050405020304" pitchFamily="18" charset="0"/>
                <a:ea typeface="標楷體" panose="03000509000000000000" pitchFamily="65" charset="-120"/>
              </a:rPr>
              <a:t>    </a:t>
            </a:r>
            <a:r>
              <a:rPr lang="zh-TW" altLang="en-US" sz="2800" u="sng" dirty="0">
                <a:solidFill>
                  <a:srgbClr val="FF0000"/>
                </a:solidFill>
                <a:uFill>
                  <a:solidFill>
                    <a:schemeClr val="tx1"/>
                  </a:solidFill>
                </a:uFill>
                <a:latin typeface="Times New Roman" panose="02020603050405020304" pitchFamily="18" charset="0"/>
                <a:ea typeface="標楷體" panose="03000509000000000000" pitchFamily="65" charset="-120"/>
              </a:rPr>
              <a:t>二</a:t>
            </a:r>
            <a:r>
              <a:rPr lang="zh-TW" altLang="en-US" sz="2800" u="sng" dirty="0">
                <a:latin typeface="Times New Roman" panose="02020603050405020304" pitchFamily="18" charset="0"/>
                <a:ea typeface="標楷體" panose="03000509000000000000" pitchFamily="65" charset="-120"/>
              </a:rPr>
              <a:t>    </a:t>
            </a:r>
            <a:r>
              <a:rPr lang="zh-TW" altLang="en-US" sz="2800" dirty="0">
                <a:latin typeface="Times New Roman" panose="02020603050405020304" pitchFamily="18" charset="0"/>
                <a:ea typeface="標楷體" panose="03000509000000000000" pitchFamily="65" charset="-120"/>
              </a:rPr>
              <a:t>月和</a:t>
            </a:r>
            <a:r>
              <a:rPr lang="zh-TW" altLang="en-US" sz="2800" u="sng" dirty="0">
                <a:latin typeface="Times New Roman" panose="02020603050405020304" pitchFamily="18" charset="0"/>
                <a:ea typeface="標楷體" panose="03000509000000000000" pitchFamily="65" charset="-120"/>
              </a:rPr>
              <a:t>    </a:t>
            </a:r>
            <a:r>
              <a:rPr lang="zh-TW" altLang="en-US" sz="2800" u="sng" dirty="0">
                <a:solidFill>
                  <a:srgbClr val="FF0000"/>
                </a:solidFill>
                <a:uFill>
                  <a:solidFill>
                    <a:schemeClr val="tx1"/>
                  </a:solidFill>
                </a:uFill>
                <a:latin typeface="Times New Roman" panose="02020603050405020304" pitchFamily="18" charset="0"/>
                <a:ea typeface="標楷體" panose="03000509000000000000" pitchFamily="65" charset="-120"/>
              </a:rPr>
              <a:t>四</a:t>
            </a:r>
            <a:r>
              <a:rPr lang="zh-TW" altLang="en-US" sz="2800" u="sng" dirty="0">
                <a:latin typeface="Times New Roman" panose="02020603050405020304" pitchFamily="18" charset="0"/>
                <a:ea typeface="標楷體" panose="03000509000000000000" pitchFamily="65" charset="-120"/>
              </a:rPr>
              <a:t>    </a:t>
            </a:r>
            <a:r>
              <a:rPr lang="zh-TW" altLang="en-US" sz="2800" dirty="0">
                <a:latin typeface="Times New Roman" panose="02020603050405020304" pitchFamily="18" charset="0"/>
                <a:ea typeface="標楷體" panose="03000509000000000000" pitchFamily="65" charset="-120"/>
              </a:rPr>
              <a:t>月機械人的生產量多於 </a:t>
            </a:r>
            <a:endParaRPr lang="en-US" altLang="zh-TW" sz="2800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eaLnBrk="1" hangingPunct="1">
              <a:defRPr/>
            </a:pPr>
            <a:r>
              <a:rPr lang="en-US" altLang="zh-TW" sz="2800" dirty="0">
                <a:latin typeface="Times New Roman" panose="02020603050405020304" pitchFamily="18" charset="0"/>
                <a:ea typeface="標楷體" panose="03000509000000000000" pitchFamily="65" charset="-120"/>
              </a:rPr>
              <a:t>6000</a:t>
            </a:r>
            <a:r>
              <a:rPr lang="zh-TW" altLang="en-US" sz="2800" dirty="0">
                <a:latin typeface="Times New Roman" panose="02020603050405020304" pitchFamily="18" charset="0"/>
                <a:ea typeface="標楷體" panose="03000509000000000000" pitchFamily="65" charset="-120"/>
              </a:rPr>
              <a:t>個。</a:t>
            </a:r>
          </a:p>
        </p:txBody>
      </p:sp>
      <p:sp>
        <p:nvSpPr>
          <p:cNvPr id="15" name="Rectangle 8">
            <a:extLst>
              <a:ext uri="{FF2B5EF4-FFF2-40B4-BE49-F238E27FC236}">
                <a16:creationId xmlns:a16="http://schemas.microsoft.com/office/drawing/2014/main" xmlns="" id="{D8BEA9C4-96F7-4B88-8384-C220F24438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72325" y="2424113"/>
            <a:ext cx="12160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 [2</a:t>
            </a:r>
            <a:r>
              <a:rPr kumimoji="0"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80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9">
            <a:extLst>
              <a:ext uri="{FF2B5EF4-FFF2-40B4-BE49-F238E27FC236}">
                <a16:creationId xmlns:a16="http://schemas.microsoft.com/office/drawing/2014/main" xmlns="" id="{73802DA4-5194-4CC0-844A-A54332282F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0888" y="765175"/>
            <a:ext cx="480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400" u="sng">
                <a:ea typeface="標楷體" panose="03000509000000000000" pitchFamily="65" charset="-120"/>
              </a:rPr>
              <a:t>某玩具公司上半年機械人的生產量</a:t>
            </a:r>
            <a:endParaRPr lang="en-US" altLang="zh-TW" sz="2400" u="sng">
              <a:ea typeface="標楷體" panose="03000509000000000000" pitchFamily="65" charset="-120"/>
            </a:endParaRPr>
          </a:p>
        </p:txBody>
      </p:sp>
      <p:sp>
        <p:nvSpPr>
          <p:cNvPr id="63491" name="Rectangle 4">
            <a:extLst>
              <a:ext uri="{FF2B5EF4-FFF2-40B4-BE49-F238E27FC236}">
                <a16:creationId xmlns:a16="http://schemas.microsoft.com/office/drawing/2014/main" xmlns="" id="{167070B7-9ED2-41FD-AD87-A11B5ECCA7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4302125"/>
            <a:ext cx="777875" cy="5191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sz="2800">
                <a:ea typeface="標楷體" panose="03000509000000000000" pitchFamily="65" charset="-120"/>
              </a:rPr>
              <a:t>3</a:t>
            </a:r>
            <a:r>
              <a:rPr lang="en-US" altLang="zh-CN" sz="2800">
                <a:ea typeface="標楷體" panose="03000509000000000000" pitchFamily="65" charset="-120"/>
              </a:rPr>
              <a:t>6.</a:t>
            </a:r>
            <a:r>
              <a:rPr lang="en-US" altLang="zh-TW" sz="2800">
                <a:ea typeface="標楷體" panose="03000509000000000000" pitchFamily="65" charset="-120"/>
              </a:rPr>
              <a:t> 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  <p:pic>
        <p:nvPicPr>
          <p:cNvPr id="63492" name="图片 1">
            <a:extLst>
              <a:ext uri="{FF2B5EF4-FFF2-40B4-BE49-F238E27FC236}">
                <a16:creationId xmlns:a16="http://schemas.microsoft.com/office/drawing/2014/main" xmlns="" id="{57686DF9-5065-42FE-A3B4-17CC4D45CA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0188" y="1304925"/>
            <a:ext cx="58420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493" name="Text Box 42">
            <a:extLst>
              <a:ext uri="{FF2B5EF4-FFF2-40B4-BE49-F238E27FC236}">
                <a16:creationId xmlns:a16="http://schemas.microsoft.com/office/drawing/2014/main" xmlns="" id="{D27DD5D9-84FB-44B4-B5A9-69D943DB38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3125" y="3890963"/>
            <a:ext cx="6619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ea typeface="標楷體" panose="03000509000000000000" pitchFamily="65" charset="-120"/>
              </a:rPr>
              <a:t>月份</a:t>
            </a:r>
            <a:endParaRPr lang="en-US" altLang="zh-TW">
              <a:ea typeface="標楷體" panose="03000509000000000000" pitchFamily="65" charset="-120"/>
            </a:endParaRPr>
          </a:p>
        </p:txBody>
      </p:sp>
      <p:sp>
        <p:nvSpPr>
          <p:cNvPr id="63494" name="Text Box 42">
            <a:extLst>
              <a:ext uri="{FF2B5EF4-FFF2-40B4-BE49-F238E27FC236}">
                <a16:creationId xmlns:a16="http://schemas.microsoft.com/office/drawing/2014/main" xmlns="" id="{B8550243-3D84-4547-AD0F-6382D52EACE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278606" y="2496344"/>
            <a:ext cx="1584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ea typeface="標楷體" panose="03000509000000000000" pitchFamily="65" charset="-120"/>
              </a:rPr>
              <a:t>生產量</a:t>
            </a:r>
            <a:r>
              <a:rPr lang="en-US" altLang="zh-TW">
                <a:ea typeface="標楷體" panose="03000509000000000000" pitchFamily="65" charset="-120"/>
              </a:rPr>
              <a:t>(</a:t>
            </a:r>
            <a:r>
              <a:rPr lang="zh-TW" altLang="en-US">
                <a:ea typeface="標楷體" panose="03000509000000000000" pitchFamily="65" charset="-120"/>
              </a:rPr>
              <a:t>千個</a:t>
            </a:r>
            <a:r>
              <a:rPr lang="en-US" altLang="zh-TW"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41" name="Text Box 42">
            <a:extLst>
              <a:ext uri="{FF2B5EF4-FFF2-40B4-BE49-F238E27FC236}">
                <a16:creationId xmlns:a16="http://schemas.microsoft.com/office/drawing/2014/main" xmlns="" id="{476DB07F-2F1E-48FD-9FAE-CDAE16A784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6675" y="2752725"/>
            <a:ext cx="7921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solidFill>
                  <a:srgbClr val="003399"/>
                </a:solidFill>
                <a:ea typeface="標楷體" panose="03000509000000000000" pitchFamily="65" charset="-120"/>
              </a:rPr>
              <a:t>3000</a:t>
            </a:r>
          </a:p>
        </p:txBody>
      </p:sp>
      <p:sp>
        <p:nvSpPr>
          <p:cNvPr id="14" name="Rectangle 6">
            <a:extLst>
              <a:ext uri="{FF2B5EF4-FFF2-40B4-BE49-F238E27FC236}">
                <a16:creationId xmlns:a16="http://schemas.microsoft.com/office/drawing/2014/main" xmlns="" id="{9AD34695-6FA2-4881-B863-4EBA721687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9975" y="5267325"/>
            <a:ext cx="7678738" cy="522288"/>
          </a:xfrm>
          <a:prstGeom prst="rect">
            <a:avLst/>
          </a:prstGeom>
          <a:solidFill>
            <a:srgbClr val="FFFBD5"/>
          </a:solidFill>
          <a:ln>
            <a:noFill/>
          </a:ln>
        </p:spPr>
        <p:txBody>
          <a:bodyPr>
            <a:spAutoFit/>
          </a:bodyPr>
          <a:lstStyle>
            <a:lvl1pPr marL="107950" indent="47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zh-TW" altLang="en-US" sz="2800" dirty="0">
                <a:latin typeface="Times New Roman" panose="02020603050405020304" pitchFamily="18" charset="0"/>
                <a:ea typeface="標楷體" panose="03000509000000000000" pitchFamily="65" charset="-120"/>
              </a:rPr>
              <a:t>三月生產的機械人比六月的多</a:t>
            </a:r>
            <a:r>
              <a:rPr lang="zh-TW" altLang="en-US" sz="2800" u="sng" dirty="0">
                <a:latin typeface="Times New Roman" panose="02020603050405020304" pitchFamily="18" charset="0"/>
                <a:ea typeface="標楷體" panose="03000509000000000000" pitchFamily="65" charset="-120"/>
              </a:rPr>
              <a:t>    </a:t>
            </a:r>
            <a:r>
              <a:rPr lang="en-US" altLang="zh-TW" sz="2800" u="sng" dirty="0">
                <a:solidFill>
                  <a:srgbClr val="FF0000"/>
                </a:solidFill>
                <a:uFill>
                  <a:solidFill>
                    <a:schemeClr val="tx1"/>
                  </a:solidFill>
                </a:uFill>
                <a:latin typeface="Times New Roman" panose="02020603050405020304" pitchFamily="18" charset="0"/>
                <a:ea typeface="標楷體" panose="03000509000000000000" pitchFamily="65" charset="-120"/>
              </a:rPr>
              <a:t>1500</a:t>
            </a:r>
            <a:r>
              <a:rPr lang="zh-TW" altLang="en-US" sz="2800" u="sng" dirty="0">
                <a:latin typeface="Times New Roman" panose="02020603050405020304" pitchFamily="18" charset="0"/>
                <a:ea typeface="標楷體" panose="03000509000000000000" pitchFamily="65" charset="-120"/>
              </a:rPr>
              <a:t>   </a:t>
            </a:r>
            <a:r>
              <a:rPr lang="en-US" altLang="zh-TW" sz="2800" u="sng" dirty="0">
                <a:latin typeface="Times New Roman" panose="02020603050405020304" pitchFamily="18" charset="0"/>
                <a:ea typeface="標楷體" panose="03000509000000000000" pitchFamily="65" charset="-120"/>
              </a:rPr>
              <a:t> </a:t>
            </a:r>
            <a:r>
              <a:rPr lang="zh-TW" altLang="en-US" sz="2800" dirty="0">
                <a:latin typeface="Times New Roman" panose="02020603050405020304" pitchFamily="18" charset="0"/>
                <a:ea typeface="標楷體" panose="03000509000000000000" pitchFamily="65" charset="-120"/>
              </a:rPr>
              <a:t>個。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xmlns="" id="{FE312F9B-3270-4255-A8E5-F2C800EA3F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0163" y="4365625"/>
            <a:ext cx="679450" cy="358775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xmlns="" id="{DA8B05B9-6850-4DF5-AFBA-DC7ABE07AB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3263" y="4365625"/>
            <a:ext cx="679450" cy="358775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17" name="Text Box 42">
            <a:extLst>
              <a:ext uri="{FF2B5EF4-FFF2-40B4-BE49-F238E27FC236}">
                <a16:creationId xmlns:a16="http://schemas.microsoft.com/office/drawing/2014/main" xmlns="" id="{30F7144C-FF8D-4AA5-BE20-9471D147FA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7763" y="2311400"/>
            <a:ext cx="7334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solidFill>
                  <a:srgbClr val="003399"/>
                </a:solidFill>
                <a:ea typeface="標楷體" panose="03000509000000000000" pitchFamily="65" charset="-120"/>
              </a:rPr>
              <a:t>4500</a:t>
            </a:r>
          </a:p>
        </p:txBody>
      </p:sp>
      <p:sp>
        <p:nvSpPr>
          <p:cNvPr id="40" name="Text Box 42">
            <a:extLst>
              <a:ext uri="{FF2B5EF4-FFF2-40B4-BE49-F238E27FC236}">
                <a16:creationId xmlns:a16="http://schemas.microsoft.com/office/drawing/2014/main" xmlns="" id="{C94049D7-8DB6-4C3B-8322-0449FDE2C8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4600" y="5308600"/>
            <a:ext cx="35353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4500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3000 = 1500</a:t>
            </a:r>
          </a:p>
        </p:txBody>
      </p:sp>
      <p:sp>
        <p:nvSpPr>
          <p:cNvPr id="63501" name="Rectangle 4">
            <a:extLst>
              <a:ext uri="{FF2B5EF4-FFF2-40B4-BE49-F238E27FC236}">
                <a16:creationId xmlns:a16="http://schemas.microsoft.com/office/drawing/2014/main" xmlns="" id="{A1DDFF20-0AF9-4815-AD39-A0D3C86A9A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4276725"/>
            <a:ext cx="8135937" cy="95408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33400" indent="-5334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>
                <a:ea typeface="標楷體" panose="03000509000000000000" pitchFamily="65" charset="-120"/>
              </a:rPr>
              <a:t>(</a:t>
            </a:r>
            <a:r>
              <a:rPr lang="en-US" altLang="zh-CN" sz="2800">
                <a:ea typeface="標楷體" panose="03000509000000000000" pitchFamily="65" charset="-120"/>
              </a:rPr>
              <a:t>b</a:t>
            </a:r>
            <a:r>
              <a:rPr lang="en-US" altLang="zh-TW" sz="2800">
                <a:ea typeface="標楷體" panose="03000509000000000000" pitchFamily="65" charset="-120"/>
              </a:rPr>
              <a:t>)</a:t>
            </a:r>
            <a:r>
              <a:rPr lang="zh-TW" altLang="en-US" sz="2800">
                <a:ea typeface="標楷體" panose="03000509000000000000" pitchFamily="65" charset="-120"/>
              </a:rPr>
              <a:t> 三月生產的機械人比六月的多多少個</a:t>
            </a:r>
            <a:r>
              <a:rPr lang="en-US" altLang="zh-TW" sz="2800">
                <a:ea typeface="標楷體" panose="03000509000000000000" pitchFamily="65" charset="-120"/>
              </a:rPr>
              <a:t>(</a:t>
            </a:r>
            <a:r>
              <a:rPr lang="zh-TW" altLang="en-US" sz="2800">
                <a:ea typeface="標楷體" panose="03000509000000000000" pitchFamily="65" charset="-120"/>
              </a:rPr>
              <a:t>只須寫出答案</a:t>
            </a:r>
            <a:r>
              <a:rPr lang="en-US" altLang="zh-TW" sz="2800">
                <a:ea typeface="標楷體" panose="03000509000000000000" pitchFamily="65" charset="-120"/>
              </a:rPr>
              <a:t>)                         </a:t>
            </a:r>
            <a:r>
              <a:rPr lang="zh-TW" altLang="en-US" sz="2800">
                <a:ea typeface="標楷體" panose="03000509000000000000" pitchFamily="65" charset="-120"/>
              </a:rPr>
              <a:t>                                </a:t>
            </a:r>
            <a:r>
              <a:rPr lang="en-US" altLang="zh-TW" sz="2800">
                <a:ea typeface="標楷體" panose="03000509000000000000" pitchFamily="65" charset="-120"/>
              </a:rPr>
              <a:t>[2</a:t>
            </a:r>
            <a:r>
              <a:rPr lang="zh-TW" altLang="en-US" sz="2800">
                <a:ea typeface="標楷體" panose="03000509000000000000" pitchFamily="65" charset="-120"/>
              </a:rPr>
              <a:t>分</a:t>
            </a:r>
            <a:r>
              <a:rPr lang="en-US" altLang="zh-TW" sz="2800">
                <a:ea typeface="標楷體" panose="03000509000000000000" pitchFamily="65" charset="-120"/>
              </a:rPr>
              <a:t>]</a:t>
            </a:r>
          </a:p>
        </p:txBody>
      </p:sp>
      <p:sp>
        <p:nvSpPr>
          <p:cNvPr id="18" name="Rectangle 8">
            <a:extLst>
              <a:ext uri="{FF2B5EF4-FFF2-40B4-BE49-F238E27FC236}">
                <a16:creationId xmlns:a16="http://schemas.microsoft.com/office/drawing/2014/main" xmlns="" id="{AC5814F8-6BB0-4286-B24D-7D51D8605C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6538" y="5248275"/>
            <a:ext cx="12160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 [2</a:t>
            </a:r>
            <a:r>
              <a:rPr kumimoji="0"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80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1" grpId="1"/>
      <p:bldP spid="14" grpId="0" animBg="1"/>
      <p:bldP spid="3" grpId="0" animBg="1"/>
      <p:bldP spid="3" grpId="1" animBg="1"/>
      <p:bldP spid="16" grpId="0" animBg="1"/>
      <p:bldP spid="16" grpId="1" animBg="1"/>
      <p:bldP spid="17" grpId="0"/>
      <p:bldP spid="17" grpId="1"/>
      <p:bldP spid="40" grpId="0"/>
      <p:bldP spid="40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>
            <a:extLst>
              <a:ext uri="{FF2B5EF4-FFF2-40B4-BE49-F238E27FC236}">
                <a16:creationId xmlns:a16="http://schemas.microsoft.com/office/drawing/2014/main" xmlns="" id="{2CC1956D-90A9-46F8-A3EB-4975FC01F2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836613"/>
            <a:ext cx="579438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sz="2800">
                <a:ea typeface="標楷體" panose="03000509000000000000" pitchFamily="65" charset="-120"/>
              </a:rPr>
              <a:t>1</a:t>
            </a:r>
            <a:r>
              <a:rPr lang="en-US" altLang="zh-CN" sz="2800">
                <a:ea typeface="標楷體" panose="03000509000000000000" pitchFamily="65" charset="-120"/>
              </a:rPr>
              <a:t>.</a:t>
            </a:r>
            <a:r>
              <a:rPr lang="en-US" altLang="zh-TW" sz="2800">
                <a:ea typeface="標楷體" panose="03000509000000000000" pitchFamily="65" charset="-120"/>
              </a:rPr>
              <a:t> 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  <p:sp>
        <p:nvSpPr>
          <p:cNvPr id="15363" name="Rectangle 4">
            <a:extLst>
              <a:ext uri="{FF2B5EF4-FFF2-40B4-BE49-F238E27FC236}">
                <a16:creationId xmlns:a16="http://schemas.microsoft.com/office/drawing/2014/main" xmlns="" id="{524F45A4-12C5-4B57-B7DA-129C709E9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188" y="963613"/>
            <a:ext cx="7773987" cy="11064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</a:t>
            </a:r>
            <a:r>
              <a:rPr lang="zh-TW" altLang="en-US" sz="2800" dirty="0">
                <a:ea typeface="標楷體" panose="03000509000000000000" pitchFamily="65" charset="-120"/>
              </a:rPr>
              <a:t>的值在     和      之間。下列哪一個</a:t>
            </a:r>
            <a:r>
              <a:rPr lang="zh-TW" altLang="en-US" sz="2800" dirty="0" smtClean="0">
                <a:ea typeface="標楷體" panose="03000509000000000000" pitchFamily="65" charset="-120"/>
              </a:rPr>
              <a:t>數</a:t>
            </a:r>
            <a:r>
              <a:rPr lang="zh-TW" altLang="en-US" sz="2800" b="1" dirty="0" smtClean="0">
                <a:ea typeface="標楷體" panose="03000509000000000000" pitchFamily="65" charset="-120"/>
              </a:rPr>
              <a:t>可能</a:t>
            </a:r>
            <a:endParaRPr lang="en-US" altLang="zh-TW" sz="2800" b="1" dirty="0">
              <a:ea typeface="標楷體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是</a:t>
            </a:r>
            <a:r>
              <a:rPr lang="en-US" altLang="zh-TW" sz="2800" i="1" dirty="0">
                <a:ea typeface="標楷體" panose="03000509000000000000" pitchFamily="65" charset="-120"/>
              </a:rPr>
              <a:t>R</a:t>
            </a:r>
            <a:r>
              <a:rPr lang="zh-TW" altLang="en-US" sz="2800" dirty="0">
                <a:ea typeface="標楷體" panose="03000509000000000000" pitchFamily="65" charset="-120"/>
              </a:rPr>
              <a:t>的值？</a:t>
            </a:r>
          </a:p>
        </p:txBody>
      </p:sp>
      <p:sp>
        <p:nvSpPr>
          <p:cNvPr id="17" name="Rectangle 2">
            <a:extLst>
              <a:ext uri="{FF2B5EF4-FFF2-40B4-BE49-F238E27FC236}">
                <a16:creationId xmlns:a16="http://schemas.microsoft.com/office/drawing/2014/main" xmlns="" id="{560537F3-11E4-4301-A0B7-3C6299B146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5542" y="2980620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18" name="TextBox 27">
            <a:extLst>
              <a:ext uri="{FF2B5EF4-FFF2-40B4-BE49-F238E27FC236}">
                <a16:creationId xmlns:a16="http://schemas.microsoft.com/office/drawing/2014/main" xmlns="" id="{C595702C-C758-418A-95D8-F767C8394F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3547" y="2893307"/>
            <a:ext cx="9286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5366" name="Text Box 4">
            <a:extLst>
              <a:ext uri="{FF2B5EF4-FFF2-40B4-BE49-F238E27FC236}">
                <a16:creationId xmlns:a16="http://schemas.microsoft.com/office/drawing/2014/main" xmlns="" id="{A5124988-2AA6-4C51-9D59-360FFE3BF0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8213" y="2205038"/>
            <a:ext cx="928687" cy="268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675"/>
              </a:spcBef>
              <a:spcAft>
                <a:spcPct val="60000"/>
              </a:spcAft>
            </a:pPr>
            <a:r>
              <a:rPr lang="en-US" altLang="zh-TW" sz="2800" dirty="0"/>
              <a:t>A. </a:t>
            </a:r>
            <a:r>
              <a:rPr lang="en-US" altLang="zh-TW" sz="2800" dirty="0" smtClean="0"/>
              <a:t>9                    </a:t>
            </a:r>
            <a:endParaRPr lang="en-US" altLang="zh-TW" sz="2800" dirty="0"/>
          </a:p>
          <a:p>
            <a:pPr eaLnBrk="1" hangingPunct="1">
              <a:spcBef>
                <a:spcPts val="675"/>
              </a:spcBef>
              <a:spcAft>
                <a:spcPct val="60000"/>
              </a:spcAft>
            </a:pPr>
            <a:r>
              <a:rPr lang="en-US" altLang="zh-TW" sz="2800" dirty="0"/>
              <a:t>B. </a:t>
            </a:r>
            <a:r>
              <a:rPr lang="en-US" altLang="zh-TW" sz="2800" dirty="0" smtClean="0"/>
              <a:t>7</a:t>
            </a:r>
            <a:endParaRPr lang="en-US" altLang="zh-TW" sz="2800" dirty="0"/>
          </a:p>
          <a:p>
            <a:pPr eaLnBrk="1" hangingPunct="1">
              <a:spcBef>
                <a:spcPts val="675"/>
              </a:spcBef>
              <a:spcAft>
                <a:spcPct val="40000"/>
              </a:spcAft>
            </a:pPr>
            <a:r>
              <a:rPr lang="en-US" altLang="zh-TW" sz="2800" dirty="0"/>
              <a:t>C. </a:t>
            </a:r>
            <a:r>
              <a:rPr lang="en-US" altLang="zh-TW" sz="2800" dirty="0" smtClean="0"/>
              <a:t>3</a:t>
            </a:r>
            <a:endParaRPr lang="en-US" altLang="zh-TW" sz="2800" dirty="0"/>
          </a:p>
          <a:p>
            <a:pPr eaLnBrk="1" hangingPunct="1">
              <a:spcBef>
                <a:spcPts val="675"/>
              </a:spcBef>
            </a:pPr>
            <a:r>
              <a:rPr lang="en-US" altLang="zh-TW" sz="2800" dirty="0"/>
              <a:t>D. 1    </a:t>
            </a:r>
            <a:r>
              <a:rPr lang="en-US" altLang="zh-TW" sz="2800" dirty="0" smtClean="0"/>
              <a:t>                </a:t>
            </a:r>
            <a:endParaRPr lang="en-US" altLang="zh-TW" sz="2800" dirty="0"/>
          </a:p>
        </p:txBody>
      </p:sp>
      <p:grpSp>
        <p:nvGrpSpPr>
          <p:cNvPr id="15367" name="Group 40">
            <a:extLst>
              <a:ext uri="{FF2B5EF4-FFF2-40B4-BE49-F238E27FC236}">
                <a16:creationId xmlns:a16="http://schemas.microsoft.com/office/drawing/2014/main" xmlns="" id="{F0FBBA94-F525-44D1-8664-7E69619D2C2D}"/>
              </a:ext>
            </a:extLst>
          </p:cNvPr>
          <p:cNvGrpSpPr>
            <a:grpSpLocks/>
          </p:cNvGrpSpPr>
          <p:nvPr/>
        </p:nvGrpSpPr>
        <p:grpSpPr bwMode="auto">
          <a:xfrm>
            <a:off x="738190" y="803278"/>
            <a:ext cx="679451" cy="858838"/>
            <a:chOff x="2379" y="2801"/>
            <a:chExt cx="428" cy="541"/>
          </a:xfrm>
        </p:grpSpPr>
        <p:sp>
          <p:nvSpPr>
            <p:cNvPr id="15408" name="Text Box 62">
              <a:extLst>
                <a:ext uri="{FF2B5EF4-FFF2-40B4-BE49-F238E27FC236}">
                  <a16:creationId xmlns:a16="http://schemas.microsoft.com/office/drawing/2014/main" xmlns="" id="{54CCAFB5-1CA5-4636-8E5B-AFEED9F99A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60" y="2801"/>
              <a:ext cx="31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2800" i="1"/>
                <a:t>R</a:t>
              </a:r>
            </a:p>
          </p:txBody>
        </p:sp>
        <p:sp>
          <p:nvSpPr>
            <p:cNvPr id="15409" name="Text Box 63">
              <a:extLst>
                <a:ext uri="{FF2B5EF4-FFF2-40B4-BE49-F238E27FC236}">
                  <a16:creationId xmlns:a16="http://schemas.microsoft.com/office/drawing/2014/main" xmlns="" id="{98B993FC-135D-409B-81BB-051544DF66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79" y="3012"/>
              <a:ext cx="42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2800" dirty="0" smtClean="0"/>
                <a:t>10</a:t>
              </a:r>
              <a:endParaRPr lang="en-US" altLang="zh-TW" sz="2800" dirty="0"/>
            </a:p>
          </p:txBody>
        </p:sp>
        <p:sp>
          <p:nvSpPr>
            <p:cNvPr id="15410" name="Line 64">
              <a:extLst>
                <a:ext uri="{FF2B5EF4-FFF2-40B4-BE49-F238E27FC236}">
                  <a16:creationId xmlns:a16="http://schemas.microsoft.com/office/drawing/2014/main" xmlns="" id="{364EB7D5-AABE-4F9C-A465-6B7A15E9ED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05" y="3072"/>
              <a:ext cx="200" cy="0"/>
            </a:xfrm>
            <a:prstGeom prst="line">
              <a:avLst/>
            </a:prstGeom>
            <a:noFill/>
            <a:ln w="1778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5368" name="Group 40">
            <a:extLst>
              <a:ext uri="{FF2B5EF4-FFF2-40B4-BE49-F238E27FC236}">
                <a16:creationId xmlns:a16="http://schemas.microsoft.com/office/drawing/2014/main" xmlns="" id="{FA594EBF-543C-4728-8E2B-D22A9A2F8A6A}"/>
              </a:ext>
            </a:extLst>
          </p:cNvPr>
          <p:cNvGrpSpPr>
            <a:grpSpLocks/>
          </p:cNvGrpSpPr>
          <p:nvPr/>
        </p:nvGrpSpPr>
        <p:grpSpPr bwMode="auto">
          <a:xfrm>
            <a:off x="2460625" y="809625"/>
            <a:ext cx="503238" cy="854075"/>
            <a:chOff x="2490" y="2801"/>
            <a:chExt cx="317" cy="538"/>
          </a:xfrm>
        </p:grpSpPr>
        <p:sp>
          <p:nvSpPr>
            <p:cNvPr id="15405" name="Text Box 62">
              <a:extLst>
                <a:ext uri="{FF2B5EF4-FFF2-40B4-BE49-F238E27FC236}">
                  <a16:creationId xmlns:a16="http://schemas.microsoft.com/office/drawing/2014/main" xmlns="" id="{34D9998E-48DF-4D56-AFFF-10E1D57049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90" y="2801"/>
              <a:ext cx="31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2800"/>
                <a:t>1</a:t>
              </a:r>
            </a:p>
          </p:txBody>
        </p:sp>
        <p:sp>
          <p:nvSpPr>
            <p:cNvPr id="15406" name="Text Box 63">
              <a:extLst>
                <a:ext uri="{FF2B5EF4-FFF2-40B4-BE49-F238E27FC236}">
                  <a16:creationId xmlns:a16="http://schemas.microsoft.com/office/drawing/2014/main" xmlns="" id="{BD1DC896-DF0E-42D1-BF0B-DD8F18994F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90" y="3012"/>
              <a:ext cx="31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2800"/>
                <a:t>3</a:t>
              </a:r>
            </a:p>
          </p:txBody>
        </p:sp>
        <p:sp>
          <p:nvSpPr>
            <p:cNvPr id="15407" name="Line 64">
              <a:extLst>
                <a:ext uri="{FF2B5EF4-FFF2-40B4-BE49-F238E27FC236}">
                  <a16:creationId xmlns:a16="http://schemas.microsoft.com/office/drawing/2014/main" xmlns="" id="{0B63AFC6-3BA9-4DE6-B268-3962E315B7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05" y="3072"/>
              <a:ext cx="200" cy="0"/>
            </a:xfrm>
            <a:prstGeom prst="line">
              <a:avLst/>
            </a:prstGeom>
            <a:noFill/>
            <a:ln w="1778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5369" name="Group 41">
            <a:extLst>
              <a:ext uri="{FF2B5EF4-FFF2-40B4-BE49-F238E27FC236}">
                <a16:creationId xmlns:a16="http://schemas.microsoft.com/office/drawing/2014/main" xmlns="" id="{87FB4874-BA41-406D-B2CE-71F5E2CC3726}"/>
              </a:ext>
            </a:extLst>
          </p:cNvPr>
          <p:cNvGrpSpPr>
            <a:grpSpLocks/>
          </p:cNvGrpSpPr>
          <p:nvPr/>
        </p:nvGrpSpPr>
        <p:grpSpPr bwMode="auto">
          <a:xfrm>
            <a:off x="3349625" y="812800"/>
            <a:ext cx="503238" cy="854075"/>
            <a:chOff x="3062" y="2840"/>
            <a:chExt cx="317" cy="538"/>
          </a:xfrm>
        </p:grpSpPr>
        <p:sp>
          <p:nvSpPr>
            <p:cNvPr id="15402" name="Text Box 62">
              <a:extLst>
                <a:ext uri="{FF2B5EF4-FFF2-40B4-BE49-F238E27FC236}">
                  <a16:creationId xmlns:a16="http://schemas.microsoft.com/office/drawing/2014/main" xmlns="" id="{69619F48-507C-4658-9927-40C5CB0C49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62" y="2840"/>
              <a:ext cx="31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2800"/>
                <a:t>5</a:t>
              </a:r>
            </a:p>
          </p:txBody>
        </p:sp>
        <p:sp>
          <p:nvSpPr>
            <p:cNvPr id="15403" name="Text Box 63">
              <a:extLst>
                <a:ext uri="{FF2B5EF4-FFF2-40B4-BE49-F238E27FC236}">
                  <a16:creationId xmlns:a16="http://schemas.microsoft.com/office/drawing/2014/main" xmlns="" id="{249C84B7-FFC1-4CBB-A92F-7F3AA3B7D1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62" y="3051"/>
              <a:ext cx="31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2800"/>
                <a:t>6</a:t>
              </a:r>
            </a:p>
          </p:txBody>
        </p:sp>
        <p:sp>
          <p:nvSpPr>
            <p:cNvPr id="15404" name="Line 64">
              <a:extLst>
                <a:ext uri="{FF2B5EF4-FFF2-40B4-BE49-F238E27FC236}">
                  <a16:creationId xmlns:a16="http://schemas.microsoft.com/office/drawing/2014/main" xmlns="" id="{AECD721E-0A68-463D-85FD-B78F9EF9FE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77" y="3111"/>
              <a:ext cx="200" cy="0"/>
            </a:xfrm>
            <a:prstGeom prst="line">
              <a:avLst/>
            </a:prstGeom>
            <a:noFill/>
            <a:ln w="1778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3" name="组合 32">
            <a:extLst>
              <a:ext uri="{FF2B5EF4-FFF2-40B4-BE49-F238E27FC236}">
                <a16:creationId xmlns:a16="http://schemas.microsoft.com/office/drawing/2014/main" xmlns="" id="{EC93EE34-5D16-45DC-ADE5-5AF44B5A29F5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2514599"/>
            <a:ext cx="2103438" cy="896945"/>
            <a:chOff x="4374045" y="2512516"/>
            <a:chExt cx="2102960" cy="896686"/>
          </a:xfrm>
        </p:grpSpPr>
        <p:sp>
          <p:nvSpPr>
            <p:cNvPr id="15389" name="文本框 5">
              <a:extLst>
                <a:ext uri="{FF2B5EF4-FFF2-40B4-BE49-F238E27FC236}">
                  <a16:creationId xmlns:a16="http://schemas.microsoft.com/office/drawing/2014/main" xmlns="" id="{B128C50C-6FE9-4CAB-8A0E-2BD9187D0D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39170" y="2675363"/>
              <a:ext cx="1540571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800" dirty="0">
                  <a:solidFill>
                    <a:srgbClr val="003399"/>
                  </a:solidFill>
                </a:rPr>
                <a:t>&lt;      &lt;</a:t>
              </a:r>
              <a:endParaRPr lang="zh-CN" altLang="en-US" sz="2800" dirty="0">
                <a:solidFill>
                  <a:srgbClr val="003399"/>
                </a:solidFill>
              </a:endParaRPr>
            </a:p>
          </p:txBody>
        </p:sp>
        <p:grpSp>
          <p:nvGrpSpPr>
            <p:cNvPr id="15390" name="Group 40">
              <a:extLst>
                <a:ext uri="{FF2B5EF4-FFF2-40B4-BE49-F238E27FC236}">
                  <a16:creationId xmlns:a16="http://schemas.microsoft.com/office/drawing/2014/main" xmlns="" id="{54D6842E-EEBE-4E88-9739-CCD6DD23DA1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19108" y="2528139"/>
              <a:ext cx="863601" cy="881063"/>
              <a:chOff x="2267" y="2779"/>
              <a:chExt cx="544" cy="555"/>
            </a:xfrm>
          </p:grpSpPr>
          <p:sp>
            <p:nvSpPr>
              <p:cNvPr id="15399" name="Text Box 62">
                <a:extLst>
                  <a:ext uri="{FF2B5EF4-FFF2-40B4-BE49-F238E27FC236}">
                    <a16:creationId xmlns:a16="http://schemas.microsoft.com/office/drawing/2014/main" xmlns="" id="{75779F0E-63CA-4BFF-AEB5-F37E9B4FD84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24" y="2779"/>
                <a:ext cx="317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sz="2800" i="1">
                    <a:solidFill>
                      <a:srgbClr val="003399"/>
                    </a:solidFill>
                  </a:rPr>
                  <a:t>R</a:t>
                </a:r>
              </a:p>
            </p:txBody>
          </p:sp>
          <p:sp>
            <p:nvSpPr>
              <p:cNvPr id="15400" name="Text Box 63">
                <a:extLst>
                  <a:ext uri="{FF2B5EF4-FFF2-40B4-BE49-F238E27FC236}">
                    <a16:creationId xmlns:a16="http://schemas.microsoft.com/office/drawing/2014/main" xmlns="" id="{B9C5E449-7B58-42A0-8668-515C3C4B241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67" y="3005"/>
                <a:ext cx="544" cy="3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sz="2800" dirty="0" smtClean="0">
                    <a:solidFill>
                      <a:srgbClr val="003399"/>
                    </a:solidFill>
                  </a:rPr>
                  <a:t>10</a:t>
                </a:r>
                <a:endParaRPr lang="en-US" altLang="zh-TW" sz="2800" dirty="0">
                  <a:solidFill>
                    <a:srgbClr val="003399"/>
                  </a:solidFill>
                </a:endParaRPr>
              </a:p>
            </p:txBody>
          </p:sp>
          <p:sp>
            <p:nvSpPr>
              <p:cNvPr id="15401" name="Line 64">
                <a:extLst>
                  <a:ext uri="{FF2B5EF4-FFF2-40B4-BE49-F238E27FC236}">
                    <a16:creationId xmlns:a16="http://schemas.microsoft.com/office/drawing/2014/main" xmlns="" id="{86B5CF44-0596-40C6-8B8B-B3972BB057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7" y="3050"/>
                <a:ext cx="230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5391" name="Group 40">
              <a:extLst>
                <a:ext uri="{FF2B5EF4-FFF2-40B4-BE49-F238E27FC236}">
                  <a16:creationId xmlns:a16="http://schemas.microsoft.com/office/drawing/2014/main" xmlns="" id="{E443B032-66C4-49B7-BC2C-9AB83AFBC9C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74045" y="2512516"/>
              <a:ext cx="503238" cy="854075"/>
              <a:chOff x="2490" y="2801"/>
              <a:chExt cx="317" cy="538"/>
            </a:xfrm>
          </p:grpSpPr>
          <p:sp>
            <p:nvSpPr>
              <p:cNvPr id="15396" name="Text Box 62">
                <a:extLst>
                  <a:ext uri="{FF2B5EF4-FFF2-40B4-BE49-F238E27FC236}">
                    <a16:creationId xmlns:a16="http://schemas.microsoft.com/office/drawing/2014/main" xmlns="" id="{5F4CD483-84D9-47E9-BC44-D390697B333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90" y="2801"/>
                <a:ext cx="317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1</a:t>
                </a:r>
              </a:p>
            </p:txBody>
          </p:sp>
          <p:sp>
            <p:nvSpPr>
              <p:cNvPr id="15397" name="Text Box 63">
                <a:extLst>
                  <a:ext uri="{FF2B5EF4-FFF2-40B4-BE49-F238E27FC236}">
                    <a16:creationId xmlns:a16="http://schemas.microsoft.com/office/drawing/2014/main" xmlns="" id="{C678B959-C6F0-4776-8349-5B82A0A7295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90" y="3012"/>
                <a:ext cx="317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3</a:t>
                </a:r>
              </a:p>
            </p:txBody>
          </p:sp>
          <p:sp>
            <p:nvSpPr>
              <p:cNvPr id="15398" name="Line 64">
                <a:extLst>
                  <a:ext uri="{FF2B5EF4-FFF2-40B4-BE49-F238E27FC236}">
                    <a16:creationId xmlns:a16="http://schemas.microsoft.com/office/drawing/2014/main" xmlns="" id="{CD252413-B4CA-4CB6-B8EC-B7E4188C03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05" y="3072"/>
                <a:ext cx="200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5392" name="Group 41">
              <a:extLst>
                <a:ext uri="{FF2B5EF4-FFF2-40B4-BE49-F238E27FC236}">
                  <a16:creationId xmlns:a16="http://schemas.microsoft.com/office/drawing/2014/main" xmlns="" id="{E736AE5D-0F2B-4443-B133-412C0297C2E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973764" y="2512517"/>
              <a:ext cx="503241" cy="854075"/>
              <a:chOff x="2811" y="2840"/>
              <a:chExt cx="317" cy="538"/>
            </a:xfrm>
          </p:grpSpPr>
          <p:sp>
            <p:nvSpPr>
              <p:cNvPr id="15393" name="Text Box 62">
                <a:extLst>
                  <a:ext uri="{FF2B5EF4-FFF2-40B4-BE49-F238E27FC236}">
                    <a16:creationId xmlns:a16="http://schemas.microsoft.com/office/drawing/2014/main" xmlns="" id="{974896B4-95B9-429D-91AA-9B338F8BFCB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11" y="2840"/>
                <a:ext cx="317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5</a:t>
                </a:r>
              </a:p>
            </p:txBody>
          </p:sp>
          <p:sp>
            <p:nvSpPr>
              <p:cNvPr id="15394" name="Text Box 63">
                <a:extLst>
                  <a:ext uri="{FF2B5EF4-FFF2-40B4-BE49-F238E27FC236}">
                    <a16:creationId xmlns:a16="http://schemas.microsoft.com/office/drawing/2014/main" xmlns="" id="{5BAB444D-B421-43D9-BBE2-BD0D32EB895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11" y="3051"/>
                <a:ext cx="317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6</a:t>
                </a:r>
              </a:p>
            </p:txBody>
          </p:sp>
          <p:sp>
            <p:nvSpPr>
              <p:cNvPr id="15395" name="Line 64">
                <a:extLst>
                  <a:ext uri="{FF2B5EF4-FFF2-40B4-BE49-F238E27FC236}">
                    <a16:creationId xmlns:a16="http://schemas.microsoft.com/office/drawing/2014/main" xmlns="" id="{1A2D1CAA-3F85-4C39-B822-56452CE52A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26" y="3111"/>
                <a:ext cx="200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7" name="组合 46">
            <a:extLst>
              <a:ext uri="{FF2B5EF4-FFF2-40B4-BE49-F238E27FC236}">
                <a16:creationId xmlns:a16="http://schemas.microsoft.com/office/drawing/2014/main" xmlns="" id="{82CC8C1C-98E5-4B35-855C-F0BAF07E9120}"/>
              </a:ext>
            </a:extLst>
          </p:cNvPr>
          <p:cNvGrpSpPr>
            <a:grpSpLocks/>
          </p:cNvGrpSpPr>
          <p:nvPr/>
        </p:nvGrpSpPr>
        <p:grpSpPr bwMode="auto">
          <a:xfrm>
            <a:off x="4306888" y="3384550"/>
            <a:ext cx="2832100" cy="865188"/>
            <a:chOff x="4254985" y="2512519"/>
            <a:chExt cx="2831593" cy="865188"/>
          </a:xfrm>
        </p:grpSpPr>
        <p:sp>
          <p:nvSpPr>
            <p:cNvPr id="15376" name="文本框 119">
              <a:extLst>
                <a:ext uri="{FF2B5EF4-FFF2-40B4-BE49-F238E27FC236}">
                  <a16:creationId xmlns:a16="http://schemas.microsoft.com/office/drawing/2014/main" xmlns="" id="{A5B7685A-12C9-4663-ACB4-E9DD41C601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21152" y="2675972"/>
              <a:ext cx="183425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800" dirty="0">
                  <a:solidFill>
                    <a:srgbClr val="003399"/>
                  </a:solidFill>
                </a:rPr>
                <a:t>&lt;          &lt;</a:t>
              </a:r>
              <a:endParaRPr lang="zh-CN" altLang="en-US" sz="2800" dirty="0">
                <a:solidFill>
                  <a:srgbClr val="003399"/>
                </a:solidFill>
              </a:endParaRPr>
            </a:p>
          </p:txBody>
        </p:sp>
        <p:grpSp>
          <p:nvGrpSpPr>
            <p:cNvPr id="15377" name="Group 40">
              <a:extLst>
                <a:ext uri="{FF2B5EF4-FFF2-40B4-BE49-F238E27FC236}">
                  <a16:creationId xmlns:a16="http://schemas.microsoft.com/office/drawing/2014/main" xmlns="" id="{E883752E-D83E-40F7-A463-D95DEEBE92D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09614" y="2529731"/>
              <a:ext cx="1087438" cy="842964"/>
              <a:chOff x="2387" y="2780"/>
              <a:chExt cx="685" cy="531"/>
            </a:xfrm>
          </p:grpSpPr>
          <p:sp>
            <p:nvSpPr>
              <p:cNvPr id="15386" name="Text Box 62">
                <a:extLst>
                  <a:ext uri="{FF2B5EF4-FFF2-40B4-BE49-F238E27FC236}">
                    <a16:creationId xmlns:a16="http://schemas.microsoft.com/office/drawing/2014/main" xmlns="" id="{C31E0373-CB9C-4031-B8E3-DDA0D7789AF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87" y="2780"/>
                <a:ext cx="685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sz="2800" i="1" dirty="0" smtClean="0">
                    <a:solidFill>
                      <a:srgbClr val="003399"/>
                    </a:solidFill>
                    <a:cs typeface="Arial" panose="020B0604020202020204" pitchFamily="34" charset="0"/>
                  </a:rPr>
                  <a:t>R</a:t>
                </a:r>
                <a:r>
                  <a:rPr lang="en-US" altLang="zh-TW" sz="2800" dirty="0" smtClean="0">
                    <a:solidFill>
                      <a:srgbClr val="003399"/>
                    </a:solidFill>
                    <a:cs typeface="Arial" panose="020B0604020202020204" pitchFamily="34" charset="0"/>
                  </a:rPr>
                  <a:t>×3</a:t>
                </a:r>
                <a:endParaRPr lang="en-US" altLang="zh-TW" sz="2800" dirty="0">
                  <a:solidFill>
                    <a:srgbClr val="003399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5387" name="Text Box 63">
                <a:extLst>
                  <a:ext uri="{FF2B5EF4-FFF2-40B4-BE49-F238E27FC236}">
                    <a16:creationId xmlns:a16="http://schemas.microsoft.com/office/drawing/2014/main" xmlns="" id="{32B50E1F-6241-46BB-8989-8F8BF5DD8D9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00" y="2981"/>
                <a:ext cx="429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sz="2800" dirty="0">
                    <a:solidFill>
                      <a:srgbClr val="003399"/>
                    </a:solidFill>
                  </a:rPr>
                  <a:t>30</a:t>
                </a:r>
              </a:p>
            </p:txBody>
          </p:sp>
          <p:sp>
            <p:nvSpPr>
              <p:cNvPr id="15388" name="Line 64">
                <a:extLst>
                  <a:ext uri="{FF2B5EF4-FFF2-40B4-BE49-F238E27FC236}">
                    <a16:creationId xmlns:a16="http://schemas.microsoft.com/office/drawing/2014/main" xmlns="" id="{FBC25CC6-3447-4F7F-B032-577CC5B7BF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11" y="3045"/>
                <a:ext cx="476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5378" name="Group 40">
              <a:extLst>
                <a:ext uri="{FF2B5EF4-FFF2-40B4-BE49-F238E27FC236}">
                  <a16:creationId xmlns:a16="http://schemas.microsoft.com/office/drawing/2014/main" xmlns="" id="{CEC9AEC5-FB5F-4466-8C1F-28FCC5710FA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54985" y="2512519"/>
              <a:ext cx="622301" cy="865188"/>
              <a:chOff x="2415" y="2801"/>
              <a:chExt cx="392" cy="545"/>
            </a:xfrm>
          </p:grpSpPr>
          <p:sp>
            <p:nvSpPr>
              <p:cNvPr id="15383" name="Text Box 62">
                <a:extLst>
                  <a:ext uri="{FF2B5EF4-FFF2-40B4-BE49-F238E27FC236}">
                    <a16:creationId xmlns:a16="http://schemas.microsoft.com/office/drawing/2014/main" xmlns="" id="{ADA9BCA4-4535-41A3-9697-8BF5FDB82E6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15" y="2801"/>
                <a:ext cx="37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10</a:t>
                </a:r>
              </a:p>
            </p:txBody>
          </p:sp>
          <p:sp>
            <p:nvSpPr>
              <p:cNvPr id="15384" name="Text Box 63">
                <a:extLst>
                  <a:ext uri="{FF2B5EF4-FFF2-40B4-BE49-F238E27FC236}">
                    <a16:creationId xmlns:a16="http://schemas.microsoft.com/office/drawing/2014/main" xmlns="" id="{43C1CA71-58D7-4C98-8E2C-5DA87C2AAA3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25" y="3016"/>
                <a:ext cx="382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30</a:t>
                </a:r>
              </a:p>
            </p:txBody>
          </p:sp>
          <p:sp>
            <p:nvSpPr>
              <p:cNvPr id="15385" name="Line 64">
                <a:extLst>
                  <a:ext uri="{FF2B5EF4-FFF2-40B4-BE49-F238E27FC236}">
                    <a16:creationId xmlns:a16="http://schemas.microsoft.com/office/drawing/2014/main" xmlns="" id="{3E18EB9E-D9EF-487D-850D-CE96C5EDD1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67" y="3072"/>
                <a:ext cx="272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5379" name="Group 41">
              <a:extLst>
                <a:ext uri="{FF2B5EF4-FFF2-40B4-BE49-F238E27FC236}">
                  <a16:creationId xmlns:a16="http://schemas.microsoft.com/office/drawing/2014/main" xmlns="" id="{703E92D9-963B-4496-BAF7-D886A26A1E9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405540" y="2512519"/>
              <a:ext cx="681038" cy="858838"/>
              <a:chOff x="3083" y="2840"/>
              <a:chExt cx="429" cy="541"/>
            </a:xfrm>
          </p:grpSpPr>
          <p:sp>
            <p:nvSpPr>
              <p:cNvPr id="15380" name="Text Box 62">
                <a:extLst>
                  <a:ext uri="{FF2B5EF4-FFF2-40B4-BE49-F238E27FC236}">
                    <a16:creationId xmlns:a16="http://schemas.microsoft.com/office/drawing/2014/main" xmlns="" id="{74FB3B3D-63AF-4E4B-8871-636E834D74A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83" y="2840"/>
                <a:ext cx="402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25</a:t>
                </a:r>
              </a:p>
            </p:txBody>
          </p:sp>
          <p:sp>
            <p:nvSpPr>
              <p:cNvPr id="15381" name="Text Box 63">
                <a:extLst>
                  <a:ext uri="{FF2B5EF4-FFF2-40B4-BE49-F238E27FC236}">
                    <a16:creationId xmlns:a16="http://schemas.microsoft.com/office/drawing/2014/main" xmlns="" id="{13CB181F-B96A-4335-94B4-F3A62C0D034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83" y="3051"/>
                <a:ext cx="429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rgbClr val="003399"/>
                    </a:solidFill>
                  </a:rPr>
                  <a:t>30</a:t>
                </a:r>
              </a:p>
            </p:txBody>
          </p:sp>
          <p:sp>
            <p:nvSpPr>
              <p:cNvPr id="15382" name="Line 64">
                <a:extLst>
                  <a:ext uri="{FF2B5EF4-FFF2-40B4-BE49-F238E27FC236}">
                    <a16:creationId xmlns:a16="http://schemas.microsoft.com/office/drawing/2014/main" xmlns="" id="{9BBFD07A-7F76-40A1-992E-BEFA663BF0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98" y="3111"/>
                <a:ext cx="312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1" name="Text Box 12">
            <a:extLst>
              <a:ext uri="{FF2B5EF4-FFF2-40B4-BE49-F238E27FC236}">
                <a16:creationId xmlns:a16="http://schemas.microsoft.com/office/drawing/2014/main" xmlns="" id="{026F706F-A5CB-428C-AB6C-B352A06CC9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912" y="4856501"/>
            <a:ext cx="524969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zh-TW" sz="2800" i="1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R</a:t>
            </a:r>
            <a:r>
              <a:rPr lang="zh-CN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的值可能</a:t>
            </a:r>
            <a:r>
              <a:rPr lang="zh-CN" altLang="en-US" sz="2800" dirty="0" smtClean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是</a:t>
            </a:r>
            <a:r>
              <a:rPr lang="en-US" altLang="zh-CN" sz="2800" dirty="0" smtClean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zh-CN" altLang="en-US" sz="2800" dirty="0" smtClean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、</a:t>
            </a:r>
            <a:r>
              <a:rPr lang="en-US" altLang="zh-CN" sz="2800" dirty="0" smtClean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5</a:t>
            </a:r>
            <a:r>
              <a:rPr lang="zh-CN" altLang="en-US" sz="2800" dirty="0" smtClean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、</a:t>
            </a:r>
            <a:r>
              <a:rPr lang="en-US" altLang="zh-CN" sz="2800" dirty="0" smtClean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6</a:t>
            </a:r>
            <a:r>
              <a:rPr lang="zh-CN" altLang="en-US" sz="2800" dirty="0" smtClean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、</a:t>
            </a:r>
            <a:r>
              <a:rPr lang="en-US" altLang="zh-CN" sz="2800" dirty="0" smtClean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7</a:t>
            </a:r>
            <a:r>
              <a:rPr lang="zh-CN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和</a:t>
            </a:r>
            <a:r>
              <a:rPr lang="en-US" altLang="zh-CN" sz="2800" dirty="0" smtClean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8</a:t>
            </a:r>
            <a:r>
              <a:rPr lang="zh-TW" altLang="en-US" sz="2800" dirty="0" smtClean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  <a:endParaRPr lang="zh-TW" altLang="en-US" sz="2800" dirty="0">
              <a:solidFill>
                <a:srgbClr val="00339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2" name="文本框 61">
            <a:extLst>
              <a:ext uri="{FF2B5EF4-FFF2-40B4-BE49-F238E27FC236}">
                <a16:creationId xmlns:a16="http://schemas.microsoft.com/office/drawing/2014/main" xmlns="" id="{648DB48F-CB30-420A-935C-A525F881E0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7688" y="4316413"/>
            <a:ext cx="309086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dirty="0">
                <a:solidFill>
                  <a:srgbClr val="003399"/>
                </a:solidFill>
              </a:rPr>
              <a:t>10 &lt;  </a:t>
            </a:r>
            <a:r>
              <a:rPr lang="en-US" altLang="zh-TW" sz="2800" i="1" dirty="0" smtClean="0">
                <a:solidFill>
                  <a:srgbClr val="003399"/>
                </a:solidFill>
                <a:cs typeface="Arial" panose="020B0604020202020204" pitchFamily="34" charset="0"/>
              </a:rPr>
              <a:t>R</a:t>
            </a:r>
            <a:r>
              <a:rPr lang="en-US" altLang="zh-TW" sz="2800" dirty="0" smtClean="0">
                <a:solidFill>
                  <a:srgbClr val="003399"/>
                </a:solidFill>
                <a:cs typeface="Arial" panose="020B0604020202020204" pitchFamily="34" charset="0"/>
              </a:rPr>
              <a:t>×3</a:t>
            </a:r>
            <a:r>
              <a:rPr lang="en-US" altLang="zh-CN" sz="2800" dirty="0" smtClean="0">
                <a:solidFill>
                  <a:srgbClr val="003399"/>
                </a:solidFill>
              </a:rPr>
              <a:t>  </a:t>
            </a:r>
            <a:r>
              <a:rPr lang="en-US" altLang="zh-CN" sz="2800" dirty="0">
                <a:solidFill>
                  <a:srgbClr val="003399"/>
                </a:solidFill>
              </a:rPr>
              <a:t>&lt;  25</a:t>
            </a:r>
            <a:endParaRPr lang="zh-CN" altLang="en-US" sz="2800" dirty="0">
              <a:solidFill>
                <a:srgbClr val="003399"/>
              </a:solidFill>
            </a:endParaRPr>
          </a:p>
        </p:txBody>
      </p:sp>
      <p:sp>
        <p:nvSpPr>
          <p:cNvPr id="63" name="Rectangle 403">
            <a:extLst>
              <a:ext uri="{FF2B5EF4-FFF2-40B4-BE49-F238E27FC236}">
                <a16:creationId xmlns:a16="http://schemas.microsoft.com/office/drawing/2014/main" xmlns="" id="{CAAA75BE-5A9B-4421-B691-4370EBD804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1038" y="3560763"/>
            <a:ext cx="792162" cy="522287"/>
          </a:xfrm>
          <a:prstGeom prst="rect">
            <a:avLst/>
          </a:prstGeom>
          <a:solidFill>
            <a:srgbClr val="FF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>
            <a:lvl1pPr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ct val="20000"/>
              </a:spcAft>
            </a:pPr>
            <a:r>
              <a:rPr lang="zh-TW" altLang="en-US" sz="2800" b="1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通分</a:t>
            </a:r>
          </a:p>
        </p:txBody>
      </p:sp>
      <p:sp>
        <p:nvSpPr>
          <p:cNvPr id="64" name="Line 10">
            <a:extLst>
              <a:ext uri="{FF2B5EF4-FFF2-40B4-BE49-F238E27FC236}">
                <a16:creationId xmlns:a16="http://schemas.microsoft.com/office/drawing/2014/main" xmlns="" id="{4B74BEEC-97F1-4D65-9A03-471D340B1A3E}"/>
              </a:ext>
            </a:extLst>
          </p:cNvPr>
          <p:cNvSpPr>
            <a:spLocks noChangeShapeType="1"/>
          </p:cNvSpPr>
          <p:nvPr/>
        </p:nvSpPr>
        <p:spPr bwMode="auto">
          <a:xfrm>
            <a:off x="857250" y="1614488"/>
            <a:ext cx="371475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/>
      <p:bldP spid="61" grpId="0"/>
      <p:bldP spid="61" grpId="1"/>
      <p:bldP spid="61" grpId="2"/>
      <p:bldP spid="62" grpId="0"/>
      <p:bldP spid="62" grpId="1"/>
      <p:bldP spid="63" grpId="0" animBg="1"/>
      <p:bldP spid="63" grpId="1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9">
            <a:extLst>
              <a:ext uri="{FF2B5EF4-FFF2-40B4-BE49-F238E27FC236}">
                <a16:creationId xmlns:a16="http://schemas.microsoft.com/office/drawing/2014/main" xmlns="" id="{2AC129E6-4575-4A89-83E4-46E5EF2B88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0888" y="765175"/>
            <a:ext cx="480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400" u="sng">
                <a:ea typeface="標楷體" panose="03000509000000000000" pitchFamily="65" charset="-120"/>
              </a:rPr>
              <a:t>某玩具公司上半年機械人的生產量</a:t>
            </a:r>
            <a:endParaRPr lang="en-US" altLang="zh-TW" sz="2400" u="sng">
              <a:ea typeface="標楷體" panose="03000509000000000000" pitchFamily="65" charset="-120"/>
            </a:endParaRPr>
          </a:p>
        </p:txBody>
      </p:sp>
      <p:sp>
        <p:nvSpPr>
          <p:cNvPr id="64515" name="Rectangle 4">
            <a:extLst>
              <a:ext uri="{FF2B5EF4-FFF2-40B4-BE49-F238E27FC236}">
                <a16:creationId xmlns:a16="http://schemas.microsoft.com/office/drawing/2014/main" xmlns="" id="{B02716BA-EA7D-4293-89E1-30FAFAA740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4302125"/>
            <a:ext cx="777875" cy="5191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sz="2800">
                <a:ea typeface="標楷體" panose="03000509000000000000" pitchFamily="65" charset="-120"/>
              </a:rPr>
              <a:t>3</a:t>
            </a:r>
            <a:r>
              <a:rPr lang="en-US" altLang="zh-CN" sz="2800">
                <a:ea typeface="標楷體" panose="03000509000000000000" pitchFamily="65" charset="-120"/>
              </a:rPr>
              <a:t>6.</a:t>
            </a:r>
            <a:r>
              <a:rPr lang="en-US" altLang="zh-TW" sz="2800">
                <a:ea typeface="標楷體" panose="03000509000000000000" pitchFamily="65" charset="-120"/>
              </a:rPr>
              <a:t> 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  <p:pic>
        <p:nvPicPr>
          <p:cNvPr id="64516" name="图片 1">
            <a:extLst>
              <a:ext uri="{FF2B5EF4-FFF2-40B4-BE49-F238E27FC236}">
                <a16:creationId xmlns:a16="http://schemas.microsoft.com/office/drawing/2014/main" xmlns="" id="{1F9D68DF-5055-4B0B-8AA6-43A0E0C8EA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0188" y="1304925"/>
            <a:ext cx="58420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17" name="Text Box 42">
            <a:extLst>
              <a:ext uri="{FF2B5EF4-FFF2-40B4-BE49-F238E27FC236}">
                <a16:creationId xmlns:a16="http://schemas.microsoft.com/office/drawing/2014/main" xmlns="" id="{47E33556-32DD-4243-97CD-AB5682B250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3125" y="3890963"/>
            <a:ext cx="6619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ea typeface="標楷體" panose="03000509000000000000" pitchFamily="65" charset="-120"/>
              </a:rPr>
              <a:t>月份</a:t>
            </a:r>
            <a:endParaRPr lang="en-US" altLang="zh-TW">
              <a:ea typeface="標楷體" panose="03000509000000000000" pitchFamily="65" charset="-120"/>
            </a:endParaRPr>
          </a:p>
        </p:txBody>
      </p:sp>
      <p:sp>
        <p:nvSpPr>
          <p:cNvPr id="64518" name="Text Box 42">
            <a:extLst>
              <a:ext uri="{FF2B5EF4-FFF2-40B4-BE49-F238E27FC236}">
                <a16:creationId xmlns:a16="http://schemas.microsoft.com/office/drawing/2014/main" xmlns="" id="{E8CC9C6D-1A0D-4EEC-A696-98486BC9EAE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278606" y="2496344"/>
            <a:ext cx="1584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ea typeface="標楷體" panose="03000509000000000000" pitchFamily="65" charset="-120"/>
              </a:rPr>
              <a:t>生產量</a:t>
            </a:r>
            <a:r>
              <a:rPr lang="en-US" altLang="zh-TW">
                <a:ea typeface="標楷體" panose="03000509000000000000" pitchFamily="65" charset="-120"/>
              </a:rPr>
              <a:t>(</a:t>
            </a:r>
            <a:r>
              <a:rPr lang="zh-TW" altLang="en-US">
                <a:ea typeface="標楷體" panose="03000509000000000000" pitchFamily="65" charset="-120"/>
              </a:rPr>
              <a:t>千個</a:t>
            </a:r>
            <a:r>
              <a:rPr lang="en-US" altLang="zh-TW"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41" name="Text Box 42">
            <a:extLst>
              <a:ext uri="{FF2B5EF4-FFF2-40B4-BE49-F238E27FC236}">
                <a16:creationId xmlns:a16="http://schemas.microsoft.com/office/drawing/2014/main" xmlns="" id="{996B87AA-08E1-438B-A061-75EAB10C20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6675" y="2752725"/>
            <a:ext cx="7921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solidFill>
                  <a:srgbClr val="003399"/>
                </a:solidFill>
                <a:ea typeface="標楷體" panose="03000509000000000000" pitchFamily="65" charset="-120"/>
              </a:rPr>
              <a:t>3000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xmlns="" id="{6C89A74C-807B-4391-81F8-A4AE83FBDF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3113" y="4365625"/>
            <a:ext cx="3775075" cy="358775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17" name="Text Box 42">
            <a:extLst>
              <a:ext uri="{FF2B5EF4-FFF2-40B4-BE49-F238E27FC236}">
                <a16:creationId xmlns:a16="http://schemas.microsoft.com/office/drawing/2014/main" xmlns="" id="{03F6EFBD-A237-4D0F-B931-BB8D288199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3438" y="1627188"/>
            <a:ext cx="7334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solidFill>
                  <a:srgbClr val="003399"/>
                </a:solidFill>
                <a:ea typeface="標楷體" panose="03000509000000000000" pitchFamily="65" charset="-120"/>
              </a:rPr>
              <a:t>7000</a:t>
            </a:r>
          </a:p>
        </p:txBody>
      </p:sp>
      <p:sp>
        <p:nvSpPr>
          <p:cNvPr id="40" name="Text Box 42">
            <a:extLst>
              <a:ext uri="{FF2B5EF4-FFF2-40B4-BE49-F238E27FC236}">
                <a16:creationId xmlns:a16="http://schemas.microsoft.com/office/drawing/2014/main" xmlns="" id="{F8132E7A-C636-47FF-88EA-406A510DB9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8200" y="5249863"/>
            <a:ext cx="62219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35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 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(7000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＋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4000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＋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3000)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 = </a:t>
            </a:r>
            <a:r>
              <a:rPr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490 000</a:t>
            </a:r>
            <a:endParaRPr lang="en-US" altLang="zh-TW" sz="28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xmlns="" id="{6DFF3369-7847-418B-8F5E-44CFD83167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80138" y="4365625"/>
            <a:ext cx="1042987" cy="358775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xmlns="" id="{AAA2A64D-CEFF-4016-BD50-9C5A9F2599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6463" y="3987800"/>
            <a:ext cx="2303462" cy="211138"/>
          </a:xfrm>
          <a:prstGeom prst="rect">
            <a:avLst/>
          </a:prstGeom>
          <a:noFill/>
          <a:ln w="19050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18" name="Text Box 42">
            <a:extLst>
              <a:ext uri="{FF2B5EF4-FFF2-40B4-BE49-F238E27FC236}">
                <a16:creationId xmlns:a16="http://schemas.microsoft.com/office/drawing/2014/main" xmlns="" id="{3CB20FDB-1EDC-4CC3-A27F-051EA9E0D0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8625" y="2470150"/>
            <a:ext cx="7334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solidFill>
                  <a:srgbClr val="003399"/>
                </a:solidFill>
                <a:ea typeface="標楷體" panose="03000509000000000000" pitchFamily="65" charset="-120"/>
              </a:rPr>
              <a:t>4000</a:t>
            </a:r>
          </a:p>
        </p:txBody>
      </p:sp>
      <p:sp>
        <p:nvSpPr>
          <p:cNvPr id="19" name="Text Box 42">
            <a:extLst>
              <a:ext uri="{FF2B5EF4-FFF2-40B4-BE49-F238E27FC236}">
                <a16:creationId xmlns:a16="http://schemas.microsoft.com/office/drawing/2014/main" xmlns="" id="{63C07E05-20F4-4457-BF56-5C2272FA52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6089" y="5230813"/>
            <a:ext cx="18764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</a:rPr>
              <a:t>總費用是：</a:t>
            </a:r>
            <a:endParaRPr lang="en-US" altLang="zh-TW" sz="280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64527" name="Rectangle 4">
            <a:extLst>
              <a:ext uri="{FF2B5EF4-FFF2-40B4-BE49-F238E27FC236}">
                <a16:creationId xmlns:a16="http://schemas.microsoft.com/office/drawing/2014/main" xmlns="" id="{0B651883-9250-458D-BAA1-72629F86D0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4276725"/>
            <a:ext cx="8135937" cy="95408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33400" indent="-5334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>
                <a:ea typeface="標楷體" panose="03000509000000000000" pitchFamily="65" charset="-120"/>
              </a:rPr>
              <a:t>(</a:t>
            </a:r>
            <a:r>
              <a:rPr lang="en-US" altLang="zh-CN" sz="2800">
                <a:ea typeface="標楷體" panose="03000509000000000000" pitchFamily="65" charset="-120"/>
              </a:rPr>
              <a:t>c</a:t>
            </a:r>
            <a:r>
              <a:rPr lang="en-US" altLang="zh-TW" sz="2800">
                <a:ea typeface="標楷體" panose="03000509000000000000" pitchFamily="65" charset="-120"/>
              </a:rPr>
              <a:t>) </a:t>
            </a:r>
            <a:r>
              <a:rPr lang="zh-TW" altLang="en-US" sz="2800">
                <a:ea typeface="標楷體" panose="03000509000000000000" pitchFamily="65" charset="-120"/>
              </a:rPr>
              <a:t>生產一個機械人的費用是</a:t>
            </a:r>
            <a:r>
              <a:rPr lang="en-US" altLang="zh-TW" sz="2800">
                <a:ea typeface="標楷體" panose="03000509000000000000" pitchFamily="65" charset="-120"/>
              </a:rPr>
              <a:t>$35</a:t>
            </a:r>
            <a:r>
              <a:rPr lang="zh-TW" altLang="en-US" sz="2800">
                <a:ea typeface="標楷體" panose="03000509000000000000" pitchFamily="65" charset="-120"/>
              </a:rPr>
              <a:t>。第二季生產機械人的總費用是多少？                                   </a:t>
            </a:r>
            <a:r>
              <a:rPr lang="en-US" altLang="zh-TW" sz="2800">
                <a:ea typeface="標楷體" panose="03000509000000000000" pitchFamily="65" charset="-120"/>
              </a:rPr>
              <a:t>[4</a:t>
            </a:r>
            <a:r>
              <a:rPr lang="zh-TW" altLang="en-US" sz="2800">
                <a:ea typeface="標楷體" panose="03000509000000000000" pitchFamily="65" charset="-120"/>
              </a:rPr>
              <a:t>分</a:t>
            </a:r>
            <a:r>
              <a:rPr lang="en-US" altLang="zh-TW" sz="2800">
                <a:ea typeface="標楷體" panose="03000509000000000000" pitchFamily="65" charset="-120"/>
              </a:rPr>
              <a:t>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3" grpId="0" animBg="1"/>
      <p:bldP spid="17" grpId="0"/>
      <p:bldP spid="40" grpId="0"/>
      <p:bldP spid="15" grpId="0" animBg="1"/>
      <p:bldP spid="4" grpId="0" animBg="1"/>
      <p:bldP spid="18" grpId="0"/>
      <p:bldP spid="19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4">
            <a:extLst>
              <a:ext uri="{FF2B5EF4-FFF2-40B4-BE49-F238E27FC236}">
                <a16:creationId xmlns:a16="http://schemas.microsoft.com/office/drawing/2014/main" xmlns="" id="{221D27A2-6837-457C-BB12-C973AE9C6E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933450"/>
            <a:ext cx="736600" cy="5191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sz="2800">
                <a:ea typeface="標楷體" panose="03000509000000000000" pitchFamily="65" charset="-120"/>
              </a:rPr>
              <a:t>3</a:t>
            </a:r>
            <a:r>
              <a:rPr lang="en-US" altLang="zh-CN" sz="2800">
                <a:ea typeface="標楷體" panose="03000509000000000000" pitchFamily="65" charset="-120"/>
              </a:rPr>
              <a:t>6.</a:t>
            </a:r>
            <a:r>
              <a:rPr lang="en-US" altLang="zh-TW" sz="2800">
                <a:ea typeface="標楷體" panose="03000509000000000000" pitchFamily="65" charset="-120"/>
              </a:rPr>
              <a:t> 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  <p:sp>
        <p:nvSpPr>
          <p:cNvPr id="65539" name="Rectangle 4">
            <a:extLst>
              <a:ext uri="{FF2B5EF4-FFF2-40B4-BE49-F238E27FC236}">
                <a16:creationId xmlns:a16="http://schemas.microsoft.com/office/drawing/2014/main" xmlns="" id="{CE17FB76-E90F-49EB-BB8D-F2F881C50D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908050"/>
            <a:ext cx="7704137" cy="95408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33400" indent="-5334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>
                <a:ea typeface="標楷體" panose="03000509000000000000" pitchFamily="65" charset="-120"/>
              </a:rPr>
              <a:t>(</a:t>
            </a:r>
            <a:r>
              <a:rPr lang="en-US" altLang="zh-CN" sz="2800">
                <a:ea typeface="標楷體" panose="03000509000000000000" pitchFamily="65" charset="-120"/>
              </a:rPr>
              <a:t>c</a:t>
            </a:r>
            <a:r>
              <a:rPr lang="en-US" altLang="zh-TW" sz="2800">
                <a:ea typeface="標楷體" panose="03000509000000000000" pitchFamily="65" charset="-120"/>
              </a:rPr>
              <a:t>) </a:t>
            </a:r>
            <a:r>
              <a:rPr lang="zh-TW" altLang="en-US" sz="2800">
                <a:ea typeface="標楷體" panose="03000509000000000000" pitchFamily="65" charset="-120"/>
              </a:rPr>
              <a:t>生產一個機械人的費用是</a:t>
            </a:r>
            <a:r>
              <a:rPr lang="en-US" altLang="zh-TW" sz="2800">
                <a:ea typeface="標楷體" panose="03000509000000000000" pitchFamily="65" charset="-120"/>
              </a:rPr>
              <a:t>$35</a:t>
            </a:r>
            <a:r>
              <a:rPr lang="zh-TW" altLang="en-US" sz="2800">
                <a:ea typeface="標楷體" panose="03000509000000000000" pitchFamily="65" charset="-120"/>
              </a:rPr>
              <a:t>。第二季生產機械人的總費用是多少？                           </a:t>
            </a:r>
            <a:r>
              <a:rPr lang="en-US" altLang="zh-TW" sz="2800">
                <a:ea typeface="標楷體" panose="03000509000000000000" pitchFamily="65" charset="-120"/>
              </a:rPr>
              <a:t>[4</a:t>
            </a:r>
            <a:r>
              <a:rPr lang="zh-TW" altLang="en-US" sz="2800">
                <a:ea typeface="標楷體" panose="03000509000000000000" pitchFamily="65" charset="-120"/>
              </a:rPr>
              <a:t>分</a:t>
            </a:r>
            <a:r>
              <a:rPr lang="en-US" altLang="zh-TW" sz="2800">
                <a:ea typeface="標楷體" panose="03000509000000000000" pitchFamily="65" charset="-120"/>
              </a:rPr>
              <a:t>]</a:t>
            </a:r>
          </a:p>
        </p:txBody>
      </p:sp>
      <p:sp>
        <p:nvSpPr>
          <p:cNvPr id="65540" name="矩形 36">
            <a:extLst>
              <a:ext uri="{FF2B5EF4-FFF2-40B4-BE49-F238E27FC236}">
                <a16:creationId xmlns:a16="http://schemas.microsoft.com/office/drawing/2014/main" xmlns="" id="{72947F67-3847-4294-83D9-5EBA71AD10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763" y="1900238"/>
            <a:ext cx="7123112" cy="1584325"/>
          </a:xfrm>
          <a:prstGeom prst="rect">
            <a:avLst/>
          </a:prstGeom>
          <a:solidFill>
            <a:srgbClr val="FFF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CN"/>
          </a:p>
        </p:txBody>
      </p:sp>
      <p:sp>
        <p:nvSpPr>
          <p:cNvPr id="40" name="Text Box 42">
            <a:extLst>
              <a:ext uri="{FF2B5EF4-FFF2-40B4-BE49-F238E27FC236}">
                <a16:creationId xmlns:a16="http://schemas.microsoft.com/office/drawing/2014/main" xmlns="" id="{2F1C7509-93AE-4DC6-9CD6-93DAE48B5E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7938" y="1949450"/>
            <a:ext cx="6045200" cy="97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200"/>
              </a:spcAft>
            </a:pP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   35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 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 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(7000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＋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4000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＋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3000)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 </a:t>
            </a:r>
          </a:p>
          <a:p>
            <a:pPr eaLnBrk="1" hangingPunct="1"/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= 490 000</a:t>
            </a:r>
          </a:p>
        </p:txBody>
      </p:sp>
      <p:sp>
        <p:nvSpPr>
          <p:cNvPr id="19" name="Text Box 42">
            <a:extLst>
              <a:ext uri="{FF2B5EF4-FFF2-40B4-BE49-F238E27FC236}">
                <a16:creationId xmlns:a16="http://schemas.microsoft.com/office/drawing/2014/main" xmlns="" id="{4EA8A99E-3718-4311-9EE6-0FD6049D54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4763" y="2903538"/>
            <a:ext cx="65913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第二季生產機械人的總費用是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$490 000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。</a:t>
            </a:r>
            <a:endParaRPr lang="en-US" altLang="zh-TW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20" name="Rectangle 8">
            <a:extLst>
              <a:ext uri="{FF2B5EF4-FFF2-40B4-BE49-F238E27FC236}">
                <a16:creationId xmlns:a16="http://schemas.microsoft.com/office/drawing/2014/main" xmlns="" id="{4AC6E5EF-4FF5-4015-9E2B-ACA58C883E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3138" y="1949450"/>
            <a:ext cx="12160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 [2</a:t>
            </a:r>
            <a:r>
              <a:rPr kumimoji="0"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80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3" name="Rectangle 8">
            <a:extLst>
              <a:ext uri="{FF2B5EF4-FFF2-40B4-BE49-F238E27FC236}">
                <a16:creationId xmlns:a16="http://schemas.microsoft.com/office/drawing/2014/main" xmlns="" id="{C90B8963-1CEE-406F-9840-6C122EF4F1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3138" y="2411413"/>
            <a:ext cx="12160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 [2</a:t>
            </a:r>
            <a:r>
              <a:rPr kumimoji="0"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80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uiExpand="1" build="p"/>
      <p:bldP spid="19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WordArt 4">
            <a:extLst>
              <a:ext uri="{FF2B5EF4-FFF2-40B4-BE49-F238E27FC236}">
                <a16:creationId xmlns:a16="http://schemas.microsoft.com/office/drawing/2014/main" xmlns="" id="{FDC5861A-0D66-4F49-BB16-F1F245E4454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819400" y="2743200"/>
            <a:ext cx="36576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9600" b="1" kern="10"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全卷完</a:t>
            </a:r>
            <a:endParaRPr lang="en-US" sz="9600" b="1" kern="10">
              <a:solidFill>
                <a:srgbClr val="FF6D70"/>
              </a:solidFill>
              <a:effectLst>
                <a:prstShdw prst="shdw17" dist="17961" dir="2700000">
                  <a:srgbClr val="994143"/>
                </a:prst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66563" name="Picture 5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7ED7D3AC-978A-4C26-94FF-37E10ED350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>
            <a:extLst>
              <a:ext uri="{FF2B5EF4-FFF2-40B4-BE49-F238E27FC236}">
                <a16:creationId xmlns:a16="http://schemas.microsoft.com/office/drawing/2014/main" xmlns="" id="{D2819CAB-6C4B-4250-AF1F-EDF116DA49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6250" y="2179638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C4215AB3-254B-4859-A4CE-AF47A16C53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2313" y="2124075"/>
            <a:ext cx="9286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xmlns="" id="{F598C24C-E85E-41A8-9B25-D8775F2A29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836613"/>
            <a:ext cx="579438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sz="2800">
                <a:ea typeface="標楷體" panose="03000509000000000000" pitchFamily="65" charset="-120"/>
              </a:rPr>
              <a:t>2</a:t>
            </a:r>
            <a:r>
              <a:rPr lang="en-US" altLang="zh-CN" sz="2800">
                <a:ea typeface="標楷體" panose="03000509000000000000" pitchFamily="65" charset="-120"/>
              </a:rPr>
              <a:t>.</a:t>
            </a:r>
            <a:r>
              <a:rPr lang="en-US" altLang="zh-TW" sz="2800">
                <a:ea typeface="標楷體" panose="03000509000000000000" pitchFamily="65" charset="-120"/>
              </a:rPr>
              <a:t> 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xmlns="" id="{4568F842-0DE2-440C-9172-1A5FAC1F26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8350" y="1443038"/>
            <a:ext cx="6972300" cy="12033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ctr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30000"/>
              </a:spcBef>
              <a:spcAft>
                <a:spcPct val="30000"/>
              </a:spcAft>
              <a:buFontTx/>
              <a:buAutoNum type="alphaUcPeriod"/>
            </a:pPr>
            <a:r>
              <a:rPr lang="en-US" altLang="zh-TW" sz="2800" dirty="0">
                <a:ea typeface="標楷體" panose="03000509000000000000" pitchFamily="65" charset="-120"/>
              </a:rPr>
              <a:t> 10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×</a:t>
            </a:r>
            <a:r>
              <a:rPr lang="zh-TW" altLang="en-US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199</a:t>
            </a:r>
            <a:r>
              <a:rPr lang="zh-TW" altLang="en-US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＋</a:t>
            </a:r>
            <a:r>
              <a:rPr lang="en-US" altLang="zh-TW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2</a:t>
            </a:r>
            <a:r>
              <a:rPr lang="en-US" altLang="zh-TW" sz="2800" dirty="0">
                <a:ea typeface="標楷體" panose="03000509000000000000" pitchFamily="65" charset="-120"/>
              </a:rPr>
              <a:t>           </a:t>
            </a:r>
            <a:r>
              <a:rPr lang="en-US" altLang="zh-CN" sz="2800" dirty="0">
                <a:ea typeface="標楷體" panose="03000509000000000000" pitchFamily="65" charset="-120"/>
              </a:rPr>
              <a:t>B. </a:t>
            </a:r>
            <a:r>
              <a:rPr lang="en-US" altLang="zh-TW" sz="2800" dirty="0">
                <a:ea typeface="標楷體" panose="03000509000000000000" pitchFamily="65" charset="-120"/>
              </a:rPr>
              <a:t>10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</a:rPr>
              <a:t>×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</a:rPr>
              <a:t>200</a:t>
            </a:r>
            <a:r>
              <a:rPr lang="zh-TW" altLang="en-US" sz="2800" dirty="0">
                <a:ea typeface="標楷體" panose="03000509000000000000" pitchFamily="65" charset="-120"/>
              </a:rPr>
              <a:t>＋</a:t>
            </a:r>
            <a:r>
              <a:rPr lang="en-US" altLang="zh-TW" sz="2800" dirty="0">
                <a:ea typeface="標楷體" panose="03000509000000000000" pitchFamily="65" charset="-120"/>
              </a:rPr>
              <a:t>12 </a:t>
            </a:r>
          </a:p>
          <a:p>
            <a:pPr eaLnBrk="1" hangingPunct="1">
              <a:spcBef>
                <a:spcPct val="30000"/>
              </a:spcBef>
            </a:pPr>
            <a:r>
              <a:rPr lang="en-US" altLang="zh-CN" sz="2800" dirty="0">
                <a:ea typeface="標楷體" panose="03000509000000000000" pitchFamily="65" charset="-120"/>
              </a:rPr>
              <a:t>C.</a:t>
            </a:r>
            <a:r>
              <a:rPr lang="en-US" altLang="zh-TW" sz="2800" dirty="0">
                <a:ea typeface="標楷體" panose="03000509000000000000" pitchFamily="65" charset="-120"/>
              </a:rPr>
              <a:t> 12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</a:rPr>
              <a:t>×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</a:rPr>
              <a:t>200</a:t>
            </a:r>
            <a:r>
              <a:rPr lang="zh-TW" altLang="en-US" sz="2800" dirty="0">
                <a:ea typeface="標楷體" panose="03000509000000000000" pitchFamily="65" charset="-120"/>
              </a:rPr>
              <a:t>－</a:t>
            </a:r>
            <a:r>
              <a:rPr lang="en-US" altLang="zh-TW" sz="2800" dirty="0">
                <a:ea typeface="標楷體" panose="03000509000000000000" pitchFamily="65" charset="-120"/>
              </a:rPr>
              <a:t>2           </a:t>
            </a:r>
            <a:r>
              <a:rPr lang="en-US" altLang="zh-CN" sz="2800" dirty="0">
                <a:ea typeface="標楷體" panose="03000509000000000000" pitchFamily="65" charset="-120"/>
              </a:rPr>
              <a:t>D. </a:t>
            </a:r>
            <a:r>
              <a:rPr lang="en-US" altLang="zh-TW" sz="2800" dirty="0">
                <a:ea typeface="標楷體" panose="03000509000000000000" pitchFamily="65" charset="-120"/>
              </a:rPr>
              <a:t>12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</a:rPr>
              <a:t>×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</a:rPr>
              <a:t>200</a:t>
            </a:r>
            <a:r>
              <a:rPr lang="zh-TW" altLang="en-US" sz="2800" dirty="0">
                <a:ea typeface="標楷體" panose="03000509000000000000" pitchFamily="65" charset="-120"/>
              </a:rPr>
              <a:t>－</a:t>
            </a:r>
            <a:r>
              <a:rPr lang="en-US" altLang="zh-TW" sz="2800" dirty="0">
                <a:ea typeface="標楷體" panose="03000509000000000000" pitchFamily="65" charset="-120"/>
              </a:rPr>
              <a:t>12</a:t>
            </a:r>
            <a:r>
              <a:rPr lang="en-US" altLang="zh-TW" dirty="0"/>
              <a:t> </a:t>
            </a:r>
          </a:p>
        </p:txBody>
      </p:sp>
      <p:sp>
        <p:nvSpPr>
          <p:cNvPr id="16390" name="Rectangle 4">
            <a:extLst>
              <a:ext uri="{FF2B5EF4-FFF2-40B4-BE49-F238E27FC236}">
                <a16:creationId xmlns:a16="http://schemas.microsoft.com/office/drawing/2014/main" xmlns="" id="{0210E868-2704-4988-96C9-49303DB054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375" y="847725"/>
            <a:ext cx="6624638" cy="5191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>
                <a:ea typeface="標楷體" panose="03000509000000000000" pitchFamily="65" charset="-120"/>
              </a:rPr>
              <a:t>12</a:t>
            </a:r>
            <a:r>
              <a:rPr lang="zh-TW" altLang="en-US" sz="2800">
                <a:ea typeface="標楷體" panose="03000509000000000000" pitchFamily="65" charset="-120"/>
              </a:rPr>
              <a:t> </a:t>
            </a:r>
            <a:r>
              <a:rPr lang="en-US" altLang="zh-TW" sz="2800">
                <a:ea typeface="標楷體" panose="03000509000000000000" pitchFamily="65" charset="-120"/>
              </a:rPr>
              <a:t>×</a:t>
            </a:r>
            <a:r>
              <a:rPr lang="zh-TW" altLang="en-US" sz="2800">
                <a:ea typeface="標楷體" panose="03000509000000000000" pitchFamily="65" charset="-120"/>
              </a:rPr>
              <a:t> </a:t>
            </a:r>
            <a:r>
              <a:rPr lang="en-US" altLang="zh-TW" sz="2800">
                <a:ea typeface="標楷體" panose="03000509000000000000" pitchFamily="65" charset="-120"/>
              </a:rPr>
              <a:t>199 =</a:t>
            </a:r>
            <a:r>
              <a:rPr lang="zh-TW" altLang="en-US" sz="2800">
                <a:ea typeface="標楷體" panose="03000509000000000000" pitchFamily="65" charset="-120"/>
              </a:rPr>
              <a:t>？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  <p:sp>
        <p:nvSpPr>
          <p:cNvPr id="115752" name="Text Box 40">
            <a:extLst>
              <a:ext uri="{FF2B5EF4-FFF2-40B4-BE49-F238E27FC236}">
                <a16:creationId xmlns:a16="http://schemas.microsoft.com/office/drawing/2014/main" xmlns="" id="{62D954D3-8F77-4854-ABAE-5D79D30EE3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350" y="2628555"/>
            <a:ext cx="23606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003399"/>
                </a:solidFill>
              </a:rPr>
              <a:t>199 = 200</a:t>
            </a:r>
            <a:r>
              <a:rPr lang="zh-TW" altLang="en-US" sz="2800" dirty="0">
                <a:solidFill>
                  <a:srgbClr val="003399"/>
                </a:solidFill>
              </a:rPr>
              <a:t>－</a:t>
            </a:r>
            <a:r>
              <a:rPr lang="en-US" altLang="zh-TW" sz="2800" dirty="0">
                <a:solidFill>
                  <a:srgbClr val="003399"/>
                </a:solidFill>
              </a:rPr>
              <a:t>1</a:t>
            </a:r>
            <a:endParaRPr lang="en-US" altLang="zh-TW" sz="2800" dirty="0">
              <a:solidFill>
                <a:srgbClr val="FF0066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4" name="Text Box 40">
            <a:extLst>
              <a:ext uri="{FF2B5EF4-FFF2-40B4-BE49-F238E27FC236}">
                <a16:creationId xmlns:a16="http://schemas.microsoft.com/office/drawing/2014/main" xmlns="" id="{3C4D8DBF-97E6-4FE0-8505-4E7236DDAE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853" y="3162316"/>
            <a:ext cx="206496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1200"/>
              </a:spcBef>
            </a:pPr>
            <a:r>
              <a:rPr lang="zh-TW" altLang="en-US" sz="2800" dirty="0">
                <a:solidFill>
                  <a:srgbClr val="003399"/>
                </a:solidFill>
              </a:rPr>
              <a:t>  </a:t>
            </a:r>
            <a:r>
              <a:rPr lang="en-US" altLang="zh-TW" sz="2800" dirty="0">
                <a:solidFill>
                  <a:srgbClr val="003399"/>
                </a:solidFill>
              </a:rPr>
              <a:t>12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×</a:t>
            </a:r>
            <a:r>
              <a:rPr lang="en-US" altLang="zh-TW" sz="2800" dirty="0">
                <a:solidFill>
                  <a:srgbClr val="003399"/>
                </a:solidFill>
              </a:rPr>
              <a:t>199 </a:t>
            </a:r>
          </a:p>
        </p:txBody>
      </p:sp>
      <p:sp>
        <p:nvSpPr>
          <p:cNvPr id="15" name="Text Box 40">
            <a:extLst>
              <a:ext uri="{FF2B5EF4-FFF2-40B4-BE49-F238E27FC236}">
                <a16:creationId xmlns:a16="http://schemas.microsoft.com/office/drawing/2014/main" xmlns="" id="{16922A56-C150-436C-B179-E7CF9461C5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4917" y="3748356"/>
            <a:ext cx="27269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1200"/>
              </a:spcBef>
            </a:pPr>
            <a:r>
              <a:rPr lang="en-US" altLang="zh-TW" sz="2800" dirty="0">
                <a:solidFill>
                  <a:srgbClr val="003399"/>
                </a:solidFill>
              </a:rPr>
              <a:t>= 12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×</a:t>
            </a:r>
            <a:r>
              <a:rPr lang="en-US" altLang="zh-TW" sz="2800" dirty="0">
                <a:solidFill>
                  <a:srgbClr val="003399"/>
                </a:solidFill>
              </a:rPr>
              <a:t>(200</a:t>
            </a:r>
            <a:r>
              <a:rPr lang="zh-TW" altLang="en-US" sz="2800" dirty="0">
                <a:solidFill>
                  <a:srgbClr val="003399"/>
                </a:solidFill>
              </a:rPr>
              <a:t>－</a:t>
            </a:r>
            <a:r>
              <a:rPr lang="en-US" altLang="zh-TW" sz="2800" dirty="0">
                <a:solidFill>
                  <a:srgbClr val="003399"/>
                </a:solidFill>
              </a:rPr>
              <a:t>1)</a:t>
            </a:r>
            <a:r>
              <a:rPr lang="zh-TW" altLang="en-US" sz="2800" dirty="0">
                <a:solidFill>
                  <a:srgbClr val="003399"/>
                </a:solidFill>
              </a:rPr>
              <a:t> </a:t>
            </a:r>
            <a:endParaRPr lang="en-US" altLang="zh-TW" sz="2800" dirty="0">
              <a:solidFill>
                <a:srgbClr val="003399"/>
              </a:solidFill>
            </a:endParaRPr>
          </a:p>
        </p:txBody>
      </p:sp>
      <p:sp>
        <p:nvSpPr>
          <p:cNvPr id="20" name="Text Box 40">
            <a:extLst>
              <a:ext uri="{FF2B5EF4-FFF2-40B4-BE49-F238E27FC236}">
                <a16:creationId xmlns:a16="http://schemas.microsoft.com/office/drawing/2014/main" xmlns="" id="{711935BB-ECEF-40E1-A1B7-BEAB3ED5D2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4917" y="4296268"/>
            <a:ext cx="32310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1200"/>
              </a:spcBef>
            </a:pP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=</a:t>
            </a:r>
            <a:r>
              <a:rPr lang="zh-TW" altLang="en-US" sz="2800" dirty="0">
                <a:solidFill>
                  <a:srgbClr val="FF0066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800" dirty="0">
                <a:solidFill>
                  <a:srgbClr val="003399"/>
                </a:solidFill>
              </a:rPr>
              <a:t>12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×200</a:t>
            </a:r>
            <a:r>
              <a:rPr lang="zh-TW" altLang="en-US" sz="2800" dirty="0">
                <a:solidFill>
                  <a:srgbClr val="003399"/>
                </a:solidFill>
              </a:rPr>
              <a:t>－</a:t>
            </a:r>
            <a:r>
              <a:rPr lang="en-US" altLang="zh-TW" sz="2800" dirty="0">
                <a:solidFill>
                  <a:srgbClr val="003399"/>
                </a:solidFill>
              </a:rPr>
              <a:t>12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×1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endParaRPr lang="en-US" altLang="zh-TW" sz="28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22" name="Text Box 40">
            <a:extLst>
              <a:ext uri="{FF2B5EF4-FFF2-40B4-BE49-F238E27FC236}">
                <a16:creationId xmlns:a16="http://schemas.microsoft.com/office/drawing/2014/main" xmlns="" id="{FD639C53-3057-42C0-B6B7-A197C40F0C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791" y="4872265"/>
            <a:ext cx="269748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1200"/>
              </a:spcBef>
            </a:pP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=</a:t>
            </a:r>
            <a:r>
              <a:rPr lang="en-US" altLang="zh-TW" sz="2800" dirty="0">
                <a:solidFill>
                  <a:srgbClr val="003399"/>
                </a:solidFill>
              </a:rPr>
              <a:t> 12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×200</a:t>
            </a:r>
            <a:r>
              <a:rPr lang="zh-TW" altLang="en-US" sz="2800" dirty="0">
                <a:solidFill>
                  <a:srgbClr val="003399"/>
                </a:solidFill>
              </a:rPr>
              <a:t>－</a:t>
            </a:r>
            <a:r>
              <a:rPr lang="en-US" altLang="zh-TW" sz="2800" dirty="0">
                <a:solidFill>
                  <a:srgbClr val="003399"/>
                </a:solidFill>
              </a:rPr>
              <a:t>12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endParaRPr lang="en-US" altLang="zh-TW" sz="2800" dirty="0">
              <a:solidFill>
                <a:srgbClr val="FF0066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5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1157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93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538" grpId="0" animBg="1"/>
      <p:bldP spid="28" grpId="0"/>
      <p:bldP spid="115752" grpId="0"/>
      <p:bldP spid="115752" grpId="1"/>
      <p:bldP spid="14" grpId="0"/>
      <p:bldP spid="14" grpId="1"/>
      <p:bldP spid="15" grpId="0"/>
      <p:bldP spid="15" grpId="1"/>
      <p:bldP spid="20" grpId="0"/>
      <p:bldP spid="20" grpId="1"/>
      <p:bldP spid="22" grpId="0"/>
      <p:bldP spid="2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606" name="Rectangle 30">
            <a:extLst>
              <a:ext uri="{FF2B5EF4-FFF2-40B4-BE49-F238E27FC236}">
                <a16:creationId xmlns:a16="http://schemas.microsoft.com/office/drawing/2014/main" xmlns="" id="{ED4233E4-A68A-4710-9B16-18FF87CF47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2192338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17411" name="Rectangle 4">
            <a:extLst>
              <a:ext uri="{FF2B5EF4-FFF2-40B4-BE49-F238E27FC236}">
                <a16:creationId xmlns:a16="http://schemas.microsoft.com/office/drawing/2014/main" xmlns="" id="{9E17B9A3-2DB9-415D-8CEB-3530B188D6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836613"/>
            <a:ext cx="579438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sz="2800">
                <a:ea typeface="標楷體" panose="03000509000000000000" pitchFamily="65" charset="-120"/>
              </a:rPr>
              <a:t>3</a:t>
            </a:r>
            <a:r>
              <a:rPr lang="en-US" altLang="zh-CN" sz="2800">
                <a:ea typeface="標楷體" panose="03000509000000000000" pitchFamily="65" charset="-120"/>
              </a:rPr>
              <a:t>.</a:t>
            </a:r>
            <a:r>
              <a:rPr lang="en-US" altLang="zh-TW" sz="2800">
                <a:ea typeface="標楷體" panose="03000509000000000000" pitchFamily="65" charset="-120"/>
              </a:rPr>
              <a:t> 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  <p:sp>
        <p:nvSpPr>
          <p:cNvPr id="17412" name="Rectangle 5">
            <a:extLst>
              <a:ext uri="{FF2B5EF4-FFF2-40B4-BE49-F238E27FC236}">
                <a16:creationId xmlns:a16="http://schemas.microsoft.com/office/drawing/2014/main" xmlns="" id="{70F14CEB-8B22-4B73-9D4A-935A4A3CBF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775" y="1450975"/>
            <a:ext cx="5357813" cy="12033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ctr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30000"/>
              </a:spcBef>
              <a:spcAft>
                <a:spcPct val="30000"/>
              </a:spcAft>
              <a:buFontTx/>
              <a:buAutoNum type="alphaUcPeriod"/>
            </a:pPr>
            <a:r>
              <a:rPr lang="en-US" altLang="zh-TW" sz="2800"/>
              <a:t> 6</a:t>
            </a:r>
            <a:r>
              <a:rPr lang="zh-TW" altLang="en-US" sz="2800">
                <a:ea typeface="標楷體" panose="03000509000000000000" pitchFamily="65" charset="-120"/>
              </a:rPr>
              <a:t>、</a:t>
            </a:r>
            <a:r>
              <a:rPr lang="en-US" altLang="zh-TW" sz="2800">
                <a:ea typeface="標楷體" panose="03000509000000000000" pitchFamily="65" charset="-120"/>
              </a:rPr>
              <a:t>14</a:t>
            </a:r>
            <a:r>
              <a:rPr lang="en-US" altLang="zh-TW" sz="2800"/>
              <a:t>              </a:t>
            </a:r>
            <a:r>
              <a:rPr lang="en-US" altLang="zh-CN" sz="2800"/>
              <a:t>B. </a:t>
            </a:r>
            <a:r>
              <a:rPr lang="en-US" altLang="zh-TW" sz="2800"/>
              <a:t>8</a:t>
            </a:r>
            <a:r>
              <a:rPr lang="zh-TW" altLang="en-US" sz="2800">
                <a:ea typeface="標楷體" panose="03000509000000000000" pitchFamily="65" charset="-120"/>
              </a:rPr>
              <a:t>、</a:t>
            </a:r>
            <a:r>
              <a:rPr lang="en-US" altLang="zh-TW" sz="2800">
                <a:ea typeface="標楷體" panose="03000509000000000000" pitchFamily="65" charset="-120"/>
              </a:rPr>
              <a:t>12</a:t>
            </a:r>
            <a:r>
              <a:rPr lang="en-US" altLang="zh-TW" sz="2800"/>
              <a:t>   </a:t>
            </a:r>
          </a:p>
          <a:p>
            <a:pPr eaLnBrk="1" hangingPunct="1">
              <a:spcBef>
                <a:spcPct val="30000"/>
              </a:spcBef>
            </a:pPr>
            <a:r>
              <a:rPr lang="en-US" altLang="zh-CN" sz="2800"/>
              <a:t>C.</a:t>
            </a:r>
            <a:r>
              <a:rPr lang="en-US" altLang="zh-TW" sz="2800"/>
              <a:t> 9</a:t>
            </a:r>
            <a:r>
              <a:rPr lang="zh-TW" altLang="en-US" sz="2800">
                <a:ea typeface="標楷體" panose="03000509000000000000" pitchFamily="65" charset="-120"/>
              </a:rPr>
              <a:t>、</a:t>
            </a:r>
            <a:r>
              <a:rPr lang="en-US" altLang="zh-TW" sz="2800">
                <a:ea typeface="標楷體" panose="03000509000000000000" pitchFamily="65" charset="-120"/>
              </a:rPr>
              <a:t>10</a:t>
            </a:r>
            <a:r>
              <a:rPr lang="en-US" altLang="zh-TW" sz="2800"/>
              <a:t>              </a:t>
            </a:r>
            <a:r>
              <a:rPr lang="en-US" altLang="zh-CN" sz="2800"/>
              <a:t>D. </a:t>
            </a:r>
            <a:r>
              <a:rPr lang="en-US" altLang="zh-TW" sz="2800"/>
              <a:t>15</a:t>
            </a:r>
            <a:r>
              <a:rPr lang="zh-TW" altLang="en-US" sz="2800">
                <a:ea typeface="標楷體" panose="03000509000000000000" pitchFamily="65" charset="-120"/>
              </a:rPr>
              <a:t>、</a:t>
            </a:r>
            <a:r>
              <a:rPr lang="en-US" altLang="zh-TW" sz="2800">
                <a:ea typeface="標楷體" panose="03000509000000000000" pitchFamily="65" charset="-120"/>
              </a:rPr>
              <a:t>25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8D77D539-7A84-47C5-9C1E-34E93462C6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7913" y="2108200"/>
            <a:ext cx="9286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7414" name="Rectangle 4">
            <a:extLst>
              <a:ext uri="{FF2B5EF4-FFF2-40B4-BE49-F238E27FC236}">
                <a16:creationId xmlns:a16="http://schemas.microsoft.com/office/drawing/2014/main" xmlns="" id="{CCA1657D-7AF5-4E9C-BCE9-C48F14EC0C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811213"/>
            <a:ext cx="7127875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kumimoji="0" lang="zh-TW" altLang="en-US" sz="2800">
                <a:ea typeface="標楷體" panose="03000509000000000000" pitchFamily="65" charset="-120"/>
              </a:rPr>
              <a:t>下列哪一組數的積就是它們的</a:t>
            </a:r>
            <a:r>
              <a:rPr kumimoji="0" lang="en-US" altLang="zh-TW" sz="2800">
                <a:ea typeface="標楷體" panose="03000509000000000000" pitchFamily="65" charset="-120"/>
              </a:rPr>
              <a:t>L.C.M.</a:t>
            </a:r>
            <a:r>
              <a:rPr kumimoji="0" lang="zh-TW" altLang="en-US" sz="2800">
                <a:ea typeface="標楷體" panose="03000509000000000000" pitchFamily="65" charset="-120"/>
              </a:rPr>
              <a:t>？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  <p:sp>
        <p:nvSpPr>
          <p:cNvPr id="117775" name="Text Box 15">
            <a:extLst>
              <a:ext uri="{FF2B5EF4-FFF2-40B4-BE49-F238E27FC236}">
                <a16:creationId xmlns:a16="http://schemas.microsoft.com/office/drawing/2014/main" xmlns="" id="{FF43465E-D3F5-46D1-B263-1A1697D557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2120" y="3128963"/>
            <a:ext cx="36718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TW" altLang="en-US" sz="2800" u="sng" dirty="0">
                <a:solidFill>
                  <a:srgbClr val="003399"/>
                </a:solidFill>
                <a:ea typeface="標楷體" panose="03000509000000000000" pitchFamily="65" charset="-120"/>
              </a:rPr>
              <a:t>積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        </a:t>
            </a:r>
            <a:r>
              <a:rPr lang="en-US" altLang="zh-TW" sz="2800" u="sng" dirty="0">
                <a:solidFill>
                  <a:srgbClr val="003399"/>
                </a:solidFill>
                <a:ea typeface="標楷體" panose="03000509000000000000" pitchFamily="65" charset="-120"/>
              </a:rPr>
              <a:t>L.C.M.</a:t>
            </a:r>
          </a:p>
        </p:txBody>
      </p:sp>
      <p:sp>
        <p:nvSpPr>
          <p:cNvPr id="117776" name="Text Box 16">
            <a:extLst>
              <a:ext uri="{FF2B5EF4-FFF2-40B4-BE49-F238E27FC236}">
                <a16:creationId xmlns:a16="http://schemas.microsoft.com/office/drawing/2014/main" xmlns="" id="{ED89A591-F8FB-45E3-A9B0-0F60566B1F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9138" y="3755216"/>
            <a:ext cx="75632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A.     </a:t>
            </a:r>
          </a:p>
        </p:txBody>
      </p:sp>
      <p:sp>
        <p:nvSpPr>
          <p:cNvPr id="117777" name="Text Box 17">
            <a:extLst>
              <a:ext uri="{FF2B5EF4-FFF2-40B4-BE49-F238E27FC236}">
                <a16:creationId xmlns:a16="http://schemas.microsoft.com/office/drawing/2014/main" xmlns="" id="{8E2BE17D-9828-4C06-A9D1-7CFF0CA20D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8699" y="4227772"/>
            <a:ext cx="65929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B.     </a:t>
            </a:r>
          </a:p>
        </p:txBody>
      </p:sp>
      <p:sp>
        <p:nvSpPr>
          <p:cNvPr id="117779" name="Text Box 19">
            <a:extLst>
              <a:ext uri="{FF2B5EF4-FFF2-40B4-BE49-F238E27FC236}">
                <a16:creationId xmlns:a16="http://schemas.microsoft.com/office/drawing/2014/main" xmlns="" id="{DA7B7B82-55D7-4C3A-B57B-59D4A7BC6B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658" y="5084763"/>
            <a:ext cx="65929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D.    </a:t>
            </a:r>
          </a:p>
        </p:txBody>
      </p:sp>
      <p:sp>
        <p:nvSpPr>
          <p:cNvPr id="13" name="Line 40">
            <a:extLst>
              <a:ext uri="{FF2B5EF4-FFF2-40B4-BE49-F238E27FC236}">
                <a16:creationId xmlns:a16="http://schemas.microsoft.com/office/drawing/2014/main" xmlns="" id="{0B08A2F2-FB8F-442E-A137-FD4C1F587D3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90888" y="1320800"/>
            <a:ext cx="3197225" cy="0"/>
          </a:xfrm>
          <a:prstGeom prst="line">
            <a:avLst/>
          </a:prstGeom>
          <a:noFill/>
          <a:ln w="38100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xmlns="" id="{6164CFCB-1A13-4FFB-A976-2B292EA708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145" y="4648200"/>
            <a:ext cx="756321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dirty="0">
                <a:solidFill>
                  <a:srgbClr val="003399"/>
                </a:solidFill>
              </a:rPr>
              <a:t>C.     </a:t>
            </a:r>
          </a:p>
        </p:txBody>
      </p:sp>
      <p:sp>
        <p:nvSpPr>
          <p:cNvPr id="14" name="Text Box 16">
            <a:extLst>
              <a:ext uri="{FF2B5EF4-FFF2-40B4-BE49-F238E27FC236}">
                <a16:creationId xmlns:a16="http://schemas.microsoft.com/office/drawing/2014/main" xmlns="" id="{5FE8976C-3634-404F-9B64-97F111A850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1509" y="3402581"/>
            <a:ext cx="2016224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6</a:t>
            </a:r>
            <a:r>
              <a:rPr lang="en-US" altLang="zh-TW" sz="2800" dirty="0">
                <a:solidFill>
                  <a:srgbClr val="003399"/>
                </a:solidFill>
                <a:ea typeface="等线" panose="02010600030101010101" pitchFamily="2" charset="-122"/>
                <a:cs typeface="Arial" panose="020B0604020202020204" pitchFamily="34" charset="0"/>
              </a:rPr>
              <a:t>×14 = 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84</a:t>
            </a:r>
          </a:p>
        </p:txBody>
      </p:sp>
      <p:sp>
        <p:nvSpPr>
          <p:cNvPr id="15" name="Text Box 16">
            <a:extLst>
              <a:ext uri="{FF2B5EF4-FFF2-40B4-BE49-F238E27FC236}">
                <a16:creationId xmlns:a16="http://schemas.microsoft.com/office/drawing/2014/main" xmlns="" id="{4E2ACB00-4B5C-47C8-A568-4715936FA7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473" y="3732198"/>
            <a:ext cx="795376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84</a:t>
            </a:r>
          </a:p>
        </p:txBody>
      </p:sp>
      <p:sp>
        <p:nvSpPr>
          <p:cNvPr id="16" name="Text Box 16">
            <a:extLst>
              <a:ext uri="{FF2B5EF4-FFF2-40B4-BE49-F238E27FC236}">
                <a16:creationId xmlns:a16="http://schemas.microsoft.com/office/drawing/2014/main" xmlns="" id="{C6401290-949E-4B55-A125-289647FA6A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1401" y="3391323"/>
            <a:ext cx="1244691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6</a:t>
            </a:r>
            <a:r>
              <a:rPr lang="en-US" altLang="zh-TW" sz="2800" dirty="0">
                <a:solidFill>
                  <a:srgbClr val="003399"/>
                </a:solidFill>
                <a:ea typeface="等线" panose="02010600030101010101" pitchFamily="2" charset="-122"/>
                <a:cs typeface="Arial" panose="020B0604020202020204" pitchFamily="34" charset="0"/>
              </a:rPr>
              <a:t>   14 </a:t>
            </a:r>
            <a:endParaRPr lang="en-US" altLang="zh-TW" sz="2800" dirty="0">
              <a:solidFill>
                <a:srgbClr val="00339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" name="任意多边形: 形状 2">
            <a:extLst>
              <a:ext uri="{FF2B5EF4-FFF2-40B4-BE49-F238E27FC236}">
                <a16:creationId xmlns:a16="http://schemas.microsoft.com/office/drawing/2014/main" xmlns="" id="{F82377AA-6DD0-4E26-A9BF-C223058C93A1}"/>
              </a:ext>
            </a:extLst>
          </p:cNvPr>
          <p:cNvSpPr/>
          <p:nvPr/>
        </p:nvSpPr>
        <p:spPr bwMode="auto">
          <a:xfrm>
            <a:off x="5654738" y="3490556"/>
            <a:ext cx="1149510" cy="382555"/>
          </a:xfrm>
          <a:custGeom>
            <a:avLst/>
            <a:gdLst>
              <a:gd name="connsiteX0" fmla="*/ 0 w 1054359"/>
              <a:gd name="connsiteY0" fmla="*/ 0 h 382555"/>
              <a:gd name="connsiteX1" fmla="*/ 0 w 1054359"/>
              <a:gd name="connsiteY1" fmla="*/ 382555 h 382555"/>
              <a:gd name="connsiteX2" fmla="*/ 1054359 w 1054359"/>
              <a:gd name="connsiteY2" fmla="*/ 382555 h 3825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54359" h="382555">
                <a:moveTo>
                  <a:pt x="0" y="0"/>
                </a:moveTo>
                <a:lnTo>
                  <a:pt x="0" y="382555"/>
                </a:lnTo>
                <a:lnTo>
                  <a:pt x="1054359" y="382555"/>
                </a:lnTo>
              </a:path>
            </a:pathLst>
          </a:custGeom>
          <a:noFill/>
          <a:ln w="28575" cap="flat" cmpd="sng" algn="ctr">
            <a:solidFill>
              <a:srgbClr val="0033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7" name="Text Box 16">
            <a:extLst>
              <a:ext uri="{FF2B5EF4-FFF2-40B4-BE49-F238E27FC236}">
                <a16:creationId xmlns:a16="http://schemas.microsoft.com/office/drawing/2014/main" xmlns="" id="{3A80FAC2-29C2-4A59-A0BB-CA0F082322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1509" y="3391323"/>
            <a:ext cx="48814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8" name="Text Box 16">
            <a:extLst>
              <a:ext uri="{FF2B5EF4-FFF2-40B4-BE49-F238E27FC236}">
                <a16:creationId xmlns:a16="http://schemas.microsoft.com/office/drawing/2014/main" xmlns="" id="{BA4CAD68-D487-4661-A882-95B50B0B89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1401" y="3873111"/>
            <a:ext cx="124469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3     7</a:t>
            </a:r>
          </a:p>
        </p:txBody>
      </p:sp>
      <p:sp>
        <p:nvSpPr>
          <p:cNvPr id="19" name="Text Box 16">
            <a:extLst>
              <a:ext uri="{FF2B5EF4-FFF2-40B4-BE49-F238E27FC236}">
                <a16:creationId xmlns:a16="http://schemas.microsoft.com/office/drawing/2014/main" xmlns="" id="{ECB44670-935B-4749-A615-606DA458A3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1509" y="4354899"/>
            <a:ext cx="352901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6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和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14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的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L.C.M.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是：</a:t>
            </a:r>
            <a:endParaRPr lang="en-US" altLang="zh-TW" sz="2800" dirty="0">
              <a:solidFill>
                <a:srgbClr val="00339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</a:pP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en-US" altLang="zh-TW" sz="2800" dirty="0">
                <a:solidFill>
                  <a:srgbClr val="003399"/>
                </a:solidFill>
                <a:ea typeface="等线" panose="02010600030101010101" pitchFamily="2" charset="-122"/>
                <a:cs typeface="Arial" panose="020B0604020202020204" pitchFamily="34" charset="0"/>
              </a:rPr>
              <a:t>×3×7</a:t>
            </a:r>
            <a:r>
              <a:rPr lang="zh-TW" altLang="en-US" sz="2800" dirty="0">
                <a:solidFill>
                  <a:srgbClr val="003399"/>
                </a:solidFill>
                <a:ea typeface="等线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altLang="zh-TW" sz="2800" dirty="0">
                <a:solidFill>
                  <a:srgbClr val="003399"/>
                </a:solidFill>
                <a:ea typeface="等线" panose="02010600030101010101" pitchFamily="2" charset="-122"/>
                <a:cs typeface="Arial" panose="020B0604020202020204" pitchFamily="34" charset="0"/>
              </a:rPr>
              <a:t>=</a:t>
            </a:r>
            <a:r>
              <a:rPr lang="zh-TW" altLang="en-US" sz="2800" dirty="0">
                <a:solidFill>
                  <a:srgbClr val="003399"/>
                </a:solidFill>
                <a:ea typeface="等线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altLang="zh-TW" sz="2800" dirty="0">
                <a:solidFill>
                  <a:srgbClr val="003399"/>
                </a:solidFill>
                <a:ea typeface="等线" panose="02010600030101010101" pitchFamily="2" charset="-122"/>
                <a:cs typeface="Arial" panose="020B0604020202020204" pitchFamily="34" charset="0"/>
              </a:rPr>
              <a:t>42</a:t>
            </a:r>
            <a:endParaRPr lang="en-US" altLang="zh-TW" sz="2800" dirty="0">
              <a:solidFill>
                <a:srgbClr val="00339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1" name="Text Box 16">
            <a:extLst>
              <a:ext uri="{FF2B5EF4-FFF2-40B4-BE49-F238E27FC236}">
                <a16:creationId xmlns:a16="http://schemas.microsoft.com/office/drawing/2014/main" xmlns="" id="{C2BE1A74-74B8-46B7-A281-5AFAB69F81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3944" y="3754259"/>
            <a:ext cx="795376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42</a:t>
            </a:r>
          </a:p>
        </p:txBody>
      </p:sp>
      <p:sp>
        <p:nvSpPr>
          <p:cNvPr id="22" name="Text Box 16">
            <a:extLst>
              <a:ext uri="{FF2B5EF4-FFF2-40B4-BE49-F238E27FC236}">
                <a16:creationId xmlns:a16="http://schemas.microsoft.com/office/drawing/2014/main" xmlns="" id="{2C0E399B-9610-4CC9-A4C3-464B80175C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8569" y="3374457"/>
            <a:ext cx="2016224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8</a:t>
            </a:r>
            <a:r>
              <a:rPr lang="en-US" altLang="zh-TW" sz="2800" dirty="0">
                <a:solidFill>
                  <a:srgbClr val="003399"/>
                </a:solidFill>
                <a:ea typeface="等线" panose="02010600030101010101" pitchFamily="2" charset="-122"/>
                <a:cs typeface="Arial" panose="020B0604020202020204" pitchFamily="34" charset="0"/>
              </a:rPr>
              <a:t>×12 = 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96</a:t>
            </a:r>
          </a:p>
        </p:txBody>
      </p:sp>
      <p:sp>
        <p:nvSpPr>
          <p:cNvPr id="23" name="Text Box 16">
            <a:extLst>
              <a:ext uri="{FF2B5EF4-FFF2-40B4-BE49-F238E27FC236}">
                <a16:creationId xmlns:a16="http://schemas.microsoft.com/office/drawing/2014/main" xmlns="" id="{4BA22D89-0F6B-46F4-A800-DC6B708A88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7274" y="3388519"/>
            <a:ext cx="1244691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8</a:t>
            </a:r>
            <a:r>
              <a:rPr lang="en-US" altLang="zh-TW" sz="2800" dirty="0">
                <a:solidFill>
                  <a:srgbClr val="003399"/>
                </a:solidFill>
                <a:ea typeface="等线" panose="02010600030101010101" pitchFamily="2" charset="-122"/>
                <a:cs typeface="Arial" panose="020B0604020202020204" pitchFamily="34" charset="0"/>
              </a:rPr>
              <a:t>   12 </a:t>
            </a:r>
            <a:endParaRPr lang="en-US" altLang="zh-TW" sz="2800" dirty="0">
              <a:solidFill>
                <a:srgbClr val="00339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4" name="任意多边形: 形状 23">
            <a:extLst>
              <a:ext uri="{FF2B5EF4-FFF2-40B4-BE49-F238E27FC236}">
                <a16:creationId xmlns:a16="http://schemas.microsoft.com/office/drawing/2014/main" xmlns="" id="{BB8934E2-3B5B-4941-B7CB-B49710ADABB0}"/>
              </a:ext>
            </a:extLst>
          </p:cNvPr>
          <p:cNvSpPr/>
          <p:nvPr/>
        </p:nvSpPr>
        <p:spPr bwMode="auto">
          <a:xfrm>
            <a:off x="5640611" y="3487752"/>
            <a:ext cx="1149510" cy="382555"/>
          </a:xfrm>
          <a:custGeom>
            <a:avLst/>
            <a:gdLst>
              <a:gd name="connsiteX0" fmla="*/ 0 w 1054359"/>
              <a:gd name="connsiteY0" fmla="*/ 0 h 382555"/>
              <a:gd name="connsiteX1" fmla="*/ 0 w 1054359"/>
              <a:gd name="connsiteY1" fmla="*/ 382555 h 382555"/>
              <a:gd name="connsiteX2" fmla="*/ 1054359 w 1054359"/>
              <a:gd name="connsiteY2" fmla="*/ 382555 h 3825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54359" h="382555">
                <a:moveTo>
                  <a:pt x="0" y="0"/>
                </a:moveTo>
                <a:lnTo>
                  <a:pt x="0" y="382555"/>
                </a:lnTo>
                <a:lnTo>
                  <a:pt x="1054359" y="382555"/>
                </a:lnTo>
              </a:path>
            </a:pathLst>
          </a:custGeom>
          <a:noFill/>
          <a:ln w="28575" cap="flat" cmpd="sng" algn="ctr">
            <a:solidFill>
              <a:srgbClr val="0033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5" name="Text Box 16">
            <a:extLst>
              <a:ext uri="{FF2B5EF4-FFF2-40B4-BE49-F238E27FC236}">
                <a16:creationId xmlns:a16="http://schemas.microsoft.com/office/drawing/2014/main" xmlns="" id="{6B75520F-E6F1-44AB-B2BC-311E87A0ED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7382" y="3388519"/>
            <a:ext cx="48814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6" name="Text Box 16">
            <a:extLst>
              <a:ext uri="{FF2B5EF4-FFF2-40B4-BE49-F238E27FC236}">
                <a16:creationId xmlns:a16="http://schemas.microsoft.com/office/drawing/2014/main" xmlns="" id="{4C42012B-91CF-4FC7-B193-BFDCA5B632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7274" y="3870307"/>
            <a:ext cx="124469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2     3</a:t>
            </a:r>
          </a:p>
        </p:txBody>
      </p:sp>
      <p:sp>
        <p:nvSpPr>
          <p:cNvPr id="29" name="Text Box 16">
            <a:extLst>
              <a:ext uri="{FF2B5EF4-FFF2-40B4-BE49-F238E27FC236}">
                <a16:creationId xmlns:a16="http://schemas.microsoft.com/office/drawing/2014/main" xmlns="" id="{C5219D77-07D1-44CD-A556-F5F18509EA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1509" y="4345571"/>
            <a:ext cx="352901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8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和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12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的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L.C.M.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是：</a:t>
            </a:r>
            <a:endParaRPr lang="en-US" altLang="zh-TW" sz="2800" dirty="0">
              <a:solidFill>
                <a:srgbClr val="00339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</a:pP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en-US" altLang="zh-TW" sz="2800" dirty="0">
                <a:solidFill>
                  <a:srgbClr val="003399"/>
                </a:solidFill>
                <a:ea typeface="等线" panose="02010600030101010101" pitchFamily="2" charset="-122"/>
                <a:cs typeface="Arial" panose="020B0604020202020204" pitchFamily="34" charset="0"/>
              </a:rPr>
              <a:t>×2×3</a:t>
            </a:r>
            <a:r>
              <a:rPr lang="zh-TW" altLang="en-US" sz="2800" dirty="0">
                <a:solidFill>
                  <a:srgbClr val="003399"/>
                </a:solidFill>
                <a:ea typeface="等线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altLang="zh-TW" sz="2800" dirty="0">
                <a:solidFill>
                  <a:srgbClr val="003399"/>
                </a:solidFill>
                <a:ea typeface="等线" panose="02010600030101010101" pitchFamily="2" charset="-122"/>
                <a:cs typeface="Arial" panose="020B0604020202020204" pitchFamily="34" charset="0"/>
              </a:rPr>
              <a:t>=</a:t>
            </a:r>
            <a:r>
              <a:rPr lang="zh-TW" altLang="en-US" sz="2800" dirty="0">
                <a:solidFill>
                  <a:srgbClr val="003399"/>
                </a:solidFill>
                <a:ea typeface="等线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altLang="zh-TW" sz="2800" dirty="0">
                <a:solidFill>
                  <a:srgbClr val="003399"/>
                </a:solidFill>
                <a:ea typeface="等线" panose="02010600030101010101" pitchFamily="2" charset="-122"/>
                <a:cs typeface="Arial" panose="020B0604020202020204" pitchFamily="34" charset="0"/>
              </a:rPr>
              <a:t>24</a:t>
            </a:r>
            <a:endParaRPr lang="en-US" altLang="zh-TW" sz="2800" dirty="0">
              <a:solidFill>
                <a:srgbClr val="00339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0" name="Text Box 17">
            <a:extLst>
              <a:ext uri="{FF2B5EF4-FFF2-40B4-BE49-F238E27FC236}">
                <a16:creationId xmlns:a16="http://schemas.microsoft.com/office/drawing/2014/main" xmlns="" id="{A7AB0B1F-E5E8-40B7-892A-CDA153E09C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8283" y="4198647"/>
            <a:ext cx="68840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24</a:t>
            </a:r>
          </a:p>
        </p:txBody>
      </p:sp>
      <p:sp>
        <p:nvSpPr>
          <p:cNvPr id="31" name="Text Box 17">
            <a:extLst>
              <a:ext uri="{FF2B5EF4-FFF2-40B4-BE49-F238E27FC236}">
                <a16:creationId xmlns:a16="http://schemas.microsoft.com/office/drawing/2014/main" xmlns="" id="{739E054D-BC4B-4A21-AC0E-7462A34CDF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8798" y="4213986"/>
            <a:ext cx="68840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96</a:t>
            </a: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xmlns="" id="{B6034FCD-668B-403A-9EDE-80BDDCDC13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6926" y="4640406"/>
            <a:ext cx="426639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9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和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10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只有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這個公因數</a:t>
            </a:r>
            <a:r>
              <a:rPr lang="zh-TW" altLang="en-US" sz="2800" dirty="0">
                <a:solidFill>
                  <a:srgbClr val="003399"/>
                </a:solidFill>
              </a:rPr>
              <a:t>。</a:t>
            </a:r>
            <a:endParaRPr lang="en-US" altLang="zh-CN" sz="2800" dirty="0">
              <a:solidFill>
                <a:srgbClr val="003399"/>
              </a:solidFill>
            </a:endParaRP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xmlns="" id="{1EA1D2AB-CCA2-4CED-842D-2D4067A0A4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7352" y="5149987"/>
            <a:ext cx="519692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9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和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10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的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L.C.M.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是：</a:t>
            </a:r>
            <a:r>
              <a:rPr lang="en-US" altLang="zh-TW" sz="2800" dirty="0">
                <a:solidFill>
                  <a:srgbClr val="003399"/>
                </a:solidFill>
                <a:ea typeface="等线" panose="02010600030101010101" pitchFamily="2" charset="-122"/>
                <a:cs typeface="Arial" panose="020B0604020202020204" pitchFamily="34" charset="0"/>
              </a:rPr>
              <a:t>9×10</a:t>
            </a:r>
            <a:r>
              <a:rPr lang="zh-TW" altLang="en-US" sz="2800" dirty="0">
                <a:solidFill>
                  <a:srgbClr val="003399"/>
                </a:solidFill>
                <a:ea typeface="等线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altLang="zh-TW" sz="2800" dirty="0">
                <a:solidFill>
                  <a:srgbClr val="003399"/>
                </a:solidFill>
                <a:ea typeface="等线" panose="02010600030101010101" pitchFamily="2" charset="-122"/>
                <a:cs typeface="Arial" panose="020B0604020202020204" pitchFamily="34" charset="0"/>
              </a:rPr>
              <a:t>=</a:t>
            </a:r>
            <a:r>
              <a:rPr lang="zh-TW" altLang="en-US" sz="2800" dirty="0">
                <a:solidFill>
                  <a:srgbClr val="003399"/>
                </a:solidFill>
                <a:ea typeface="等线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altLang="zh-TW" sz="2800" dirty="0">
                <a:solidFill>
                  <a:srgbClr val="003399"/>
                </a:solidFill>
                <a:ea typeface="等线" panose="02010600030101010101" pitchFamily="2" charset="-122"/>
                <a:cs typeface="Arial" panose="020B0604020202020204" pitchFamily="34" charset="0"/>
              </a:rPr>
              <a:t>90</a:t>
            </a:r>
            <a:endParaRPr lang="en-US" altLang="zh-CN" sz="2800" dirty="0">
              <a:solidFill>
                <a:srgbClr val="003399"/>
              </a:solidFill>
            </a:endParaRPr>
          </a:p>
        </p:txBody>
      </p:sp>
      <p:sp>
        <p:nvSpPr>
          <p:cNvPr id="34" name="Text Box 17">
            <a:extLst>
              <a:ext uri="{FF2B5EF4-FFF2-40B4-BE49-F238E27FC236}">
                <a16:creationId xmlns:a16="http://schemas.microsoft.com/office/drawing/2014/main" xmlns="" id="{59222519-4FBA-42DC-8A2C-DAD01AF202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8073" y="4652521"/>
            <a:ext cx="2233014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90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          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90</a:t>
            </a:r>
          </a:p>
        </p:txBody>
      </p:sp>
      <p:sp>
        <p:nvSpPr>
          <p:cNvPr id="35" name="Text Box 16">
            <a:extLst>
              <a:ext uri="{FF2B5EF4-FFF2-40B4-BE49-F238E27FC236}">
                <a16:creationId xmlns:a16="http://schemas.microsoft.com/office/drawing/2014/main" xmlns="" id="{40296A30-9AE4-4207-9E33-351E972C3F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3452" y="3378290"/>
            <a:ext cx="2406749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15</a:t>
            </a:r>
            <a:r>
              <a:rPr lang="en-US" altLang="zh-TW" sz="2800" dirty="0">
                <a:solidFill>
                  <a:srgbClr val="003399"/>
                </a:solidFill>
                <a:ea typeface="等线" panose="02010600030101010101" pitchFamily="2" charset="-122"/>
                <a:cs typeface="Arial" panose="020B0604020202020204" pitchFamily="34" charset="0"/>
              </a:rPr>
              <a:t>×25 = 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375</a:t>
            </a:r>
          </a:p>
        </p:txBody>
      </p:sp>
      <p:sp>
        <p:nvSpPr>
          <p:cNvPr id="36" name="Text Box 16">
            <a:extLst>
              <a:ext uri="{FF2B5EF4-FFF2-40B4-BE49-F238E27FC236}">
                <a16:creationId xmlns:a16="http://schemas.microsoft.com/office/drawing/2014/main" xmlns="" id="{635F8EFB-4E63-4814-8A5F-1B424D6946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6646" y="3421480"/>
            <a:ext cx="166355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15</a:t>
            </a:r>
            <a:r>
              <a:rPr lang="en-US" altLang="zh-TW" sz="2800" dirty="0">
                <a:solidFill>
                  <a:srgbClr val="003399"/>
                </a:solidFill>
                <a:ea typeface="等线" panose="02010600030101010101" pitchFamily="2" charset="-122"/>
                <a:cs typeface="Arial" panose="020B0604020202020204" pitchFamily="34" charset="0"/>
              </a:rPr>
              <a:t>   25 </a:t>
            </a:r>
            <a:endParaRPr lang="en-US" altLang="zh-TW" sz="2800" dirty="0">
              <a:solidFill>
                <a:srgbClr val="00339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7" name="任意多边形: 形状 36">
            <a:extLst>
              <a:ext uri="{FF2B5EF4-FFF2-40B4-BE49-F238E27FC236}">
                <a16:creationId xmlns:a16="http://schemas.microsoft.com/office/drawing/2014/main" xmlns="" id="{831CF0E8-3375-401D-881E-5456A6D2619E}"/>
              </a:ext>
            </a:extLst>
          </p:cNvPr>
          <p:cNvSpPr/>
          <p:nvPr/>
        </p:nvSpPr>
        <p:spPr bwMode="auto">
          <a:xfrm>
            <a:off x="5559983" y="3520713"/>
            <a:ext cx="1149510" cy="382555"/>
          </a:xfrm>
          <a:custGeom>
            <a:avLst/>
            <a:gdLst>
              <a:gd name="connsiteX0" fmla="*/ 0 w 1054359"/>
              <a:gd name="connsiteY0" fmla="*/ 0 h 382555"/>
              <a:gd name="connsiteX1" fmla="*/ 0 w 1054359"/>
              <a:gd name="connsiteY1" fmla="*/ 382555 h 382555"/>
              <a:gd name="connsiteX2" fmla="*/ 1054359 w 1054359"/>
              <a:gd name="connsiteY2" fmla="*/ 382555 h 3825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54359" h="382555">
                <a:moveTo>
                  <a:pt x="0" y="0"/>
                </a:moveTo>
                <a:lnTo>
                  <a:pt x="0" y="382555"/>
                </a:lnTo>
                <a:lnTo>
                  <a:pt x="1054359" y="382555"/>
                </a:lnTo>
              </a:path>
            </a:pathLst>
          </a:custGeom>
          <a:noFill/>
          <a:ln w="28575" cap="flat" cmpd="sng" algn="ctr">
            <a:solidFill>
              <a:srgbClr val="0033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8" name="Text Box 16">
            <a:extLst>
              <a:ext uri="{FF2B5EF4-FFF2-40B4-BE49-F238E27FC236}">
                <a16:creationId xmlns:a16="http://schemas.microsoft.com/office/drawing/2014/main" xmlns="" id="{220A473B-257D-4A4C-9560-609313F487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6754" y="3421480"/>
            <a:ext cx="48814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39" name="Text Box 16">
            <a:extLst>
              <a:ext uri="{FF2B5EF4-FFF2-40B4-BE49-F238E27FC236}">
                <a16:creationId xmlns:a16="http://schemas.microsoft.com/office/drawing/2014/main" xmlns="" id="{64471F2E-AAE6-4EFF-863F-64FBE8F686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5524" y="3903268"/>
            <a:ext cx="124469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3     5</a:t>
            </a:r>
          </a:p>
        </p:txBody>
      </p:sp>
      <p:sp>
        <p:nvSpPr>
          <p:cNvPr id="40" name="Text Box 16">
            <a:extLst>
              <a:ext uri="{FF2B5EF4-FFF2-40B4-BE49-F238E27FC236}">
                <a16:creationId xmlns:a16="http://schemas.microsoft.com/office/drawing/2014/main" xmlns="" id="{E3D597F0-CD80-4420-B672-EDF8D61D9E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31966" y="4384123"/>
            <a:ext cx="4073264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15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和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25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的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L.C.M.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是：</a:t>
            </a:r>
            <a:endParaRPr lang="en-US" altLang="zh-TW" sz="2800" dirty="0">
              <a:solidFill>
                <a:srgbClr val="00339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</a:pP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5</a:t>
            </a:r>
            <a:r>
              <a:rPr lang="en-US" altLang="zh-TW" sz="2800" dirty="0">
                <a:solidFill>
                  <a:srgbClr val="003399"/>
                </a:solidFill>
                <a:ea typeface="等线" panose="02010600030101010101" pitchFamily="2" charset="-122"/>
                <a:cs typeface="Arial" panose="020B0604020202020204" pitchFamily="34" charset="0"/>
              </a:rPr>
              <a:t>×3×5</a:t>
            </a:r>
            <a:r>
              <a:rPr lang="zh-TW" altLang="en-US" sz="2800" dirty="0">
                <a:solidFill>
                  <a:srgbClr val="003399"/>
                </a:solidFill>
                <a:ea typeface="等线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altLang="zh-TW" sz="2800" dirty="0">
                <a:solidFill>
                  <a:srgbClr val="003399"/>
                </a:solidFill>
                <a:ea typeface="等线" panose="02010600030101010101" pitchFamily="2" charset="-122"/>
                <a:cs typeface="Arial" panose="020B0604020202020204" pitchFamily="34" charset="0"/>
              </a:rPr>
              <a:t>=</a:t>
            </a:r>
            <a:r>
              <a:rPr lang="zh-TW" altLang="en-US" sz="2800" dirty="0">
                <a:solidFill>
                  <a:srgbClr val="003399"/>
                </a:solidFill>
                <a:ea typeface="等线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altLang="zh-TW" sz="2800" dirty="0">
                <a:solidFill>
                  <a:srgbClr val="003399"/>
                </a:solidFill>
                <a:ea typeface="等线" panose="02010600030101010101" pitchFamily="2" charset="-122"/>
                <a:cs typeface="Arial" panose="020B0604020202020204" pitchFamily="34" charset="0"/>
              </a:rPr>
              <a:t>75</a:t>
            </a:r>
            <a:endParaRPr lang="en-US" altLang="zh-TW" sz="2800" dirty="0">
              <a:solidFill>
                <a:srgbClr val="00339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1" name="Text Box 16">
            <a:extLst>
              <a:ext uri="{FF2B5EF4-FFF2-40B4-BE49-F238E27FC236}">
                <a16:creationId xmlns:a16="http://schemas.microsoft.com/office/drawing/2014/main" xmlns="" id="{27DC425C-3571-4DB0-AF95-756075FF4E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8798" y="5109148"/>
            <a:ext cx="88872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375</a:t>
            </a:r>
          </a:p>
        </p:txBody>
      </p:sp>
      <p:sp>
        <p:nvSpPr>
          <p:cNvPr id="42" name="Text Box 16">
            <a:extLst>
              <a:ext uri="{FF2B5EF4-FFF2-40B4-BE49-F238E27FC236}">
                <a16:creationId xmlns:a16="http://schemas.microsoft.com/office/drawing/2014/main" xmlns="" id="{AEE82D26-A93C-4593-A846-ADF3930FEE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8283" y="5110234"/>
            <a:ext cx="77427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75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7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7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17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5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500"/>
                            </p:stCondLst>
                            <p:childTnLst>
                              <p:par>
                                <p:cTn id="1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000"/>
                            </p:stCondLst>
                            <p:childTnLst>
                              <p:par>
                                <p:cTn id="1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500"/>
                            </p:stCondLst>
                            <p:childTnLst>
                              <p:par>
                                <p:cTn id="1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117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1000"/>
                            </p:stCondLst>
                            <p:childTnLst>
                              <p:par>
                                <p:cTn id="1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2000"/>
                            </p:stCondLst>
                            <p:childTnLst>
                              <p:par>
                                <p:cTn id="1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500"/>
                            </p:stCondLst>
                            <p:childTnLst>
                              <p:par>
                                <p:cTn id="1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1000"/>
                            </p:stCondLst>
                            <p:childTnLst>
                              <p:par>
                                <p:cTn id="1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500"/>
                            </p:stCondLst>
                            <p:childTnLst>
                              <p:par>
                                <p:cTn id="1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1000"/>
                            </p:stCondLst>
                            <p:childTnLst>
                              <p:par>
                                <p:cTn id="1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1500"/>
                            </p:stCondLst>
                            <p:childTnLst>
                              <p:par>
                                <p:cTn id="1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 nodeType="clickPar">
                      <p:stCondLst>
                        <p:cond delay="indefinite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2" presetID="3" presetClass="emph" presetSubtype="1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03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FF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 nodeType="clickPar">
                      <p:stCondLst>
                        <p:cond delay="indefinite"/>
                      </p:stCondLst>
                      <p:childTnLst>
                        <p:par>
                          <p:cTn id="2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7" dur="500"/>
                                        <p:tgtEl>
                                          <p:spTgt spid="1177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0" dur="500"/>
                                        <p:tgtEl>
                                          <p:spTgt spid="1177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3" dur="500"/>
                                        <p:tgtEl>
                                          <p:spTgt spid="1177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9" dur="500"/>
                                        <p:tgtEl>
                                          <p:spTgt spid="1177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500"/>
                            </p:stCondLst>
                            <p:childTnLst>
                              <p:par>
                                <p:cTn id="2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3" dur="500"/>
                                        <p:tgtEl>
                                          <p:spTgt spid="152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1000"/>
                            </p:stCondLst>
                            <p:childTnLst>
                              <p:par>
                                <p:cTn id="2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606" grpId="0" animBg="1"/>
      <p:bldP spid="28" grpId="0"/>
      <p:bldP spid="117775" grpId="0"/>
      <p:bldP spid="117775" grpId="1"/>
      <p:bldP spid="117776" grpId="0"/>
      <p:bldP spid="117776" grpId="1"/>
      <p:bldP spid="117777" grpId="0"/>
      <p:bldP spid="117777" grpId="1"/>
      <p:bldP spid="117779" grpId="0"/>
      <p:bldP spid="117779" grpId="1"/>
      <p:bldP spid="2" grpId="0"/>
      <p:bldP spid="2" grpId="1"/>
      <p:bldP spid="2" grpId="2"/>
      <p:bldP spid="14" grpId="0"/>
      <p:bldP spid="14" grpId="1"/>
      <p:bldP spid="15" grpId="0"/>
      <p:bldP spid="15" grpId="1"/>
      <p:bldP spid="16" grpId="0"/>
      <p:bldP spid="16" grpId="1"/>
      <p:bldP spid="3" grpId="0" animBg="1"/>
      <p:bldP spid="3" grpId="1" animBg="1"/>
      <p:bldP spid="17" grpId="0"/>
      <p:bldP spid="17" grpId="1"/>
      <p:bldP spid="18" grpId="0"/>
      <p:bldP spid="18" grpId="1"/>
      <p:bldP spid="19" grpId="0"/>
      <p:bldP spid="19" grpId="1"/>
      <p:bldP spid="21" grpId="0"/>
      <p:bldP spid="21" grpId="1"/>
      <p:bldP spid="22" grpId="0"/>
      <p:bldP spid="22" grpId="1"/>
      <p:bldP spid="23" grpId="0"/>
      <p:bldP spid="23" grpId="1"/>
      <p:bldP spid="24" grpId="0" animBg="1"/>
      <p:bldP spid="24" grpId="1" animBg="1"/>
      <p:bldP spid="25" grpId="0"/>
      <p:bldP spid="25" grpId="1"/>
      <p:bldP spid="26" grpId="0"/>
      <p:bldP spid="26" grpId="1"/>
      <p:bldP spid="29" grpId="0"/>
      <p:bldP spid="29" grpId="1"/>
      <p:bldP spid="30" grpId="0"/>
      <p:bldP spid="30" grpId="1"/>
      <p:bldP spid="31" grpId="0"/>
      <p:bldP spid="31" grpId="1"/>
      <p:bldP spid="32" grpId="0"/>
      <p:bldP spid="32" grpId="1"/>
      <p:bldP spid="33" grpId="0"/>
      <p:bldP spid="33" grpId="1"/>
      <p:bldP spid="34" grpId="0"/>
      <p:bldP spid="34" grpId="1"/>
      <p:bldP spid="35" grpId="0"/>
      <p:bldP spid="35" grpId="1"/>
      <p:bldP spid="36" grpId="0"/>
      <p:bldP spid="36" grpId="1"/>
      <p:bldP spid="37" grpId="0" animBg="1"/>
      <p:bldP spid="37" grpId="1" animBg="1"/>
      <p:bldP spid="38" grpId="0"/>
      <p:bldP spid="38" grpId="1"/>
      <p:bldP spid="39" grpId="0"/>
      <p:bldP spid="39" grpId="1"/>
      <p:bldP spid="40" grpId="0"/>
      <p:bldP spid="40" grpId="1"/>
      <p:bldP spid="41" grpId="0"/>
      <p:bldP spid="41" grpId="1"/>
      <p:bldP spid="42" grpId="0"/>
      <p:bldP spid="42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>
            <a:extLst>
              <a:ext uri="{FF2B5EF4-FFF2-40B4-BE49-F238E27FC236}">
                <a16:creationId xmlns:a16="http://schemas.microsoft.com/office/drawing/2014/main" xmlns="" id="{C50B5D58-A96A-4D02-86DB-9338DF36E6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7550" y="3116263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FD41AF04-B17F-4D3D-858E-EE3D1B07FA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6575" y="3033713"/>
            <a:ext cx="9286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xmlns="" id="{FF149889-5D3D-4729-9EF5-676E2664A9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836613"/>
            <a:ext cx="579438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sz="2800">
                <a:ea typeface="標楷體" panose="03000509000000000000" pitchFamily="65" charset="-120"/>
              </a:rPr>
              <a:t>4</a:t>
            </a:r>
            <a:r>
              <a:rPr lang="en-US" altLang="zh-CN" sz="2800">
                <a:ea typeface="標楷體" panose="03000509000000000000" pitchFamily="65" charset="-120"/>
              </a:rPr>
              <a:t>.</a:t>
            </a:r>
            <a:r>
              <a:rPr lang="en-US" altLang="zh-TW" sz="2800">
                <a:ea typeface="標楷體" panose="03000509000000000000" pitchFamily="65" charset="-120"/>
              </a:rPr>
              <a:t> 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  <p:sp>
        <p:nvSpPr>
          <p:cNvPr id="10" name="Text Box 15">
            <a:extLst>
              <a:ext uri="{FF2B5EF4-FFF2-40B4-BE49-F238E27FC236}">
                <a16:creationId xmlns:a16="http://schemas.microsoft.com/office/drawing/2014/main" xmlns="" id="{41D07E61-4B62-4F16-869A-3CD9B2F03B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4513" y="2187575"/>
            <a:ext cx="16383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800" u="sng">
                <a:solidFill>
                  <a:srgbClr val="003399"/>
                </a:solidFill>
                <a:ea typeface="標楷體" panose="03000509000000000000" pitchFamily="65" charset="-120"/>
              </a:rPr>
              <a:t>取近似值</a:t>
            </a:r>
          </a:p>
          <a:p>
            <a:pPr algn="ctr" eaLnBrk="1" hangingPunct="1"/>
            <a:r>
              <a:rPr lang="zh-TW" altLang="en-US" sz="2800" u="sng">
                <a:solidFill>
                  <a:srgbClr val="003399"/>
                </a:solidFill>
                <a:ea typeface="標楷體" panose="03000509000000000000" pitchFamily="65" charset="-120"/>
              </a:rPr>
              <a:t>至千位</a:t>
            </a:r>
            <a:endParaRPr lang="en-US" altLang="zh-TW" sz="2800" u="sng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11" name="Text Box 16">
            <a:extLst>
              <a:ext uri="{FF2B5EF4-FFF2-40B4-BE49-F238E27FC236}">
                <a16:creationId xmlns:a16="http://schemas.microsoft.com/office/drawing/2014/main" xmlns="" id="{3A33D414-5B31-4DF0-B5D4-7EE0E0CD13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8425" y="3101975"/>
            <a:ext cx="21764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A.   450 000</a:t>
            </a:r>
          </a:p>
        </p:txBody>
      </p:sp>
      <p:sp>
        <p:nvSpPr>
          <p:cNvPr id="12" name="Text Box 17">
            <a:extLst>
              <a:ext uri="{FF2B5EF4-FFF2-40B4-BE49-F238E27FC236}">
                <a16:creationId xmlns:a16="http://schemas.microsoft.com/office/drawing/2014/main" xmlns="" id="{931876E1-67FD-495F-9DB1-B3D2E381DA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8425" y="3565525"/>
            <a:ext cx="21034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B.   450 000</a:t>
            </a:r>
          </a:p>
        </p:txBody>
      </p:sp>
      <p:sp>
        <p:nvSpPr>
          <p:cNvPr id="13" name="Text Box 19">
            <a:extLst>
              <a:ext uri="{FF2B5EF4-FFF2-40B4-BE49-F238E27FC236}">
                <a16:creationId xmlns:a16="http://schemas.microsoft.com/office/drawing/2014/main" xmlns="" id="{570D0EC5-D0B9-478C-8ABD-C61D87C9DE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1125" y="4460875"/>
            <a:ext cx="21367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D.   460 000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xmlns="" id="{CAC11569-BCF8-43EB-B161-9215FC8549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1600" y="4033838"/>
            <a:ext cx="22177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>
                <a:solidFill>
                  <a:srgbClr val="003399"/>
                </a:solidFill>
              </a:rPr>
              <a:t>C.   460 000</a:t>
            </a:r>
          </a:p>
        </p:txBody>
      </p:sp>
      <p:sp>
        <p:nvSpPr>
          <p:cNvPr id="15" name="Text Box 15">
            <a:extLst>
              <a:ext uri="{FF2B5EF4-FFF2-40B4-BE49-F238E27FC236}">
                <a16:creationId xmlns:a16="http://schemas.microsoft.com/office/drawing/2014/main" xmlns="" id="{2C2E6F54-8676-4701-AD78-977F977419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7700" y="2159000"/>
            <a:ext cx="1671638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800" u="sng">
                <a:solidFill>
                  <a:srgbClr val="003399"/>
                </a:solidFill>
                <a:ea typeface="標楷體" panose="03000509000000000000" pitchFamily="65" charset="-120"/>
              </a:rPr>
              <a:t>取近似值</a:t>
            </a:r>
          </a:p>
          <a:p>
            <a:pPr algn="ctr" eaLnBrk="1" hangingPunct="1"/>
            <a:r>
              <a:rPr lang="zh-TW" altLang="en-US" sz="2800" u="sng">
                <a:solidFill>
                  <a:srgbClr val="003399"/>
                </a:solidFill>
                <a:ea typeface="標楷體" panose="03000509000000000000" pitchFamily="65" charset="-120"/>
              </a:rPr>
              <a:t>至萬位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xmlns="" id="{3762587D-4B01-478A-A36D-97242E984C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5375" y="908050"/>
            <a:ext cx="3259138" cy="369888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xmlns="" id="{03AABB2A-A210-4931-949A-8E7DA187D3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0738" y="1344613"/>
            <a:ext cx="1590675" cy="368300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xmlns="" id="{295BD31B-4E5E-40C0-9378-0949982F75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6375" y="1344613"/>
            <a:ext cx="4849813" cy="3683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xmlns="" id="{6C8F9AFE-E007-4124-877B-4AC858BD7F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063" y="2492375"/>
            <a:ext cx="215900" cy="288925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xmlns="" id="{0282A5A7-7CA3-4691-90DB-A158B9EF01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063" y="3173413"/>
            <a:ext cx="215900" cy="288925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xmlns="" id="{62A2DA76-8C28-4E01-A6FA-B1C614C7BE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3225" y="3854450"/>
            <a:ext cx="215900" cy="287338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xmlns="" id="{5EDE2396-1631-4213-8273-065C41A023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3225" y="4549775"/>
            <a:ext cx="215900" cy="287338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xmlns="" id="{1445AAB7-5ABA-4395-B40E-7F354760A0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1988" y="2492375"/>
            <a:ext cx="217487" cy="288925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xmlns="" id="{353A6C26-2B73-4CE4-B19C-CC752C28FF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1988" y="3173413"/>
            <a:ext cx="217487" cy="288925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xmlns="" id="{412020F8-71D9-4F8A-B819-CF452AA0D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1988" y="3854450"/>
            <a:ext cx="217487" cy="287338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xmlns="" id="{DDFC548C-81AD-4EBB-B121-C5DD9EDB61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1988" y="4546600"/>
            <a:ext cx="217487" cy="288925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27" name="Text Box 16">
            <a:extLst>
              <a:ext uri="{FF2B5EF4-FFF2-40B4-BE49-F238E27FC236}">
                <a16:creationId xmlns:a16="http://schemas.microsoft.com/office/drawing/2014/main" xmlns="" id="{204B3A40-DF0B-4121-A5D1-4F0016DB8A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5638" y="3101975"/>
            <a:ext cx="15271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454 000</a:t>
            </a:r>
          </a:p>
        </p:txBody>
      </p:sp>
      <p:sp>
        <p:nvSpPr>
          <p:cNvPr id="29" name="Text Box 17">
            <a:extLst>
              <a:ext uri="{FF2B5EF4-FFF2-40B4-BE49-F238E27FC236}">
                <a16:creationId xmlns:a16="http://schemas.microsoft.com/office/drawing/2014/main" xmlns="" id="{4B2FAF1D-4729-4DF0-824C-7755197356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5638" y="3568700"/>
            <a:ext cx="15271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455 000</a:t>
            </a:r>
          </a:p>
        </p:txBody>
      </p:sp>
      <p:sp>
        <p:nvSpPr>
          <p:cNvPr id="30" name="Text Box 17">
            <a:extLst>
              <a:ext uri="{FF2B5EF4-FFF2-40B4-BE49-F238E27FC236}">
                <a16:creationId xmlns:a16="http://schemas.microsoft.com/office/drawing/2014/main" xmlns="" id="{33CF62AD-726A-4991-860F-B297E471EE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5638" y="4033838"/>
            <a:ext cx="15271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455 000</a:t>
            </a:r>
          </a:p>
        </p:txBody>
      </p:sp>
      <p:sp>
        <p:nvSpPr>
          <p:cNvPr id="31" name="Text Box 17">
            <a:extLst>
              <a:ext uri="{FF2B5EF4-FFF2-40B4-BE49-F238E27FC236}">
                <a16:creationId xmlns:a16="http://schemas.microsoft.com/office/drawing/2014/main" xmlns="" id="{8A70EE02-FB0A-462D-8797-83245C633C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5638" y="4465638"/>
            <a:ext cx="15271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</a:rPr>
              <a:t>456 000</a:t>
            </a:r>
          </a:p>
        </p:txBody>
      </p:sp>
      <p:sp>
        <p:nvSpPr>
          <p:cNvPr id="18458" name="Rectangle 5">
            <a:extLst>
              <a:ext uri="{FF2B5EF4-FFF2-40B4-BE49-F238E27FC236}">
                <a16:creationId xmlns:a16="http://schemas.microsoft.com/office/drawing/2014/main" xmlns="" id="{CE9AAB5C-1D6E-4352-B178-531640A516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075" y="2370138"/>
            <a:ext cx="2549525" cy="25939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zh-TW" sz="2800"/>
              <a:t>A. 454</a:t>
            </a:r>
            <a:r>
              <a:rPr lang="zh-TW" altLang="en-US" sz="2800"/>
              <a:t> </a:t>
            </a:r>
            <a:r>
              <a:rPr lang="en-US" altLang="zh-TW" sz="2800"/>
              <a:t>300m            </a:t>
            </a:r>
          </a:p>
          <a:p>
            <a:pPr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zh-TW" sz="2800"/>
              <a:t>B. 454 600m           </a:t>
            </a:r>
          </a:p>
          <a:p>
            <a:pPr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zh-CN" sz="2800"/>
              <a:t>C.</a:t>
            </a:r>
            <a:r>
              <a:rPr lang="en-US" altLang="zh-TW" sz="2800"/>
              <a:t> 455 300m            </a:t>
            </a:r>
          </a:p>
          <a:p>
            <a:pPr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zh-CN" sz="2800"/>
              <a:t>D. 455 600m</a:t>
            </a:r>
            <a:endParaRPr lang="en-US" altLang="zh-TW" sz="2800"/>
          </a:p>
        </p:txBody>
      </p:sp>
      <p:sp>
        <p:nvSpPr>
          <p:cNvPr id="18459" name="Rectangle 4">
            <a:extLst>
              <a:ext uri="{FF2B5EF4-FFF2-40B4-BE49-F238E27FC236}">
                <a16:creationId xmlns:a16="http://schemas.microsoft.com/office/drawing/2014/main" xmlns="" id="{0382F292-A633-4ABF-BA2A-001223C4BF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075" y="836613"/>
            <a:ext cx="7373938" cy="13843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>
                <a:ea typeface="標楷體" panose="03000509000000000000" pitchFamily="65" charset="-120"/>
              </a:rPr>
              <a:t>某火車行駛的路程取近似值至萬位後為</a:t>
            </a:r>
            <a:endParaRPr lang="en-US" altLang="zh-TW" sz="2800">
              <a:ea typeface="標楷體" panose="03000509000000000000" pitchFamily="65" charset="-120"/>
            </a:endParaRPr>
          </a:p>
          <a:p>
            <a:r>
              <a:rPr lang="en-US" altLang="zh-TW" sz="2800">
                <a:ea typeface="標楷體" panose="03000509000000000000" pitchFamily="65" charset="-120"/>
              </a:rPr>
              <a:t>450 000m</a:t>
            </a:r>
            <a:r>
              <a:rPr lang="zh-TW" altLang="en-US" sz="2800">
                <a:ea typeface="標楷體" panose="03000509000000000000" pitchFamily="65" charset="-120"/>
              </a:rPr>
              <a:t>，取近似值至千位後為</a:t>
            </a:r>
            <a:r>
              <a:rPr lang="en-US" altLang="zh-TW" sz="2800">
                <a:ea typeface="標楷體" panose="03000509000000000000" pitchFamily="65" charset="-120"/>
              </a:rPr>
              <a:t>455 000m</a:t>
            </a:r>
            <a:r>
              <a:rPr lang="zh-TW" altLang="en-US" sz="2800">
                <a:ea typeface="標楷體" panose="03000509000000000000" pitchFamily="65" charset="-120"/>
              </a:rPr>
              <a:t>。下列哪一項可能是該火車行駛的路程？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xmlns="" id="{25A4B76D-D01F-44B2-B5B1-FBBD89CEBFD2}"/>
              </a:ext>
            </a:extLst>
          </p:cNvPr>
          <p:cNvSpPr/>
          <p:nvPr/>
        </p:nvSpPr>
        <p:spPr bwMode="auto">
          <a:xfrm>
            <a:off x="3921125" y="3658412"/>
            <a:ext cx="4572000" cy="365760"/>
          </a:xfrm>
          <a:prstGeom prst="rect">
            <a:avLst/>
          </a:prstGeom>
          <a:noFill/>
          <a:ln w="317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3" dur="500"/>
                                        <p:tgtEl>
                                          <p:spTgt spid="193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538" grpId="0" animBg="1"/>
      <p:bldP spid="28" grpId="0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  <p:bldP spid="2" grpId="0" animBg="1"/>
      <p:bldP spid="2" grpId="1" animBg="1"/>
      <p:bldP spid="17" grpId="0" animBg="1"/>
      <p:bldP spid="17" grpId="1" animBg="1"/>
      <p:bldP spid="18" grpId="0" animBg="1"/>
      <p:bldP spid="18" grpId="1" animBg="1"/>
      <p:bldP spid="3" grpId="0" animBg="1"/>
      <p:bldP spid="3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/>
      <p:bldP spid="27" grpId="1"/>
      <p:bldP spid="29" grpId="0"/>
      <p:bldP spid="29" grpId="1"/>
      <p:bldP spid="30" grpId="0"/>
      <p:bldP spid="30" grpId="1"/>
      <p:bldP spid="31" grpId="0"/>
      <p:bldP spid="31" grpId="1"/>
      <p:bldP spid="4" grpId="0" animBg="1"/>
      <p:bldP spid="4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ext Box 12">
            <a:extLst>
              <a:ext uri="{FF2B5EF4-FFF2-40B4-BE49-F238E27FC236}">
                <a16:creationId xmlns:a16="http://schemas.microsoft.com/office/drawing/2014/main" xmlns="" id="{DD8DCBAA-698C-49D0-8409-0DE2129E4C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752" y="1995828"/>
            <a:ext cx="2402259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24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的倍數有：</a:t>
            </a:r>
          </a:p>
        </p:txBody>
      </p:sp>
      <p:sp>
        <p:nvSpPr>
          <p:cNvPr id="19458" name="Rectangle 4">
            <a:extLst>
              <a:ext uri="{FF2B5EF4-FFF2-40B4-BE49-F238E27FC236}">
                <a16:creationId xmlns:a16="http://schemas.microsoft.com/office/drawing/2014/main" xmlns="" id="{BE18FC41-5A80-41D3-849C-E6BD21C0C7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836613"/>
            <a:ext cx="579438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sz="2800">
                <a:ea typeface="標楷體" panose="03000509000000000000" pitchFamily="65" charset="-120"/>
              </a:rPr>
              <a:t>5</a:t>
            </a:r>
            <a:r>
              <a:rPr lang="en-US" altLang="zh-CN" sz="2800">
                <a:ea typeface="標楷體" panose="03000509000000000000" pitchFamily="65" charset="-120"/>
              </a:rPr>
              <a:t>.</a:t>
            </a:r>
            <a:r>
              <a:rPr lang="en-US" altLang="zh-TW" sz="2800">
                <a:ea typeface="標楷體" panose="03000509000000000000" pitchFamily="65" charset="-120"/>
              </a:rPr>
              <a:t> </a:t>
            </a:r>
            <a:endParaRPr lang="zh-CN" altLang="en-US" sz="2800">
              <a:ea typeface="標楷體" panose="03000509000000000000" pitchFamily="65" charset="-120"/>
            </a:endParaRPr>
          </a:p>
        </p:txBody>
      </p:sp>
      <p:sp>
        <p:nvSpPr>
          <p:cNvPr id="19459" name="Rectangle 4">
            <a:extLst>
              <a:ext uri="{FF2B5EF4-FFF2-40B4-BE49-F238E27FC236}">
                <a16:creationId xmlns:a16="http://schemas.microsoft.com/office/drawing/2014/main" xmlns="" id="{BDB1453E-5B79-497F-8FFC-54E90C1D99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188" y="847725"/>
            <a:ext cx="7773987" cy="95408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在</a:t>
            </a:r>
            <a:r>
              <a:rPr lang="en-US" altLang="zh-TW" sz="2800" dirty="0">
                <a:ea typeface="標楷體" panose="03000509000000000000" pitchFamily="65" charset="-120"/>
              </a:rPr>
              <a:t>70</a:t>
            </a:r>
            <a:r>
              <a:rPr lang="zh-TW" altLang="en-US" sz="2800" dirty="0">
                <a:ea typeface="標楷體" panose="03000509000000000000" pitchFamily="65" charset="-120"/>
              </a:rPr>
              <a:t>至</a:t>
            </a:r>
            <a:r>
              <a:rPr lang="en-US" altLang="zh-TW" sz="2800" dirty="0">
                <a:ea typeface="標楷體" panose="03000509000000000000" pitchFamily="65" charset="-120"/>
              </a:rPr>
              <a:t>200</a:t>
            </a:r>
            <a:r>
              <a:rPr lang="zh-TW" altLang="en-US" sz="2800" dirty="0">
                <a:ea typeface="標楷體" panose="03000509000000000000" pitchFamily="65" charset="-120"/>
              </a:rPr>
              <a:t>之間，</a:t>
            </a:r>
            <a:r>
              <a:rPr lang="en-US" altLang="zh-TW" sz="2800" dirty="0">
                <a:ea typeface="標楷體" panose="03000509000000000000" pitchFamily="65" charset="-120"/>
              </a:rPr>
              <a:t>24</a:t>
            </a:r>
            <a:r>
              <a:rPr lang="zh-TW" altLang="en-US" sz="2800" dirty="0">
                <a:ea typeface="標楷體" panose="03000509000000000000" pitchFamily="65" charset="-120"/>
              </a:rPr>
              <a:t>的最小和最大的倍數之和是多少？</a:t>
            </a:r>
          </a:p>
        </p:txBody>
      </p:sp>
      <p:sp>
        <p:nvSpPr>
          <p:cNvPr id="201730" name="Rectangle 2">
            <a:extLst>
              <a:ext uri="{FF2B5EF4-FFF2-40B4-BE49-F238E27FC236}">
                <a16:creationId xmlns:a16="http://schemas.microsoft.com/office/drawing/2014/main" xmlns="" id="{A7E900C3-2BBA-4AFC-B0FD-D60A0CED45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5188" y="4271963"/>
            <a:ext cx="431800" cy="431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D5E448A1-745B-4BDE-B2AB-974060DC63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5988" y="4184650"/>
            <a:ext cx="9286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9462" name="Text Box 4">
            <a:extLst>
              <a:ext uri="{FF2B5EF4-FFF2-40B4-BE49-F238E27FC236}">
                <a16:creationId xmlns:a16="http://schemas.microsoft.com/office/drawing/2014/main" xmlns="" id="{07791AA1-1832-474F-8626-14B9288410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8213" y="2024063"/>
            <a:ext cx="1455737" cy="268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675"/>
              </a:spcBef>
              <a:spcAft>
                <a:spcPct val="60000"/>
              </a:spcAft>
            </a:pPr>
            <a:r>
              <a:rPr lang="en-US" altLang="zh-TW" sz="2800" dirty="0"/>
              <a:t>A. 120                    </a:t>
            </a:r>
          </a:p>
          <a:p>
            <a:pPr eaLnBrk="1" hangingPunct="1">
              <a:spcBef>
                <a:spcPts val="675"/>
              </a:spcBef>
              <a:spcAft>
                <a:spcPct val="60000"/>
              </a:spcAft>
            </a:pPr>
            <a:r>
              <a:rPr lang="en-US" altLang="zh-TW" sz="2800" dirty="0"/>
              <a:t>B. 192</a:t>
            </a:r>
          </a:p>
          <a:p>
            <a:pPr eaLnBrk="1" hangingPunct="1">
              <a:spcBef>
                <a:spcPts val="675"/>
              </a:spcBef>
              <a:spcAft>
                <a:spcPct val="40000"/>
              </a:spcAft>
            </a:pPr>
            <a:r>
              <a:rPr lang="en-US" altLang="zh-TW" sz="2800" dirty="0"/>
              <a:t>C. 240</a:t>
            </a:r>
          </a:p>
          <a:p>
            <a:pPr eaLnBrk="1" hangingPunct="1">
              <a:spcBef>
                <a:spcPts val="675"/>
              </a:spcBef>
            </a:pPr>
            <a:r>
              <a:rPr lang="en-US" altLang="zh-TW" sz="2800" dirty="0"/>
              <a:t>D. 264</a:t>
            </a:r>
          </a:p>
        </p:txBody>
      </p:sp>
      <p:sp>
        <p:nvSpPr>
          <p:cNvPr id="133" name="Line 10">
            <a:extLst>
              <a:ext uri="{FF2B5EF4-FFF2-40B4-BE49-F238E27FC236}">
                <a16:creationId xmlns:a16="http://schemas.microsoft.com/office/drawing/2014/main" xmlns="" id="{837F0FEE-B190-4D41-BD25-66B73AFB3FB8}"/>
              </a:ext>
            </a:extLst>
          </p:cNvPr>
          <p:cNvSpPr>
            <a:spLocks noChangeShapeType="1"/>
          </p:cNvSpPr>
          <p:nvPr/>
        </p:nvSpPr>
        <p:spPr bwMode="auto">
          <a:xfrm>
            <a:off x="881063" y="1341438"/>
            <a:ext cx="2466975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Line 10">
            <a:extLst>
              <a:ext uri="{FF2B5EF4-FFF2-40B4-BE49-F238E27FC236}">
                <a16:creationId xmlns:a16="http://schemas.microsoft.com/office/drawing/2014/main" xmlns="" id="{18F4B41E-80AA-4B9E-8FEC-7BF8EAD22BD7}"/>
              </a:ext>
            </a:extLst>
          </p:cNvPr>
          <p:cNvSpPr>
            <a:spLocks noChangeShapeType="1"/>
          </p:cNvSpPr>
          <p:nvPr/>
        </p:nvSpPr>
        <p:spPr bwMode="auto">
          <a:xfrm>
            <a:off x="4364038" y="1341438"/>
            <a:ext cx="3521075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Text Box 12">
            <a:extLst>
              <a:ext uri="{FF2B5EF4-FFF2-40B4-BE49-F238E27FC236}">
                <a16:creationId xmlns:a16="http://schemas.microsoft.com/office/drawing/2014/main" xmlns="" id="{24641756-DA9E-4C78-AFA9-64783B21FF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2926" y="4010819"/>
            <a:ext cx="25463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72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192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264</a:t>
            </a:r>
            <a:endParaRPr lang="zh-TW" altLang="en-US" sz="2800" dirty="0">
              <a:solidFill>
                <a:srgbClr val="00339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xmlns="" id="{B1199467-FF74-4B41-926B-3E89910AA6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6152" y="2575265"/>
            <a:ext cx="431800" cy="434975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55" name="矩形 54">
            <a:extLst>
              <a:ext uri="{FF2B5EF4-FFF2-40B4-BE49-F238E27FC236}">
                <a16:creationId xmlns:a16="http://schemas.microsoft.com/office/drawing/2014/main" xmlns="" id="{210FDFAC-86AA-4AED-AF3C-EA112E9D38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6303" y="3006386"/>
            <a:ext cx="576263" cy="434975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15" name="Text Box 12">
            <a:extLst>
              <a:ext uri="{FF2B5EF4-FFF2-40B4-BE49-F238E27FC236}">
                <a16:creationId xmlns:a16="http://schemas.microsoft.com/office/drawing/2014/main" xmlns="" id="{F44DA529-7DDA-4625-88CE-25D28E94B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752" y="3479461"/>
            <a:ext cx="6971928" cy="10402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70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至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200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之間，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24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最小和最大的倍數之和</a:t>
            </a:r>
            <a:endParaRPr lang="en-US" altLang="zh-TW" sz="2800" dirty="0">
              <a:solidFill>
                <a:srgbClr val="00339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eaLnBrk="1" hangingPunct="1">
              <a:spcAft>
                <a:spcPct val="20000"/>
              </a:spcAft>
            </a:pP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是：</a:t>
            </a:r>
          </a:p>
        </p:txBody>
      </p:sp>
      <p:sp>
        <p:nvSpPr>
          <p:cNvPr id="131" name="文本框 130">
            <a:extLst>
              <a:ext uri="{FF2B5EF4-FFF2-40B4-BE49-F238E27FC236}">
                <a16:creationId xmlns:a16="http://schemas.microsoft.com/office/drawing/2014/main" xmlns="" id="{C40EA05E-B0F5-4355-B34C-7902CAC791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752" y="2537165"/>
            <a:ext cx="6172424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dirty="0">
                <a:solidFill>
                  <a:srgbClr val="003399"/>
                </a:solidFill>
              </a:rPr>
              <a:t>24</a:t>
            </a:r>
            <a:r>
              <a:rPr lang="zh-TW" altLang="en-US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48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、</a:t>
            </a:r>
            <a:r>
              <a:rPr lang="en-US" altLang="zh-TW" sz="2800" dirty="0">
                <a:solidFill>
                  <a:srgbClr val="003399"/>
                </a:solidFill>
                <a:cs typeface="Arial" panose="020B0604020202020204" pitchFamily="34" charset="0"/>
              </a:rPr>
              <a:t>72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、</a:t>
            </a:r>
            <a:r>
              <a:rPr lang="en-US" altLang="zh-TW" sz="2800" dirty="0">
                <a:solidFill>
                  <a:srgbClr val="003399"/>
                </a:solidFill>
                <a:cs typeface="Arial" panose="020B0604020202020204" pitchFamily="34" charset="0"/>
              </a:rPr>
              <a:t>96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、</a:t>
            </a:r>
            <a:r>
              <a:rPr lang="en-US" altLang="zh-TW" sz="2800" dirty="0">
                <a:solidFill>
                  <a:srgbClr val="003399"/>
                </a:solidFill>
                <a:cs typeface="Arial" panose="020B0604020202020204" pitchFamily="34" charset="0"/>
              </a:rPr>
              <a:t>120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、</a:t>
            </a:r>
            <a:r>
              <a:rPr lang="en-US" altLang="zh-TW" sz="2800" dirty="0">
                <a:solidFill>
                  <a:srgbClr val="003399"/>
                </a:solidFill>
                <a:cs typeface="Arial" panose="020B0604020202020204" pitchFamily="34" charset="0"/>
              </a:rPr>
              <a:t>144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、</a:t>
            </a:r>
            <a:r>
              <a:rPr lang="en-US" altLang="zh-TW" sz="2800" dirty="0">
                <a:solidFill>
                  <a:srgbClr val="003399"/>
                </a:solidFill>
                <a:cs typeface="Arial" panose="020B0604020202020204" pitchFamily="34" charset="0"/>
              </a:rPr>
              <a:t>168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、</a:t>
            </a:r>
            <a:endParaRPr lang="en-US" altLang="zh-TW" sz="2800" dirty="0">
              <a:solidFill>
                <a:srgbClr val="00339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r>
              <a:rPr lang="en-US" altLang="zh-TW" sz="2800" dirty="0">
                <a:solidFill>
                  <a:srgbClr val="003399"/>
                </a:solidFill>
                <a:cs typeface="Arial" panose="020B0604020202020204" pitchFamily="34" charset="0"/>
              </a:rPr>
              <a:t>192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、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216</a:t>
            </a:r>
            <a:endParaRPr lang="zh-CN" altLang="en-US" sz="2800" dirty="0">
              <a:solidFill>
                <a:srgbClr val="003399"/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201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" grpId="0"/>
      <p:bldP spid="130" grpId="1"/>
      <p:bldP spid="201730" grpId="0" animBg="1"/>
      <p:bldP spid="28" grpId="0"/>
      <p:bldP spid="53" grpId="0"/>
      <p:bldP spid="53" grpId="1"/>
      <p:bldP spid="2" grpId="0" animBg="1"/>
      <p:bldP spid="2" grpId="1" animBg="1"/>
      <p:bldP spid="55" grpId="0" animBg="1"/>
      <p:bldP spid="55" grpId="1" animBg="1"/>
      <p:bldP spid="15" grpId="0"/>
      <p:bldP spid="15" grpId="1"/>
      <p:bldP spid="131" grpId="0"/>
      <p:bldP spid="131" grpId="1"/>
    </p:bld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800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800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800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800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預設簡報設計">
  <a:themeElements>
    <a:clrScheme name="2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C8E6C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4444</Words>
  <Application>Microsoft Office PowerPoint</Application>
  <PresentationFormat>全屏显示(4:3)</PresentationFormat>
  <Paragraphs>775</Paragraphs>
  <Slides>52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52</vt:i4>
      </vt:variant>
    </vt:vector>
  </HeadingPairs>
  <TitlesOfParts>
    <vt:vector size="66" baseType="lpstr">
      <vt:lpstr>等线</vt:lpstr>
      <vt:lpstr>宋体</vt:lpstr>
      <vt:lpstr>新細明體</vt:lpstr>
      <vt:lpstr>標楷體</vt:lpstr>
      <vt:lpstr>Arial</vt:lpstr>
      <vt:lpstr>Calibri</vt:lpstr>
      <vt:lpstr>Symbol</vt:lpstr>
      <vt:lpstr>Times New Roman</vt:lpstr>
      <vt:lpstr>Wingdings</vt:lpstr>
      <vt:lpstr>Wingdings 2</vt:lpstr>
      <vt:lpstr>預設簡報設計</vt:lpstr>
      <vt:lpstr>1_預設簡報設計</vt:lpstr>
      <vt:lpstr>2_預設簡報設計</vt:lpstr>
      <vt:lpstr>3_預設簡報設計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modified xsi:type="dcterms:W3CDTF">2024-03-06T09:01:03Z</dcterms:modified>
</cp:coreProperties>
</file>