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3"/>
  </p:notesMasterIdLst>
  <p:sldIdLst>
    <p:sldId id="325" r:id="rId5"/>
    <p:sldId id="312" r:id="rId6"/>
    <p:sldId id="492" r:id="rId7"/>
    <p:sldId id="491" r:id="rId8"/>
    <p:sldId id="493" r:id="rId9"/>
    <p:sldId id="496" r:id="rId10"/>
    <p:sldId id="495" r:id="rId11"/>
    <p:sldId id="310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7FF"/>
    <a:srgbClr val="FFD9FF"/>
    <a:srgbClr val="92D050"/>
    <a:srgbClr val="000000"/>
    <a:srgbClr val="FF6600"/>
    <a:srgbClr val="FF00FF"/>
    <a:srgbClr val="EEF8E4"/>
    <a:srgbClr val="CAE8AA"/>
    <a:srgbClr val="FFF1C5"/>
    <a:srgbClr val="FFD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4393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6613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4194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6904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6198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6785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29157BA7-2D27-459E-A48A-444E27CA3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8AFF0BFF-863A-4153-956F-977257FC7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98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960BB361-C424-4C77-AC5F-DFD1AA7F9AA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BB7D2E1-4854-4770-A8DE-3FA90AACDA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多位數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9D99D90-A3B8-415D-BF34-598BCE3D023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多位數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99CE62B1-4E1F-440D-96CE-96787548B49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E59AF7C9-A940-47F7-9B7B-1A301FB3A56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多位數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A62FF253-F093-4A2A-96F3-969675A56C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4E20F72-D011-4618-9594-40D0C553215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多位數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DA9894A5-ADAC-4199-83DB-AF137AC10A8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A7CA8848-65F8-43CF-96CA-0CB2AE34B97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1. </a:t>
            </a: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多位數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xmlns="" id="{C26AD75E-215D-03E3-7D72-273450C6CE79}"/>
              </a:ext>
            </a:extLst>
          </p:cNvPr>
          <p:cNvSpPr/>
          <p:nvPr/>
        </p:nvSpPr>
        <p:spPr bwMode="auto">
          <a:xfrm>
            <a:off x="3668713" y="2441575"/>
            <a:ext cx="828675" cy="53975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5D211BB1-DFC9-A8F4-8A6E-CD36DFA829EB}"/>
              </a:ext>
            </a:extLst>
          </p:cNvPr>
          <p:cNvSpPr/>
          <p:nvPr/>
        </p:nvSpPr>
        <p:spPr bwMode="auto">
          <a:xfrm>
            <a:off x="5845506" y="1159834"/>
            <a:ext cx="1420812" cy="395288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70D910E-E802-5B2C-E00F-4F111CBE0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68388"/>
            <a:ext cx="68548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把</a:t>
            </a:r>
            <a:r>
              <a:rPr lang="en-US" altLang="zh-TW" sz="2800" b="0" dirty="0">
                <a:ea typeface="標楷體" panose="03000509000000000000" pitchFamily="65" charset="-120"/>
              </a:rPr>
              <a:t>304 859 271</a:t>
            </a:r>
            <a:r>
              <a:rPr lang="zh-TW" altLang="en-US" sz="2800" b="0" dirty="0">
                <a:ea typeface="標楷體" panose="03000509000000000000" pitchFamily="65" charset="-120"/>
              </a:rPr>
              <a:t>這個數取近似值至百萬位。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" name="右箭头标注 12">
            <a:extLst>
              <a:ext uri="{FF2B5EF4-FFF2-40B4-BE49-F238E27FC236}">
                <a16:creationId xmlns:a16="http://schemas.microsoft.com/office/drawing/2014/main" xmlns="" id="{2326DB3C-EC41-757F-6506-C4670D156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87007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6" name="左大括号 15">
            <a:extLst>
              <a:ext uri="{FF2B5EF4-FFF2-40B4-BE49-F238E27FC236}">
                <a16:creationId xmlns:a16="http://schemas.microsoft.com/office/drawing/2014/main" xmlns="" id="{1570FD2D-FE76-8B3D-952A-56D13D349187}"/>
              </a:ext>
            </a:extLst>
          </p:cNvPr>
          <p:cNvSpPr>
            <a:spLocks/>
          </p:cNvSpPr>
          <p:nvPr/>
        </p:nvSpPr>
        <p:spPr bwMode="auto">
          <a:xfrm rot="16200000">
            <a:off x="2294732" y="1956594"/>
            <a:ext cx="287337" cy="2447925"/>
          </a:xfrm>
          <a:prstGeom prst="leftBrace">
            <a:avLst>
              <a:gd name="adj1" fmla="val 51905"/>
              <a:gd name="adj2" fmla="val 50000"/>
            </a:avLst>
          </a:prstGeom>
          <a:noFill/>
          <a:ln w="19050" algn="ctr">
            <a:solidFill>
              <a:srgbClr val="7CB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b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6939E29-9B5C-26B1-5D75-B9FD74EA4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3225800"/>
            <a:ext cx="140335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7CBF33"/>
                </a:solidFill>
                <a:ea typeface="標楷體" panose="03000509000000000000" pitchFamily="65" charset="-120"/>
              </a:rPr>
              <a:t>保留部分</a:t>
            </a:r>
            <a:endParaRPr lang="zh-CN" altLang="en-US" sz="2400" b="0" dirty="0">
              <a:solidFill>
                <a:srgbClr val="7CBF33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左大括号 17">
            <a:extLst>
              <a:ext uri="{FF2B5EF4-FFF2-40B4-BE49-F238E27FC236}">
                <a16:creationId xmlns:a16="http://schemas.microsoft.com/office/drawing/2014/main" xmlns="" id="{5C7A9528-7E1E-0CDD-4A91-FA48F27F58BF}"/>
              </a:ext>
            </a:extLst>
          </p:cNvPr>
          <p:cNvSpPr>
            <a:spLocks/>
          </p:cNvSpPr>
          <p:nvPr/>
        </p:nvSpPr>
        <p:spPr bwMode="auto">
          <a:xfrm rot="16200000">
            <a:off x="5979319" y="729457"/>
            <a:ext cx="287337" cy="4895850"/>
          </a:xfrm>
          <a:prstGeom prst="leftBrace">
            <a:avLst>
              <a:gd name="adj1" fmla="val 51905"/>
              <a:gd name="adj2" fmla="val 50000"/>
            </a:avLst>
          </a:prstGeom>
          <a:noFill/>
          <a:ln w="19050" algn="ctr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b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987CD08-5D38-37C1-6964-51C3CE518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212976"/>
            <a:ext cx="1416050" cy="4603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FF6600"/>
                </a:solidFill>
                <a:ea typeface="標楷體" panose="03000509000000000000" pitchFamily="65" charset="-120"/>
              </a:rPr>
              <a:t>捨去部分</a:t>
            </a:r>
            <a:endParaRPr lang="zh-CN" altLang="en-US" sz="24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6F669078-A93F-B6F7-823C-C6AEF9144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013" y="4996805"/>
            <a:ext cx="692633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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304 859 271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取近似值至百萬位是</a:t>
            </a: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305 000 000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xmlns="" id="{D1F62EC8-53E1-B31F-F0E0-1341FE0D8D21}"/>
              </a:ext>
            </a:extLst>
          </p:cNvPr>
          <p:cNvGraphicFramePr>
            <a:graphicFrameLocks noGrp="1"/>
          </p:cNvGraphicFramePr>
          <p:nvPr/>
        </p:nvGraphicFramePr>
        <p:xfrm>
          <a:off x="1214438" y="1911350"/>
          <a:ext cx="7358058" cy="107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億 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個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3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0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7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3D9079B-AC10-30E2-42A4-DDF5C8063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012" y="3856465"/>
            <a:ext cx="7666745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</a:t>
            </a:r>
            <a:r>
              <a:rPr lang="zh-TW" altLang="en-US" sz="24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捨</a:t>
            </a:r>
            <a:r>
              <a:rPr lang="zh-TW" altLang="en-US" sz="2400" b="0" dirty="0">
                <a:solidFill>
                  <a:srgbClr val="FF6600"/>
                </a:solidFill>
                <a:ea typeface="標楷體" panose="03000509000000000000" pitchFamily="65" charset="-120"/>
              </a:rPr>
              <a:t>去部分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的首位數字是「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」，大於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，根據「四捨</a:t>
            </a:r>
          </a:p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    五入」法，應在</a:t>
            </a:r>
            <a:r>
              <a:rPr lang="zh-TW" altLang="en-US" sz="2400" b="0" dirty="0">
                <a:solidFill>
                  <a:srgbClr val="7CBF33"/>
                </a:solidFill>
                <a:ea typeface="標楷體" panose="03000509000000000000" pitchFamily="65" charset="-120"/>
              </a:rPr>
              <a:t>保留部分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的最後一位數上加上「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」。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xmlns="" id="{825AFB61-F0F3-D9DA-5BF7-6F82F1241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5" grpId="0" animBg="1"/>
      <p:bldP spid="7" grpId="0"/>
      <p:bldP spid="9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>
            <a:extLst>
              <a:ext uri="{FF2B5EF4-FFF2-40B4-BE49-F238E27FC236}">
                <a16:creationId xmlns:a16="http://schemas.microsoft.com/office/drawing/2014/main" xmlns="" id="{417087E7-108A-445B-8979-9B9A7B9CAD52}"/>
              </a:ext>
            </a:extLst>
          </p:cNvPr>
          <p:cNvSpPr/>
          <p:nvPr/>
        </p:nvSpPr>
        <p:spPr>
          <a:xfrm>
            <a:off x="859764" y="1428016"/>
            <a:ext cx="2969725" cy="396000"/>
          </a:xfrm>
          <a:prstGeom prst="rect">
            <a:avLst/>
          </a:prstGeom>
          <a:solidFill>
            <a:srgbClr val="FFA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FD2AE423-C557-469D-BD27-60FBC136DB2A}"/>
              </a:ext>
            </a:extLst>
          </p:cNvPr>
          <p:cNvSpPr/>
          <p:nvPr/>
        </p:nvSpPr>
        <p:spPr bwMode="auto">
          <a:xfrm>
            <a:off x="1316038" y="1974554"/>
            <a:ext cx="109465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xmlns="" id="{04D86A5B-9228-4750-B91D-5484474A415B}"/>
              </a:ext>
            </a:extLst>
          </p:cNvPr>
          <p:cNvSpPr/>
          <p:nvPr/>
        </p:nvSpPr>
        <p:spPr bwMode="auto">
          <a:xfrm>
            <a:off x="5335964" y="1974554"/>
            <a:ext cx="109465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2080C995-2C2C-4CF1-9F59-506C2A3E0861}"/>
              </a:ext>
            </a:extLst>
          </p:cNvPr>
          <p:cNvSpPr/>
          <p:nvPr/>
        </p:nvSpPr>
        <p:spPr bwMode="auto">
          <a:xfrm>
            <a:off x="1316038" y="2480928"/>
            <a:ext cx="769509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3A49429F-2665-4A4E-A62B-A693FFD4D5A1}"/>
              </a:ext>
            </a:extLst>
          </p:cNvPr>
          <p:cNvSpPr/>
          <p:nvPr/>
        </p:nvSpPr>
        <p:spPr bwMode="auto">
          <a:xfrm>
            <a:off x="5363872" y="2478521"/>
            <a:ext cx="769509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xmlns="" id="{20FF0C4B-EDAE-4D43-A0B6-68058A836FC6}"/>
              </a:ext>
            </a:extLst>
          </p:cNvPr>
          <p:cNvSpPr/>
          <p:nvPr/>
        </p:nvSpPr>
        <p:spPr>
          <a:xfrm>
            <a:off x="7607855" y="1018854"/>
            <a:ext cx="756000" cy="396000"/>
          </a:xfrm>
          <a:prstGeom prst="rect">
            <a:avLst/>
          </a:prstGeom>
          <a:solidFill>
            <a:srgbClr val="FFA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xmlns="" id="{2A4D395A-6CE3-41B2-94E2-BCE171D3C78C}"/>
              </a:ext>
            </a:extLst>
          </p:cNvPr>
          <p:cNvSpPr/>
          <p:nvPr/>
        </p:nvSpPr>
        <p:spPr>
          <a:xfrm>
            <a:off x="5395357" y="5485001"/>
            <a:ext cx="1892983" cy="396000"/>
          </a:xfrm>
          <a:prstGeom prst="rect">
            <a:avLst/>
          </a:prstGeom>
          <a:solidFill>
            <a:srgbClr val="FFA7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45E509AC-E28D-4714-8839-3B5E6BF2C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26" y="5432889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D. 59 997 000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147" y="1910831"/>
            <a:ext cx="678070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百萬位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             B.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十萬位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萬位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             D.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千位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898570"/>
            <a:ext cx="769400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59 996 718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取近似值至以下其中一個位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zh-CN" altLang="en-US" sz="280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不可能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得出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60 000 000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。該位是什麼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22C5E6C3-6919-4F52-9402-31CB9C3266DE}"/>
              </a:ext>
            </a:extLst>
          </p:cNvPr>
          <p:cNvSpPr/>
          <p:nvPr/>
        </p:nvSpPr>
        <p:spPr>
          <a:xfrm>
            <a:off x="2818863" y="3857601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DC8352A6-D6BA-4AC2-AB9C-DCCC7D2C8BBB}"/>
              </a:ext>
            </a:extLst>
          </p:cNvPr>
          <p:cNvSpPr/>
          <p:nvPr/>
        </p:nvSpPr>
        <p:spPr>
          <a:xfrm>
            <a:off x="3637049" y="3857453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7D139D0A-20FD-42F8-8643-A5747F4F71D8}"/>
              </a:ext>
            </a:extLst>
          </p:cNvPr>
          <p:cNvSpPr/>
          <p:nvPr/>
        </p:nvSpPr>
        <p:spPr>
          <a:xfrm>
            <a:off x="4451319" y="3848217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05C94384-5444-498A-ADBD-C5EF82BFD870}"/>
              </a:ext>
            </a:extLst>
          </p:cNvPr>
          <p:cNvSpPr/>
          <p:nvPr/>
        </p:nvSpPr>
        <p:spPr>
          <a:xfrm>
            <a:off x="5260029" y="3848217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graphicFrame>
        <p:nvGraphicFramePr>
          <p:cNvPr id="35" name="表格 34">
            <a:extLst>
              <a:ext uri="{FF2B5EF4-FFF2-40B4-BE49-F238E27FC236}">
                <a16:creationId xmlns:a16="http://schemas.microsoft.com/office/drawing/2014/main" xmlns="" id="{D06C2A31-D275-4646-ADB0-0B845E5E1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473288"/>
              </p:ext>
            </p:extLst>
          </p:nvPr>
        </p:nvGraphicFramePr>
        <p:xfrm>
          <a:off x="875880" y="3237441"/>
          <a:ext cx="6540496" cy="107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個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6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7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4842" y="2411947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8980" y="244211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6235822" y="1473008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A451BE84-9C7F-8F90-E116-2AECDB9B71D2}"/>
              </a:ext>
            </a:extLst>
          </p:cNvPr>
          <p:cNvCxnSpPr>
            <a:cxnSpLocks/>
          </p:cNvCxnSpPr>
          <p:nvPr/>
        </p:nvCxnSpPr>
        <p:spPr>
          <a:xfrm>
            <a:off x="909492" y="1373699"/>
            <a:ext cx="6396472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D45E0182-D715-7A93-FA53-42165DCA6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251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弧形 9">
            <a:extLst>
              <a:ext uri="{FF2B5EF4-FFF2-40B4-BE49-F238E27FC236}">
                <a16:creationId xmlns:a16="http://schemas.microsoft.com/office/drawing/2014/main" xmlns="" id="{5C6D17DD-6BC7-449A-AF15-E13F12EC2146}"/>
              </a:ext>
            </a:extLst>
          </p:cNvPr>
          <p:cNvSpPr/>
          <p:nvPr/>
        </p:nvSpPr>
        <p:spPr>
          <a:xfrm>
            <a:off x="2004414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弧形 42">
            <a:extLst>
              <a:ext uri="{FF2B5EF4-FFF2-40B4-BE49-F238E27FC236}">
                <a16:creationId xmlns:a16="http://schemas.microsoft.com/office/drawing/2014/main" xmlns="" id="{1AAE0DC6-4C40-4BC2-B4F6-B6B21B6FAF03}"/>
              </a:ext>
            </a:extLst>
          </p:cNvPr>
          <p:cNvSpPr/>
          <p:nvPr/>
        </p:nvSpPr>
        <p:spPr>
          <a:xfrm>
            <a:off x="1177345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弧形 43">
            <a:extLst>
              <a:ext uri="{FF2B5EF4-FFF2-40B4-BE49-F238E27FC236}">
                <a16:creationId xmlns:a16="http://schemas.microsoft.com/office/drawing/2014/main" xmlns="" id="{8A85C754-8F38-4823-98F6-6D3107692A20}"/>
              </a:ext>
            </a:extLst>
          </p:cNvPr>
          <p:cNvSpPr/>
          <p:nvPr/>
        </p:nvSpPr>
        <p:spPr>
          <a:xfrm>
            <a:off x="3648559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弧形 44">
            <a:extLst>
              <a:ext uri="{FF2B5EF4-FFF2-40B4-BE49-F238E27FC236}">
                <a16:creationId xmlns:a16="http://schemas.microsoft.com/office/drawing/2014/main" xmlns="" id="{864D5574-DB16-4B12-8D3F-38B6120429C4}"/>
              </a:ext>
            </a:extLst>
          </p:cNvPr>
          <p:cNvSpPr/>
          <p:nvPr/>
        </p:nvSpPr>
        <p:spPr>
          <a:xfrm>
            <a:off x="2821490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弧形 45">
            <a:extLst>
              <a:ext uri="{FF2B5EF4-FFF2-40B4-BE49-F238E27FC236}">
                <a16:creationId xmlns:a16="http://schemas.microsoft.com/office/drawing/2014/main" xmlns="" id="{455131F2-DB33-4EE0-967E-5028A1E1203A}"/>
              </a:ext>
            </a:extLst>
          </p:cNvPr>
          <p:cNvSpPr/>
          <p:nvPr/>
        </p:nvSpPr>
        <p:spPr>
          <a:xfrm>
            <a:off x="4456399" y="2912237"/>
            <a:ext cx="1008000" cy="1584000"/>
          </a:xfrm>
          <a:prstGeom prst="arc">
            <a:avLst>
              <a:gd name="adj1" fmla="val 3194433"/>
              <a:gd name="adj2" fmla="val 7945577"/>
            </a:avLst>
          </a:prstGeom>
          <a:ln w="12700">
            <a:solidFill>
              <a:srgbClr val="FF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3751FB9C-8C4E-49E7-A656-CAFC46373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332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8564AEFD-8FE8-4F20-B360-F03738583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4869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82AC1E2A-1847-4385-AEDE-976B1CF14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1598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27A54DD9-EAF0-49D6-9DCF-906FC57F9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1135" y="4458592"/>
            <a:ext cx="6427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進</a:t>
            </a:r>
            <a:r>
              <a:rPr lang="en-US" altLang="zh-CN" sz="20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AEB86144-77DE-4252-B0C5-93186826A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148" y="4903696"/>
            <a:ext cx="26745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60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EC538DFC-3199-49FC-979A-8F87E6C50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27" y="4903696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60 000 000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3F68C218-6E96-4A93-8A23-8ED448634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148" y="5432889"/>
            <a:ext cx="25851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60 000 000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4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500"/>
                            </p:stCondLst>
                            <p:childTnLst>
                              <p:par>
                                <p:cTn id="148" presetID="22" presetClass="entr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000"/>
                            </p:stCondLst>
                            <p:childTnLst>
                              <p:par>
                                <p:cTn id="152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500"/>
                            </p:stCondLst>
                            <p:childTnLst>
                              <p:par>
                                <p:cTn id="156" presetID="22" presetClass="entr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0"/>
                            </p:stCondLst>
                            <p:childTnLst>
                              <p:par>
                                <p:cTn id="160" presetID="22" presetClass="entr" presetSubtype="8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500"/>
                            </p:stCondLst>
                            <p:childTnLst>
                              <p:par>
                                <p:cTn id="2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000"/>
                            </p:stCondLst>
                            <p:childTnLst>
                              <p:par>
                                <p:cTn id="2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500"/>
                            </p:stCondLst>
                            <p:childTnLst>
                              <p:par>
                                <p:cTn id="2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000"/>
                            </p:stCondLst>
                            <p:childTnLst>
                              <p:par>
                                <p:cTn id="2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500"/>
                            </p:stCondLst>
                            <p:childTnLst>
                              <p:par>
                                <p:cTn id="2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7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00"/>
                            </p:stCondLst>
                            <p:childTnLst>
                              <p:par>
                                <p:cTn id="2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53" grpId="0" animBg="1"/>
      <p:bldP spid="53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57" grpId="0"/>
      <p:bldP spid="57" grpId="1"/>
      <p:bldP spid="36" grpId="0" animBg="1"/>
      <p:bldP spid="36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22" grpId="0"/>
      <p:bldP spid="30" grpId="0"/>
      <p:bldP spid="30" grpId="1"/>
      <p:bldP spid="30" grpId="2"/>
      <p:bldP spid="30" grpId="3"/>
      <p:bldP spid="30" grpId="4"/>
      <p:bldP spid="30" grpId="5"/>
      <p:bldP spid="10" grpId="0" animBg="1"/>
      <p:bldP spid="10" grpId="1" animBg="1"/>
      <p:bldP spid="10" grpId="2" animBg="1"/>
      <p:bldP spid="10" grpId="3" animBg="1"/>
      <p:bldP spid="10" grpId="4" animBg="1"/>
      <p:bldP spid="10" grpId="5" animBg="1"/>
      <p:bldP spid="43" grpId="0" animBg="1"/>
      <p:bldP spid="43" grpId="1" animBg="1"/>
      <p:bldP spid="43" grpId="2" animBg="1"/>
      <p:bldP spid="43" grpId="3" animBg="1"/>
      <p:bldP spid="43" grpId="4" animBg="1"/>
      <p:bldP spid="43" grpId="5" animBg="1"/>
      <p:bldP spid="44" grpId="0" animBg="1"/>
      <p:bldP spid="44" grpId="1" animBg="1"/>
      <p:bldP spid="45" grpId="0" animBg="1"/>
      <p:bldP spid="45" grpId="1" animBg="1"/>
      <p:bldP spid="45" grpId="2" animBg="1"/>
      <p:bldP spid="45" grpId="3" animBg="1"/>
      <p:bldP spid="46" grpId="0" animBg="1"/>
      <p:bldP spid="46" grpId="1" animBg="1"/>
      <p:bldP spid="47" grpId="0"/>
      <p:bldP spid="47" grpId="1"/>
      <p:bldP spid="47" grpId="2"/>
      <p:bldP spid="47" grpId="3"/>
      <p:bldP spid="47" grpId="4"/>
      <p:bldP spid="47" grpId="5"/>
      <p:bldP spid="48" grpId="0"/>
      <p:bldP spid="48" grpId="1"/>
      <p:bldP spid="48" grpId="2"/>
      <p:bldP spid="48" grpId="3"/>
      <p:bldP spid="49" grpId="0"/>
      <p:bldP spid="49" grpId="1"/>
      <p:bldP spid="51" grpId="0"/>
      <p:bldP spid="51" grpId="1"/>
      <p:bldP spid="54" grpId="0"/>
      <p:bldP spid="54" grpId="1"/>
      <p:bldP spid="55" grpId="0"/>
      <p:bldP spid="55" grpId="1"/>
      <p:bldP spid="56" grpId="0"/>
      <p:bldP spid="5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0CB0D08D-74AD-4DD3-9317-378153C8A7A2}"/>
              </a:ext>
            </a:extLst>
          </p:cNvPr>
          <p:cNvSpPr/>
          <p:nvPr/>
        </p:nvSpPr>
        <p:spPr bwMode="auto">
          <a:xfrm>
            <a:off x="4331746" y="3188464"/>
            <a:ext cx="1692000" cy="472960"/>
          </a:xfrm>
          <a:prstGeom prst="rect">
            <a:avLst/>
          </a:prstGeom>
          <a:solidFill>
            <a:srgbClr val="FFD9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791BE84C-73B5-4A55-A32C-09EC735DF8E4}"/>
              </a:ext>
            </a:extLst>
          </p:cNvPr>
          <p:cNvSpPr/>
          <p:nvPr/>
        </p:nvSpPr>
        <p:spPr bwMode="auto">
          <a:xfrm>
            <a:off x="1383460" y="4929600"/>
            <a:ext cx="1692000" cy="472960"/>
          </a:xfrm>
          <a:prstGeom prst="rect">
            <a:avLst/>
          </a:prstGeom>
          <a:solidFill>
            <a:srgbClr val="FFD9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8BDAEA5F-1A63-45C7-9B3B-3E5A375FB2C9}"/>
              </a:ext>
            </a:extLst>
          </p:cNvPr>
          <p:cNvSpPr/>
          <p:nvPr/>
        </p:nvSpPr>
        <p:spPr>
          <a:xfrm>
            <a:off x="2205540" y="965950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C2B8C677-B16B-4666-A38D-558B14D71745}"/>
              </a:ext>
            </a:extLst>
          </p:cNvPr>
          <p:cNvSpPr/>
          <p:nvPr/>
        </p:nvSpPr>
        <p:spPr>
          <a:xfrm>
            <a:off x="5916590" y="2432240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927A8121-38E3-4363-B338-6A96DB41BF9B}"/>
              </a:ext>
            </a:extLst>
          </p:cNvPr>
          <p:cNvSpPr/>
          <p:nvPr/>
        </p:nvSpPr>
        <p:spPr>
          <a:xfrm>
            <a:off x="2115924" y="2449493"/>
            <a:ext cx="214313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A9FA58A4-C15C-4D41-831C-2E3AC6CB5770}"/>
              </a:ext>
            </a:extLst>
          </p:cNvPr>
          <p:cNvSpPr/>
          <p:nvPr/>
        </p:nvSpPr>
        <p:spPr>
          <a:xfrm>
            <a:off x="5890712" y="1931403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7E0CED45-E4D9-4C1A-A327-771EF915E33D}"/>
              </a:ext>
            </a:extLst>
          </p:cNvPr>
          <p:cNvSpPr/>
          <p:nvPr/>
        </p:nvSpPr>
        <p:spPr>
          <a:xfrm>
            <a:off x="2098384" y="1928788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40435C9-7B1E-D33A-43C5-B9647C616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5427293" y="144150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3" name="Oval 2">
            <a:extLst>
              <a:ext uri="{FF2B5EF4-FFF2-40B4-BE49-F238E27FC236}">
                <a16:creationId xmlns:a16="http://schemas.microsoft.com/office/drawing/2014/main" xmlns="" id="{08C1BABD-7315-96D8-0FC9-7BD8D4BFF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3263" y="226377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576" y="229235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xmlns="" id="{16573DE2-2749-419D-9829-8FC8B6CA2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3767817"/>
            <a:ext cx="467171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將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各選項取近似值至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ea typeface="標楷體" panose="03000509000000000000" pitchFamily="65" charset="-120"/>
              </a:rPr>
              <a:t>萬位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08E53195-3F05-41D8-A987-9F4D0DF66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157858"/>
            <a:ext cx="57375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M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取近似值至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萬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是：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7 290 000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27" name="直線接點 4">
            <a:extLst>
              <a:ext uri="{FF2B5EF4-FFF2-40B4-BE49-F238E27FC236}">
                <a16:creationId xmlns:a16="http://schemas.microsoft.com/office/drawing/2014/main" xmlns="" id="{D35CE257-9D47-4208-BDB3-CB5FC99CF467}"/>
              </a:ext>
            </a:extLst>
          </p:cNvPr>
          <p:cNvCxnSpPr>
            <a:cxnSpLocks/>
            <a:stCxn id="6" idx="1"/>
          </p:cNvCxnSpPr>
          <p:nvPr/>
        </p:nvCxnSpPr>
        <p:spPr bwMode="auto">
          <a:xfrm>
            <a:off x="780145" y="1381850"/>
            <a:ext cx="5820226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AE2DEF32-DCC3-4211-AEB1-695D3153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89" y="4384902"/>
            <a:ext cx="26745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7 310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0F8F3693-3C89-40F0-9468-39D593812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2373" y="4384902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7 300 000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0D559548-9FFD-4250-AFF9-6B582DA40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89" y="4914095"/>
            <a:ext cx="25851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7 290 000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D0647BF2-8938-40F0-B2FD-4A40C5782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2372" y="4914095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D. 7 270 000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F1213C7C-1595-19C9-8C4C-046786F92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481353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i="1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7 289 469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。當取近似值至萬位，</a:t>
            </a:r>
            <a:r>
              <a:rPr lang="en-US" altLang="zh-CN" sz="2800" b="0" i="1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CN" sz="2800" b="0" i="1" dirty="0">
                <a:solidFill>
                  <a:srgbClr val="000000"/>
                </a:solidFill>
                <a:ea typeface="標楷體" panose="03000509000000000000" pitchFamily="65" charset="-120"/>
              </a:rPr>
              <a:t>N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一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樣。下列哪一個數可能是</a:t>
            </a:r>
            <a:r>
              <a:rPr lang="en-US" altLang="zh-CN" sz="2800" b="0" i="1" dirty="0">
                <a:solidFill>
                  <a:srgbClr val="000000"/>
                </a:solidFill>
                <a:ea typeface="標楷體" panose="03000509000000000000" pitchFamily="65" charset="-120"/>
              </a:rPr>
              <a:t>N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1845087"/>
            <a:ext cx="605165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7 312 401</a:t>
            </a:r>
            <a:r>
              <a:rPr lang="en-US" altLang="zh-CN" sz="2800" b="0" dirty="0">
                <a:ea typeface="標楷體" panose="03000509000000000000" pitchFamily="65" charset="-120"/>
              </a:rPr>
              <a:t>                  B. </a:t>
            </a:r>
            <a:r>
              <a:rPr lang="en-US" altLang="zh-TW" sz="2800" b="0" dirty="0">
                <a:ea typeface="標楷體" panose="03000509000000000000" pitchFamily="65" charset="-120"/>
              </a:rPr>
              <a:t>7 297 846</a:t>
            </a:r>
            <a:endParaRPr lang="en-US" altLang="zh-CN" sz="2800" b="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7 285 934 </a:t>
            </a:r>
            <a:r>
              <a:rPr lang="en-US" altLang="zh-CN" sz="2800" b="0" dirty="0">
                <a:ea typeface="標楷體" panose="03000509000000000000" pitchFamily="65" charset="-120"/>
              </a:rPr>
              <a:t>                 D. </a:t>
            </a:r>
            <a:r>
              <a:rPr lang="en-US" altLang="zh-TW" sz="2800" b="0" dirty="0">
                <a:ea typeface="標楷體" panose="03000509000000000000" pitchFamily="65" charset="-120"/>
              </a:rPr>
              <a:t>7 273 756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4" grpId="0" animBg="1"/>
      <p:bldP spid="24" grpId="1" animBg="1"/>
      <p:bldP spid="30" grpId="0" animBg="1"/>
      <p:bldP spid="30" grpId="1" animBg="1"/>
      <p:bldP spid="30" grpId="2" animBg="1"/>
      <p:bldP spid="32" grpId="0" animBg="1"/>
      <p:bldP spid="32" grpId="1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41" grpId="0" animBg="1"/>
      <p:bldP spid="41" grpId="1" animBg="1"/>
      <p:bldP spid="41" grpId="2" animBg="1"/>
      <p:bldP spid="22" grpId="0"/>
      <p:bldP spid="19" grpId="0"/>
      <p:bldP spid="19" grpId="1"/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3B9A82FA-72B2-5258-1389-057AA1043FD4}"/>
              </a:ext>
            </a:extLst>
          </p:cNvPr>
          <p:cNvSpPr/>
          <p:nvPr/>
        </p:nvSpPr>
        <p:spPr bwMode="auto">
          <a:xfrm>
            <a:off x="2574524" y="3517081"/>
            <a:ext cx="1692000" cy="472960"/>
          </a:xfrm>
          <a:prstGeom prst="rect">
            <a:avLst/>
          </a:prstGeom>
          <a:solidFill>
            <a:srgbClr val="FFD9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3FCE6B98-4A58-985C-97DC-B202897F12F1}"/>
              </a:ext>
            </a:extLst>
          </p:cNvPr>
          <p:cNvSpPr/>
          <p:nvPr/>
        </p:nvSpPr>
        <p:spPr bwMode="auto">
          <a:xfrm>
            <a:off x="5100215" y="4611921"/>
            <a:ext cx="1692000" cy="472960"/>
          </a:xfrm>
          <a:prstGeom prst="rect">
            <a:avLst/>
          </a:prstGeom>
          <a:solidFill>
            <a:srgbClr val="FFD9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401ADE6D-9FED-4157-BC17-614121D3B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3581" y="4588097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5 000 000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CB2D7568-CBE4-4604-976F-052E9242B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3580" y="5117290"/>
            <a:ext cx="28488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D. 55 000 000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C74480E1-3472-47AD-BC14-C87305A70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490447"/>
            <a:ext cx="41593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五百萬是：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5 000 000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22D1D746-6F73-4AE5-858D-B460EC25B361}"/>
              </a:ext>
            </a:extLst>
          </p:cNvPr>
          <p:cNvSpPr/>
          <p:nvPr/>
        </p:nvSpPr>
        <p:spPr bwMode="auto">
          <a:xfrm>
            <a:off x="7278188" y="1014984"/>
            <a:ext cx="1080000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077745F-389E-12AE-DE9D-DF4DB689D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768432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果園的水果產量，取近似值至百萬位後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是五百萬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公斤。下列哪一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項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可能是該果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園實際的水果產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量？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A538C660-95A4-4C7E-B0DE-FB384DFBB495}"/>
              </a:ext>
            </a:extLst>
          </p:cNvPr>
          <p:cNvSpPr/>
          <p:nvPr/>
        </p:nvSpPr>
        <p:spPr>
          <a:xfrm>
            <a:off x="5517336" y="2971800"/>
            <a:ext cx="214312" cy="360363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B738AC6C-D2F8-4553-AA19-F9511B80B1F2}"/>
              </a:ext>
            </a:extLst>
          </p:cNvPr>
          <p:cNvSpPr/>
          <p:nvPr/>
        </p:nvSpPr>
        <p:spPr>
          <a:xfrm>
            <a:off x="1864590" y="2976563"/>
            <a:ext cx="214313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FAAE324B-C7DF-4B5E-AFAA-7E1276609F48}"/>
              </a:ext>
            </a:extLst>
          </p:cNvPr>
          <p:cNvSpPr/>
          <p:nvPr/>
        </p:nvSpPr>
        <p:spPr>
          <a:xfrm>
            <a:off x="5299585" y="2470797"/>
            <a:ext cx="214312" cy="360363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925" y="2873855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1651248" y="1905000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0D93C1E-5932-4261-8F82-C5B248733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5" y="4014142"/>
            <a:ext cx="5177391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將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各選項取近似值至</a:t>
            </a:r>
            <a:r>
              <a:rPr lang="zh-CN" altLang="en-US" sz="2800" b="0" dirty="0">
                <a:solidFill>
                  <a:srgbClr val="FF3399"/>
                </a:solidFill>
                <a:ea typeface="標楷體" panose="03000509000000000000" pitchFamily="65" charset="-120"/>
              </a:rPr>
              <a:t>百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ea typeface="標楷體" panose="03000509000000000000" pitchFamily="65" charset="-120"/>
              </a:rPr>
              <a:t>萬位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D9E5048B-9315-43E5-A75B-DC9B8BAB8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89" y="4588097"/>
            <a:ext cx="26745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10B87E98-3D71-4BCD-904A-062F01137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89" y="5117290"/>
            <a:ext cx="25851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52 000 000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9238" y="2910367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84F6ACD-B660-DDB0-E17F-5452ADEFD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xmlns="" id="{AA0F0FB5-1DE3-E77B-B427-8D6363D2B68D}"/>
              </a:ext>
            </a:extLst>
          </p:cNvPr>
          <p:cNvCxnSpPr/>
          <p:nvPr/>
        </p:nvCxnSpPr>
        <p:spPr bwMode="auto">
          <a:xfrm>
            <a:off x="3727716" y="1378315"/>
            <a:ext cx="28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D81CD4DE-8750-495F-871A-158945C75248}"/>
              </a:ext>
            </a:extLst>
          </p:cNvPr>
          <p:cNvSpPr/>
          <p:nvPr/>
        </p:nvSpPr>
        <p:spPr>
          <a:xfrm>
            <a:off x="1653480" y="2471738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16405" name="Rectangle 4">
            <a:extLst>
              <a:ext uri="{FF2B5EF4-FFF2-40B4-BE49-F238E27FC236}">
                <a16:creationId xmlns:a16="http://schemas.microsoft.com/office/drawing/2014/main" xmlns="" id="{B998EC34-922C-4FCA-B640-C76AA78A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7" y="2384837"/>
            <a:ext cx="673258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4 499 000kg 		B. 5 359 270kg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52 234 499kg 		D. 55 480 000kg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15" grpId="0"/>
      <p:bldP spid="15" grpId="1"/>
      <p:bldP spid="19" grpId="0"/>
      <p:bldP spid="19" grpId="1"/>
      <p:bldP spid="26" grpId="0"/>
      <p:bldP spid="26" grpId="1"/>
      <p:bldP spid="23" grpId="0" animBg="1"/>
      <p:bldP spid="23" grpId="1" animBg="1"/>
      <p:bldP spid="21" grpId="0" animBg="1"/>
      <p:bldP spid="21" grpId="1" animBg="1"/>
      <p:bldP spid="22" grpId="0" animBg="1"/>
      <p:bldP spid="22" grpId="1" animBg="1"/>
      <p:bldP spid="20" grpId="0" animBg="1"/>
      <p:bldP spid="20" grpId="1" animBg="1"/>
      <p:bldP spid="9" grpId="0"/>
      <p:bldP spid="9" grpId="1"/>
      <p:bldP spid="12" grpId="0"/>
      <p:bldP spid="12" grpId="1"/>
      <p:bldP spid="17" grpId="0"/>
      <p:bldP spid="17" grpId="1"/>
      <p:bldP spid="25" grpId="0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05E16393-E81A-FA9B-E68C-63A61AD1C450}"/>
              </a:ext>
            </a:extLst>
          </p:cNvPr>
          <p:cNvSpPr/>
          <p:nvPr/>
        </p:nvSpPr>
        <p:spPr>
          <a:xfrm>
            <a:off x="6766132" y="996846"/>
            <a:ext cx="756000" cy="396000"/>
          </a:xfrm>
          <a:prstGeom prst="rect">
            <a:avLst/>
          </a:prstGeom>
          <a:solidFill>
            <a:srgbClr val="FFA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8AF22E28-CEFC-7B0E-AAAD-F921BF0C24C1}"/>
              </a:ext>
            </a:extLst>
          </p:cNvPr>
          <p:cNvSpPr/>
          <p:nvPr/>
        </p:nvSpPr>
        <p:spPr>
          <a:xfrm>
            <a:off x="4401879" y="971967"/>
            <a:ext cx="1328714" cy="396000"/>
          </a:xfrm>
          <a:prstGeom prst="rect">
            <a:avLst/>
          </a:prstGeom>
          <a:solidFill>
            <a:srgbClr val="FFB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Oval 2">
            <a:extLst>
              <a:ext uri="{FF2B5EF4-FFF2-40B4-BE49-F238E27FC236}">
                <a16:creationId xmlns:a16="http://schemas.microsoft.com/office/drawing/2014/main" xmlns="" id="{10E8DF88-AAF5-F63B-2078-382467CEA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863" y="245907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" name="圆角矩形 6">
            <a:extLst>
              <a:ext uri="{FF2B5EF4-FFF2-40B4-BE49-F238E27FC236}">
                <a16:creationId xmlns:a16="http://schemas.microsoft.com/office/drawing/2014/main" xmlns="" id="{3D6DC5FD-4548-9D65-A991-9527C7A9ADD1}"/>
              </a:ext>
            </a:extLst>
          </p:cNvPr>
          <p:cNvSpPr/>
          <p:nvPr/>
        </p:nvSpPr>
        <p:spPr>
          <a:xfrm>
            <a:off x="2387137" y="148822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Text Box 54">
            <a:extLst>
              <a:ext uri="{FF2B5EF4-FFF2-40B4-BE49-F238E27FC236}">
                <a16:creationId xmlns:a16="http://schemas.microsoft.com/office/drawing/2014/main" xmlns="" id="{00673199-C301-3BC8-CA84-033B9C5AC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4176" y="2489237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D2810049-94BA-434D-BB68-F400B64D0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479" y="3825453"/>
            <a:ext cx="2871787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剔除選項</a:t>
            </a:r>
            <a:r>
              <a:rPr lang="en-US" altLang="zh-TW" sz="28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A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B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C982EBE9-283D-91F6-8853-67ECE2E1D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377" y="4959929"/>
            <a:ext cx="388284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252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99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&gt;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51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999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090D24DB-86C6-7484-F60B-574E2B74C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62" y="3636668"/>
            <a:ext cx="233536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253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1AEBE7D6-4C05-88FF-8041-5EFD59F2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62" y="4160251"/>
            <a:ext cx="233536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D89897A8-1350-704A-97CE-0F5876DF0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62" y="4683835"/>
            <a:ext cx="233536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252 000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A24A59A7-6C71-B8EE-1826-10A354387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62" y="5207419"/>
            <a:ext cx="25578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D.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TextBox 8">
            <a:extLst>
              <a:ext uri="{FF2B5EF4-FFF2-40B4-BE49-F238E27FC236}">
                <a16:creationId xmlns:a16="http://schemas.microsoft.com/office/drawing/2014/main" xmlns="" id="{285400B5-D404-7AE9-D9FB-0412C2BCF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3113085"/>
            <a:ext cx="4865687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先將各選項取近似值至</a:t>
            </a:r>
            <a:r>
              <a:rPr lang="zh-CN" altLang="en-US" sz="2800" b="0" dirty="0">
                <a:solidFill>
                  <a:srgbClr val="FF3399"/>
                </a:solidFill>
                <a:ea typeface="標楷體" panose="03000509000000000000" pitchFamily="65" charset="-120"/>
              </a:rPr>
              <a:t>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位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F658805D-23E3-0393-DBDD-2FB3C2164621}"/>
              </a:ext>
            </a:extLst>
          </p:cNvPr>
          <p:cNvSpPr/>
          <p:nvPr/>
        </p:nvSpPr>
        <p:spPr bwMode="auto">
          <a:xfrm>
            <a:off x="2041271" y="2038537"/>
            <a:ext cx="2254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968D4828-6729-6395-4CE5-59808746B6C5}"/>
              </a:ext>
            </a:extLst>
          </p:cNvPr>
          <p:cNvSpPr/>
          <p:nvPr/>
        </p:nvSpPr>
        <p:spPr bwMode="auto">
          <a:xfrm>
            <a:off x="5694842" y="2027898"/>
            <a:ext cx="2254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E4EECC35-9B88-EDA6-F94D-76E587E338FB}"/>
              </a:ext>
            </a:extLst>
          </p:cNvPr>
          <p:cNvSpPr/>
          <p:nvPr/>
        </p:nvSpPr>
        <p:spPr bwMode="auto">
          <a:xfrm>
            <a:off x="2051904" y="2548273"/>
            <a:ext cx="225425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BE78D894-8CA7-6FAD-CF23-3DEF51A679FE}"/>
              </a:ext>
            </a:extLst>
          </p:cNvPr>
          <p:cNvSpPr/>
          <p:nvPr/>
        </p:nvSpPr>
        <p:spPr bwMode="auto">
          <a:xfrm>
            <a:off x="5716108" y="2537634"/>
            <a:ext cx="225425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8F42657B-1932-E26F-3DFA-A68D896A6298}"/>
              </a:ext>
            </a:extLst>
          </p:cNvPr>
          <p:cNvSpPr/>
          <p:nvPr/>
        </p:nvSpPr>
        <p:spPr>
          <a:xfrm>
            <a:off x="850421" y="2544271"/>
            <a:ext cx="5582277" cy="396000"/>
          </a:xfrm>
          <a:prstGeom prst="rect">
            <a:avLst/>
          </a:prstGeom>
          <a:solidFill>
            <a:srgbClr val="FFD9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cxnSp>
        <p:nvCxnSpPr>
          <p:cNvPr id="38" name="直接连接符 4">
            <a:extLst>
              <a:ext uri="{FF2B5EF4-FFF2-40B4-BE49-F238E27FC236}">
                <a16:creationId xmlns:a16="http://schemas.microsoft.com/office/drawing/2014/main" xmlns="" id="{25963B3D-8879-836F-4252-864FA63DC0D3}"/>
              </a:ext>
            </a:extLst>
          </p:cNvPr>
          <p:cNvCxnSpPr>
            <a:cxnSpLocks/>
          </p:cNvCxnSpPr>
          <p:nvPr/>
        </p:nvCxnSpPr>
        <p:spPr>
          <a:xfrm>
            <a:off x="870904" y="3912753"/>
            <a:ext cx="2016000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5">
            <a:extLst>
              <a:ext uri="{FF2B5EF4-FFF2-40B4-BE49-F238E27FC236}">
                <a16:creationId xmlns:a16="http://schemas.microsoft.com/office/drawing/2014/main" xmlns="" id="{33CA487C-C305-E713-F1AC-27E67149759E}"/>
              </a:ext>
            </a:extLst>
          </p:cNvPr>
          <p:cNvCxnSpPr>
            <a:cxnSpLocks/>
          </p:cNvCxnSpPr>
          <p:nvPr/>
        </p:nvCxnSpPr>
        <p:spPr>
          <a:xfrm>
            <a:off x="870904" y="4424663"/>
            <a:ext cx="2016000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EDCD1BA3-21C5-B23E-7456-438908430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554E1B7F-20AD-DA1F-37CA-2E45233DF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76843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某數取近似值至千位是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252 000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，該數最大可能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是什麼？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xmlns="" id="{15C03835-D195-286A-0848-D9229DC58167}"/>
              </a:ext>
            </a:extLst>
          </p:cNvPr>
          <p:cNvCxnSpPr/>
          <p:nvPr/>
        </p:nvCxnSpPr>
        <p:spPr>
          <a:xfrm>
            <a:off x="1626593" y="1374851"/>
            <a:ext cx="410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CEE60E43-FA30-838E-296E-D19F21563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479" y="4360288"/>
            <a:ext cx="32258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比較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選項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C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lang="en-US" altLang="zh-TW" sz="28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D</a:t>
            </a:r>
            <a:r>
              <a:rPr lang="zh-CN" altLang="en-US" sz="28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81F9B0D9-0772-AD44-6916-6F08B546F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6330" y="2480218"/>
            <a:ext cx="7828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89EE56BA-C909-58C7-A7EB-85253CD37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1969093"/>
            <a:ext cx="6326556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252 999 			B. 252 500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252 499 		D. 251 999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22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5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75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6" grpId="0"/>
      <p:bldP spid="18" grpId="0"/>
      <p:bldP spid="18" grpId="1"/>
      <p:bldP spid="24" grpId="0"/>
      <p:bldP spid="24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43" grpId="0"/>
      <p:bldP spid="43" grpId="1"/>
      <p:bldP spid="44" grpId="0"/>
      <p:bldP spid="4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1F73B302-631A-0426-2E1F-207B4CDE0476}"/>
              </a:ext>
            </a:extLst>
          </p:cNvPr>
          <p:cNvSpPr/>
          <p:nvPr/>
        </p:nvSpPr>
        <p:spPr>
          <a:xfrm>
            <a:off x="909967" y="4814399"/>
            <a:ext cx="6712095" cy="461665"/>
          </a:xfrm>
          <a:prstGeom prst="rect">
            <a:avLst/>
          </a:prstGeom>
          <a:solidFill>
            <a:srgbClr val="FFD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2" name="表格 23">
            <a:extLst>
              <a:ext uri="{FF2B5EF4-FFF2-40B4-BE49-F238E27FC236}">
                <a16:creationId xmlns:a16="http://schemas.microsoft.com/office/drawing/2014/main" xmlns="" id="{8B9EE6F0-EEFF-4A10-6383-EE9C77908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617397"/>
              </p:ext>
            </p:extLst>
          </p:nvPr>
        </p:nvGraphicFramePr>
        <p:xfrm>
          <a:off x="909967" y="3445093"/>
          <a:ext cx="6712095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2095">
                  <a:extLst>
                    <a:ext uri="{9D8B030D-6E8A-4147-A177-3AD203B41FA5}">
                      <a16:colId xmlns:a16="http://schemas.microsoft.com/office/drawing/2014/main" xmlns="" val="1190941199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xmlns="" val="2949806082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xmlns="" val="2946643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963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2941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0577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0303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30247956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xmlns="" id="{8B7529EC-4DB3-E81F-6B64-903EFACA1C33}"/>
              </a:ext>
            </a:extLst>
          </p:cNvPr>
          <p:cNvSpPr/>
          <p:nvPr/>
        </p:nvSpPr>
        <p:spPr bwMode="auto">
          <a:xfrm>
            <a:off x="1756326" y="2444104"/>
            <a:ext cx="225425" cy="395287"/>
          </a:xfrm>
          <a:prstGeom prst="rect">
            <a:avLst/>
          </a:prstGeom>
          <a:solidFill>
            <a:srgbClr val="A7D9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EF834F97-7032-A11D-E286-587C07357CB4}"/>
              </a:ext>
            </a:extLst>
          </p:cNvPr>
          <p:cNvSpPr/>
          <p:nvPr/>
        </p:nvSpPr>
        <p:spPr bwMode="auto">
          <a:xfrm>
            <a:off x="5409899" y="2433464"/>
            <a:ext cx="225425" cy="395287"/>
          </a:xfrm>
          <a:prstGeom prst="rect">
            <a:avLst/>
          </a:prstGeom>
          <a:solidFill>
            <a:srgbClr val="A7D9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6BB567F8-A42D-3A7C-CFEE-BFAF8484712B}"/>
              </a:ext>
            </a:extLst>
          </p:cNvPr>
          <p:cNvSpPr/>
          <p:nvPr/>
        </p:nvSpPr>
        <p:spPr bwMode="auto">
          <a:xfrm>
            <a:off x="1777592" y="2932574"/>
            <a:ext cx="225425" cy="395288"/>
          </a:xfrm>
          <a:prstGeom prst="rect">
            <a:avLst/>
          </a:prstGeom>
          <a:solidFill>
            <a:srgbClr val="A7D9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C8FB0850-0FB1-BFD2-050E-8B940901BA65}"/>
              </a:ext>
            </a:extLst>
          </p:cNvPr>
          <p:cNvSpPr/>
          <p:nvPr/>
        </p:nvSpPr>
        <p:spPr bwMode="auto">
          <a:xfrm>
            <a:off x="5420532" y="2943200"/>
            <a:ext cx="225425" cy="395288"/>
          </a:xfrm>
          <a:prstGeom prst="rect">
            <a:avLst/>
          </a:prstGeom>
          <a:solidFill>
            <a:srgbClr val="A7D9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CF74236C-A649-4861-6A33-1687F8F3BA4F}"/>
              </a:ext>
            </a:extLst>
          </p:cNvPr>
          <p:cNvSpPr/>
          <p:nvPr/>
        </p:nvSpPr>
        <p:spPr>
          <a:xfrm>
            <a:off x="6419913" y="1391550"/>
            <a:ext cx="1332000" cy="396000"/>
          </a:xfrm>
          <a:prstGeom prst="rect">
            <a:avLst/>
          </a:prstGeom>
          <a:solidFill>
            <a:srgbClr val="A7D9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33BFE5DB-86A7-98C3-9543-149BF87EA508}"/>
              </a:ext>
            </a:extLst>
          </p:cNvPr>
          <p:cNvSpPr/>
          <p:nvPr/>
        </p:nvSpPr>
        <p:spPr>
          <a:xfrm>
            <a:off x="3232289" y="1418122"/>
            <a:ext cx="2485013" cy="396000"/>
          </a:xfrm>
          <a:prstGeom prst="rect">
            <a:avLst/>
          </a:prstGeom>
          <a:solidFill>
            <a:srgbClr val="A7D9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A56F59E2-0010-5066-73A4-295C9369878A}"/>
              </a:ext>
            </a:extLst>
          </p:cNvPr>
          <p:cNvSpPr/>
          <p:nvPr/>
        </p:nvSpPr>
        <p:spPr>
          <a:xfrm>
            <a:off x="829155" y="1386743"/>
            <a:ext cx="1368000" cy="396000"/>
          </a:xfrm>
          <a:prstGeom prst="rect">
            <a:avLst/>
          </a:prstGeom>
          <a:solidFill>
            <a:srgbClr val="FFD8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FD2BD8D7-1F5E-1959-FF76-CC4A5E3ED37B}"/>
              </a:ext>
            </a:extLst>
          </p:cNvPr>
          <p:cNvSpPr/>
          <p:nvPr/>
        </p:nvSpPr>
        <p:spPr>
          <a:xfrm>
            <a:off x="3710764" y="986213"/>
            <a:ext cx="2852334" cy="396000"/>
          </a:xfrm>
          <a:prstGeom prst="rect">
            <a:avLst/>
          </a:prstGeom>
          <a:solidFill>
            <a:srgbClr val="FFD8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436" name="Oval 2">
            <a:extLst>
              <a:ext uri="{FF2B5EF4-FFF2-40B4-BE49-F238E27FC236}">
                <a16:creationId xmlns:a16="http://schemas.microsoft.com/office/drawing/2014/main" xmlns="" id="{5006895A-541C-4E01-8905-26E261C5E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7887" y="283121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6">
            <a:extLst>
              <a:ext uri="{FF2B5EF4-FFF2-40B4-BE49-F238E27FC236}">
                <a16:creationId xmlns:a16="http://schemas.microsoft.com/office/drawing/2014/main" xmlns="" id="{0EEFC5FD-B1EF-4FFC-9D15-D90F72BCCF99}"/>
              </a:ext>
            </a:extLst>
          </p:cNvPr>
          <p:cNvSpPr/>
          <p:nvPr/>
        </p:nvSpPr>
        <p:spPr>
          <a:xfrm>
            <a:off x="6944223" y="190171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Text Box 54">
            <a:extLst>
              <a:ext uri="{FF2B5EF4-FFF2-40B4-BE49-F238E27FC236}">
                <a16:creationId xmlns:a16="http://schemas.microsoft.com/office/drawing/2014/main" xmlns="" id="{5A1710E4-ADBD-4678-B520-707889329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5200" y="286137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99729A12-3FBD-4E93-86C1-64648A706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156" y="3918408"/>
            <a:ext cx="15644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200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F3B9EDC2-318A-4255-BF18-45FFD7CB1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156" y="4352734"/>
            <a:ext cx="160453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200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4D83B56C-60E8-46FC-982A-565B45604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156" y="4837663"/>
            <a:ext cx="15644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200 000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B1DFC2CF-0A12-45BC-A2FA-806277419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7156" y="5286181"/>
            <a:ext cx="15145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noProof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TextBox 8">
            <a:extLst>
              <a:ext uri="{FF2B5EF4-FFF2-40B4-BE49-F238E27FC236}">
                <a16:creationId xmlns:a16="http://schemas.microsoft.com/office/drawing/2014/main" xmlns="" id="{2F27593F-CED2-4801-B2BE-39564B7AD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171" y="3436040"/>
            <a:ext cx="295277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取近似值至</a:t>
            </a:r>
            <a:r>
              <a:rPr lang="zh-CN" altLang="en-US" sz="2400" b="0" dirty="0">
                <a:solidFill>
                  <a:srgbClr val="FF6600"/>
                </a:solidFill>
                <a:ea typeface="標楷體" panose="03000509000000000000" pitchFamily="65" charset="-120"/>
              </a:rPr>
              <a:t>十萬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ea typeface="標楷體" panose="03000509000000000000" pitchFamily="65" charset="-120"/>
              </a:rPr>
              <a:t>位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4245085B-03DE-432D-B0E4-DEDE27A55362}"/>
              </a:ext>
            </a:extLst>
          </p:cNvPr>
          <p:cNvSpPr/>
          <p:nvPr/>
        </p:nvSpPr>
        <p:spPr bwMode="auto">
          <a:xfrm>
            <a:off x="1541534" y="2442570"/>
            <a:ext cx="2254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82DEBDFF-69C3-4B84-892E-5222A72B7E10}"/>
              </a:ext>
            </a:extLst>
          </p:cNvPr>
          <p:cNvSpPr/>
          <p:nvPr/>
        </p:nvSpPr>
        <p:spPr bwMode="auto">
          <a:xfrm>
            <a:off x="5205740" y="2431930"/>
            <a:ext cx="2254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7A0EECAC-6CE1-4BA6-83AE-745196789AB6}"/>
              </a:ext>
            </a:extLst>
          </p:cNvPr>
          <p:cNvSpPr/>
          <p:nvPr/>
        </p:nvSpPr>
        <p:spPr bwMode="auto">
          <a:xfrm>
            <a:off x="1562800" y="2931040"/>
            <a:ext cx="225425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E93D8C95-BA52-44A5-BE24-BADE2515F03B}"/>
              </a:ext>
            </a:extLst>
          </p:cNvPr>
          <p:cNvSpPr/>
          <p:nvPr/>
        </p:nvSpPr>
        <p:spPr bwMode="auto">
          <a:xfrm>
            <a:off x="5216373" y="2941666"/>
            <a:ext cx="225425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8458" name="Rectangle 4">
            <a:extLst>
              <a:ext uri="{FF2B5EF4-FFF2-40B4-BE49-F238E27FC236}">
                <a16:creationId xmlns:a16="http://schemas.microsoft.com/office/drawing/2014/main" xmlns="" id="{44BED321-157F-40DD-9268-8A0C638D1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2362493"/>
            <a:ext cx="6326556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160 800			B. 157 400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154 900 		D. 148 500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A6CD6DC-159F-D6CF-A141-C45CE2375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48B9494-2500-06F6-9F88-948B1E7EC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904796"/>
            <a:ext cx="7508856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某網站的會員人數取近似值至十萬位後為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200 000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，以及取近似值至萬位後為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150 000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以下哪一項可能是該網站的會員人數？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6F291DAD-FABC-EBC3-5A57-C35D7D0EA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062" y="4814399"/>
            <a:ext cx="7828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xmlns="" id="{99F3E0EB-F982-2DAC-6C4A-B8F7ADC62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7562" y="3446391"/>
            <a:ext cx="2666397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取近似值至</a:t>
            </a:r>
            <a:r>
              <a:rPr lang="zh-CN" altLang="en-US" sz="2400" b="0" dirty="0">
                <a:solidFill>
                  <a:srgbClr val="89CC40"/>
                </a:solidFill>
                <a:ea typeface="標楷體" panose="03000509000000000000" pitchFamily="65" charset="-120"/>
              </a:rPr>
              <a:t>萬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9CC40"/>
                </a:solidFill>
                <a:effectLst/>
                <a:uLnTx/>
                <a:uFillTx/>
                <a:ea typeface="標楷體" panose="03000509000000000000" pitchFamily="65" charset="-120"/>
              </a:rPr>
              <a:t>位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89CC4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8B74FF14-278B-1C8D-4547-10F4C2AF4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8853" y="3927742"/>
            <a:ext cx="15644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160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839B1567-8B29-84D3-292F-BA9C8C65D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8853" y="4362068"/>
            <a:ext cx="160453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160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9164A42B-A2DC-D46C-8456-CE6D261BD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8853" y="4825731"/>
            <a:ext cx="15644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0 000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A019AC36-D443-96B3-AE1E-9A66FC3B2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8853" y="5288850"/>
            <a:ext cx="15644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0 000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122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8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9" grpId="0" animBg="1"/>
      <p:bldP spid="9" grpId="1" animBg="1"/>
      <p:bldP spid="10" grpId="0" animBg="1"/>
      <p:bldP spid="10" grpId="1" animBg="1"/>
      <p:bldP spid="16" grpId="0" animBg="1"/>
      <p:bldP spid="16" grpId="1" animBg="1"/>
      <p:bldP spid="18" grpId="0" animBg="1"/>
      <p:bldP spid="18" grpId="1" animBg="1"/>
      <p:bldP spid="6" grpId="0" animBg="1"/>
      <p:bldP spid="6" grpId="1" animBg="1"/>
      <p:bldP spid="3" grpId="0" animBg="1"/>
      <p:bldP spid="3" grpId="1" animBg="1"/>
      <p:bldP spid="3" grpId="3" animBg="1"/>
      <p:bldP spid="17" grpId="0" animBg="1"/>
      <p:bldP spid="17" grpId="1" animBg="1"/>
      <p:bldP spid="15" grpId="0" animBg="1"/>
      <p:bldP spid="15" grpId="1" animBg="1"/>
      <p:bldP spid="15" grpId="3" animBg="1"/>
      <p:bldP spid="12" grpId="0"/>
      <p:bldP spid="21" grpId="0"/>
      <p:bldP spid="21" grpId="1"/>
      <p:bldP spid="23" grpId="0"/>
      <p:bldP spid="23" grpId="1"/>
      <p:bldP spid="25" grpId="0"/>
      <p:bldP spid="25" grpId="1"/>
      <p:bldP spid="27" grpId="0"/>
      <p:bldP spid="27" grpId="1"/>
      <p:bldP spid="29" grpId="0"/>
      <p:bldP spid="29" grpId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14" grpId="0"/>
      <p:bldP spid="14" grpId="1"/>
      <p:bldP spid="19" grpId="0"/>
      <p:bldP spid="19" grpId="1"/>
      <p:bldP spid="24" grpId="0"/>
      <p:bldP spid="24" grpId="1"/>
      <p:bldP spid="26" grpId="0"/>
      <p:bldP spid="26" grpId="1"/>
      <p:bldP spid="28" grpId="0"/>
      <p:bldP spid="28" grpId="1"/>
      <p:bldP spid="39" grpId="0"/>
      <p:bldP spid="3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</Words>
  <Application>Microsoft Office PowerPoint</Application>
  <PresentationFormat>全屏显示(4:3)</PresentationFormat>
  <Paragraphs>131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等线</vt:lpstr>
      <vt:lpstr>新細明體</vt:lpstr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2024-03-07T02:36:36Z</dcterms:created>
  <dcterms:modified xsi:type="dcterms:W3CDTF">2024-03-07T02:36:55Z</dcterms:modified>
</cp:coreProperties>
</file>