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1"/>
  </p:notesMasterIdLst>
  <p:sldIdLst>
    <p:sldId id="325" r:id="rId5"/>
    <p:sldId id="312" r:id="rId6"/>
    <p:sldId id="492" r:id="rId7"/>
    <p:sldId id="491" r:id="rId8"/>
    <p:sldId id="494" r:id="rId9"/>
    <p:sldId id="31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00FF"/>
    <a:srgbClr val="FFD85B"/>
    <a:srgbClr val="FFCB25"/>
    <a:srgbClr val="FF6600"/>
    <a:srgbClr val="FFC5EC"/>
    <a:srgbClr val="DAFF71"/>
    <a:srgbClr val="0000FF"/>
    <a:srgbClr val="FFE7F7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1729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8166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6409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810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14.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4CF99B35-082A-A9E8-E81F-57789C7C06AA}"/>
              </a:ext>
            </a:extLst>
          </p:cNvPr>
          <p:cNvSpPr/>
          <p:nvPr/>
        </p:nvSpPr>
        <p:spPr bwMode="auto">
          <a:xfrm>
            <a:off x="4775559" y="1968916"/>
            <a:ext cx="809409" cy="432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F3ECCBBA-E3EA-EAFB-3846-1374F5DB7A21}"/>
              </a:ext>
            </a:extLst>
          </p:cNvPr>
          <p:cNvSpPr/>
          <p:nvPr/>
        </p:nvSpPr>
        <p:spPr bwMode="auto">
          <a:xfrm>
            <a:off x="1120140" y="2389182"/>
            <a:ext cx="1764000" cy="432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74BD9DF-EE1E-6480-34D7-3FE120FE4395}"/>
              </a:ext>
            </a:extLst>
          </p:cNvPr>
          <p:cNvSpPr/>
          <p:nvPr/>
        </p:nvSpPr>
        <p:spPr bwMode="auto">
          <a:xfrm>
            <a:off x="1147258" y="1962468"/>
            <a:ext cx="3384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4CE53E2-4B78-710F-2A4A-B29905BF8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128" y="1045735"/>
            <a:ext cx="4688841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右圖中，</a:t>
            </a:r>
            <a:r>
              <a:rPr lang="en-US" altLang="zh-TW" sz="2800" b="0" dirty="0">
                <a:ea typeface="標楷體" panose="03000509000000000000" pitchFamily="65" charset="-120"/>
              </a:rPr>
              <a:t>A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B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C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D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E</a:t>
            </a:r>
            <a:r>
              <a:rPr lang="zh-TW" altLang="en-US" sz="2800" b="0" dirty="0">
                <a:ea typeface="標楷體" panose="03000509000000000000" pitchFamily="65" charset="-120"/>
              </a:rPr>
              <a:t>是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五個大小相同的圓的圓心，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每個圓的半徑是</a:t>
            </a:r>
            <a:r>
              <a:rPr lang="en-US" altLang="zh-TW" sz="2800" b="0" dirty="0">
                <a:ea typeface="標楷體" panose="03000509000000000000" pitchFamily="65" charset="-120"/>
              </a:rPr>
              <a:t>10cm</a:t>
            </a:r>
            <a:r>
              <a:rPr lang="zh-TW" altLang="en-US" sz="2800" b="0" dirty="0">
                <a:ea typeface="標楷體" panose="03000509000000000000" pitchFamily="65" charset="-120"/>
              </a:rPr>
              <a:t>。陰影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部分的周界是多少？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右箭头标注 12">
            <a:extLst>
              <a:ext uri="{FF2B5EF4-FFF2-40B4-BE49-F238E27FC236}">
                <a16:creationId xmlns:a16="http://schemas.microsoft.com/office/drawing/2014/main" xmlns="" id="{1AD5F505-83F7-947A-9FBA-77C45B0F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96735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1" name="AutoShape 15">
            <a:extLst>
              <a:ext uri="{FF2B5EF4-FFF2-40B4-BE49-F238E27FC236}">
                <a16:creationId xmlns:a16="http://schemas.microsoft.com/office/drawing/2014/main" xmlns="" id="{ABFDDDAF-079C-C0F4-DBCE-1267D52D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0CB8ACB4-66DF-BA57-1E81-2E3D69A8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640" y="2947046"/>
            <a:ext cx="124345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0353846-843D-186F-0E4E-770FBAE9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5737" y="2984074"/>
            <a:ext cx="3374263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 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陰影部分的周界等於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 7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條圓的半徑。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F17C2974-BB54-A958-13F1-BF726928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424722"/>
            <a:ext cx="13529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70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CE57181F-C8D2-9DD2-DA3B-23767F7F7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902398"/>
            <a:ext cx="46888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陰影部分的周界是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70cm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81C1D0CF-B205-425C-6F1B-2725E3F2EF0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62969" y="1188699"/>
            <a:ext cx="2342197" cy="2350577"/>
          </a:xfrm>
          <a:prstGeom prst="rect">
            <a:avLst/>
          </a:prstGeom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A50C908-B027-BDB9-4AF2-178F0A07F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3002" y="1399828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1D5121-BB2C-1171-C2FD-B905CA7C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5852" y="1613606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A28FFDA7-75E7-A6E7-3800-719140A2F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267" y="2188147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76341ED-294D-1C19-F988-BC557656D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7" y="2623156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E3BA8FBC-8CF5-F0AD-AF81-56484079B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9744" y="2639757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4F3937E-6FB9-87E2-AD33-E3DF589A9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7" y="2245511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6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6150B1D5-C82D-FA2B-4555-64969280C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561" y="1660325"/>
            <a:ext cx="44131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7</a:t>
            </a:r>
            <a:endParaRPr lang="zh-CN" altLang="en-US" sz="20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0B9D9FFE-BDD7-D027-A44D-A770174BFA0E}"/>
              </a:ext>
            </a:extLst>
          </p:cNvPr>
          <p:cNvCxnSpPr/>
          <p:nvPr/>
        </p:nvCxnSpPr>
        <p:spPr bwMode="auto">
          <a:xfrm>
            <a:off x="6845300" y="1736725"/>
            <a:ext cx="517525" cy="0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5FA445B0-5865-BABE-0323-B85A5A970D89}"/>
              </a:ext>
            </a:extLst>
          </p:cNvPr>
          <p:cNvCxnSpPr>
            <a:cxnSpLocks/>
          </p:cNvCxnSpPr>
          <p:nvPr/>
        </p:nvCxnSpPr>
        <p:spPr bwMode="auto">
          <a:xfrm>
            <a:off x="7360535" y="1736725"/>
            <a:ext cx="367415" cy="374650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11426545-0877-F747-A735-CBB3D8FB8008}"/>
              </a:ext>
            </a:extLst>
          </p:cNvPr>
          <p:cNvCxnSpPr>
            <a:cxnSpLocks/>
          </p:cNvCxnSpPr>
          <p:nvPr/>
        </p:nvCxnSpPr>
        <p:spPr bwMode="auto">
          <a:xfrm flipH="1">
            <a:off x="6556375" y="1736725"/>
            <a:ext cx="291715" cy="412750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xmlns="" id="{A83E4CD2-DFA1-3E9B-CDFB-3944F282F1FD}"/>
              </a:ext>
            </a:extLst>
          </p:cNvPr>
          <p:cNvCxnSpPr>
            <a:cxnSpLocks/>
          </p:cNvCxnSpPr>
          <p:nvPr/>
        </p:nvCxnSpPr>
        <p:spPr bwMode="auto">
          <a:xfrm flipH="1">
            <a:off x="7454900" y="2108200"/>
            <a:ext cx="262436" cy="422275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87ACF0A3-6079-41FB-53C9-BAE1B5813107}"/>
              </a:ext>
            </a:extLst>
          </p:cNvPr>
          <p:cNvCxnSpPr>
            <a:cxnSpLocks/>
          </p:cNvCxnSpPr>
          <p:nvPr/>
        </p:nvCxnSpPr>
        <p:spPr bwMode="auto">
          <a:xfrm flipH="1">
            <a:off x="7174706" y="2526506"/>
            <a:ext cx="280988" cy="445294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EBB4BCCA-B9FB-1724-8EAE-3704A5C542D9}"/>
              </a:ext>
            </a:extLst>
          </p:cNvPr>
          <p:cNvCxnSpPr>
            <a:cxnSpLocks/>
          </p:cNvCxnSpPr>
          <p:nvPr/>
        </p:nvCxnSpPr>
        <p:spPr bwMode="auto">
          <a:xfrm>
            <a:off x="6865144" y="2559844"/>
            <a:ext cx="311943" cy="410443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xmlns="" id="{99A15045-1628-B3EF-CC3D-1325DCAAC504}"/>
              </a:ext>
            </a:extLst>
          </p:cNvPr>
          <p:cNvCxnSpPr>
            <a:cxnSpLocks/>
          </p:cNvCxnSpPr>
          <p:nvPr/>
        </p:nvCxnSpPr>
        <p:spPr bwMode="auto">
          <a:xfrm>
            <a:off x="6552963" y="2150269"/>
            <a:ext cx="311943" cy="410443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3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6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4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9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3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8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3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6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7" grpId="0" animBg="1"/>
      <p:bldP spid="37" grpId="1" animBg="1"/>
      <p:bldP spid="6" grpId="0" animBg="1"/>
      <p:bldP spid="6" grpId="1" animBg="1"/>
      <p:bldP spid="9" grpId="0" animBg="1"/>
      <p:bldP spid="19" grpId="0"/>
      <p:bldP spid="21" grpId="0"/>
      <p:bldP spid="29" grpId="0"/>
      <p:bldP spid="30" grpId="0"/>
      <p:bldP spid="4" grpId="0"/>
      <p:bldP spid="4" grpId="1"/>
      <p:bldP spid="5" grpId="0"/>
      <p:bldP spid="5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CF520266-932D-4CC1-8A06-368E58DC9374}"/>
              </a:ext>
            </a:extLst>
          </p:cNvPr>
          <p:cNvSpPr/>
          <p:nvPr/>
        </p:nvSpPr>
        <p:spPr bwMode="auto">
          <a:xfrm>
            <a:off x="4429803" y="2896544"/>
            <a:ext cx="1547812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36C0E9D8-CEB4-4B54-ACD7-80192BE02976}"/>
              </a:ext>
            </a:extLst>
          </p:cNvPr>
          <p:cNvSpPr/>
          <p:nvPr/>
        </p:nvSpPr>
        <p:spPr bwMode="auto">
          <a:xfrm>
            <a:off x="1842904" y="2893128"/>
            <a:ext cx="2381041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9A56CE4B-C9A4-4280-A489-84935DE41A00}"/>
              </a:ext>
            </a:extLst>
          </p:cNvPr>
          <p:cNvSpPr/>
          <p:nvPr/>
        </p:nvSpPr>
        <p:spPr bwMode="auto">
          <a:xfrm>
            <a:off x="2727716" y="4553300"/>
            <a:ext cx="1724277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397404"/>
            <a:ext cx="808740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圖中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EF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是一條經過所有圓心的線段，如果每個圓的直徑都是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EF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的長度是多少？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64EBF551-C6A7-455B-8D64-9907C77BA7D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49403" y="894578"/>
            <a:ext cx="5947796" cy="1434803"/>
          </a:xfrm>
          <a:prstGeom prst="rect">
            <a:avLst/>
          </a:prstGeom>
        </p:spPr>
      </p:pic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1432" y="3734741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7419269" y="2933986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3384525"/>
            <a:ext cx="557000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84cm 			B. 54cm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48cm			D. 42cm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6AB0375D-75A1-4E68-A850-0A41189C6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4510973"/>
            <a:ext cx="418732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EF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的長度等於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條圓的直徑。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4" name="橢圓 19">
            <a:extLst>
              <a:ext uri="{FF2B5EF4-FFF2-40B4-BE49-F238E27FC236}">
                <a16:creationId xmlns:a16="http://schemas.microsoft.com/office/drawing/2014/main" xmlns="" id="{F1605261-63C6-468F-BA14-54EBDF274D02}"/>
              </a:ext>
            </a:extLst>
          </p:cNvPr>
          <p:cNvSpPr/>
          <p:nvPr/>
        </p:nvSpPr>
        <p:spPr>
          <a:xfrm>
            <a:off x="1795015" y="947477"/>
            <a:ext cx="1332000" cy="1332000"/>
          </a:xfrm>
          <a:prstGeom prst="ellipse">
            <a:avLst/>
          </a:prstGeom>
          <a:solidFill>
            <a:srgbClr val="92D050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橢圓 20">
            <a:extLst>
              <a:ext uri="{FF2B5EF4-FFF2-40B4-BE49-F238E27FC236}">
                <a16:creationId xmlns:a16="http://schemas.microsoft.com/office/drawing/2014/main" xmlns="" id="{6C222325-0BCC-49A0-A329-1845E2F40A65}"/>
              </a:ext>
            </a:extLst>
          </p:cNvPr>
          <p:cNvSpPr/>
          <p:nvPr/>
        </p:nvSpPr>
        <p:spPr>
          <a:xfrm>
            <a:off x="3119993" y="947477"/>
            <a:ext cx="1332000" cy="1332000"/>
          </a:xfrm>
          <a:prstGeom prst="ellipse">
            <a:avLst/>
          </a:prstGeom>
          <a:solidFill>
            <a:srgbClr val="92D050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橢圓 23">
            <a:extLst>
              <a:ext uri="{FF2B5EF4-FFF2-40B4-BE49-F238E27FC236}">
                <a16:creationId xmlns:a16="http://schemas.microsoft.com/office/drawing/2014/main" xmlns="" id="{8EBA370F-F9C1-4F01-B257-EA21D4A09E32}"/>
              </a:ext>
            </a:extLst>
          </p:cNvPr>
          <p:cNvSpPr/>
          <p:nvPr/>
        </p:nvSpPr>
        <p:spPr>
          <a:xfrm>
            <a:off x="4442757" y="946097"/>
            <a:ext cx="1332000" cy="1332000"/>
          </a:xfrm>
          <a:prstGeom prst="ellipse">
            <a:avLst/>
          </a:prstGeom>
          <a:solidFill>
            <a:srgbClr val="92D050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橢圓 24">
            <a:extLst>
              <a:ext uri="{FF2B5EF4-FFF2-40B4-BE49-F238E27FC236}">
                <a16:creationId xmlns:a16="http://schemas.microsoft.com/office/drawing/2014/main" xmlns="" id="{B167E672-030B-41D8-AED7-D5EBC7D0FCE7}"/>
              </a:ext>
            </a:extLst>
          </p:cNvPr>
          <p:cNvSpPr/>
          <p:nvPr/>
        </p:nvSpPr>
        <p:spPr>
          <a:xfrm>
            <a:off x="5774757" y="946097"/>
            <a:ext cx="1332000" cy="1332000"/>
          </a:xfrm>
          <a:prstGeom prst="ellipse">
            <a:avLst/>
          </a:prstGeom>
          <a:solidFill>
            <a:srgbClr val="92D050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F06A0EC1-18F1-475E-B203-28C7A0E1B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9649" y="5082654"/>
            <a:ext cx="92920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33789855-0F0F-448A-BC25-B4DA77567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669" y="5083093"/>
            <a:ext cx="13832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48(cm)</a:t>
            </a: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E04A1FC8-1702-4045-A48F-36F930D6C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5075666"/>
            <a:ext cx="213407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EF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的長度是：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7" name="Text Box 54">
            <a:extLst>
              <a:ext uri="{FF2B5EF4-FFF2-40B4-BE49-F238E27FC236}">
                <a16:creationId xmlns:a16="http://schemas.microsoft.com/office/drawing/2014/main" xmlns="" id="{6F1EF2F4-7E4E-4A4C-B6C2-CECF68167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615" y="375882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cxnSp>
        <p:nvCxnSpPr>
          <p:cNvPr id="48" name="直線接點 27">
            <a:extLst>
              <a:ext uri="{FF2B5EF4-FFF2-40B4-BE49-F238E27FC236}">
                <a16:creationId xmlns:a16="http://schemas.microsoft.com/office/drawing/2014/main" xmlns="" id="{EC31B224-B75A-4816-BD7E-0814B15FB5EB}"/>
              </a:ext>
            </a:extLst>
          </p:cNvPr>
          <p:cNvCxnSpPr/>
          <p:nvPr/>
        </p:nvCxnSpPr>
        <p:spPr>
          <a:xfrm>
            <a:off x="1795015" y="1604504"/>
            <a:ext cx="532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42" grpId="0" animBg="1"/>
      <p:bldP spid="42" grpId="1" animBg="1"/>
      <p:bldP spid="20" grpId="0" animBg="1"/>
      <p:bldP spid="20" grpId="1" animBg="1"/>
      <p:bldP spid="32" grpId="0"/>
      <p:bldP spid="32" grpId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43" grpId="0"/>
      <p:bldP spid="43" grpId="1"/>
      <p:bldP spid="44" grpId="0"/>
      <p:bldP spid="44" grpId="1"/>
      <p:bldP spid="46" grpId="0"/>
      <p:bldP spid="46" grpId="1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矩形 62">
            <a:extLst>
              <a:ext uri="{FF2B5EF4-FFF2-40B4-BE49-F238E27FC236}">
                <a16:creationId xmlns:a16="http://schemas.microsoft.com/office/drawing/2014/main" xmlns="" id="{666331A9-EE20-4742-AE8A-9835B28C0B46}"/>
              </a:ext>
            </a:extLst>
          </p:cNvPr>
          <p:cNvSpPr/>
          <p:nvPr/>
        </p:nvSpPr>
        <p:spPr bwMode="auto">
          <a:xfrm>
            <a:off x="3595270" y="914953"/>
            <a:ext cx="3238514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177724A3-A7A0-40F4-AE95-6E34CDC49DDB}"/>
              </a:ext>
            </a:extLst>
          </p:cNvPr>
          <p:cNvSpPr/>
          <p:nvPr/>
        </p:nvSpPr>
        <p:spPr bwMode="auto">
          <a:xfrm>
            <a:off x="7163346" y="904685"/>
            <a:ext cx="1411694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053E7057-AA9F-45EC-98F6-73EA3209E8DB}"/>
              </a:ext>
            </a:extLst>
          </p:cNvPr>
          <p:cNvSpPr/>
          <p:nvPr/>
        </p:nvSpPr>
        <p:spPr bwMode="auto">
          <a:xfrm>
            <a:off x="784615" y="1341235"/>
            <a:ext cx="708905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pic>
        <p:nvPicPr>
          <p:cNvPr id="75" name="圖片 3">
            <a:extLst>
              <a:ext uri="{FF2B5EF4-FFF2-40B4-BE49-F238E27FC236}">
                <a16:creationId xmlns:a16="http://schemas.microsoft.com/office/drawing/2014/main" xmlns="" id="{93DED95B-C6F0-4E40-AEA1-22E2DC5263B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38692" y="2052120"/>
            <a:ext cx="4198527" cy="1729771"/>
          </a:xfrm>
          <a:prstGeom prst="rect">
            <a:avLst/>
          </a:prstGeom>
        </p:spPr>
      </p:pic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AC6CA7EA-7ABF-4960-894A-7DB859A86178}"/>
              </a:ext>
            </a:extLst>
          </p:cNvPr>
          <p:cNvSpPr/>
          <p:nvPr/>
        </p:nvSpPr>
        <p:spPr>
          <a:xfrm>
            <a:off x="4479346" y="1824630"/>
            <a:ext cx="720000" cy="288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Oval 2">
            <a:extLst>
              <a:ext uri="{FF2B5EF4-FFF2-40B4-BE49-F238E27FC236}">
                <a16:creationId xmlns:a16="http://schemas.microsoft.com/office/drawing/2014/main" xmlns="" id="{F75509F5-1A5F-4421-8382-9A81A5F80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121" y="3193876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8" name="Text Box 54">
            <a:extLst>
              <a:ext uri="{FF2B5EF4-FFF2-40B4-BE49-F238E27FC236}">
                <a16:creationId xmlns:a16="http://schemas.microsoft.com/office/drawing/2014/main" xmlns="" id="{58EDE71A-443A-4A38-AE2E-E055AC134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419" y="321387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9" name="圆角矩形 22">
            <a:extLst>
              <a:ext uri="{FF2B5EF4-FFF2-40B4-BE49-F238E27FC236}">
                <a16:creationId xmlns:a16="http://schemas.microsoft.com/office/drawing/2014/main" xmlns="" id="{D1992253-6573-4D22-9C57-5D96CAD575B1}"/>
              </a:ext>
            </a:extLst>
          </p:cNvPr>
          <p:cNvSpPr/>
          <p:nvPr/>
        </p:nvSpPr>
        <p:spPr>
          <a:xfrm>
            <a:off x="2976691" y="1405620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CAE70FCD-4124-406E-8EC1-E0F23B58B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6" y="1805269"/>
            <a:ext cx="2192075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3cm 	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4cm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6cm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8cm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96FC3DE7-DD65-43D4-9343-DE1F1C80D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E73177D7-C5A6-43EB-AEB4-49D742473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7716" y="5091890"/>
            <a:ext cx="92920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C068B78A-4C56-4C9A-B43A-7E9148FA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356" y="5092329"/>
            <a:ext cx="13832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4(cm)</a:t>
            </a:r>
          </a:p>
        </p:txBody>
      </p:sp>
      <p:sp>
        <p:nvSpPr>
          <p:cNvPr id="76" name="Rectangle 4">
            <a:extLst>
              <a:ext uri="{FF2B5EF4-FFF2-40B4-BE49-F238E27FC236}">
                <a16:creationId xmlns:a16="http://schemas.microsoft.com/office/drawing/2014/main" xmlns="" id="{4272BDCF-C8D0-4279-A955-FD5341187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3834" y="1771362"/>
            <a:ext cx="99342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32cm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55458B70-5BCC-4DA8-A80C-2D5F5ECFC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5767" y="2801404"/>
            <a:ext cx="993426" cy="400110"/>
          </a:xfrm>
          <a:prstGeom prst="rect">
            <a:avLst/>
          </a:prstGeom>
          <a:noFill/>
          <a:ln w="28575"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12cm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xmlns="" id="{14D98CB2-3A45-4410-B9F5-9ED28C599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4400" y="1309320"/>
            <a:ext cx="2951365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長方形的長等於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條圓的直徑的長度。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:a16="http://schemas.microsoft.com/office/drawing/2014/main" xmlns="" id="{7B6C342A-BE88-4472-994F-D94CF1AF9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798" y="4628555"/>
            <a:ext cx="2007710" cy="43088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 </a:t>
            </a: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2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CC163B5D-2DCE-4384-B1C6-830AFEB10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5" y="5075666"/>
            <a:ext cx="276588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每個圓的半徑是：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04D11405-A496-499A-8203-5CE09C12C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7182" y="4067799"/>
            <a:ext cx="11126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66FFDBD0-EE26-48AB-AED4-29AB0430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260" y="4066307"/>
            <a:ext cx="13832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8(cm)</a:t>
            </a:r>
          </a:p>
        </p:txBody>
      </p:sp>
      <p:sp>
        <p:nvSpPr>
          <p:cNvPr id="83" name="Rectangle 4">
            <a:extLst>
              <a:ext uri="{FF2B5EF4-FFF2-40B4-BE49-F238E27FC236}">
                <a16:creationId xmlns:a16="http://schemas.microsoft.com/office/drawing/2014/main" xmlns="" id="{8F2CB5CE-BBDE-4DB8-8EA2-5B5B94A77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25" y="4079473"/>
            <a:ext cx="286621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每個圓的直徑是：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pic>
        <p:nvPicPr>
          <p:cNvPr id="84" name="圖片 16">
            <a:extLst>
              <a:ext uri="{FF2B5EF4-FFF2-40B4-BE49-F238E27FC236}">
                <a16:creationId xmlns:a16="http://schemas.microsoft.com/office/drawing/2014/main" xmlns="" id="{B2018C4B-FA23-4A79-9822-50EE35802C8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65512" y="3960461"/>
            <a:ext cx="2251730" cy="1690410"/>
          </a:xfrm>
          <a:prstGeom prst="rect">
            <a:avLst/>
          </a:prstGeom>
        </p:spPr>
      </p:pic>
      <p:sp>
        <p:nvSpPr>
          <p:cNvPr id="85" name="橢圓 19">
            <a:extLst>
              <a:ext uri="{FF2B5EF4-FFF2-40B4-BE49-F238E27FC236}">
                <a16:creationId xmlns:a16="http://schemas.microsoft.com/office/drawing/2014/main" xmlns="" id="{A1E37746-D828-4CF0-B5C9-4D913E7632A6}"/>
              </a:ext>
            </a:extLst>
          </p:cNvPr>
          <p:cNvSpPr/>
          <p:nvPr/>
        </p:nvSpPr>
        <p:spPr>
          <a:xfrm>
            <a:off x="2800515" y="2213977"/>
            <a:ext cx="997200" cy="9972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橢圓 20">
            <a:extLst>
              <a:ext uri="{FF2B5EF4-FFF2-40B4-BE49-F238E27FC236}">
                <a16:creationId xmlns:a16="http://schemas.microsoft.com/office/drawing/2014/main" xmlns="" id="{D2E01D3B-0AF1-4E7A-89AB-8D78F4E8943B}"/>
              </a:ext>
            </a:extLst>
          </p:cNvPr>
          <p:cNvSpPr/>
          <p:nvPr/>
        </p:nvSpPr>
        <p:spPr>
          <a:xfrm>
            <a:off x="3795283" y="2213977"/>
            <a:ext cx="997200" cy="9972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橢圓 23">
            <a:extLst>
              <a:ext uri="{FF2B5EF4-FFF2-40B4-BE49-F238E27FC236}">
                <a16:creationId xmlns:a16="http://schemas.microsoft.com/office/drawing/2014/main" xmlns="" id="{00FC7756-E04E-4883-97D2-90534D502120}"/>
              </a:ext>
            </a:extLst>
          </p:cNvPr>
          <p:cNvSpPr/>
          <p:nvPr/>
        </p:nvSpPr>
        <p:spPr>
          <a:xfrm>
            <a:off x="4791904" y="2213977"/>
            <a:ext cx="997200" cy="9972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橢圓 24">
            <a:extLst>
              <a:ext uri="{FF2B5EF4-FFF2-40B4-BE49-F238E27FC236}">
                <a16:creationId xmlns:a16="http://schemas.microsoft.com/office/drawing/2014/main" xmlns="" id="{A29C1481-DE41-49EE-A04C-E3624BFA52D2}"/>
              </a:ext>
            </a:extLst>
          </p:cNvPr>
          <p:cNvSpPr/>
          <p:nvPr/>
        </p:nvSpPr>
        <p:spPr>
          <a:xfrm>
            <a:off x="5792279" y="2213977"/>
            <a:ext cx="997200" cy="9972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9" name="直線接點 27">
            <a:extLst>
              <a:ext uri="{FF2B5EF4-FFF2-40B4-BE49-F238E27FC236}">
                <a16:creationId xmlns:a16="http://schemas.microsoft.com/office/drawing/2014/main" xmlns="" id="{52BA8E22-CD8D-48CC-9B85-1E050F96F31F}"/>
              </a:ext>
            </a:extLst>
          </p:cNvPr>
          <p:cNvCxnSpPr/>
          <p:nvPr/>
        </p:nvCxnSpPr>
        <p:spPr>
          <a:xfrm>
            <a:off x="2788387" y="2195630"/>
            <a:ext cx="4007696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E513FE09-55EB-4A3A-A45C-32CAF71A9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36452"/>
            <a:ext cx="808740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圖中，長方形內所有圓的大小都相同。每個圓的半徑是多少？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0.00035 0.07546 " pathEditMode="relative" rAng="0" ptsTypes="AA">
                                      <p:cBhvr>
                                        <p:cTn id="27" dur="1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7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2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5" grpId="0" animBg="1"/>
      <p:bldP spid="65" grpId="1" animBg="1"/>
      <p:bldP spid="66" grpId="0" animBg="1"/>
      <p:bldP spid="66" grpId="1" animBg="1"/>
      <p:bldP spid="64" grpId="0" animBg="1"/>
      <p:bldP spid="64" grpId="1" animBg="1"/>
      <p:bldP spid="68" grpId="0"/>
      <p:bldP spid="73" grpId="0"/>
      <p:bldP spid="73" grpId="1"/>
      <p:bldP spid="74" grpId="0"/>
      <p:bldP spid="74" grpId="1"/>
      <p:bldP spid="78" grpId="0"/>
      <p:bldP spid="78" grpId="1"/>
      <p:bldP spid="79" grpId="0" animBg="1"/>
      <p:bldP spid="79" grpId="1" animBg="1"/>
      <p:bldP spid="80" grpId="0"/>
      <p:bldP spid="80" grpId="1"/>
      <p:bldP spid="81" grpId="0"/>
      <p:bldP spid="81" grpId="1"/>
      <p:bldP spid="82" grpId="0"/>
      <p:bldP spid="82" grpId="1"/>
      <p:bldP spid="83" grpId="0"/>
      <p:bldP spid="83" grpId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63D9D833-A636-4867-AB97-F95E705E3C19}"/>
              </a:ext>
            </a:extLst>
          </p:cNvPr>
          <p:cNvSpPr/>
          <p:nvPr/>
        </p:nvSpPr>
        <p:spPr bwMode="auto">
          <a:xfrm>
            <a:off x="5471269" y="3765864"/>
            <a:ext cx="905967" cy="396000"/>
          </a:xfrm>
          <a:prstGeom prst="rect">
            <a:avLst/>
          </a:prstGeom>
          <a:solidFill>
            <a:srgbClr val="FFCB2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52161718-7323-4942-9454-C19AAEE02FCF}"/>
              </a:ext>
            </a:extLst>
          </p:cNvPr>
          <p:cNvSpPr/>
          <p:nvPr/>
        </p:nvSpPr>
        <p:spPr bwMode="auto">
          <a:xfrm>
            <a:off x="4185864" y="3772986"/>
            <a:ext cx="93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xmlns="" id="{C2CA6845-688C-455E-86BC-38C42EE4EAD4}"/>
              </a:ext>
            </a:extLst>
          </p:cNvPr>
          <p:cNvSpPr/>
          <p:nvPr/>
        </p:nvSpPr>
        <p:spPr bwMode="auto">
          <a:xfrm>
            <a:off x="1616550" y="3756581"/>
            <a:ext cx="504000" cy="396000"/>
          </a:xfrm>
          <a:prstGeom prst="rect">
            <a:avLst/>
          </a:prstGeom>
          <a:solidFill>
            <a:srgbClr val="FFCB2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xmlns="" id="{167C5672-256F-42E7-8490-50914FB24703}"/>
              </a:ext>
            </a:extLst>
          </p:cNvPr>
          <p:cNvSpPr/>
          <p:nvPr/>
        </p:nvSpPr>
        <p:spPr bwMode="auto">
          <a:xfrm>
            <a:off x="6698058" y="3777156"/>
            <a:ext cx="1800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xmlns="" id="{1C50FB49-EA1F-4239-BD06-D8CF736C9CB9}"/>
              </a:ext>
            </a:extLst>
          </p:cNvPr>
          <p:cNvSpPr/>
          <p:nvPr/>
        </p:nvSpPr>
        <p:spPr bwMode="auto">
          <a:xfrm>
            <a:off x="739662" y="3764750"/>
            <a:ext cx="582759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2" name="Oval 2">
            <a:extLst>
              <a:ext uri="{FF2B5EF4-FFF2-40B4-BE49-F238E27FC236}">
                <a16:creationId xmlns:a16="http://schemas.microsoft.com/office/drawing/2014/main" xmlns="" id="{6B7B4754-8B45-4D55-BF80-B8360B2F8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689" y="5282273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3" name="圆角矩形 22">
            <a:extLst>
              <a:ext uri="{FF2B5EF4-FFF2-40B4-BE49-F238E27FC236}">
                <a16:creationId xmlns:a16="http://schemas.microsoft.com/office/drawing/2014/main" xmlns="" id="{4A2632D8-1F8F-4267-9E7F-E0BDC2837D21}"/>
              </a:ext>
            </a:extLst>
          </p:cNvPr>
          <p:cNvSpPr/>
          <p:nvPr/>
        </p:nvSpPr>
        <p:spPr>
          <a:xfrm>
            <a:off x="2314723" y="4284830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74" name="Text Box 54">
            <a:extLst>
              <a:ext uri="{FF2B5EF4-FFF2-40B4-BE49-F238E27FC236}">
                <a16:creationId xmlns:a16="http://schemas.microsoft.com/office/drawing/2014/main" xmlns="" id="{E0AE7216-8C71-4FE6-88BB-E14CEC907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323" y="531336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5" name="Rectangle 4">
            <a:extLst>
              <a:ext uri="{FF2B5EF4-FFF2-40B4-BE49-F238E27FC236}">
                <a16:creationId xmlns:a16="http://schemas.microsoft.com/office/drawing/2014/main" xmlns="" id="{64AA6926-6A4D-4374-9D01-EF8121D69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4809715"/>
            <a:ext cx="449292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8cm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              B</a:t>
            </a:r>
            <a:r>
              <a:rPr lang="en-US" altLang="zh-CN" sz="2800" b="0" dirty="0">
                <a:ea typeface="標楷體" panose="03000509000000000000" pitchFamily="65" charset="-120"/>
              </a:rPr>
              <a:t>. 12cm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16cm</a:t>
            </a:r>
            <a:r>
              <a:rPr lang="en-US" altLang="zh-CN" sz="2800" b="0" dirty="0">
                <a:ea typeface="標楷體" panose="03000509000000000000" pitchFamily="65" charset="-120"/>
              </a:rPr>
              <a:t>	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       D</a:t>
            </a:r>
            <a:r>
              <a:rPr lang="en-US" altLang="zh-CN" sz="2800" b="0" dirty="0">
                <a:ea typeface="標楷體" panose="03000509000000000000" pitchFamily="65" charset="-120"/>
              </a:rPr>
              <a:t>. 25cm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76" name="Rectangle 4">
            <a:extLst>
              <a:ext uri="{FF2B5EF4-FFF2-40B4-BE49-F238E27FC236}">
                <a16:creationId xmlns:a16="http://schemas.microsoft.com/office/drawing/2014/main" xmlns="" id="{DD0DC61A-4AA2-4607-8A4F-CB679612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78" name="圖片 2">
            <a:extLst>
              <a:ext uri="{FF2B5EF4-FFF2-40B4-BE49-F238E27FC236}">
                <a16:creationId xmlns:a16="http://schemas.microsoft.com/office/drawing/2014/main" xmlns="" id="{9810EB92-6796-4968-9F6C-4EACA98E05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2506" y="862115"/>
            <a:ext cx="3188719" cy="2155440"/>
          </a:xfrm>
          <a:prstGeom prst="rect">
            <a:avLst/>
          </a:prstGeom>
        </p:spPr>
      </p:pic>
      <p:sp>
        <p:nvSpPr>
          <p:cNvPr id="79" name="Rectangle 4">
            <a:extLst>
              <a:ext uri="{FF2B5EF4-FFF2-40B4-BE49-F238E27FC236}">
                <a16:creationId xmlns:a16="http://schemas.microsoft.com/office/drawing/2014/main" xmlns="" id="{738B8253-A27C-42A4-9084-018EAD3D1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2834432"/>
            <a:ext cx="8145065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CN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上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圖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中，有兩個大小相同的大圓和三個大小相同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的小圓。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O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Q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R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S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是這五個圓的圓心。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OP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PS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的長度分別是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24cm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52cm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，小圓的直徑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FC7AB7B5-1B51-42A3-90AB-2E6663CFD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50" y="1734678"/>
            <a:ext cx="12385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44017FDE-B73B-47FA-AD51-004FC8EC3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69" y="1284998"/>
            <a:ext cx="24414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大圓的半徑是：</a:t>
            </a: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xmlns="" id="{265C0B33-E4FB-4DC4-B048-5879FFEA3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034" y="1731157"/>
            <a:ext cx="163165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12(cm)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3" name="左大括弧 16">
            <a:extLst>
              <a:ext uri="{FF2B5EF4-FFF2-40B4-BE49-F238E27FC236}">
                <a16:creationId xmlns:a16="http://schemas.microsoft.com/office/drawing/2014/main" xmlns="" id="{422A26E8-418D-4247-9CA6-F6B547A5FAF1}"/>
              </a:ext>
            </a:extLst>
          </p:cNvPr>
          <p:cNvSpPr/>
          <p:nvPr/>
        </p:nvSpPr>
        <p:spPr bwMode="auto">
          <a:xfrm>
            <a:off x="3966262" y="1438042"/>
            <a:ext cx="180000" cy="1008478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4" name="直線接點 18">
            <a:extLst>
              <a:ext uri="{FF2B5EF4-FFF2-40B4-BE49-F238E27FC236}">
                <a16:creationId xmlns:a16="http://schemas.microsoft.com/office/drawing/2014/main" xmlns="" id="{AA40D8F0-7F81-451A-9705-B981622308C7}"/>
              </a:ext>
            </a:extLst>
          </p:cNvPr>
          <p:cNvCxnSpPr/>
          <p:nvPr/>
        </p:nvCxnSpPr>
        <p:spPr bwMode="auto">
          <a:xfrm>
            <a:off x="4183197" y="1422492"/>
            <a:ext cx="0" cy="1024028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10FC4262-58CC-4F9A-AE5A-BFB2A3D4A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774" y="888545"/>
            <a:ext cx="27191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OP = 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條大圓半徑</a:t>
            </a:r>
          </a:p>
        </p:txBody>
      </p:sp>
      <p:cxnSp>
        <p:nvCxnSpPr>
          <p:cNvPr id="86" name="直線接點 23">
            <a:extLst>
              <a:ext uri="{FF2B5EF4-FFF2-40B4-BE49-F238E27FC236}">
                <a16:creationId xmlns:a16="http://schemas.microsoft.com/office/drawing/2014/main" xmlns="" id="{ED7A5672-AFA4-4B1D-804E-0678FB6D4E52}"/>
              </a:ext>
            </a:extLst>
          </p:cNvPr>
          <p:cNvCxnSpPr/>
          <p:nvPr/>
        </p:nvCxnSpPr>
        <p:spPr bwMode="auto">
          <a:xfrm>
            <a:off x="4183197" y="1433605"/>
            <a:ext cx="2232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87" name="左大括弧 24">
            <a:extLst>
              <a:ext uri="{FF2B5EF4-FFF2-40B4-BE49-F238E27FC236}">
                <a16:creationId xmlns:a16="http://schemas.microsoft.com/office/drawing/2014/main" xmlns="" id="{1A09B261-47C2-4FB8-9DB6-5BF052D4EBBD}"/>
              </a:ext>
            </a:extLst>
          </p:cNvPr>
          <p:cNvSpPr/>
          <p:nvPr/>
        </p:nvSpPr>
        <p:spPr bwMode="auto">
          <a:xfrm rot="5400000">
            <a:off x="4352613" y="1069845"/>
            <a:ext cx="180000" cy="510365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F5C17171-CA21-4362-8C78-D81CE1258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691" y="2302361"/>
            <a:ext cx="492906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PS = 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條大圓半徑＋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條小圓半徑</a:t>
            </a:r>
          </a:p>
        </p:txBody>
      </p:sp>
      <p:sp>
        <p:nvSpPr>
          <p:cNvPr id="89" name="Rectangle 4">
            <a:extLst>
              <a:ext uri="{FF2B5EF4-FFF2-40B4-BE49-F238E27FC236}">
                <a16:creationId xmlns:a16="http://schemas.microsoft.com/office/drawing/2014/main" xmlns="" id="{E7D5E037-D19E-4882-AEE8-D9F47C0C8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9995" y="4231681"/>
            <a:ext cx="21059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(52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0" name="Rectangle 4">
            <a:extLst>
              <a:ext uri="{FF2B5EF4-FFF2-40B4-BE49-F238E27FC236}">
                <a16:creationId xmlns:a16="http://schemas.microsoft.com/office/drawing/2014/main" xmlns="" id="{38AA82A5-EF9B-4D06-A768-679047286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11" y="4231681"/>
            <a:ext cx="24414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小圓的半徑是：</a:t>
            </a:r>
          </a:p>
        </p:txBody>
      </p:sp>
      <p:sp>
        <p:nvSpPr>
          <p:cNvPr id="91" name="Rectangle 4">
            <a:extLst>
              <a:ext uri="{FF2B5EF4-FFF2-40B4-BE49-F238E27FC236}">
                <a16:creationId xmlns:a16="http://schemas.microsoft.com/office/drawing/2014/main" xmlns="" id="{5DE4123B-62B3-4F63-8217-8C06CC3B8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8579" y="4736330"/>
            <a:ext cx="15172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8(cm)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Rectangle 4">
            <a:extLst>
              <a:ext uri="{FF2B5EF4-FFF2-40B4-BE49-F238E27FC236}">
                <a16:creationId xmlns:a16="http://schemas.microsoft.com/office/drawing/2014/main" xmlns="" id="{AD27BF16-4E4F-4C1D-BD54-A171B18D4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6487" y="5498360"/>
            <a:ext cx="82433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3" name="Rectangle 4">
            <a:extLst>
              <a:ext uri="{FF2B5EF4-FFF2-40B4-BE49-F238E27FC236}">
                <a16:creationId xmlns:a16="http://schemas.microsoft.com/office/drawing/2014/main" xmlns="" id="{75E43766-A4CE-424B-84F4-D197DB014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3864" y="5111710"/>
            <a:ext cx="24414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小圓的直徑是：</a:t>
            </a:r>
          </a:p>
        </p:txBody>
      </p:sp>
      <p:sp>
        <p:nvSpPr>
          <p:cNvPr id="94" name="Rectangle 4">
            <a:extLst>
              <a:ext uri="{FF2B5EF4-FFF2-40B4-BE49-F238E27FC236}">
                <a16:creationId xmlns:a16="http://schemas.microsoft.com/office/drawing/2014/main" xmlns="" id="{5331D41D-B4FF-4CEB-A17C-84352D342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7161" y="5498360"/>
            <a:ext cx="15172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16(cm)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5" name="Rectangle 4">
            <a:extLst>
              <a:ext uri="{FF2B5EF4-FFF2-40B4-BE49-F238E27FC236}">
                <a16:creationId xmlns:a16="http://schemas.microsoft.com/office/drawing/2014/main" xmlns="" id="{56EB859D-52B5-4855-B8AA-346380535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716" y="921773"/>
            <a:ext cx="82841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12cm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6" name="Rectangle 4">
            <a:extLst>
              <a:ext uri="{FF2B5EF4-FFF2-40B4-BE49-F238E27FC236}">
                <a16:creationId xmlns:a16="http://schemas.microsoft.com/office/drawing/2014/main" xmlns="" id="{54180CD8-F276-4E77-9F5A-74638951C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109" y="1730120"/>
            <a:ext cx="82841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24cm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7" name="Rectangle 4">
            <a:extLst>
              <a:ext uri="{FF2B5EF4-FFF2-40B4-BE49-F238E27FC236}">
                <a16:creationId xmlns:a16="http://schemas.microsoft.com/office/drawing/2014/main" xmlns="" id="{EF8CEFB2-A5E2-4F17-B7EC-C18745BE6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5200" y="1538978"/>
            <a:ext cx="82841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52cm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8" name="左大括弧 35">
            <a:extLst>
              <a:ext uri="{FF2B5EF4-FFF2-40B4-BE49-F238E27FC236}">
                <a16:creationId xmlns:a16="http://schemas.microsoft.com/office/drawing/2014/main" xmlns="" id="{1FACE025-9056-481E-99FE-B63A0188331D}"/>
              </a:ext>
            </a:extLst>
          </p:cNvPr>
          <p:cNvSpPr/>
          <p:nvPr/>
        </p:nvSpPr>
        <p:spPr bwMode="auto">
          <a:xfrm rot="16200000">
            <a:off x="5218927" y="435955"/>
            <a:ext cx="180000" cy="2212538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66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4" grpId="0" animBg="1"/>
      <p:bldP spid="64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4" grpId="0"/>
      <p:bldP spid="80" grpId="0"/>
      <p:bldP spid="80" grpId="1"/>
      <p:bldP spid="81" grpId="0"/>
      <p:bldP spid="81" grpId="1"/>
      <p:bldP spid="82" grpId="0"/>
      <p:bldP spid="82" grpId="1"/>
      <p:bldP spid="83" grpId="0" animBg="1"/>
      <p:bldP spid="83" grpId="1" animBg="1"/>
      <p:bldP spid="85" grpId="0"/>
      <p:bldP spid="85" grpId="1"/>
      <p:bldP spid="87" grpId="0" animBg="1"/>
      <p:bldP spid="87" grpId="1" animBg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98" grpId="0" animBg="1"/>
      <p:bldP spid="9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全屏显示(4:3)</PresentationFormat>
  <Paragraphs>75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2024-03-07T05:43:08Z</dcterms:created>
  <dcterms:modified xsi:type="dcterms:W3CDTF">2024-03-07T05:49:51Z</dcterms:modified>
</cp:coreProperties>
</file>