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Layouts/slideLayout5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2" r:id="rId1"/>
    <p:sldMasterId id="2147483664" r:id="rId2"/>
    <p:sldMasterId id="2147483666" r:id="rId3"/>
    <p:sldMasterId id="2147483669" r:id="rId4"/>
  </p:sldMasterIdLst>
  <p:notesMasterIdLst>
    <p:notesMasterId r:id="rId11"/>
  </p:notesMasterIdLst>
  <p:sldIdLst>
    <p:sldId id="325" r:id="rId5"/>
    <p:sldId id="312" r:id="rId6"/>
    <p:sldId id="492" r:id="rId7"/>
    <p:sldId id="499" r:id="rId8"/>
    <p:sldId id="500" r:id="rId9"/>
    <p:sldId id="310" r:id="rId10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FF"/>
    <a:srgbClr val="0000FF"/>
    <a:srgbClr val="92D050"/>
    <a:srgbClr val="B2B0B1"/>
    <a:srgbClr val="FFC5EC"/>
    <a:srgbClr val="DAFF71"/>
    <a:srgbClr val="FFC9ED"/>
    <a:srgbClr val="BDBDFF"/>
    <a:srgbClr val="FF6600"/>
    <a:srgbClr val="FFCB2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淺色樣式 3 - 輔色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940675A-B579-460E-94D1-54222C63F5DA}" styleName="無樣式、表格格線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86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69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8D1939-C787-4A33-8C38-E2F4BA290EC0}" type="datetimeFigureOut">
              <a:rPr lang="zh-CN" altLang="en-US" smtClean="0"/>
              <a:t>2024/3/7</a:t>
            </a:fld>
            <a:endParaRPr lang="zh-CN" altLang="en-US"/>
          </a:p>
        </p:txBody>
      </p:sp>
      <p:sp>
        <p:nvSpPr>
          <p:cNvPr id="4" name="投影片影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CN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7B7D018-E84C-40D6-985B-6A82BC6321D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261547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xmlns="" id="{34FE361B-7515-4EF6-9C97-6FCA297F85A1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xmlns="" id="{A514F72C-3665-4017-9EA9-AF03702AC5DA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09734109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>
            <a:extLst>
              <a:ext uri="{FF2B5EF4-FFF2-40B4-BE49-F238E27FC236}">
                <a16:creationId xmlns:a16="http://schemas.microsoft.com/office/drawing/2014/main" xmlns="" id="{E3A5E5E1-EE02-43FE-9C6B-D307A5A35FD3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267" name="Rectangle 3">
            <a:extLst>
              <a:ext uri="{FF2B5EF4-FFF2-40B4-BE49-F238E27FC236}">
                <a16:creationId xmlns:a16="http://schemas.microsoft.com/office/drawing/2014/main" xmlns="" id="{140EE27E-E57D-4018-A2AE-0D704141F044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68075339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>
            <a:extLst>
              <a:ext uri="{FF2B5EF4-FFF2-40B4-BE49-F238E27FC236}">
                <a16:creationId xmlns:a16="http://schemas.microsoft.com/office/drawing/2014/main" xmlns="" id="{1076ED8B-E20B-4BFA-83C5-4B9B5F5A5AD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315" name="Rectangle 3">
            <a:extLst>
              <a:ext uri="{FF2B5EF4-FFF2-40B4-BE49-F238E27FC236}">
                <a16:creationId xmlns:a16="http://schemas.microsoft.com/office/drawing/2014/main" xmlns="" id="{8118FEB7-DE17-44D0-BA60-37C3DD38BA2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7803562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>
            <a:extLst>
              <a:ext uri="{FF2B5EF4-FFF2-40B4-BE49-F238E27FC236}">
                <a16:creationId xmlns:a16="http://schemas.microsoft.com/office/drawing/2014/main" xmlns="" id="{777F52B1-4C82-4862-BC7B-E2B6F5148C6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363" name="Rectangle 3">
            <a:extLst>
              <a:ext uri="{FF2B5EF4-FFF2-40B4-BE49-F238E27FC236}">
                <a16:creationId xmlns:a16="http://schemas.microsoft.com/office/drawing/2014/main" xmlns="" id="{7BD81B7F-38FE-4ECB-B1A7-A93A8C3D776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6388687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11" descr="\\Srv101\GZ_PnE\P&amp;E\Mathematics\tsa mock PPT\icon\btnClose.gif">
            <a:hlinkClick r:id="" action="ppaction://hlinkshowjump?jump=endshow"/>
            <a:extLst>
              <a:ext uri="{FF2B5EF4-FFF2-40B4-BE49-F238E27FC236}">
                <a16:creationId xmlns:a16="http://schemas.microsoft.com/office/drawing/2014/main" xmlns="" id="{239929E2-B281-4B49-8F61-8FB6D44CD338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07425" y="53975"/>
            <a:ext cx="431800" cy="423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AutoShape 10">
            <a:extLst>
              <a:ext uri="{FF2B5EF4-FFF2-40B4-BE49-F238E27FC236}">
                <a16:creationId xmlns:a16="http://schemas.microsoft.com/office/drawing/2014/main" xmlns="" id="{D1FF2157-1A41-4C0B-BB6C-84AC88833C36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6724650" y="457200"/>
            <a:ext cx="304800" cy="287338"/>
          </a:xfrm>
          <a:custGeom>
            <a:avLst/>
            <a:gdLst>
              <a:gd name="T0" fmla="*/ 152400 w 304800"/>
              <a:gd name="T1" fmla="*/ 0 h 287338"/>
              <a:gd name="T2" fmla="*/ 0 w 304800"/>
              <a:gd name="T3" fmla="*/ 109753 h 287338"/>
              <a:gd name="T4" fmla="*/ 58212 w 304800"/>
              <a:gd name="T5" fmla="*/ 287337 h 287338"/>
              <a:gd name="T6" fmla="*/ 246588 w 304800"/>
              <a:gd name="T7" fmla="*/ 287337 h 287338"/>
              <a:gd name="T8" fmla="*/ 304800 w 304800"/>
              <a:gd name="T9" fmla="*/ 109753 h 287338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94189 w 304800"/>
              <a:gd name="T16" fmla="*/ 109754 h 287338"/>
              <a:gd name="T17" fmla="*/ 210611 w 304800"/>
              <a:gd name="T18" fmla="*/ 219505 h 2873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4800" h="287338">
                <a:moveTo>
                  <a:pt x="0" y="109753"/>
                </a:moveTo>
                <a:lnTo>
                  <a:pt x="116424" y="109754"/>
                </a:lnTo>
                <a:lnTo>
                  <a:pt x="152400" y="0"/>
                </a:lnTo>
                <a:lnTo>
                  <a:pt x="188376" y="109754"/>
                </a:lnTo>
                <a:lnTo>
                  <a:pt x="304800" y="109753"/>
                </a:lnTo>
                <a:lnTo>
                  <a:pt x="210611" y="177584"/>
                </a:lnTo>
                <a:lnTo>
                  <a:pt x="246588" y="287337"/>
                </a:lnTo>
                <a:lnTo>
                  <a:pt x="152400" y="219505"/>
                </a:lnTo>
                <a:lnTo>
                  <a:pt x="58212" y="287337"/>
                </a:lnTo>
                <a:lnTo>
                  <a:pt x="94189" y="177584"/>
                </a:lnTo>
                <a:lnTo>
                  <a:pt x="0" y="109753"/>
                </a:lnTo>
                <a:close/>
              </a:path>
            </a:pathLst>
          </a:cu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AutoShape 11">
            <a:extLst>
              <a:ext uri="{FF2B5EF4-FFF2-40B4-BE49-F238E27FC236}">
                <a16:creationId xmlns:a16="http://schemas.microsoft.com/office/drawing/2014/main" xmlns="" id="{243C14F1-7054-479E-995A-8E2F13554F6D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7089775" y="457200"/>
            <a:ext cx="304800" cy="287338"/>
          </a:xfrm>
          <a:custGeom>
            <a:avLst/>
            <a:gdLst>
              <a:gd name="T0" fmla="*/ 152400 w 304800"/>
              <a:gd name="T1" fmla="*/ 0 h 287338"/>
              <a:gd name="T2" fmla="*/ 0 w 304800"/>
              <a:gd name="T3" fmla="*/ 109753 h 287338"/>
              <a:gd name="T4" fmla="*/ 58212 w 304800"/>
              <a:gd name="T5" fmla="*/ 287337 h 287338"/>
              <a:gd name="T6" fmla="*/ 246588 w 304800"/>
              <a:gd name="T7" fmla="*/ 287337 h 287338"/>
              <a:gd name="T8" fmla="*/ 304800 w 304800"/>
              <a:gd name="T9" fmla="*/ 109753 h 287338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94189 w 304800"/>
              <a:gd name="T16" fmla="*/ 109754 h 287338"/>
              <a:gd name="T17" fmla="*/ 210611 w 304800"/>
              <a:gd name="T18" fmla="*/ 219505 h 2873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4800" h="287338">
                <a:moveTo>
                  <a:pt x="0" y="109753"/>
                </a:moveTo>
                <a:lnTo>
                  <a:pt x="116424" y="109754"/>
                </a:lnTo>
                <a:lnTo>
                  <a:pt x="152400" y="0"/>
                </a:lnTo>
                <a:lnTo>
                  <a:pt x="188376" y="109754"/>
                </a:lnTo>
                <a:lnTo>
                  <a:pt x="304800" y="109753"/>
                </a:lnTo>
                <a:lnTo>
                  <a:pt x="210611" y="177584"/>
                </a:lnTo>
                <a:lnTo>
                  <a:pt x="246588" y="287337"/>
                </a:lnTo>
                <a:lnTo>
                  <a:pt x="152400" y="219505"/>
                </a:lnTo>
                <a:lnTo>
                  <a:pt x="58212" y="287337"/>
                </a:lnTo>
                <a:lnTo>
                  <a:pt x="94189" y="177584"/>
                </a:lnTo>
                <a:lnTo>
                  <a:pt x="0" y="109753"/>
                </a:lnTo>
                <a:close/>
              </a:path>
            </a:pathLst>
          </a:cu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AutoShape 12">
            <a:extLst>
              <a:ext uri="{FF2B5EF4-FFF2-40B4-BE49-F238E27FC236}">
                <a16:creationId xmlns:a16="http://schemas.microsoft.com/office/drawing/2014/main" xmlns="" id="{7DD759F6-696C-4D9C-B1F5-F3263B0673C3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7453313" y="457200"/>
            <a:ext cx="304800" cy="287338"/>
          </a:xfrm>
          <a:custGeom>
            <a:avLst/>
            <a:gdLst>
              <a:gd name="T0" fmla="*/ 152400 w 304800"/>
              <a:gd name="T1" fmla="*/ 0 h 287338"/>
              <a:gd name="T2" fmla="*/ 0 w 304800"/>
              <a:gd name="T3" fmla="*/ 109753 h 287338"/>
              <a:gd name="T4" fmla="*/ 58212 w 304800"/>
              <a:gd name="T5" fmla="*/ 287337 h 287338"/>
              <a:gd name="T6" fmla="*/ 246588 w 304800"/>
              <a:gd name="T7" fmla="*/ 287337 h 287338"/>
              <a:gd name="T8" fmla="*/ 304800 w 304800"/>
              <a:gd name="T9" fmla="*/ 109753 h 287338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94189 w 304800"/>
              <a:gd name="T16" fmla="*/ 109754 h 287338"/>
              <a:gd name="T17" fmla="*/ 210611 w 304800"/>
              <a:gd name="T18" fmla="*/ 219505 h 2873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4800" h="287338">
                <a:moveTo>
                  <a:pt x="0" y="109753"/>
                </a:moveTo>
                <a:lnTo>
                  <a:pt x="116424" y="109754"/>
                </a:lnTo>
                <a:lnTo>
                  <a:pt x="152400" y="0"/>
                </a:lnTo>
                <a:lnTo>
                  <a:pt x="188376" y="109754"/>
                </a:lnTo>
                <a:lnTo>
                  <a:pt x="304800" y="109753"/>
                </a:lnTo>
                <a:lnTo>
                  <a:pt x="210611" y="177584"/>
                </a:lnTo>
                <a:lnTo>
                  <a:pt x="246588" y="287337"/>
                </a:lnTo>
                <a:lnTo>
                  <a:pt x="152400" y="219505"/>
                </a:lnTo>
                <a:lnTo>
                  <a:pt x="58212" y="287337"/>
                </a:lnTo>
                <a:lnTo>
                  <a:pt x="94189" y="177584"/>
                </a:lnTo>
                <a:lnTo>
                  <a:pt x="0" y="109753"/>
                </a:lnTo>
                <a:close/>
              </a:path>
            </a:pathLst>
          </a:cu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pic>
        <p:nvPicPr>
          <p:cNvPr id="10" name="图片 1">
            <a:extLst>
              <a:ext uri="{FF2B5EF4-FFF2-40B4-BE49-F238E27FC236}">
                <a16:creationId xmlns:a16="http://schemas.microsoft.com/office/drawing/2014/main" xmlns="" id="{09020F4B-19AF-4A94-8C36-FC7AC64F3BA1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688" y="6308725"/>
            <a:ext cx="2201862" cy="458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Rectangle 4">
            <a:extLst>
              <a:ext uri="{FF2B5EF4-FFF2-40B4-BE49-F238E27FC236}">
                <a16:creationId xmlns:a16="http://schemas.microsoft.com/office/drawing/2014/main" xmlns="" id="{A45D3E8E-61CC-4BA1-B9C0-CDABA66C544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 algn="ctr" eaLnBrk="1" hangingPunct="1">
              <a:defRPr>
                <a:latin typeface="Arial" pitchFamily="34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2" name="Rectangle 5">
            <a:extLst>
              <a:ext uri="{FF2B5EF4-FFF2-40B4-BE49-F238E27FC236}">
                <a16:creationId xmlns:a16="http://schemas.microsoft.com/office/drawing/2014/main" xmlns="" id="{39AB1A1D-C6C9-4C4A-B312-D56BD0A91F6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 algn="ctr" eaLnBrk="1" hangingPunct="1">
              <a:defRPr>
                <a:latin typeface="Arial" pitchFamily="34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3" name="Rectangle 6">
            <a:extLst>
              <a:ext uri="{FF2B5EF4-FFF2-40B4-BE49-F238E27FC236}">
                <a16:creationId xmlns:a16="http://schemas.microsoft.com/office/drawing/2014/main" xmlns="" id="{E885A05D-A0BD-4496-8B65-EC9640E0601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/>
            </a:lvl1pPr>
          </a:lstStyle>
          <a:p>
            <a:pPr>
              <a:defRPr/>
            </a:pPr>
            <a:fld id="{B45BBCB9-B7DF-4E25-8E4B-2068A6E7ED6D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  <p:sp>
        <p:nvSpPr>
          <p:cNvPr id="14" name="Rectangle 2">
            <a:extLst>
              <a:ext uri="{FF2B5EF4-FFF2-40B4-BE49-F238E27FC236}">
                <a16:creationId xmlns:a16="http://schemas.microsoft.com/office/drawing/2014/main" xmlns="" id="{A6BD82A3-77F0-8963-DF8F-1837233F8081}"/>
              </a:ext>
            </a:extLst>
          </p:cNvPr>
          <p:cNvSpPr txBox="1">
            <a:spLocks noChangeArrowheads="1"/>
          </p:cNvSpPr>
          <p:nvPr userDrawn="1"/>
        </p:nvSpPr>
        <p:spPr>
          <a:xfrm>
            <a:off x="153988" y="131765"/>
            <a:ext cx="6000750" cy="75247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en-US" altLang="zh-TW" sz="3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Calibri" panose="020F0502020204030204" pitchFamily="34" charset="0"/>
                <a:ea typeface="PMingLiU" panose="02020500000000000000" pitchFamily="18" charset="-120"/>
                <a:cs typeface="Calibri" panose="020F0502020204030204" pitchFamily="34" charset="0"/>
              </a:rPr>
              <a:t>13. </a:t>
            </a:r>
            <a:r>
              <a:rPr lang="zh-CN" altLang="en-US" sz="3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PMingLiU" panose="02020500000000000000" pitchFamily="18" charset="-120"/>
                <a:ea typeface="PMingLiU" panose="02020500000000000000" pitchFamily="18" charset="-120"/>
              </a:rPr>
              <a:t>周界和面積</a:t>
            </a:r>
            <a:endParaRPr lang="en-US" altLang="zh-TW" sz="3200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PMingLiU" panose="02020500000000000000" pitchFamily="18" charset="-120"/>
              <a:ea typeface="PMingLiU" panose="02020500000000000000" pitchFamily="18" charset="-120"/>
            </a:endParaRPr>
          </a:p>
        </p:txBody>
      </p:sp>
      <p:sp>
        <p:nvSpPr>
          <p:cNvPr id="15" name="Rectangle 2">
            <a:extLst>
              <a:ext uri="{FF2B5EF4-FFF2-40B4-BE49-F238E27FC236}">
                <a16:creationId xmlns:a16="http://schemas.microsoft.com/office/drawing/2014/main" xmlns="" id="{E392B347-74AD-AF1C-5207-BE90CBC24E71}"/>
              </a:ext>
            </a:extLst>
          </p:cNvPr>
          <p:cNvSpPr txBox="1">
            <a:spLocks noChangeArrowheads="1"/>
          </p:cNvSpPr>
          <p:nvPr userDrawn="1"/>
        </p:nvSpPr>
        <p:spPr>
          <a:xfrm>
            <a:off x="5326542" y="392077"/>
            <a:ext cx="1725133" cy="417584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zh-CN" altLang="en-US" sz="20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PMingLiU" panose="02020500000000000000" pitchFamily="18" charset="-120"/>
                <a:ea typeface="PMingLiU" panose="02020500000000000000" pitchFamily="18" charset="-120"/>
              </a:rPr>
              <a:t>必攻指數：</a:t>
            </a:r>
            <a:endParaRPr lang="en-US" altLang="zh-TW" sz="2000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PMingLiU" panose="02020500000000000000" pitchFamily="18" charset="-120"/>
              <a:ea typeface="PMingLiU" panose="02020500000000000000" pitchFamily="18" charset="-120"/>
            </a:endParaRPr>
          </a:p>
          <a:p>
            <a:pPr>
              <a:defRPr/>
            </a:pPr>
            <a:endParaRPr lang="en-US" altLang="zh-TW" sz="3200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PMingLiU" panose="02020500000000000000" pitchFamily="18" charset="-120"/>
              <a:ea typeface="PMingLiU" panose="02020500000000000000" pitchFamily="18" charset="-120"/>
            </a:endParaRPr>
          </a:p>
        </p:txBody>
      </p:sp>
      <p:sp>
        <p:nvSpPr>
          <p:cNvPr id="9" name="AutoShape 9">
            <a:extLst>
              <a:ext uri="{FF2B5EF4-FFF2-40B4-BE49-F238E27FC236}">
                <a16:creationId xmlns:a16="http://schemas.microsoft.com/office/drawing/2014/main" xmlns="" id="{DA4CC6F8-27DA-F447-6472-472FC20D1A5E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8154988" y="457200"/>
            <a:ext cx="304800" cy="287338"/>
          </a:xfrm>
          <a:prstGeom prst="star5">
            <a:avLst/>
          </a:pr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zh-TW" altLang="en-US"/>
          </a:p>
        </p:txBody>
      </p:sp>
      <p:sp>
        <p:nvSpPr>
          <p:cNvPr id="18" name="AutoShape 9">
            <a:extLst>
              <a:ext uri="{FF2B5EF4-FFF2-40B4-BE49-F238E27FC236}">
                <a16:creationId xmlns:a16="http://schemas.microsoft.com/office/drawing/2014/main" xmlns="" id="{DDAA8078-B026-411C-AF4B-1F7A4AF410A4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7805738" y="457200"/>
            <a:ext cx="304800" cy="287338"/>
          </a:xfrm>
          <a:prstGeom prst="star5">
            <a:avLst/>
          </a:pr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31659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xmlns="" id="{254A990E-0665-4474-B5AF-6E18B55E777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xmlns="" id="{E522F7ED-EAEF-49E6-9D1B-492103F3772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xmlns="" id="{42451401-E1BD-4231-A18A-9B02B7E307B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B547B9-F9AB-4318-BD79-A2021B11D963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4271763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>
            <a:extLst>
              <a:ext uri="{FF2B5EF4-FFF2-40B4-BE49-F238E27FC236}">
                <a16:creationId xmlns:a16="http://schemas.microsoft.com/office/drawing/2014/main" xmlns="" id="{43E602BB-C60C-4E82-8834-EB267555FB3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xmlns="" id="{4DCD224E-1FF6-48DD-B598-41F5E146F62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xmlns="" id="{AE0B2E09-BDAB-42AB-91F5-312F196930D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6C4568-C526-48DF-91D8-BA314E239E01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4713706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>
            <a:extLst>
              <a:ext uri="{FF2B5EF4-FFF2-40B4-BE49-F238E27FC236}">
                <a16:creationId xmlns:a16="http://schemas.microsoft.com/office/drawing/2014/main" xmlns="" id="{9A852E83-37EE-4768-8260-AEEFA2C07A5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xmlns="" id="{278214DE-2096-48AE-BAB6-ACAEE7A8217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xmlns="" id="{F10B223B-6815-4C40-ABEC-C4623CB966C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DD341F-8CC2-4BB7-BE58-98FFBA9B7ED5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9611100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>
            <a:extLst>
              <a:ext uri="{FF2B5EF4-FFF2-40B4-BE49-F238E27FC236}">
                <a16:creationId xmlns:a16="http://schemas.microsoft.com/office/drawing/2014/main" xmlns="" id="{739582B2-EB7E-47FD-9CBE-7518AFD14F6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xmlns="" id="{64EC4D33-09FD-460D-8B6D-8E91418AA59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 dirty="0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xmlns="" id="{4D8D019A-88AF-4AD2-B8E3-0EF840FE8E8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DBEEC5-1583-4040-9CBF-B9A5FA3708DE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798378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3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theme" Target="../theme/theme3.xml"/><Relationship Id="rId7" Type="http://schemas.openxmlformats.org/officeDocument/2006/relationships/image" Target="../media/image6.png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4.png"/><Relationship Id="rId5" Type="http://schemas.openxmlformats.org/officeDocument/2006/relationships/image" Target="../media/image2.png"/><Relationship Id="rId4" Type="http://schemas.openxmlformats.org/officeDocument/2006/relationships/image" Target="../media/image1.jpeg"/><Relationship Id="rId9" Type="http://schemas.openxmlformats.org/officeDocument/2006/relationships/image" Target="../media/image3.png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3.pn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2.png"/><Relationship Id="rId5" Type="http://schemas.openxmlformats.org/officeDocument/2006/relationships/image" Target="../media/image6.png"/><Relationship Id="rId4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2" descr="\\Srv101\GZ_PnE\P&amp;E\Mathematics\tsa mock PPT\icon\btnClose.gif">
            <a:hlinkClick r:id="" action="ppaction://hlinkshowjump?jump=endshow"/>
            <a:extLst>
              <a:ext uri="{FF2B5EF4-FFF2-40B4-BE49-F238E27FC236}">
                <a16:creationId xmlns:a16="http://schemas.microsoft.com/office/drawing/2014/main" xmlns="" id="{5DB26192-53C0-41A3-8841-2DA5BE04DB6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07425" y="53975"/>
            <a:ext cx="431800" cy="423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2" name="AutoShape 9">
            <a:extLst>
              <a:ext uri="{FF2B5EF4-FFF2-40B4-BE49-F238E27FC236}">
                <a16:creationId xmlns:a16="http://schemas.microsoft.com/office/drawing/2014/main" xmlns="" id="{F6E92412-35FF-4EBC-8BA8-745BDAF8BA64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8154988" y="457200"/>
            <a:ext cx="304800" cy="287338"/>
          </a:xfrm>
          <a:prstGeom prst="star5">
            <a:avLst/>
          </a:pr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zh-TW" altLang="en-US"/>
          </a:p>
        </p:txBody>
      </p:sp>
      <p:sp>
        <p:nvSpPr>
          <p:cNvPr id="2054" name="AutoShape 10">
            <a:extLst>
              <a:ext uri="{FF2B5EF4-FFF2-40B4-BE49-F238E27FC236}">
                <a16:creationId xmlns:a16="http://schemas.microsoft.com/office/drawing/2014/main" xmlns="" id="{E354561C-0B3F-499D-95A2-DB602E7B9FB1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6724650" y="457200"/>
            <a:ext cx="304800" cy="287338"/>
          </a:xfrm>
          <a:custGeom>
            <a:avLst/>
            <a:gdLst>
              <a:gd name="T0" fmla="*/ 152400 w 304800"/>
              <a:gd name="T1" fmla="*/ 0 h 287338"/>
              <a:gd name="T2" fmla="*/ 0 w 304800"/>
              <a:gd name="T3" fmla="*/ 109753 h 287338"/>
              <a:gd name="T4" fmla="*/ 58212 w 304800"/>
              <a:gd name="T5" fmla="*/ 287337 h 287338"/>
              <a:gd name="T6" fmla="*/ 246588 w 304800"/>
              <a:gd name="T7" fmla="*/ 287337 h 287338"/>
              <a:gd name="T8" fmla="*/ 304800 w 304800"/>
              <a:gd name="T9" fmla="*/ 109753 h 287338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94189 w 304800"/>
              <a:gd name="T16" fmla="*/ 109754 h 287338"/>
              <a:gd name="T17" fmla="*/ 210611 w 304800"/>
              <a:gd name="T18" fmla="*/ 219505 h 2873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4800" h="287338">
                <a:moveTo>
                  <a:pt x="0" y="109753"/>
                </a:moveTo>
                <a:lnTo>
                  <a:pt x="116424" y="109754"/>
                </a:lnTo>
                <a:lnTo>
                  <a:pt x="152400" y="0"/>
                </a:lnTo>
                <a:lnTo>
                  <a:pt x="188376" y="109754"/>
                </a:lnTo>
                <a:lnTo>
                  <a:pt x="304800" y="109753"/>
                </a:lnTo>
                <a:lnTo>
                  <a:pt x="210611" y="177584"/>
                </a:lnTo>
                <a:lnTo>
                  <a:pt x="246588" y="287337"/>
                </a:lnTo>
                <a:lnTo>
                  <a:pt x="152400" y="219505"/>
                </a:lnTo>
                <a:lnTo>
                  <a:pt x="58212" y="287337"/>
                </a:lnTo>
                <a:lnTo>
                  <a:pt x="94189" y="177584"/>
                </a:lnTo>
                <a:lnTo>
                  <a:pt x="0" y="109753"/>
                </a:lnTo>
                <a:close/>
              </a:path>
            </a:pathLst>
          </a:cu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55" name="AutoShape 11">
            <a:extLst>
              <a:ext uri="{FF2B5EF4-FFF2-40B4-BE49-F238E27FC236}">
                <a16:creationId xmlns:a16="http://schemas.microsoft.com/office/drawing/2014/main" xmlns="" id="{D247C17F-856D-47AC-BE38-5E7418B0A07D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7089775" y="457200"/>
            <a:ext cx="304800" cy="287338"/>
          </a:xfrm>
          <a:custGeom>
            <a:avLst/>
            <a:gdLst>
              <a:gd name="T0" fmla="*/ 152400 w 304800"/>
              <a:gd name="T1" fmla="*/ 0 h 287338"/>
              <a:gd name="T2" fmla="*/ 0 w 304800"/>
              <a:gd name="T3" fmla="*/ 109753 h 287338"/>
              <a:gd name="T4" fmla="*/ 58212 w 304800"/>
              <a:gd name="T5" fmla="*/ 287337 h 287338"/>
              <a:gd name="T6" fmla="*/ 246588 w 304800"/>
              <a:gd name="T7" fmla="*/ 287337 h 287338"/>
              <a:gd name="T8" fmla="*/ 304800 w 304800"/>
              <a:gd name="T9" fmla="*/ 109753 h 287338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94189 w 304800"/>
              <a:gd name="T16" fmla="*/ 109754 h 287338"/>
              <a:gd name="T17" fmla="*/ 210611 w 304800"/>
              <a:gd name="T18" fmla="*/ 219505 h 2873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4800" h="287338">
                <a:moveTo>
                  <a:pt x="0" y="109753"/>
                </a:moveTo>
                <a:lnTo>
                  <a:pt x="116424" y="109754"/>
                </a:lnTo>
                <a:lnTo>
                  <a:pt x="152400" y="0"/>
                </a:lnTo>
                <a:lnTo>
                  <a:pt x="188376" y="109754"/>
                </a:lnTo>
                <a:lnTo>
                  <a:pt x="304800" y="109753"/>
                </a:lnTo>
                <a:lnTo>
                  <a:pt x="210611" y="177584"/>
                </a:lnTo>
                <a:lnTo>
                  <a:pt x="246588" y="287337"/>
                </a:lnTo>
                <a:lnTo>
                  <a:pt x="152400" y="219505"/>
                </a:lnTo>
                <a:lnTo>
                  <a:pt x="58212" y="287337"/>
                </a:lnTo>
                <a:lnTo>
                  <a:pt x="94189" y="177584"/>
                </a:lnTo>
                <a:lnTo>
                  <a:pt x="0" y="109753"/>
                </a:lnTo>
                <a:close/>
              </a:path>
            </a:pathLst>
          </a:cu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56" name="AutoShape 12">
            <a:extLst>
              <a:ext uri="{FF2B5EF4-FFF2-40B4-BE49-F238E27FC236}">
                <a16:creationId xmlns:a16="http://schemas.microsoft.com/office/drawing/2014/main" xmlns="" id="{D22BF822-DC93-4E13-8E79-2B52752C1163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7453313" y="457200"/>
            <a:ext cx="304800" cy="287338"/>
          </a:xfrm>
          <a:custGeom>
            <a:avLst/>
            <a:gdLst>
              <a:gd name="T0" fmla="*/ 152400 w 304800"/>
              <a:gd name="T1" fmla="*/ 0 h 287338"/>
              <a:gd name="T2" fmla="*/ 0 w 304800"/>
              <a:gd name="T3" fmla="*/ 109753 h 287338"/>
              <a:gd name="T4" fmla="*/ 58212 w 304800"/>
              <a:gd name="T5" fmla="*/ 287337 h 287338"/>
              <a:gd name="T6" fmla="*/ 246588 w 304800"/>
              <a:gd name="T7" fmla="*/ 287337 h 287338"/>
              <a:gd name="T8" fmla="*/ 304800 w 304800"/>
              <a:gd name="T9" fmla="*/ 109753 h 287338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94189 w 304800"/>
              <a:gd name="T16" fmla="*/ 109754 h 287338"/>
              <a:gd name="T17" fmla="*/ 210611 w 304800"/>
              <a:gd name="T18" fmla="*/ 219505 h 2873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4800" h="287338">
                <a:moveTo>
                  <a:pt x="0" y="109753"/>
                </a:moveTo>
                <a:lnTo>
                  <a:pt x="116424" y="109754"/>
                </a:lnTo>
                <a:lnTo>
                  <a:pt x="152400" y="0"/>
                </a:lnTo>
                <a:lnTo>
                  <a:pt x="188376" y="109754"/>
                </a:lnTo>
                <a:lnTo>
                  <a:pt x="304800" y="109753"/>
                </a:lnTo>
                <a:lnTo>
                  <a:pt x="210611" y="177584"/>
                </a:lnTo>
                <a:lnTo>
                  <a:pt x="246588" y="287337"/>
                </a:lnTo>
                <a:lnTo>
                  <a:pt x="152400" y="219505"/>
                </a:lnTo>
                <a:lnTo>
                  <a:pt x="58212" y="287337"/>
                </a:lnTo>
                <a:lnTo>
                  <a:pt x="94189" y="177584"/>
                </a:lnTo>
                <a:lnTo>
                  <a:pt x="0" y="109753"/>
                </a:lnTo>
                <a:close/>
              </a:path>
            </a:pathLst>
          </a:cu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pic>
        <p:nvPicPr>
          <p:cNvPr id="2058" name="图片 1">
            <a:extLst>
              <a:ext uri="{FF2B5EF4-FFF2-40B4-BE49-F238E27FC236}">
                <a16:creationId xmlns:a16="http://schemas.microsoft.com/office/drawing/2014/main" xmlns="" id="{39B648B7-EFC8-40CE-A36E-1B6F80F15ED6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688" y="6308725"/>
            <a:ext cx="2201862" cy="458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xmlns="" id="{463EDE56-6904-C51B-5621-4D4B7F70B1E7}"/>
              </a:ext>
            </a:extLst>
          </p:cNvPr>
          <p:cNvSpPr txBox="1">
            <a:spLocks noChangeArrowheads="1"/>
          </p:cNvSpPr>
          <p:nvPr userDrawn="1"/>
        </p:nvSpPr>
        <p:spPr>
          <a:xfrm>
            <a:off x="153988" y="131765"/>
            <a:ext cx="6000750" cy="75247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en-US" altLang="zh-TW" sz="3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Calibri" panose="020F0502020204030204" pitchFamily="34" charset="0"/>
                <a:ea typeface="PMingLiU" panose="02020500000000000000" pitchFamily="18" charset="-120"/>
                <a:cs typeface="Calibri" panose="020F0502020204030204" pitchFamily="34" charset="0"/>
              </a:rPr>
              <a:t>8. </a:t>
            </a:r>
            <a:r>
              <a:rPr lang="zh-CN" altLang="en-US" sz="3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PMingLiU" panose="02020500000000000000" pitchFamily="18" charset="-120"/>
                <a:ea typeface="PMingLiU" panose="02020500000000000000" pitchFamily="18" charset="-120"/>
              </a:rPr>
              <a:t>周界和面積</a:t>
            </a:r>
            <a:endParaRPr lang="en-US" altLang="zh-TW" sz="3200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PMingLiU" panose="02020500000000000000" pitchFamily="18" charset="-120"/>
              <a:ea typeface="PMingLiU" panose="02020500000000000000" pitchFamily="18" charset="-120"/>
            </a:endParaRPr>
          </a:p>
          <a:p>
            <a:pPr>
              <a:defRPr/>
            </a:pPr>
            <a:endParaRPr lang="en-US" altLang="zh-TW" sz="3200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PMingLiU" panose="02020500000000000000" pitchFamily="18" charset="-120"/>
              <a:ea typeface="PMingLiU" panose="02020500000000000000" pitchFamily="18" charset="-120"/>
            </a:endParaRP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xmlns="" id="{3210EADE-F553-058B-1E73-686998028B8A}"/>
              </a:ext>
            </a:extLst>
          </p:cNvPr>
          <p:cNvSpPr txBox="1">
            <a:spLocks noChangeArrowheads="1"/>
          </p:cNvSpPr>
          <p:nvPr userDrawn="1"/>
        </p:nvSpPr>
        <p:spPr>
          <a:xfrm>
            <a:off x="5326542" y="392077"/>
            <a:ext cx="1725133" cy="417584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zh-CN" altLang="en-US" sz="20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PMingLiU" panose="02020500000000000000" pitchFamily="18" charset="-120"/>
                <a:ea typeface="PMingLiU" panose="02020500000000000000" pitchFamily="18" charset="-120"/>
              </a:rPr>
              <a:t>必攻指數：</a:t>
            </a:r>
            <a:endParaRPr lang="en-US" altLang="zh-TW" sz="2000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PMingLiU" panose="02020500000000000000" pitchFamily="18" charset="-120"/>
              <a:ea typeface="PMingLiU" panose="02020500000000000000" pitchFamily="18" charset="-120"/>
            </a:endParaRPr>
          </a:p>
          <a:p>
            <a:pPr>
              <a:defRPr/>
            </a:pPr>
            <a:endParaRPr lang="en-US" altLang="zh-TW" sz="3200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PMingLiU" panose="02020500000000000000" pitchFamily="18" charset="-120"/>
              <a:ea typeface="PMingLiU" panose="02020500000000000000" pitchFamily="18" charset="-120"/>
            </a:endParaRPr>
          </a:p>
        </p:txBody>
      </p:sp>
      <p:sp>
        <p:nvSpPr>
          <p:cNvPr id="6" name="AutoShape 9">
            <a:extLst>
              <a:ext uri="{FF2B5EF4-FFF2-40B4-BE49-F238E27FC236}">
                <a16:creationId xmlns:a16="http://schemas.microsoft.com/office/drawing/2014/main" xmlns="" id="{549263F1-DE18-46A0-82B7-37B97F6B6BB1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7805738" y="457200"/>
            <a:ext cx="304800" cy="287338"/>
          </a:xfrm>
          <a:prstGeom prst="star5">
            <a:avLst/>
          </a:pr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978988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>
            <a:extLst>
              <a:ext uri="{FF2B5EF4-FFF2-40B4-BE49-F238E27FC236}">
                <a16:creationId xmlns:a16="http://schemas.microsoft.com/office/drawing/2014/main" xmlns="" id="{6671A63A-0E72-4704-900A-7F172DDA7FF3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400" b="0">
                <a:latin typeface="+mn-lt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xmlns="" id="{E40D74C4-E645-4517-BECB-F87F3E52A386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 b="0">
                <a:latin typeface="+mn-lt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xmlns="" id="{3B65D968-639F-432E-A701-5596A6CC76FE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b="0"/>
            </a:lvl1pPr>
          </a:lstStyle>
          <a:p>
            <a:pPr>
              <a:defRPr/>
            </a:pPr>
            <a:fld id="{C4292ECA-E70E-4488-8020-28E90999A4D6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  <p:pic>
        <p:nvPicPr>
          <p:cNvPr id="4101" name="Picture 9" descr="btnMathMain">
            <a:hlinkClick r:id="" action="ppaction://hlinkshowjump?jump=firstslide"/>
            <a:extLst>
              <a:ext uri="{FF2B5EF4-FFF2-40B4-BE49-F238E27FC236}">
                <a16:creationId xmlns:a16="http://schemas.microsoft.com/office/drawing/2014/main" xmlns="" id="{A2B5DD68-5165-41FF-BE27-81CF0862567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6280150"/>
            <a:ext cx="1439863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2" name="Picture 11" descr="btnMathNext">
            <a:hlinkClick r:id="" action="ppaction://hlinkshowjump?jump=nextslide"/>
            <a:extLst>
              <a:ext uri="{FF2B5EF4-FFF2-40B4-BE49-F238E27FC236}">
                <a16:creationId xmlns:a16="http://schemas.microsoft.com/office/drawing/2014/main" xmlns="" id="{F888FFFB-2141-47B3-8E82-048991AB128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6463" y="6280150"/>
            <a:ext cx="1439862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4" name="Picture 2" descr="\\Srv101\GZ_PnE\P&amp;E\Mathematics\tsa mock PPT\icon\btnClose.gif">
            <a:hlinkClick r:id="" action="ppaction://hlinkshowjump?jump=endshow"/>
            <a:extLst>
              <a:ext uri="{FF2B5EF4-FFF2-40B4-BE49-F238E27FC236}">
                <a16:creationId xmlns:a16="http://schemas.microsoft.com/office/drawing/2014/main" xmlns="" id="{97FEA687-48DB-4781-B491-07385E45E402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07425" y="53975"/>
            <a:ext cx="431800" cy="423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07" name="AutoShape 10">
            <a:extLst>
              <a:ext uri="{FF2B5EF4-FFF2-40B4-BE49-F238E27FC236}">
                <a16:creationId xmlns:a16="http://schemas.microsoft.com/office/drawing/2014/main" xmlns="" id="{AC52939A-512F-4157-8BCB-C7B5EA491ABE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6724650" y="457200"/>
            <a:ext cx="304800" cy="287338"/>
          </a:xfrm>
          <a:custGeom>
            <a:avLst/>
            <a:gdLst>
              <a:gd name="T0" fmla="*/ 152400 w 304800"/>
              <a:gd name="T1" fmla="*/ 0 h 287338"/>
              <a:gd name="T2" fmla="*/ 0 w 304800"/>
              <a:gd name="T3" fmla="*/ 109753 h 287338"/>
              <a:gd name="T4" fmla="*/ 58212 w 304800"/>
              <a:gd name="T5" fmla="*/ 287337 h 287338"/>
              <a:gd name="T6" fmla="*/ 246588 w 304800"/>
              <a:gd name="T7" fmla="*/ 287337 h 287338"/>
              <a:gd name="T8" fmla="*/ 304800 w 304800"/>
              <a:gd name="T9" fmla="*/ 109753 h 287338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94189 w 304800"/>
              <a:gd name="T16" fmla="*/ 109754 h 287338"/>
              <a:gd name="T17" fmla="*/ 210611 w 304800"/>
              <a:gd name="T18" fmla="*/ 219505 h 2873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4800" h="287338">
                <a:moveTo>
                  <a:pt x="0" y="109753"/>
                </a:moveTo>
                <a:lnTo>
                  <a:pt x="116424" y="109754"/>
                </a:lnTo>
                <a:lnTo>
                  <a:pt x="152400" y="0"/>
                </a:lnTo>
                <a:lnTo>
                  <a:pt x="188376" y="109754"/>
                </a:lnTo>
                <a:lnTo>
                  <a:pt x="304800" y="109753"/>
                </a:lnTo>
                <a:lnTo>
                  <a:pt x="210611" y="177584"/>
                </a:lnTo>
                <a:lnTo>
                  <a:pt x="246588" y="287337"/>
                </a:lnTo>
                <a:lnTo>
                  <a:pt x="152400" y="219505"/>
                </a:lnTo>
                <a:lnTo>
                  <a:pt x="58212" y="287337"/>
                </a:lnTo>
                <a:lnTo>
                  <a:pt x="94189" y="177584"/>
                </a:lnTo>
                <a:lnTo>
                  <a:pt x="0" y="109753"/>
                </a:lnTo>
                <a:close/>
              </a:path>
            </a:pathLst>
          </a:cu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08" name="AutoShape 11">
            <a:extLst>
              <a:ext uri="{FF2B5EF4-FFF2-40B4-BE49-F238E27FC236}">
                <a16:creationId xmlns:a16="http://schemas.microsoft.com/office/drawing/2014/main" xmlns="" id="{8320722C-7110-407C-9514-478DA3FA3790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7089775" y="457200"/>
            <a:ext cx="304800" cy="287338"/>
          </a:xfrm>
          <a:custGeom>
            <a:avLst/>
            <a:gdLst>
              <a:gd name="T0" fmla="*/ 152400 w 304800"/>
              <a:gd name="T1" fmla="*/ 0 h 287338"/>
              <a:gd name="T2" fmla="*/ 0 w 304800"/>
              <a:gd name="T3" fmla="*/ 109753 h 287338"/>
              <a:gd name="T4" fmla="*/ 58212 w 304800"/>
              <a:gd name="T5" fmla="*/ 287337 h 287338"/>
              <a:gd name="T6" fmla="*/ 246588 w 304800"/>
              <a:gd name="T7" fmla="*/ 287337 h 287338"/>
              <a:gd name="T8" fmla="*/ 304800 w 304800"/>
              <a:gd name="T9" fmla="*/ 109753 h 287338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94189 w 304800"/>
              <a:gd name="T16" fmla="*/ 109754 h 287338"/>
              <a:gd name="T17" fmla="*/ 210611 w 304800"/>
              <a:gd name="T18" fmla="*/ 219505 h 2873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4800" h="287338">
                <a:moveTo>
                  <a:pt x="0" y="109753"/>
                </a:moveTo>
                <a:lnTo>
                  <a:pt x="116424" y="109754"/>
                </a:lnTo>
                <a:lnTo>
                  <a:pt x="152400" y="0"/>
                </a:lnTo>
                <a:lnTo>
                  <a:pt x="188376" y="109754"/>
                </a:lnTo>
                <a:lnTo>
                  <a:pt x="304800" y="109753"/>
                </a:lnTo>
                <a:lnTo>
                  <a:pt x="210611" y="177584"/>
                </a:lnTo>
                <a:lnTo>
                  <a:pt x="246588" y="287337"/>
                </a:lnTo>
                <a:lnTo>
                  <a:pt x="152400" y="219505"/>
                </a:lnTo>
                <a:lnTo>
                  <a:pt x="58212" y="287337"/>
                </a:lnTo>
                <a:lnTo>
                  <a:pt x="94189" y="177584"/>
                </a:lnTo>
                <a:lnTo>
                  <a:pt x="0" y="109753"/>
                </a:lnTo>
                <a:close/>
              </a:path>
            </a:pathLst>
          </a:cu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09" name="AutoShape 12">
            <a:extLst>
              <a:ext uri="{FF2B5EF4-FFF2-40B4-BE49-F238E27FC236}">
                <a16:creationId xmlns:a16="http://schemas.microsoft.com/office/drawing/2014/main" xmlns="" id="{39DBB090-60DE-42E4-B972-C70C53C3A4DF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7453313" y="457200"/>
            <a:ext cx="304800" cy="287338"/>
          </a:xfrm>
          <a:custGeom>
            <a:avLst/>
            <a:gdLst>
              <a:gd name="T0" fmla="*/ 152400 w 304800"/>
              <a:gd name="T1" fmla="*/ 0 h 287338"/>
              <a:gd name="T2" fmla="*/ 0 w 304800"/>
              <a:gd name="T3" fmla="*/ 109753 h 287338"/>
              <a:gd name="T4" fmla="*/ 58212 w 304800"/>
              <a:gd name="T5" fmla="*/ 287337 h 287338"/>
              <a:gd name="T6" fmla="*/ 246588 w 304800"/>
              <a:gd name="T7" fmla="*/ 287337 h 287338"/>
              <a:gd name="T8" fmla="*/ 304800 w 304800"/>
              <a:gd name="T9" fmla="*/ 109753 h 287338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94189 w 304800"/>
              <a:gd name="T16" fmla="*/ 109754 h 287338"/>
              <a:gd name="T17" fmla="*/ 210611 w 304800"/>
              <a:gd name="T18" fmla="*/ 219505 h 2873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4800" h="287338">
                <a:moveTo>
                  <a:pt x="0" y="109753"/>
                </a:moveTo>
                <a:lnTo>
                  <a:pt x="116424" y="109754"/>
                </a:lnTo>
                <a:lnTo>
                  <a:pt x="152400" y="0"/>
                </a:lnTo>
                <a:lnTo>
                  <a:pt x="188376" y="109754"/>
                </a:lnTo>
                <a:lnTo>
                  <a:pt x="304800" y="109753"/>
                </a:lnTo>
                <a:lnTo>
                  <a:pt x="210611" y="177584"/>
                </a:lnTo>
                <a:lnTo>
                  <a:pt x="246588" y="287337"/>
                </a:lnTo>
                <a:lnTo>
                  <a:pt x="152400" y="219505"/>
                </a:lnTo>
                <a:lnTo>
                  <a:pt x="58212" y="287337"/>
                </a:lnTo>
                <a:lnTo>
                  <a:pt x="94189" y="177584"/>
                </a:lnTo>
                <a:lnTo>
                  <a:pt x="0" y="109753"/>
                </a:lnTo>
                <a:close/>
              </a:path>
            </a:pathLst>
          </a:cu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pic>
        <p:nvPicPr>
          <p:cNvPr id="4111" name="图片 1">
            <a:extLst>
              <a:ext uri="{FF2B5EF4-FFF2-40B4-BE49-F238E27FC236}">
                <a16:creationId xmlns:a16="http://schemas.microsoft.com/office/drawing/2014/main" xmlns="" id="{453E17FB-CD9D-45D0-98E2-470FEEED06DA}"/>
              </a:ext>
            </a:extLst>
          </p:cNvPr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688" y="6308725"/>
            <a:ext cx="2201862" cy="458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xmlns="" id="{6CA35881-E181-0947-605C-B75B323FBB04}"/>
              </a:ext>
            </a:extLst>
          </p:cNvPr>
          <p:cNvSpPr txBox="1">
            <a:spLocks noChangeArrowheads="1"/>
          </p:cNvSpPr>
          <p:nvPr userDrawn="1"/>
        </p:nvSpPr>
        <p:spPr>
          <a:xfrm>
            <a:off x="153988" y="131765"/>
            <a:ext cx="6000750" cy="75247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en-US" altLang="zh-TW" sz="3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Calibri" panose="020F0502020204030204" pitchFamily="34" charset="0"/>
                <a:ea typeface="PMingLiU" panose="02020500000000000000" pitchFamily="18" charset="-120"/>
                <a:cs typeface="Calibri" panose="020F0502020204030204" pitchFamily="34" charset="0"/>
              </a:rPr>
              <a:t>13. </a:t>
            </a:r>
            <a:r>
              <a:rPr lang="zh-CN" altLang="en-US" sz="3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PMingLiU" panose="02020500000000000000" pitchFamily="18" charset="-120"/>
                <a:ea typeface="PMingLiU" panose="02020500000000000000" pitchFamily="18" charset="-120"/>
              </a:rPr>
              <a:t>周界和面積</a:t>
            </a:r>
            <a:endParaRPr lang="en-US" altLang="zh-TW" sz="3200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PMingLiU" panose="02020500000000000000" pitchFamily="18" charset="-120"/>
              <a:ea typeface="PMingLiU" panose="02020500000000000000" pitchFamily="18" charset="-120"/>
            </a:endParaRP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xmlns="" id="{6AE20828-4BE4-0071-54FE-F1613FBC3A7C}"/>
              </a:ext>
            </a:extLst>
          </p:cNvPr>
          <p:cNvSpPr txBox="1">
            <a:spLocks noChangeArrowheads="1"/>
          </p:cNvSpPr>
          <p:nvPr userDrawn="1"/>
        </p:nvSpPr>
        <p:spPr>
          <a:xfrm>
            <a:off x="5326542" y="392077"/>
            <a:ext cx="1725133" cy="417584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zh-CN" altLang="en-US" sz="20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PMingLiU" panose="02020500000000000000" pitchFamily="18" charset="-120"/>
                <a:ea typeface="PMingLiU" panose="02020500000000000000" pitchFamily="18" charset="-120"/>
              </a:rPr>
              <a:t>必攻指數：</a:t>
            </a:r>
            <a:endParaRPr lang="en-US" altLang="zh-TW" sz="2000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PMingLiU" panose="02020500000000000000" pitchFamily="18" charset="-120"/>
              <a:ea typeface="PMingLiU" panose="02020500000000000000" pitchFamily="18" charset="-120"/>
            </a:endParaRPr>
          </a:p>
          <a:p>
            <a:pPr>
              <a:defRPr/>
            </a:pPr>
            <a:endParaRPr lang="en-US" altLang="zh-TW" sz="3200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PMingLiU" panose="02020500000000000000" pitchFamily="18" charset="-120"/>
              <a:ea typeface="PMingLiU" panose="02020500000000000000" pitchFamily="18" charset="-120"/>
            </a:endParaRPr>
          </a:p>
        </p:txBody>
      </p:sp>
      <p:sp>
        <p:nvSpPr>
          <p:cNvPr id="2" name="AutoShape 9">
            <a:extLst>
              <a:ext uri="{FF2B5EF4-FFF2-40B4-BE49-F238E27FC236}">
                <a16:creationId xmlns:a16="http://schemas.microsoft.com/office/drawing/2014/main" xmlns="" id="{7FE9B292-0228-ADAD-D6B4-2B3CCD689B85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8154988" y="457200"/>
            <a:ext cx="304800" cy="287338"/>
          </a:xfrm>
          <a:prstGeom prst="star5">
            <a:avLst/>
          </a:pr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zh-TW" altLang="en-US"/>
          </a:p>
        </p:txBody>
      </p:sp>
      <p:sp>
        <p:nvSpPr>
          <p:cNvPr id="9" name="AutoShape 9">
            <a:extLst>
              <a:ext uri="{FF2B5EF4-FFF2-40B4-BE49-F238E27FC236}">
                <a16:creationId xmlns:a16="http://schemas.microsoft.com/office/drawing/2014/main" xmlns="" id="{C0596105-A102-F60F-60C0-6BC84676E4F4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7805738" y="457200"/>
            <a:ext cx="304800" cy="287338"/>
          </a:xfrm>
          <a:prstGeom prst="star5">
            <a:avLst/>
          </a:pr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622923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>
            <a:extLst>
              <a:ext uri="{FF2B5EF4-FFF2-40B4-BE49-F238E27FC236}">
                <a16:creationId xmlns:a16="http://schemas.microsoft.com/office/drawing/2014/main" xmlns="" id="{39A1E3CE-4889-40F4-B14D-F15106F7AD75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400" b="0">
                <a:latin typeface="+mn-lt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xmlns="" id="{C2E75AD6-F8E9-462B-BA6C-6E2FE1B43298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 b="0">
                <a:latin typeface="+mn-lt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xmlns="" id="{EFCAC982-7352-440D-B9D4-0AA87A74DE47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b="0"/>
            </a:lvl1pPr>
          </a:lstStyle>
          <a:p>
            <a:pPr>
              <a:defRPr/>
            </a:pPr>
            <a:fld id="{2EBA013D-9448-4511-A409-933A1878B9C3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  <p:pic>
        <p:nvPicPr>
          <p:cNvPr id="2" name="Picture 2" descr="\\Srv101\GZ_PnE\P&amp;E\Mathematics\tsa mock PPT\icon\btnClose.gif">
            <a:hlinkClick r:id="" action="ppaction://hlinkshowjump?jump=endshow"/>
            <a:extLst>
              <a:ext uri="{FF2B5EF4-FFF2-40B4-BE49-F238E27FC236}">
                <a16:creationId xmlns:a16="http://schemas.microsoft.com/office/drawing/2014/main" xmlns="" id="{69F2AE3A-7E4F-44C8-8BD4-CDB89881CDF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07425" y="53975"/>
            <a:ext cx="431800" cy="423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1" name="Picture 9" descr="btnMathMain">
            <a:hlinkClick r:id="" action="ppaction://hlinkshowjump?jump=firstslide"/>
            <a:extLst>
              <a:ext uri="{FF2B5EF4-FFF2-40B4-BE49-F238E27FC236}">
                <a16:creationId xmlns:a16="http://schemas.microsoft.com/office/drawing/2014/main" xmlns="" id="{8D5F4086-2A49-4675-9A74-742FC436F16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6280150"/>
            <a:ext cx="1439863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2" name="Picture 10" descr="btnMathBack">
            <a:hlinkClick r:id="" action="ppaction://hlinkshowjump?jump=previousslide"/>
            <a:extLst>
              <a:ext uri="{FF2B5EF4-FFF2-40B4-BE49-F238E27FC236}">
                <a16:creationId xmlns:a16="http://schemas.microsoft.com/office/drawing/2014/main" xmlns="" id="{80DF8863-F521-4C75-858D-EC1DB7B7936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2138" y="6280150"/>
            <a:ext cx="1439862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3" name="Picture 11" descr="btnMathNext">
            <a:hlinkClick r:id="" action="ppaction://hlinkshowjump?jump=nextslide"/>
            <a:extLst>
              <a:ext uri="{FF2B5EF4-FFF2-40B4-BE49-F238E27FC236}">
                <a16:creationId xmlns:a16="http://schemas.microsoft.com/office/drawing/2014/main" xmlns="" id="{B5BAE5EE-3759-4CB5-9F3C-1833DED0DE2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6463" y="6280150"/>
            <a:ext cx="1439862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6" name="AutoShape 10">
            <a:extLst>
              <a:ext uri="{FF2B5EF4-FFF2-40B4-BE49-F238E27FC236}">
                <a16:creationId xmlns:a16="http://schemas.microsoft.com/office/drawing/2014/main" xmlns="" id="{B790C341-A40C-40C9-8165-E8B02A84A5D8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6724650" y="457200"/>
            <a:ext cx="304800" cy="287338"/>
          </a:xfrm>
          <a:custGeom>
            <a:avLst/>
            <a:gdLst>
              <a:gd name="T0" fmla="*/ 152400 w 304800"/>
              <a:gd name="T1" fmla="*/ 0 h 287338"/>
              <a:gd name="T2" fmla="*/ 0 w 304800"/>
              <a:gd name="T3" fmla="*/ 109753 h 287338"/>
              <a:gd name="T4" fmla="*/ 58212 w 304800"/>
              <a:gd name="T5" fmla="*/ 287337 h 287338"/>
              <a:gd name="T6" fmla="*/ 246588 w 304800"/>
              <a:gd name="T7" fmla="*/ 287337 h 287338"/>
              <a:gd name="T8" fmla="*/ 304800 w 304800"/>
              <a:gd name="T9" fmla="*/ 109753 h 287338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94189 w 304800"/>
              <a:gd name="T16" fmla="*/ 109754 h 287338"/>
              <a:gd name="T17" fmla="*/ 210611 w 304800"/>
              <a:gd name="T18" fmla="*/ 219505 h 2873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4800" h="287338">
                <a:moveTo>
                  <a:pt x="0" y="109753"/>
                </a:moveTo>
                <a:lnTo>
                  <a:pt x="116424" y="109754"/>
                </a:lnTo>
                <a:lnTo>
                  <a:pt x="152400" y="0"/>
                </a:lnTo>
                <a:lnTo>
                  <a:pt x="188376" y="109754"/>
                </a:lnTo>
                <a:lnTo>
                  <a:pt x="304800" y="109753"/>
                </a:lnTo>
                <a:lnTo>
                  <a:pt x="210611" y="177584"/>
                </a:lnTo>
                <a:lnTo>
                  <a:pt x="246588" y="287337"/>
                </a:lnTo>
                <a:lnTo>
                  <a:pt x="152400" y="219505"/>
                </a:lnTo>
                <a:lnTo>
                  <a:pt x="58212" y="287337"/>
                </a:lnTo>
                <a:lnTo>
                  <a:pt x="94189" y="177584"/>
                </a:lnTo>
                <a:lnTo>
                  <a:pt x="0" y="109753"/>
                </a:lnTo>
                <a:close/>
              </a:path>
            </a:pathLst>
          </a:cu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37" name="AutoShape 11">
            <a:extLst>
              <a:ext uri="{FF2B5EF4-FFF2-40B4-BE49-F238E27FC236}">
                <a16:creationId xmlns:a16="http://schemas.microsoft.com/office/drawing/2014/main" xmlns="" id="{1474432E-7A08-4CD0-A540-D496C6126541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7089775" y="457200"/>
            <a:ext cx="304800" cy="287338"/>
          </a:xfrm>
          <a:custGeom>
            <a:avLst/>
            <a:gdLst>
              <a:gd name="T0" fmla="*/ 152400 w 304800"/>
              <a:gd name="T1" fmla="*/ 0 h 287338"/>
              <a:gd name="T2" fmla="*/ 0 w 304800"/>
              <a:gd name="T3" fmla="*/ 109753 h 287338"/>
              <a:gd name="T4" fmla="*/ 58212 w 304800"/>
              <a:gd name="T5" fmla="*/ 287337 h 287338"/>
              <a:gd name="T6" fmla="*/ 246588 w 304800"/>
              <a:gd name="T7" fmla="*/ 287337 h 287338"/>
              <a:gd name="T8" fmla="*/ 304800 w 304800"/>
              <a:gd name="T9" fmla="*/ 109753 h 287338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94189 w 304800"/>
              <a:gd name="T16" fmla="*/ 109754 h 287338"/>
              <a:gd name="T17" fmla="*/ 210611 w 304800"/>
              <a:gd name="T18" fmla="*/ 219505 h 2873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4800" h="287338">
                <a:moveTo>
                  <a:pt x="0" y="109753"/>
                </a:moveTo>
                <a:lnTo>
                  <a:pt x="116424" y="109754"/>
                </a:lnTo>
                <a:lnTo>
                  <a:pt x="152400" y="0"/>
                </a:lnTo>
                <a:lnTo>
                  <a:pt x="188376" y="109754"/>
                </a:lnTo>
                <a:lnTo>
                  <a:pt x="304800" y="109753"/>
                </a:lnTo>
                <a:lnTo>
                  <a:pt x="210611" y="177584"/>
                </a:lnTo>
                <a:lnTo>
                  <a:pt x="246588" y="287337"/>
                </a:lnTo>
                <a:lnTo>
                  <a:pt x="152400" y="219505"/>
                </a:lnTo>
                <a:lnTo>
                  <a:pt x="58212" y="287337"/>
                </a:lnTo>
                <a:lnTo>
                  <a:pt x="94189" y="177584"/>
                </a:lnTo>
                <a:lnTo>
                  <a:pt x="0" y="109753"/>
                </a:lnTo>
                <a:close/>
              </a:path>
            </a:pathLst>
          </a:cu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38" name="AutoShape 12">
            <a:extLst>
              <a:ext uri="{FF2B5EF4-FFF2-40B4-BE49-F238E27FC236}">
                <a16:creationId xmlns:a16="http://schemas.microsoft.com/office/drawing/2014/main" xmlns="" id="{3A747A14-F3F8-4D9B-A997-5D2DB33D2973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7453313" y="457200"/>
            <a:ext cx="304800" cy="287338"/>
          </a:xfrm>
          <a:custGeom>
            <a:avLst/>
            <a:gdLst>
              <a:gd name="T0" fmla="*/ 152400 w 304800"/>
              <a:gd name="T1" fmla="*/ 0 h 287338"/>
              <a:gd name="T2" fmla="*/ 0 w 304800"/>
              <a:gd name="T3" fmla="*/ 109753 h 287338"/>
              <a:gd name="T4" fmla="*/ 58212 w 304800"/>
              <a:gd name="T5" fmla="*/ 287337 h 287338"/>
              <a:gd name="T6" fmla="*/ 246588 w 304800"/>
              <a:gd name="T7" fmla="*/ 287337 h 287338"/>
              <a:gd name="T8" fmla="*/ 304800 w 304800"/>
              <a:gd name="T9" fmla="*/ 109753 h 287338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94189 w 304800"/>
              <a:gd name="T16" fmla="*/ 109754 h 287338"/>
              <a:gd name="T17" fmla="*/ 210611 w 304800"/>
              <a:gd name="T18" fmla="*/ 219505 h 2873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4800" h="287338">
                <a:moveTo>
                  <a:pt x="0" y="109753"/>
                </a:moveTo>
                <a:lnTo>
                  <a:pt x="116424" y="109754"/>
                </a:lnTo>
                <a:lnTo>
                  <a:pt x="152400" y="0"/>
                </a:lnTo>
                <a:lnTo>
                  <a:pt x="188376" y="109754"/>
                </a:lnTo>
                <a:lnTo>
                  <a:pt x="304800" y="109753"/>
                </a:lnTo>
                <a:lnTo>
                  <a:pt x="210611" y="177584"/>
                </a:lnTo>
                <a:lnTo>
                  <a:pt x="246588" y="287337"/>
                </a:lnTo>
                <a:lnTo>
                  <a:pt x="152400" y="219505"/>
                </a:lnTo>
                <a:lnTo>
                  <a:pt x="58212" y="287337"/>
                </a:lnTo>
                <a:lnTo>
                  <a:pt x="94189" y="177584"/>
                </a:lnTo>
                <a:lnTo>
                  <a:pt x="0" y="109753"/>
                </a:lnTo>
                <a:close/>
              </a:path>
            </a:pathLst>
          </a:cu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pic>
        <p:nvPicPr>
          <p:cNvPr id="1040" name="图片 1">
            <a:extLst>
              <a:ext uri="{FF2B5EF4-FFF2-40B4-BE49-F238E27FC236}">
                <a16:creationId xmlns:a16="http://schemas.microsoft.com/office/drawing/2014/main" xmlns="" id="{96D88E3C-C3BD-4593-B8CD-79D531AF33B0}"/>
              </a:ext>
            </a:extLst>
          </p:cNvPr>
          <p:cNvPicPr>
            <a:picLocks noChangeAspect="1"/>
          </p:cNvPicPr>
          <p:nvPr userDrawn="1"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688" y="6308725"/>
            <a:ext cx="2201862" cy="458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2">
            <a:extLst>
              <a:ext uri="{FF2B5EF4-FFF2-40B4-BE49-F238E27FC236}">
                <a16:creationId xmlns:a16="http://schemas.microsoft.com/office/drawing/2014/main" xmlns="" id="{10441796-63AE-00ED-B3B4-A0E24EB7693E}"/>
              </a:ext>
            </a:extLst>
          </p:cNvPr>
          <p:cNvSpPr txBox="1">
            <a:spLocks noChangeArrowheads="1"/>
          </p:cNvSpPr>
          <p:nvPr userDrawn="1"/>
        </p:nvSpPr>
        <p:spPr>
          <a:xfrm>
            <a:off x="153988" y="131765"/>
            <a:ext cx="6000750" cy="75247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en-US" altLang="zh-TW" sz="3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Calibri" panose="020F0502020204030204" pitchFamily="34" charset="0"/>
                <a:ea typeface="PMingLiU" panose="02020500000000000000" pitchFamily="18" charset="-120"/>
                <a:cs typeface="Calibri" panose="020F0502020204030204" pitchFamily="34" charset="0"/>
              </a:rPr>
              <a:t>13. </a:t>
            </a:r>
            <a:r>
              <a:rPr lang="zh-CN" altLang="en-US" sz="3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PMingLiU" panose="02020500000000000000" pitchFamily="18" charset="-120"/>
                <a:ea typeface="PMingLiU" panose="02020500000000000000" pitchFamily="18" charset="-120"/>
              </a:rPr>
              <a:t>周界和面積</a:t>
            </a:r>
            <a:endParaRPr lang="en-US" altLang="zh-TW" sz="3200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PMingLiU" panose="02020500000000000000" pitchFamily="18" charset="-120"/>
              <a:ea typeface="PMingLiU" panose="02020500000000000000" pitchFamily="18" charset="-120"/>
            </a:endParaRP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xmlns="" id="{C26D0C77-6F67-5167-A3C5-4797562B3CFE}"/>
              </a:ext>
            </a:extLst>
          </p:cNvPr>
          <p:cNvSpPr txBox="1">
            <a:spLocks noChangeArrowheads="1"/>
          </p:cNvSpPr>
          <p:nvPr userDrawn="1"/>
        </p:nvSpPr>
        <p:spPr>
          <a:xfrm>
            <a:off x="5326542" y="392077"/>
            <a:ext cx="1725133" cy="417584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zh-CN" altLang="en-US" sz="20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PMingLiU" panose="02020500000000000000" pitchFamily="18" charset="-120"/>
                <a:ea typeface="PMingLiU" panose="02020500000000000000" pitchFamily="18" charset="-120"/>
              </a:rPr>
              <a:t>必攻指數：</a:t>
            </a:r>
            <a:endParaRPr lang="en-US" altLang="zh-TW" sz="2000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PMingLiU" panose="02020500000000000000" pitchFamily="18" charset="-120"/>
              <a:ea typeface="PMingLiU" panose="02020500000000000000" pitchFamily="18" charset="-120"/>
            </a:endParaRPr>
          </a:p>
          <a:p>
            <a:pPr>
              <a:defRPr/>
            </a:pPr>
            <a:endParaRPr lang="en-US" altLang="zh-TW" sz="3200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PMingLiU" panose="02020500000000000000" pitchFamily="18" charset="-120"/>
              <a:ea typeface="PMingLiU" panose="02020500000000000000" pitchFamily="18" charset="-120"/>
            </a:endParaRPr>
          </a:p>
        </p:txBody>
      </p:sp>
      <p:sp>
        <p:nvSpPr>
          <p:cNvPr id="3" name="AutoShape 9">
            <a:extLst>
              <a:ext uri="{FF2B5EF4-FFF2-40B4-BE49-F238E27FC236}">
                <a16:creationId xmlns:a16="http://schemas.microsoft.com/office/drawing/2014/main" xmlns="" id="{F6B7799E-2CFC-2B2A-3DA4-96540C4B5E10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8154988" y="457200"/>
            <a:ext cx="304800" cy="287338"/>
          </a:xfrm>
          <a:prstGeom prst="star5">
            <a:avLst/>
          </a:pr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zh-TW" altLang="en-US"/>
          </a:p>
        </p:txBody>
      </p:sp>
      <p:sp>
        <p:nvSpPr>
          <p:cNvPr id="10" name="AutoShape 9">
            <a:extLst>
              <a:ext uri="{FF2B5EF4-FFF2-40B4-BE49-F238E27FC236}">
                <a16:creationId xmlns:a16="http://schemas.microsoft.com/office/drawing/2014/main" xmlns="" id="{38D77C51-D392-59DF-9183-E79153F86637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7805738" y="457200"/>
            <a:ext cx="304800" cy="287338"/>
          </a:xfrm>
          <a:prstGeom prst="star5">
            <a:avLst/>
          </a:pr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633083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>
            <a:extLst>
              <a:ext uri="{FF2B5EF4-FFF2-40B4-BE49-F238E27FC236}">
                <a16:creationId xmlns:a16="http://schemas.microsoft.com/office/drawing/2014/main" xmlns="" id="{BEE05C54-58F4-4CE6-8E2A-14CF9D1FF51E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400" b="0">
                <a:latin typeface="+mn-lt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xmlns="" id="{01D73394-8708-43E0-9113-FB7DEE97E78F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 b="0">
                <a:latin typeface="+mn-lt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xmlns="" id="{892106F7-5A53-4EEE-A1B2-E6937690BBBA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b="0"/>
            </a:lvl1pPr>
          </a:lstStyle>
          <a:p>
            <a:pPr>
              <a:defRPr/>
            </a:pPr>
            <a:fld id="{5DF8D03D-DAE6-460A-9DF8-3A269983FD45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  <p:pic>
        <p:nvPicPr>
          <p:cNvPr id="3077" name="Picture 9" descr="btnMathMain">
            <a:hlinkClick r:id="" action="ppaction://hlinkshowjump?jump=firstslide"/>
            <a:extLst>
              <a:ext uri="{FF2B5EF4-FFF2-40B4-BE49-F238E27FC236}">
                <a16:creationId xmlns:a16="http://schemas.microsoft.com/office/drawing/2014/main" xmlns="" id="{E405FC95-D371-4A53-9252-8B86624D893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6280150"/>
            <a:ext cx="1439863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8" name="Picture 10" descr="btnMathBack">
            <a:hlinkClick r:id="" action="ppaction://hlinkshowjump?jump=previousslide"/>
            <a:extLst>
              <a:ext uri="{FF2B5EF4-FFF2-40B4-BE49-F238E27FC236}">
                <a16:creationId xmlns:a16="http://schemas.microsoft.com/office/drawing/2014/main" xmlns="" id="{6555F4C7-382E-49E7-838F-4F539079577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2138" y="6280150"/>
            <a:ext cx="1439862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0" name="Picture 2" descr="\\Srv101\GZ_PnE\P&amp;E\Mathematics\tsa mock PPT\icon\btnClose.gif">
            <a:hlinkClick r:id="" action="ppaction://hlinkshowjump?jump=endshow"/>
            <a:extLst>
              <a:ext uri="{FF2B5EF4-FFF2-40B4-BE49-F238E27FC236}">
                <a16:creationId xmlns:a16="http://schemas.microsoft.com/office/drawing/2014/main" xmlns="" id="{E89C4B77-4109-45C5-ACD3-B89FEA15948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07425" y="53975"/>
            <a:ext cx="431800" cy="423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83" name="AutoShape 10">
            <a:extLst>
              <a:ext uri="{FF2B5EF4-FFF2-40B4-BE49-F238E27FC236}">
                <a16:creationId xmlns:a16="http://schemas.microsoft.com/office/drawing/2014/main" xmlns="" id="{2EA53642-4483-45E5-82CD-8E02DE918C60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6724650" y="457200"/>
            <a:ext cx="304800" cy="287338"/>
          </a:xfrm>
          <a:custGeom>
            <a:avLst/>
            <a:gdLst>
              <a:gd name="T0" fmla="*/ 152400 w 304800"/>
              <a:gd name="T1" fmla="*/ 0 h 287338"/>
              <a:gd name="T2" fmla="*/ 0 w 304800"/>
              <a:gd name="T3" fmla="*/ 109753 h 287338"/>
              <a:gd name="T4" fmla="*/ 58212 w 304800"/>
              <a:gd name="T5" fmla="*/ 287337 h 287338"/>
              <a:gd name="T6" fmla="*/ 246588 w 304800"/>
              <a:gd name="T7" fmla="*/ 287337 h 287338"/>
              <a:gd name="T8" fmla="*/ 304800 w 304800"/>
              <a:gd name="T9" fmla="*/ 109753 h 287338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94189 w 304800"/>
              <a:gd name="T16" fmla="*/ 109754 h 287338"/>
              <a:gd name="T17" fmla="*/ 210611 w 304800"/>
              <a:gd name="T18" fmla="*/ 219505 h 2873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4800" h="287338">
                <a:moveTo>
                  <a:pt x="0" y="109753"/>
                </a:moveTo>
                <a:lnTo>
                  <a:pt x="116424" y="109754"/>
                </a:lnTo>
                <a:lnTo>
                  <a:pt x="152400" y="0"/>
                </a:lnTo>
                <a:lnTo>
                  <a:pt x="188376" y="109754"/>
                </a:lnTo>
                <a:lnTo>
                  <a:pt x="304800" y="109753"/>
                </a:lnTo>
                <a:lnTo>
                  <a:pt x="210611" y="177584"/>
                </a:lnTo>
                <a:lnTo>
                  <a:pt x="246588" y="287337"/>
                </a:lnTo>
                <a:lnTo>
                  <a:pt x="152400" y="219505"/>
                </a:lnTo>
                <a:lnTo>
                  <a:pt x="58212" y="287337"/>
                </a:lnTo>
                <a:lnTo>
                  <a:pt x="94189" y="177584"/>
                </a:lnTo>
                <a:lnTo>
                  <a:pt x="0" y="109753"/>
                </a:lnTo>
                <a:close/>
              </a:path>
            </a:pathLst>
          </a:cu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84" name="AutoShape 11">
            <a:extLst>
              <a:ext uri="{FF2B5EF4-FFF2-40B4-BE49-F238E27FC236}">
                <a16:creationId xmlns:a16="http://schemas.microsoft.com/office/drawing/2014/main" xmlns="" id="{99476F6C-6373-4EF3-AEFF-4D63D55E9682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7089775" y="457200"/>
            <a:ext cx="304800" cy="287338"/>
          </a:xfrm>
          <a:custGeom>
            <a:avLst/>
            <a:gdLst>
              <a:gd name="T0" fmla="*/ 152400 w 304800"/>
              <a:gd name="T1" fmla="*/ 0 h 287338"/>
              <a:gd name="T2" fmla="*/ 0 w 304800"/>
              <a:gd name="T3" fmla="*/ 109753 h 287338"/>
              <a:gd name="T4" fmla="*/ 58212 w 304800"/>
              <a:gd name="T5" fmla="*/ 287337 h 287338"/>
              <a:gd name="T6" fmla="*/ 246588 w 304800"/>
              <a:gd name="T7" fmla="*/ 287337 h 287338"/>
              <a:gd name="T8" fmla="*/ 304800 w 304800"/>
              <a:gd name="T9" fmla="*/ 109753 h 287338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94189 w 304800"/>
              <a:gd name="T16" fmla="*/ 109754 h 287338"/>
              <a:gd name="T17" fmla="*/ 210611 w 304800"/>
              <a:gd name="T18" fmla="*/ 219505 h 2873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4800" h="287338">
                <a:moveTo>
                  <a:pt x="0" y="109753"/>
                </a:moveTo>
                <a:lnTo>
                  <a:pt x="116424" y="109754"/>
                </a:lnTo>
                <a:lnTo>
                  <a:pt x="152400" y="0"/>
                </a:lnTo>
                <a:lnTo>
                  <a:pt x="188376" y="109754"/>
                </a:lnTo>
                <a:lnTo>
                  <a:pt x="304800" y="109753"/>
                </a:lnTo>
                <a:lnTo>
                  <a:pt x="210611" y="177584"/>
                </a:lnTo>
                <a:lnTo>
                  <a:pt x="246588" y="287337"/>
                </a:lnTo>
                <a:lnTo>
                  <a:pt x="152400" y="219505"/>
                </a:lnTo>
                <a:lnTo>
                  <a:pt x="58212" y="287337"/>
                </a:lnTo>
                <a:lnTo>
                  <a:pt x="94189" y="177584"/>
                </a:lnTo>
                <a:lnTo>
                  <a:pt x="0" y="109753"/>
                </a:lnTo>
                <a:close/>
              </a:path>
            </a:pathLst>
          </a:cu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85" name="AutoShape 12">
            <a:extLst>
              <a:ext uri="{FF2B5EF4-FFF2-40B4-BE49-F238E27FC236}">
                <a16:creationId xmlns:a16="http://schemas.microsoft.com/office/drawing/2014/main" xmlns="" id="{DCB899A3-0634-49B6-9324-7E3F9770A440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7453313" y="457200"/>
            <a:ext cx="304800" cy="287338"/>
          </a:xfrm>
          <a:custGeom>
            <a:avLst/>
            <a:gdLst>
              <a:gd name="T0" fmla="*/ 152400 w 304800"/>
              <a:gd name="T1" fmla="*/ 0 h 287338"/>
              <a:gd name="T2" fmla="*/ 0 w 304800"/>
              <a:gd name="T3" fmla="*/ 109753 h 287338"/>
              <a:gd name="T4" fmla="*/ 58212 w 304800"/>
              <a:gd name="T5" fmla="*/ 287337 h 287338"/>
              <a:gd name="T6" fmla="*/ 246588 w 304800"/>
              <a:gd name="T7" fmla="*/ 287337 h 287338"/>
              <a:gd name="T8" fmla="*/ 304800 w 304800"/>
              <a:gd name="T9" fmla="*/ 109753 h 287338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94189 w 304800"/>
              <a:gd name="T16" fmla="*/ 109754 h 287338"/>
              <a:gd name="T17" fmla="*/ 210611 w 304800"/>
              <a:gd name="T18" fmla="*/ 219505 h 2873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4800" h="287338">
                <a:moveTo>
                  <a:pt x="0" y="109753"/>
                </a:moveTo>
                <a:lnTo>
                  <a:pt x="116424" y="109754"/>
                </a:lnTo>
                <a:lnTo>
                  <a:pt x="152400" y="0"/>
                </a:lnTo>
                <a:lnTo>
                  <a:pt x="188376" y="109754"/>
                </a:lnTo>
                <a:lnTo>
                  <a:pt x="304800" y="109753"/>
                </a:lnTo>
                <a:lnTo>
                  <a:pt x="210611" y="177584"/>
                </a:lnTo>
                <a:lnTo>
                  <a:pt x="246588" y="287337"/>
                </a:lnTo>
                <a:lnTo>
                  <a:pt x="152400" y="219505"/>
                </a:lnTo>
                <a:lnTo>
                  <a:pt x="58212" y="287337"/>
                </a:lnTo>
                <a:lnTo>
                  <a:pt x="94189" y="177584"/>
                </a:lnTo>
                <a:lnTo>
                  <a:pt x="0" y="109753"/>
                </a:lnTo>
                <a:close/>
              </a:path>
            </a:pathLst>
          </a:cu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pic>
        <p:nvPicPr>
          <p:cNvPr id="3087" name="图片 1">
            <a:extLst>
              <a:ext uri="{FF2B5EF4-FFF2-40B4-BE49-F238E27FC236}">
                <a16:creationId xmlns:a16="http://schemas.microsoft.com/office/drawing/2014/main" xmlns="" id="{AC2CA393-5AAF-468E-A6A7-0AA5930291CF}"/>
              </a:ext>
            </a:extLst>
          </p:cNvPr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688" y="6308725"/>
            <a:ext cx="2201862" cy="458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xmlns="" id="{18D73D71-D394-C378-CABC-1ABBB68B674B}"/>
              </a:ext>
            </a:extLst>
          </p:cNvPr>
          <p:cNvSpPr txBox="1">
            <a:spLocks noChangeArrowheads="1"/>
          </p:cNvSpPr>
          <p:nvPr userDrawn="1"/>
        </p:nvSpPr>
        <p:spPr>
          <a:xfrm>
            <a:off x="153988" y="131765"/>
            <a:ext cx="6000750" cy="75247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en-US" altLang="zh-TW" sz="3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Calibri" panose="020F0502020204030204" pitchFamily="34" charset="0"/>
                <a:ea typeface="PMingLiU" panose="02020500000000000000" pitchFamily="18" charset="-120"/>
                <a:cs typeface="Calibri" panose="020F0502020204030204" pitchFamily="34" charset="0"/>
              </a:rPr>
              <a:t>13. </a:t>
            </a:r>
            <a:r>
              <a:rPr lang="zh-CN" altLang="en-US" sz="3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PMingLiU" panose="02020500000000000000" pitchFamily="18" charset="-120"/>
                <a:ea typeface="PMingLiU" panose="02020500000000000000" pitchFamily="18" charset="-120"/>
              </a:rPr>
              <a:t>周界和面積</a:t>
            </a:r>
            <a:endParaRPr lang="en-US" altLang="zh-TW" sz="3200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PMingLiU" panose="02020500000000000000" pitchFamily="18" charset="-120"/>
              <a:ea typeface="PMingLiU" panose="02020500000000000000" pitchFamily="18" charset="-120"/>
            </a:endParaRP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xmlns="" id="{ECC36A10-1253-9024-CA82-9A553BEC8113}"/>
              </a:ext>
            </a:extLst>
          </p:cNvPr>
          <p:cNvSpPr txBox="1">
            <a:spLocks noChangeArrowheads="1"/>
          </p:cNvSpPr>
          <p:nvPr userDrawn="1"/>
        </p:nvSpPr>
        <p:spPr>
          <a:xfrm>
            <a:off x="5326542" y="392077"/>
            <a:ext cx="1725133" cy="417584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zh-CN" altLang="en-US" sz="20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PMingLiU" panose="02020500000000000000" pitchFamily="18" charset="-120"/>
                <a:ea typeface="PMingLiU" panose="02020500000000000000" pitchFamily="18" charset="-120"/>
              </a:rPr>
              <a:t>必攻指數：</a:t>
            </a:r>
            <a:endParaRPr lang="en-US" altLang="zh-TW" sz="2000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PMingLiU" panose="02020500000000000000" pitchFamily="18" charset="-120"/>
              <a:ea typeface="PMingLiU" panose="02020500000000000000" pitchFamily="18" charset="-120"/>
            </a:endParaRPr>
          </a:p>
          <a:p>
            <a:pPr>
              <a:defRPr/>
            </a:pPr>
            <a:endParaRPr lang="en-US" altLang="zh-TW" sz="3200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PMingLiU" panose="02020500000000000000" pitchFamily="18" charset="-120"/>
              <a:ea typeface="PMingLiU" panose="02020500000000000000" pitchFamily="18" charset="-120"/>
            </a:endParaRPr>
          </a:p>
        </p:txBody>
      </p:sp>
      <p:sp>
        <p:nvSpPr>
          <p:cNvPr id="2" name="AutoShape 9">
            <a:extLst>
              <a:ext uri="{FF2B5EF4-FFF2-40B4-BE49-F238E27FC236}">
                <a16:creationId xmlns:a16="http://schemas.microsoft.com/office/drawing/2014/main" xmlns="" id="{2C6E1383-980F-FCF9-5831-10BAAAA8A178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8154988" y="457200"/>
            <a:ext cx="304800" cy="287338"/>
          </a:xfrm>
          <a:prstGeom prst="star5">
            <a:avLst/>
          </a:pr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zh-TW" altLang="en-US"/>
          </a:p>
        </p:txBody>
      </p:sp>
      <p:sp>
        <p:nvSpPr>
          <p:cNvPr id="9" name="AutoShape 9">
            <a:extLst>
              <a:ext uri="{FF2B5EF4-FFF2-40B4-BE49-F238E27FC236}">
                <a16:creationId xmlns:a16="http://schemas.microsoft.com/office/drawing/2014/main" xmlns="" id="{9720EB7D-39E8-85FF-F10A-A0D6DDE2B59F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7805738" y="457200"/>
            <a:ext cx="304800" cy="287338"/>
          </a:xfrm>
          <a:prstGeom prst="star5">
            <a:avLst/>
          </a:pr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751038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7" Type="http://schemas.openxmlformats.org/officeDocument/2006/relationships/slide" Target="slide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png"/><Relationship Id="rId5" Type="http://schemas.openxmlformats.org/officeDocument/2006/relationships/slide" Target="slide5.xml"/><Relationship Id="rId4" Type="http://schemas.openxmlformats.org/officeDocument/2006/relationships/slide" Target="slide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0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Oval 2" descr="icon">
            <a:hlinkClick r:id="rId3" action="ppaction://hlinksldjump"/>
            <a:extLst>
              <a:ext uri="{FF2B5EF4-FFF2-40B4-BE49-F238E27FC236}">
                <a16:creationId xmlns:a16="http://schemas.microsoft.com/office/drawing/2014/main" xmlns="" id="{F208C5A8-B983-4F42-9AE4-6C07941B3803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681163" y="3786188"/>
            <a:ext cx="647700" cy="647700"/>
          </a:xfrm>
          <a:prstGeom prst="ellipse">
            <a:avLst/>
          </a:prstGeom>
          <a:gradFill rotWithShape="1">
            <a:gsLst>
              <a:gs pos="0">
                <a:srgbClr val="B765FB">
                  <a:gamma/>
                  <a:tint val="0"/>
                  <a:invGamma/>
                </a:srgbClr>
              </a:gs>
              <a:gs pos="100000">
                <a:srgbClr val="B765F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B765F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srgbClr val="2121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1</a:t>
            </a:r>
          </a:p>
        </p:txBody>
      </p:sp>
      <p:sp>
        <p:nvSpPr>
          <p:cNvPr id="117766" name="Oval 6" descr="icon">
            <a:hlinkClick r:id="rId4" action="ppaction://hlinksldjump"/>
            <a:extLst>
              <a:ext uri="{FF2B5EF4-FFF2-40B4-BE49-F238E27FC236}">
                <a16:creationId xmlns:a16="http://schemas.microsoft.com/office/drawing/2014/main" xmlns="" id="{AB51BBC8-CCBB-4C0A-A368-E3BE7AD595BF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2749550" y="3786188"/>
            <a:ext cx="647700" cy="647700"/>
          </a:xfrm>
          <a:prstGeom prst="ellipse">
            <a:avLst/>
          </a:prstGeom>
          <a:gradFill rotWithShape="1">
            <a:gsLst>
              <a:gs pos="0">
                <a:srgbClr val="B765FB">
                  <a:gamma/>
                  <a:tint val="0"/>
                  <a:invGamma/>
                </a:srgbClr>
              </a:gs>
              <a:gs pos="100000">
                <a:srgbClr val="B765F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B765F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srgbClr val="2121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2</a:t>
            </a:r>
          </a:p>
        </p:txBody>
      </p:sp>
      <p:sp>
        <p:nvSpPr>
          <p:cNvPr id="117767" name="Oval 7" descr="icon">
            <a:hlinkClick r:id="rId5" action="ppaction://hlinksldjump"/>
            <a:extLst>
              <a:ext uri="{FF2B5EF4-FFF2-40B4-BE49-F238E27FC236}">
                <a16:creationId xmlns:a16="http://schemas.microsoft.com/office/drawing/2014/main" xmlns="" id="{CC0E2003-1686-4F66-B7E3-3345F7FE8D5A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3843338" y="3786188"/>
            <a:ext cx="647700" cy="647700"/>
          </a:xfrm>
          <a:prstGeom prst="ellipse">
            <a:avLst/>
          </a:prstGeom>
          <a:gradFill rotWithShape="1">
            <a:gsLst>
              <a:gs pos="0">
                <a:srgbClr val="B765FB">
                  <a:gamma/>
                  <a:tint val="0"/>
                  <a:invGamma/>
                </a:srgbClr>
              </a:gs>
              <a:gs pos="100000">
                <a:srgbClr val="B765F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B765F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2800" b="1" i="0" u="none" strike="noStrike" kern="1200" cap="none" spc="0" normalizeH="0" baseline="0" noProof="0">
                <a:ln>
                  <a:noFill/>
                </a:ln>
                <a:solidFill>
                  <a:srgbClr val="2121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3</a:t>
            </a:r>
          </a:p>
        </p:txBody>
      </p:sp>
      <p:pic>
        <p:nvPicPr>
          <p:cNvPr id="8198" name="Picture 55" descr="btnMathMainTop">
            <a:hlinkClick r:id="" action="ppaction://hlinkshowjump?jump=endshow"/>
            <a:extLst>
              <a:ext uri="{FF2B5EF4-FFF2-40B4-BE49-F238E27FC236}">
                <a16:creationId xmlns:a16="http://schemas.microsoft.com/office/drawing/2014/main" xmlns="" id="{EBE55C17-37FC-44C7-8AD0-AFD382CA4EC2}"/>
              </a:ext>
            </a:extLst>
          </p:cNvPr>
          <p:cNvPicPr>
            <a:picLocks noGrp="1" noChangeAspect="1" noChangeArrowheads="1"/>
          </p:cNvPicPr>
          <p:nvPr>
            <p:ph idx="4294967295"/>
          </p:nvPr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6278563"/>
            <a:ext cx="1439863" cy="485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399" name="AutoShape 15">
            <a:extLst>
              <a:ext uri="{FF2B5EF4-FFF2-40B4-BE49-F238E27FC236}">
                <a16:creationId xmlns:a16="http://schemas.microsoft.com/office/drawing/2014/main" xmlns="" id="{4CC99F70-CA8E-44B1-82C7-DB24A48610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14500" y="3032125"/>
            <a:ext cx="1727200" cy="53975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E3FFAB"/>
              </a:gs>
              <a:gs pos="100000">
                <a:srgbClr val="99CC00"/>
              </a:gs>
            </a:gsLst>
            <a:lin ang="2700000" scaled="1"/>
          </a:gradFill>
          <a:ln w="9525">
            <a:noFill/>
            <a:round/>
            <a:headEnd/>
            <a:tailEnd/>
          </a:ln>
        </p:spPr>
        <p:txBody>
          <a:bodyPr/>
          <a:lstStyle>
            <a:lvl1pPr eaLnBrk="0" hangingPunct="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ts val="3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80008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必攻試題</a:t>
            </a:r>
            <a:endParaRPr kumimoji="1" lang="en-US" altLang="zh-TW" sz="2800" b="1" i="0" u="none" strike="noStrike" kern="1200" cap="none" spc="0" normalizeH="0" baseline="0" noProof="0" dirty="0">
              <a:ln>
                <a:noFill/>
              </a:ln>
              <a:solidFill>
                <a:srgbClr val="800080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標楷體" panose="03000509000000000000" pitchFamily="65" charset="-12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22" name="AutoShape 15">
            <a:hlinkClick r:id="rId7" action="ppaction://hlinksldjump"/>
            <a:extLst>
              <a:ext uri="{FF2B5EF4-FFF2-40B4-BE49-F238E27FC236}">
                <a16:creationId xmlns:a16="http://schemas.microsoft.com/office/drawing/2014/main" xmlns="" id="{6456537D-6CD1-4833-BD30-741D18B36D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14500" y="2000250"/>
            <a:ext cx="554038" cy="53975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E5F2FF"/>
              </a:gs>
              <a:gs pos="100000">
                <a:srgbClr val="3399FF"/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ts val="3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標楷體" pitchFamily="65" charset="-120"/>
                <a:ea typeface="標楷體" pitchFamily="65" charset="-120"/>
                <a:cs typeface="+mn-cs"/>
              </a:rPr>
              <a:t>例</a:t>
            </a:r>
            <a:endParaRPr kumimoji="1" lang="en-US" altLang="zh-TW" sz="28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標楷體" pitchFamily="65" charset="-120"/>
              <a:ea typeface="標楷體" pitchFamily="65" charset="-120"/>
              <a:cs typeface="+mn-cs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4" name="Picture 9" descr="btnMathMain">
            <a:hlinkClick r:id="" action="ppaction://hlinkshowjump?jump=firstslide"/>
            <a:extLst>
              <a:ext uri="{FF2B5EF4-FFF2-40B4-BE49-F238E27FC236}">
                <a16:creationId xmlns:a16="http://schemas.microsoft.com/office/drawing/2014/main" xmlns="" id="{AE645F3F-3622-41FF-B917-17606F1C040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6280150"/>
            <a:ext cx="1439863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矩形 1">
            <a:extLst>
              <a:ext uri="{FF2B5EF4-FFF2-40B4-BE49-F238E27FC236}">
                <a16:creationId xmlns:a16="http://schemas.microsoft.com/office/drawing/2014/main" xmlns="" id="{424F9E5C-15C8-5339-19D3-D3A49351B814}"/>
              </a:ext>
            </a:extLst>
          </p:cNvPr>
          <p:cNvSpPr/>
          <p:nvPr/>
        </p:nvSpPr>
        <p:spPr>
          <a:xfrm>
            <a:off x="5961063" y="3881438"/>
            <a:ext cx="1000125" cy="395287"/>
          </a:xfrm>
          <a:prstGeom prst="rect">
            <a:avLst/>
          </a:prstGeom>
          <a:solidFill>
            <a:srgbClr val="DAFF7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zh-TW" altLang="en-US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xmlns="" id="{2A7AD5DF-A6FC-7C54-7C73-9D3FA98F532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52525" y="3829050"/>
            <a:ext cx="5940425" cy="48895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2600" b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正方形的周界 </a:t>
            </a:r>
            <a:r>
              <a:rPr lang="en-US" altLang="zh-TW" sz="2600" b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= </a:t>
            </a:r>
            <a:r>
              <a:rPr lang="zh-TW" altLang="en-US" sz="2600" b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長方形的周界 </a:t>
            </a:r>
            <a:r>
              <a:rPr lang="en-US" altLang="zh-TW" sz="2600" b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= 120cm</a:t>
            </a:r>
            <a:endParaRPr lang="zh-CN" altLang="en-US" sz="2600" b="0">
              <a:solidFill>
                <a:srgbClr val="0000FF"/>
              </a:solidFill>
              <a:ea typeface="標楷體" panose="03000509000000000000" pitchFamily="65" charset="-120"/>
            </a:endParaRPr>
          </a:p>
        </p:txBody>
      </p:sp>
      <p:sp>
        <p:nvSpPr>
          <p:cNvPr id="4" name="矩形 3">
            <a:extLst>
              <a:ext uri="{FF2B5EF4-FFF2-40B4-BE49-F238E27FC236}">
                <a16:creationId xmlns:a16="http://schemas.microsoft.com/office/drawing/2014/main" xmlns="" id="{FFF336CC-CCD6-5577-752F-F11499407A73}"/>
              </a:ext>
            </a:extLst>
          </p:cNvPr>
          <p:cNvSpPr/>
          <p:nvPr/>
        </p:nvSpPr>
        <p:spPr bwMode="auto">
          <a:xfrm>
            <a:off x="2432049" y="1457032"/>
            <a:ext cx="4217325" cy="396000"/>
          </a:xfrm>
          <a:prstGeom prst="rect">
            <a:avLst/>
          </a:prstGeom>
          <a:solidFill>
            <a:srgbClr val="FFCB25"/>
          </a:solidFill>
          <a:ln w="38100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zh-TW" altLang="en-US" sz="2800" dirty="0">
              <a:solidFill>
                <a:srgbClr val="2121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  <a:ea typeface="標楷體" pitchFamily="65" charset="-120"/>
            </a:endParaRPr>
          </a:p>
        </p:txBody>
      </p:sp>
      <p:sp>
        <p:nvSpPr>
          <p:cNvPr id="5" name="矩形 4">
            <a:extLst>
              <a:ext uri="{FF2B5EF4-FFF2-40B4-BE49-F238E27FC236}">
                <a16:creationId xmlns:a16="http://schemas.microsoft.com/office/drawing/2014/main" xmlns="" id="{F08CABC2-8656-40A1-8CE5-281090649B42}"/>
              </a:ext>
            </a:extLst>
          </p:cNvPr>
          <p:cNvSpPr/>
          <p:nvPr/>
        </p:nvSpPr>
        <p:spPr bwMode="auto">
          <a:xfrm>
            <a:off x="2050743" y="1039519"/>
            <a:ext cx="3231472" cy="396000"/>
          </a:xfrm>
          <a:prstGeom prst="rect">
            <a:avLst/>
          </a:prstGeom>
          <a:solidFill>
            <a:srgbClr val="FFCB25"/>
          </a:solidFill>
          <a:ln w="38100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zh-TW" altLang="en-US" sz="2800" dirty="0">
              <a:solidFill>
                <a:srgbClr val="2121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  <a:ea typeface="標楷體" pitchFamily="65" charset="-120"/>
            </a:endParaRPr>
          </a:p>
        </p:txBody>
      </p:sp>
      <p:sp>
        <p:nvSpPr>
          <p:cNvPr id="10" name="右箭头标注 12">
            <a:extLst>
              <a:ext uri="{FF2B5EF4-FFF2-40B4-BE49-F238E27FC236}">
                <a16:creationId xmlns:a16="http://schemas.microsoft.com/office/drawing/2014/main" xmlns="" id="{4F505277-6C0F-9BC5-3C12-4C1E0703108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1788" y="2438878"/>
            <a:ext cx="755650" cy="468312"/>
          </a:xfrm>
          <a:prstGeom prst="rightArrowCallout">
            <a:avLst>
              <a:gd name="adj1" fmla="val 25000"/>
              <a:gd name="adj2" fmla="val 30426"/>
              <a:gd name="adj3" fmla="val 30426"/>
              <a:gd name="adj4" fmla="val 64977"/>
            </a:avLst>
          </a:prstGeom>
          <a:solidFill>
            <a:srgbClr val="0068D0"/>
          </a:solidFill>
          <a:ln w="38100" algn="ctr">
            <a:noFill/>
            <a:round/>
            <a:headEnd/>
            <a:tailEnd/>
          </a:ln>
        </p:spPr>
        <p:txBody>
          <a:bodyPr wrap="none" lIns="54000" anchor="ctr"/>
          <a:lstStyle/>
          <a:p>
            <a:pPr algn="ctr" eaLnBrk="1" hangingPunct="1">
              <a:lnSpc>
                <a:spcPts val="3000"/>
              </a:lnSpc>
              <a:defRPr/>
            </a:pPr>
            <a:r>
              <a:rPr lang="zh-TW" altLang="en-US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標楷體" pitchFamily="65" charset="-120"/>
              </a:rPr>
              <a:t>答</a:t>
            </a:r>
          </a:p>
        </p:txBody>
      </p:sp>
      <p:sp>
        <p:nvSpPr>
          <p:cNvPr id="12" name="AutoShape 15">
            <a:extLst>
              <a:ext uri="{FF2B5EF4-FFF2-40B4-BE49-F238E27FC236}">
                <a16:creationId xmlns:a16="http://schemas.microsoft.com/office/drawing/2014/main" xmlns="" id="{919EA576-EDA9-9196-0985-A396F075B2C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3850" y="1052513"/>
            <a:ext cx="554038" cy="53975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E5F2FF"/>
              </a:gs>
              <a:gs pos="100000">
                <a:srgbClr val="3399FF"/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pPr algn="ctr" eaLnBrk="1" hangingPunct="1">
              <a:lnSpc>
                <a:spcPts val="3000"/>
              </a:lnSpc>
              <a:defRPr/>
            </a:pPr>
            <a:r>
              <a:rPr lang="zh-TW" altLang="en-US" sz="28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標楷體" pitchFamily="65" charset="-120"/>
                <a:ea typeface="標楷體" pitchFamily="65" charset="-120"/>
              </a:rPr>
              <a:t>例</a:t>
            </a:r>
            <a:endParaRPr lang="en-US" altLang="zh-TW" sz="280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13" name="Rectangle 4">
            <a:extLst>
              <a:ext uri="{FF2B5EF4-FFF2-40B4-BE49-F238E27FC236}">
                <a16:creationId xmlns:a16="http://schemas.microsoft.com/office/drawing/2014/main" xmlns="" id="{1AD940B4-A862-E13A-2836-EB88AFC70AB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0" y="2405688"/>
            <a:ext cx="2786063" cy="144655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Aft>
                <a:spcPts val="600"/>
              </a:spcAft>
            </a:pPr>
            <a:r>
              <a:rPr lang="zh-TW" altLang="en-US" sz="2600" b="0" dirty="0">
                <a:solidFill>
                  <a:srgbClr val="0000FF"/>
                </a:solidFill>
                <a:ea typeface="標楷體" panose="03000509000000000000" pitchFamily="65" charset="-120"/>
              </a:rPr>
              <a:t>長方形的周界是</a:t>
            </a:r>
            <a:endParaRPr lang="en-US" altLang="zh-TW" sz="2600" b="0" dirty="0">
              <a:solidFill>
                <a:srgbClr val="0000FF"/>
              </a:solidFill>
              <a:ea typeface="標楷體" panose="03000509000000000000" pitchFamily="65" charset="-120"/>
            </a:endParaRPr>
          </a:p>
          <a:p>
            <a:pPr>
              <a:spcAft>
                <a:spcPts val="600"/>
              </a:spcAft>
            </a:pPr>
            <a:r>
              <a:rPr lang="en-US" altLang="zh-TW" sz="2600" b="0" dirty="0">
                <a:solidFill>
                  <a:srgbClr val="0000FF"/>
                </a:solidFill>
                <a:ea typeface="標楷體" panose="03000509000000000000" pitchFamily="65" charset="-120"/>
              </a:rPr>
              <a:t>   (</a:t>
            </a:r>
            <a:r>
              <a:rPr lang="en-US" altLang="zh-CN" sz="2600" b="0" dirty="0">
                <a:solidFill>
                  <a:srgbClr val="0000FF"/>
                </a:solidFill>
                <a:ea typeface="標楷體" panose="03000509000000000000" pitchFamily="65" charset="-120"/>
              </a:rPr>
              <a:t>40</a:t>
            </a:r>
            <a:r>
              <a:rPr lang="zh-CN" altLang="en-US" sz="2600" b="0" dirty="0">
                <a:solidFill>
                  <a:srgbClr val="0000FF"/>
                </a:solidFill>
                <a:ea typeface="標楷體" panose="03000509000000000000" pitchFamily="65" charset="-120"/>
              </a:rPr>
              <a:t>＋</a:t>
            </a:r>
            <a:r>
              <a:rPr lang="en-US" altLang="zh-CN" sz="2600" b="0" dirty="0">
                <a:solidFill>
                  <a:srgbClr val="0000FF"/>
                </a:solidFill>
                <a:ea typeface="標楷體" panose="03000509000000000000" pitchFamily="65" charset="-120"/>
              </a:rPr>
              <a:t>20</a:t>
            </a:r>
            <a:r>
              <a:rPr lang="en-US" altLang="zh-TW" sz="2600" b="0" dirty="0">
                <a:solidFill>
                  <a:srgbClr val="0000FF"/>
                </a:solidFill>
                <a:ea typeface="標楷體" panose="03000509000000000000" pitchFamily="65" charset="-120"/>
              </a:rPr>
              <a:t>)</a:t>
            </a:r>
            <a:r>
              <a:rPr lang="en-US" altLang="zh-TW" sz="2600" b="0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×</a:t>
            </a:r>
            <a:r>
              <a:rPr lang="en-US" altLang="zh-CN" sz="2600" b="0" dirty="0">
                <a:solidFill>
                  <a:srgbClr val="0000FF"/>
                </a:solidFill>
                <a:ea typeface="標楷體" panose="03000509000000000000" pitchFamily="65" charset="-120"/>
              </a:rPr>
              <a:t>2 </a:t>
            </a:r>
          </a:p>
          <a:p>
            <a:pPr>
              <a:spcAft>
                <a:spcPts val="600"/>
              </a:spcAft>
            </a:pPr>
            <a:r>
              <a:rPr lang="en-US" altLang="zh-CN" sz="2600" b="0" dirty="0">
                <a:solidFill>
                  <a:srgbClr val="0000FF"/>
                </a:solidFill>
                <a:ea typeface="標楷體" panose="03000509000000000000" pitchFamily="65" charset="-120"/>
              </a:rPr>
              <a:t>= 120</a:t>
            </a:r>
            <a:r>
              <a:rPr lang="en-US" altLang="zh-TW" sz="2600" b="0" dirty="0">
                <a:solidFill>
                  <a:srgbClr val="0000FF"/>
                </a:solidFill>
                <a:ea typeface="標楷體" panose="03000509000000000000" pitchFamily="65" charset="-120"/>
              </a:rPr>
              <a:t>(cm)</a:t>
            </a:r>
            <a:endParaRPr lang="zh-CN" altLang="en-US" sz="2600" b="0" dirty="0">
              <a:solidFill>
                <a:srgbClr val="0000FF"/>
              </a:solidFill>
              <a:ea typeface="標楷體" panose="03000509000000000000" pitchFamily="65" charset="-120"/>
            </a:endParaRPr>
          </a:p>
        </p:txBody>
      </p:sp>
      <p:sp>
        <p:nvSpPr>
          <p:cNvPr id="14" name="Rectangle 4">
            <a:extLst>
              <a:ext uri="{FF2B5EF4-FFF2-40B4-BE49-F238E27FC236}">
                <a16:creationId xmlns:a16="http://schemas.microsoft.com/office/drawing/2014/main" xmlns="" id="{81633B65-918C-CD8C-0CAE-2C4D4C01ABA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57625" y="4756150"/>
            <a:ext cx="4071938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>
            <a:prstShdw prst="shdw17" dist="17961" dir="2700000">
              <a:srgbClr val="003D99">
                <a:alpha val="79999"/>
              </a:srgbClr>
            </a:prstShdw>
          </a:effectLst>
        </p:spPr>
        <p:txBody>
          <a:bodyPr anchor="ctr">
            <a:spAutoFit/>
          </a:bodyPr>
          <a:lstStyle/>
          <a:p>
            <a:pPr>
              <a:defRPr/>
            </a:pPr>
            <a:r>
              <a:rPr lang="zh-TW" altLang="en-US" sz="2400" b="0" dirty="0">
                <a:solidFill>
                  <a:srgbClr val="0000FF"/>
                </a:solidFill>
                <a:latin typeface="Arial" charset="0"/>
                <a:ea typeface="標楷體" pitchFamily="65" charset="-120"/>
                <a:sym typeface="Wingdings 3" pitchFamily="18" charset="2"/>
              </a:rPr>
              <a:t></a:t>
            </a:r>
            <a:r>
              <a:rPr lang="zh-TW" altLang="en-US" sz="2400" dirty="0">
                <a:solidFill>
                  <a:srgbClr val="008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標楷體" pitchFamily="65" charset="-120"/>
                <a:sym typeface="Wingdings 3" pitchFamily="18" charset="2"/>
              </a:rPr>
              <a:t>正方形的邊長 </a:t>
            </a:r>
            <a:r>
              <a:rPr lang="en-US" altLang="zh-TW" sz="2400" dirty="0">
                <a:solidFill>
                  <a:srgbClr val="008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標楷體" pitchFamily="65" charset="-120"/>
                <a:sym typeface="Wingdings 3" pitchFamily="18" charset="2"/>
              </a:rPr>
              <a:t>= </a:t>
            </a:r>
            <a:r>
              <a:rPr lang="zh-TW" altLang="en-US" sz="2400" dirty="0">
                <a:solidFill>
                  <a:srgbClr val="008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標楷體" pitchFamily="65" charset="-120"/>
                <a:sym typeface="Wingdings 3" pitchFamily="18" charset="2"/>
              </a:rPr>
              <a:t>周界</a:t>
            </a:r>
            <a:r>
              <a:rPr lang="en-US" altLang="zh-TW" sz="2400" dirty="0">
                <a:solidFill>
                  <a:srgbClr val="008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  <a:sym typeface="Wingdings 3" pitchFamily="18" charset="2"/>
              </a:rPr>
              <a:t>÷</a:t>
            </a:r>
            <a:r>
              <a:rPr lang="en-US" altLang="zh-TW" sz="2400" dirty="0">
                <a:solidFill>
                  <a:srgbClr val="008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標楷體" pitchFamily="65" charset="-120"/>
                <a:sym typeface="Wingdings 3" pitchFamily="18" charset="2"/>
              </a:rPr>
              <a:t>4</a:t>
            </a:r>
            <a:endParaRPr lang="zh-CN" altLang="en-US" sz="2400" dirty="0">
              <a:solidFill>
                <a:srgbClr val="008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  <a:ea typeface="標楷體" pitchFamily="65" charset="-120"/>
            </a:endParaRPr>
          </a:p>
        </p:txBody>
      </p:sp>
      <p:sp>
        <p:nvSpPr>
          <p:cNvPr id="15" name="Rectangle 4">
            <a:extLst>
              <a:ext uri="{FF2B5EF4-FFF2-40B4-BE49-F238E27FC236}">
                <a16:creationId xmlns:a16="http://schemas.microsoft.com/office/drawing/2014/main" xmlns="" id="{F80A1D71-652F-BDF7-9A16-308C838E1BA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1413" y="4294813"/>
            <a:ext cx="2787650" cy="144655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Aft>
                <a:spcPts val="600"/>
              </a:spcAft>
            </a:pPr>
            <a:r>
              <a:rPr lang="zh-TW" altLang="en-US" sz="2600" b="0" dirty="0">
                <a:solidFill>
                  <a:srgbClr val="0000FF"/>
                </a:solidFill>
                <a:ea typeface="標楷體" panose="03000509000000000000" pitchFamily="65" charset="-120"/>
              </a:rPr>
              <a:t>正方形的邊長是</a:t>
            </a:r>
            <a:endParaRPr lang="en-US" altLang="zh-TW" sz="2600" b="0" dirty="0">
              <a:solidFill>
                <a:srgbClr val="0000FF"/>
              </a:solidFill>
              <a:ea typeface="標楷體" panose="03000509000000000000" pitchFamily="65" charset="-120"/>
            </a:endParaRPr>
          </a:p>
          <a:p>
            <a:pPr>
              <a:spcAft>
                <a:spcPts val="600"/>
              </a:spcAft>
            </a:pPr>
            <a:r>
              <a:rPr lang="en-US" altLang="zh-CN" sz="2600" b="0" dirty="0">
                <a:solidFill>
                  <a:srgbClr val="0000FF"/>
                </a:solidFill>
                <a:ea typeface="標楷體" panose="03000509000000000000" pitchFamily="65" charset="-120"/>
              </a:rPr>
              <a:t>   120</a:t>
            </a:r>
            <a:r>
              <a:rPr lang="en-US" altLang="zh-TW" sz="2600" b="0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÷</a:t>
            </a:r>
            <a:r>
              <a:rPr lang="en-US" altLang="zh-TW" sz="2600" b="0" dirty="0">
                <a:solidFill>
                  <a:srgbClr val="0000FF"/>
                </a:solidFill>
                <a:ea typeface="標楷體" panose="03000509000000000000" pitchFamily="65" charset="-120"/>
              </a:rPr>
              <a:t>4 </a:t>
            </a:r>
          </a:p>
          <a:p>
            <a:pPr>
              <a:spcAft>
                <a:spcPts val="600"/>
              </a:spcAft>
            </a:pPr>
            <a:r>
              <a:rPr lang="en-US" altLang="zh-TW" sz="2600" b="0" dirty="0">
                <a:solidFill>
                  <a:srgbClr val="0000FF"/>
                </a:solidFill>
                <a:ea typeface="標楷體" panose="03000509000000000000" pitchFamily="65" charset="-120"/>
              </a:rPr>
              <a:t>= </a:t>
            </a:r>
            <a:r>
              <a:rPr lang="en-US" altLang="zh-TW" sz="2600" b="0" dirty="0">
                <a:solidFill>
                  <a:srgbClr val="FF0000"/>
                </a:solidFill>
                <a:ea typeface="標楷體" panose="03000509000000000000" pitchFamily="65" charset="-120"/>
              </a:rPr>
              <a:t>30</a:t>
            </a:r>
            <a:r>
              <a:rPr lang="en-US" altLang="zh-TW" sz="2600" b="0" dirty="0">
                <a:solidFill>
                  <a:srgbClr val="0000FF"/>
                </a:solidFill>
                <a:ea typeface="標楷體" panose="03000509000000000000" pitchFamily="65" charset="-120"/>
              </a:rPr>
              <a:t>(cm)</a:t>
            </a:r>
            <a:endParaRPr lang="zh-CN" altLang="en-US" sz="2600" b="0" dirty="0">
              <a:solidFill>
                <a:srgbClr val="0000FF"/>
              </a:solidFill>
              <a:ea typeface="標楷體" panose="03000509000000000000" pitchFamily="65" charset="-120"/>
            </a:endParaRPr>
          </a:p>
        </p:txBody>
      </p:sp>
      <p:sp>
        <p:nvSpPr>
          <p:cNvPr id="16" name="Rectangle 4">
            <a:extLst>
              <a:ext uri="{FF2B5EF4-FFF2-40B4-BE49-F238E27FC236}">
                <a16:creationId xmlns:a16="http://schemas.microsoft.com/office/drawing/2014/main" xmlns="" id="{E96715AD-A27F-B21D-816B-8DD998F02D0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57625" y="2892425"/>
            <a:ext cx="4786313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>
            <a:prstShdw prst="shdw17" dist="17961" dir="2700000">
              <a:srgbClr val="003D99">
                <a:alpha val="79999"/>
              </a:srgbClr>
            </a:prstShdw>
          </a:effectLst>
        </p:spPr>
        <p:txBody>
          <a:bodyPr anchor="ctr">
            <a:spAutoFit/>
          </a:bodyPr>
          <a:lstStyle/>
          <a:p>
            <a:pPr>
              <a:defRPr/>
            </a:pPr>
            <a:r>
              <a:rPr lang="zh-TW" altLang="en-US" sz="2400" b="0" dirty="0">
                <a:solidFill>
                  <a:srgbClr val="0000FF"/>
                </a:solidFill>
                <a:latin typeface="Arial" charset="0"/>
                <a:ea typeface="標楷體" pitchFamily="65" charset="-120"/>
                <a:sym typeface="Wingdings 3" pitchFamily="18" charset="2"/>
              </a:rPr>
              <a:t></a:t>
            </a:r>
            <a:r>
              <a:rPr lang="zh-TW" altLang="en-US" sz="2400" dirty="0">
                <a:solidFill>
                  <a:srgbClr val="008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標楷體" pitchFamily="65" charset="-120"/>
                <a:sym typeface="Wingdings 3" pitchFamily="18" charset="2"/>
              </a:rPr>
              <a:t>長方形的周界 </a:t>
            </a:r>
            <a:r>
              <a:rPr lang="en-US" altLang="zh-TW" sz="2400" dirty="0">
                <a:solidFill>
                  <a:srgbClr val="008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標楷體" pitchFamily="65" charset="-120"/>
                <a:sym typeface="Wingdings 3" pitchFamily="18" charset="2"/>
              </a:rPr>
              <a:t>= (</a:t>
            </a:r>
            <a:r>
              <a:rPr lang="zh-TW" altLang="en-US" sz="2400" dirty="0">
                <a:solidFill>
                  <a:srgbClr val="008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標楷體" pitchFamily="65" charset="-120"/>
                <a:sym typeface="Wingdings 3" pitchFamily="18" charset="2"/>
              </a:rPr>
              <a:t>長＋闊</a:t>
            </a:r>
            <a:r>
              <a:rPr lang="en-US" altLang="zh-TW" sz="2400" dirty="0">
                <a:solidFill>
                  <a:srgbClr val="008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標楷體" pitchFamily="65" charset="-120"/>
                <a:sym typeface="Wingdings 3" pitchFamily="18" charset="2"/>
              </a:rPr>
              <a:t>)</a:t>
            </a:r>
            <a:r>
              <a:rPr lang="en-US" altLang="zh-TW" sz="2400" dirty="0">
                <a:solidFill>
                  <a:srgbClr val="008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  <a:sym typeface="Wingdings 3" pitchFamily="18" charset="2"/>
              </a:rPr>
              <a:t>×</a:t>
            </a:r>
            <a:r>
              <a:rPr lang="en-US" altLang="zh-TW" sz="2400" dirty="0">
                <a:solidFill>
                  <a:srgbClr val="008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標楷體" pitchFamily="65" charset="-120"/>
                <a:sym typeface="Wingdings 3" pitchFamily="18" charset="2"/>
              </a:rPr>
              <a:t>2</a:t>
            </a:r>
            <a:endParaRPr lang="zh-CN" altLang="en-US" sz="2400" dirty="0">
              <a:solidFill>
                <a:srgbClr val="008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  <a:ea typeface="標楷體" pitchFamily="65" charset="-120"/>
            </a:endParaRPr>
          </a:p>
        </p:txBody>
      </p:sp>
      <p:sp>
        <p:nvSpPr>
          <p:cNvPr id="17" name="Rectangle 4">
            <a:extLst>
              <a:ext uri="{FF2B5EF4-FFF2-40B4-BE49-F238E27FC236}">
                <a16:creationId xmlns:a16="http://schemas.microsoft.com/office/drawing/2014/main" xmlns="" id="{78D4F291-52DE-3161-3B94-3F3CBA461DBE}"/>
              </a:ext>
            </a:extLst>
          </p:cNvPr>
          <p:cNvSpPr>
            <a:spLocks noChangeArrowheads="1"/>
          </p:cNvSpPr>
          <p:nvPr/>
        </p:nvSpPr>
        <p:spPr bwMode="auto">
          <a:xfrm>
            <a:off x="903288" y="958850"/>
            <a:ext cx="7772400" cy="1373188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2800" b="0" u="sng">
                <a:ea typeface="標楷體" panose="03000509000000000000" pitchFamily="65" charset="-120"/>
              </a:rPr>
              <a:t>欣欣</a:t>
            </a:r>
            <a:r>
              <a:rPr lang="zh-TW" altLang="en-US" sz="2800" b="0">
                <a:ea typeface="標楷體" panose="03000509000000000000" pitchFamily="65" charset="-120"/>
              </a:rPr>
              <a:t>有兩條長度相等的繩子。她用其中一條繩子圍成一個長</a:t>
            </a:r>
            <a:r>
              <a:rPr lang="en-US" altLang="zh-TW" sz="2800" b="0">
                <a:ea typeface="標楷體" panose="03000509000000000000" pitchFamily="65" charset="-120"/>
              </a:rPr>
              <a:t>40cm</a:t>
            </a:r>
            <a:r>
              <a:rPr lang="zh-TW" altLang="en-US" sz="2600" b="0">
                <a:ea typeface="標楷體" panose="03000509000000000000" pitchFamily="65" charset="-120"/>
                <a:sym typeface="Wingdings 3" panose="05040102010807070707" pitchFamily="18" charset="2"/>
              </a:rPr>
              <a:t>、</a:t>
            </a:r>
            <a:r>
              <a:rPr lang="zh-TW" altLang="en-US" sz="2800" b="0">
                <a:ea typeface="標楷體" panose="03000509000000000000" pitchFamily="65" charset="-120"/>
              </a:rPr>
              <a:t>闊</a:t>
            </a:r>
            <a:r>
              <a:rPr lang="en-US" altLang="zh-TW" sz="2800" b="0">
                <a:ea typeface="標楷體" panose="03000509000000000000" pitchFamily="65" charset="-120"/>
              </a:rPr>
              <a:t>20cm</a:t>
            </a:r>
            <a:r>
              <a:rPr lang="zh-TW" altLang="en-US" sz="2800" b="0">
                <a:ea typeface="標楷體" panose="03000509000000000000" pitchFamily="65" charset="-120"/>
              </a:rPr>
              <a:t>的長方形，用另一條繩子圍成一個正方形，正方形的邊長是多少？</a:t>
            </a:r>
            <a:endParaRPr lang="zh-CN" altLang="en-US" sz="2800" b="0">
              <a:ea typeface="標楷體" panose="03000509000000000000" pitchFamily="65" charset="-12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"/>
                            </p:stCondLst>
                            <p:childTnLst>
                              <p:par>
                                <p:cTn id="3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000"/>
                            </p:stCondLst>
                            <p:childTnLst>
                              <p:par>
                                <p:cTn id="3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500"/>
                            </p:stCondLst>
                            <p:childTnLst>
                              <p:par>
                                <p:cTn id="4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1000"/>
                            </p:stCondLst>
                            <p:childTnLst>
                              <p:par>
                                <p:cTn id="5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1500"/>
                            </p:stCondLst>
                            <p:childTnLst>
                              <p:par>
                                <p:cTn id="5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2000"/>
                            </p:stCondLst>
                            <p:childTnLst>
                              <p:par>
                                <p:cTn id="5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500"/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2500"/>
                            </p:stCondLst>
                            <p:childTnLst>
                              <p:par>
                                <p:cTn id="6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5" dur="500"/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3000"/>
                            </p:stCondLst>
                            <p:childTnLst>
                              <p:par>
                                <p:cTn id="67" presetID="9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animBg="1"/>
      <p:bldP spid="2" grpId="1" animBg="1"/>
      <p:bldP spid="3" grpId="0"/>
      <p:bldP spid="4" grpId="0" uiExpand="1" animBg="1"/>
      <p:bldP spid="4" grpId="1" animBg="1"/>
      <p:bldP spid="5" grpId="0" animBg="1"/>
      <p:bldP spid="5" grpId="1" animBg="1"/>
      <p:bldP spid="10" grpId="0" animBg="1"/>
      <p:bldP spid="13" grpId="0" uiExpand="1" build="allAtOnce"/>
      <p:bldP spid="14" grpId="0" uiExpand="1"/>
      <p:bldP spid="15" grpId="0" uiExpand="1" build="allAtOnce"/>
      <p:bldP spid="16" grpId="0" uiExpand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矩形 92">
            <a:extLst>
              <a:ext uri="{FF2B5EF4-FFF2-40B4-BE49-F238E27FC236}">
                <a16:creationId xmlns:a16="http://schemas.microsoft.com/office/drawing/2014/main" xmlns="" id="{E50C02EE-38BD-422B-A687-C3D7F46DF586}"/>
              </a:ext>
            </a:extLst>
          </p:cNvPr>
          <p:cNvSpPr/>
          <p:nvPr/>
        </p:nvSpPr>
        <p:spPr bwMode="auto">
          <a:xfrm>
            <a:off x="3740604" y="2895072"/>
            <a:ext cx="750796" cy="309600"/>
          </a:xfrm>
          <a:prstGeom prst="rect">
            <a:avLst/>
          </a:prstGeom>
          <a:solidFill>
            <a:srgbClr val="FFC5EC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15" name="矩形 14">
            <a:extLst>
              <a:ext uri="{FF2B5EF4-FFF2-40B4-BE49-F238E27FC236}">
                <a16:creationId xmlns:a16="http://schemas.microsoft.com/office/drawing/2014/main" xmlns="" id="{1628557F-C804-46EB-9812-AC237FB5E2E0}"/>
              </a:ext>
            </a:extLst>
          </p:cNvPr>
          <p:cNvSpPr/>
          <p:nvPr/>
        </p:nvSpPr>
        <p:spPr bwMode="auto">
          <a:xfrm>
            <a:off x="3740603" y="2883938"/>
            <a:ext cx="750796" cy="309772"/>
          </a:xfrm>
          <a:prstGeom prst="rect">
            <a:avLst/>
          </a:prstGeom>
          <a:solidFill>
            <a:srgbClr val="FFC5EC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16" name="矩形 15">
            <a:extLst>
              <a:ext uri="{FF2B5EF4-FFF2-40B4-BE49-F238E27FC236}">
                <a16:creationId xmlns:a16="http://schemas.microsoft.com/office/drawing/2014/main" xmlns="" id="{D71506AC-622C-4AE2-B764-1640679D6C0E}"/>
              </a:ext>
            </a:extLst>
          </p:cNvPr>
          <p:cNvSpPr/>
          <p:nvPr/>
        </p:nvSpPr>
        <p:spPr bwMode="auto">
          <a:xfrm>
            <a:off x="5547837" y="1764415"/>
            <a:ext cx="684000" cy="309772"/>
          </a:xfrm>
          <a:prstGeom prst="rect">
            <a:avLst/>
          </a:prstGeom>
          <a:solidFill>
            <a:srgbClr val="FFC5EC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pic>
        <p:nvPicPr>
          <p:cNvPr id="11" name="图片 10">
            <a:extLst>
              <a:ext uri="{FF2B5EF4-FFF2-40B4-BE49-F238E27FC236}">
                <a16:creationId xmlns:a16="http://schemas.microsoft.com/office/drawing/2014/main" xmlns="" id="{F7F1A5EB-A6D0-4896-BC19-C1C259386ADE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2826776" y="1015629"/>
            <a:ext cx="3357333" cy="2137703"/>
          </a:xfrm>
          <a:prstGeom prst="rect">
            <a:avLst/>
          </a:prstGeom>
        </p:spPr>
      </p:pic>
      <p:sp>
        <p:nvSpPr>
          <p:cNvPr id="57" name="矩形 56">
            <a:extLst>
              <a:ext uri="{FF2B5EF4-FFF2-40B4-BE49-F238E27FC236}">
                <a16:creationId xmlns:a16="http://schemas.microsoft.com/office/drawing/2014/main" xmlns="" id="{92686D1C-4B2A-457C-A31B-803193BCE6C5}"/>
              </a:ext>
            </a:extLst>
          </p:cNvPr>
          <p:cNvSpPr/>
          <p:nvPr/>
        </p:nvSpPr>
        <p:spPr bwMode="auto">
          <a:xfrm>
            <a:off x="2127083" y="3275330"/>
            <a:ext cx="3025593" cy="396000"/>
          </a:xfrm>
          <a:prstGeom prst="rect">
            <a:avLst/>
          </a:prstGeom>
          <a:solidFill>
            <a:srgbClr val="DAFF71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67" name="Rectangle 4">
            <a:extLst>
              <a:ext uri="{FF2B5EF4-FFF2-40B4-BE49-F238E27FC236}">
                <a16:creationId xmlns:a16="http://schemas.microsoft.com/office/drawing/2014/main" xmlns="" id="{B6D37C9D-F181-4FF4-A2CA-79C3FF67C51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3815" y="3210110"/>
            <a:ext cx="7722040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lvl="0" indent="0" eaLnBrk="0" fontAlgn="base" hangingPunct="0">
              <a:spcBef>
                <a:spcPct val="0"/>
              </a:spcBef>
              <a:defRPr/>
            </a:pPr>
            <a:r>
              <a:rPr lang="zh-TW" altLang="en-US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上圖中，</a:t>
            </a:r>
            <a:r>
              <a:rPr lang="en-US" altLang="zh-TW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W</a:t>
            </a:r>
            <a:r>
              <a:rPr lang="zh-TW" altLang="en-US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、</a:t>
            </a:r>
            <a:r>
              <a:rPr lang="en-US" altLang="zh-TW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X</a:t>
            </a:r>
            <a:r>
              <a:rPr lang="zh-TW" altLang="en-US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和</a:t>
            </a:r>
            <a:r>
              <a:rPr lang="en-US" altLang="zh-TW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Y</a:t>
            </a:r>
            <a:r>
              <a:rPr lang="zh-TW" altLang="en-US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是正方形。</a:t>
            </a:r>
            <a:r>
              <a:rPr lang="en-US" altLang="zh-TW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Z</a:t>
            </a:r>
            <a:r>
              <a:rPr lang="zh-TW" altLang="en-US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的面積是多少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？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30" name="Rectangle 4">
            <a:extLst>
              <a:ext uri="{FF2B5EF4-FFF2-40B4-BE49-F238E27FC236}">
                <a16:creationId xmlns:a16="http://schemas.microsoft.com/office/drawing/2014/main" xmlns="" id="{1AD83CB9-3BCA-483F-A194-3D9DFC9E366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01654" y="1840349"/>
            <a:ext cx="620849" cy="3693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Aft>
                <a:spcPts val="600"/>
              </a:spcAft>
            </a:pPr>
            <a:r>
              <a:rPr lang="en-US" altLang="zh-CN" b="0" dirty="0">
                <a:solidFill>
                  <a:srgbClr val="FF00FF"/>
                </a:solidFill>
                <a:ea typeface="標楷體" panose="03000509000000000000" pitchFamily="65" charset="-120"/>
              </a:rPr>
              <a:t>8cm</a:t>
            </a:r>
            <a:endParaRPr lang="zh-CN" altLang="en-US" b="0" dirty="0">
              <a:solidFill>
                <a:srgbClr val="FF00FF"/>
              </a:solidFill>
              <a:ea typeface="標楷體" panose="03000509000000000000" pitchFamily="65" charset="-120"/>
            </a:endParaRPr>
          </a:p>
        </p:txBody>
      </p:sp>
      <p:sp>
        <p:nvSpPr>
          <p:cNvPr id="64" name="圆角矩形 22">
            <a:extLst>
              <a:ext uri="{FF2B5EF4-FFF2-40B4-BE49-F238E27FC236}">
                <a16:creationId xmlns:a16="http://schemas.microsoft.com/office/drawing/2014/main" xmlns="" id="{EEEFAFE2-E754-4934-BD26-95F80236EF13}"/>
              </a:ext>
            </a:extLst>
          </p:cNvPr>
          <p:cNvSpPr/>
          <p:nvPr/>
        </p:nvSpPr>
        <p:spPr>
          <a:xfrm>
            <a:off x="7164841" y="3749730"/>
            <a:ext cx="1547812" cy="287337"/>
          </a:xfrm>
          <a:prstGeom prst="roundRect">
            <a:avLst>
              <a:gd name="adj" fmla="val 50000"/>
            </a:avLst>
          </a:prstGeom>
          <a:solidFill>
            <a:schemeClr val="accent5">
              <a:lumMod val="50000"/>
            </a:scheme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ts val="19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1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標楷體" pitchFamily="65" charset="-120"/>
                <a:cs typeface="Arial" pitchFamily="34" charset="0"/>
              </a:rPr>
              <a:t>(2023</a:t>
            </a:r>
            <a:r>
              <a:rPr kumimoji="1" lang="zh-TW" alt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標楷體" pitchFamily="65" charset="-120"/>
                <a:cs typeface="Arial" pitchFamily="34" charset="0"/>
              </a:rPr>
              <a:t>年題型</a:t>
            </a:r>
            <a:r>
              <a:rPr kumimoji="1" lang="en-US" altLang="zh-TW" sz="1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標楷體" pitchFamily="65" charset="-120"/>
                <a:cs typeface="Arial" pitchFamily="34" charset="0"/>
              </a:rPr>
              <a:t>)</a:t>
            </a:r>
            <a:endParaRPr kumimoji="1" lang="zh-TW" altLang="en-US" sz="18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標楷體" pitchFamily="65" charset="-120"/>
              <a:cs typeface="Arial" pitchFamily="34" charset="0"/>
            </a:endParaRPr>
          </a:p>
        </p:txBody>
      </p:sp>
      <p:sp>
        <p:nvSpPr>
          <p:cNvPr id="65" name="Rectangle 4">
            <a:extLst>
              <a:ext uri="{FF2B5EF4-FFF2-40B4-BE49-F238E27FC236}">
                <a16:creationId xmlns:a16="http://schemas.microsoft.com/office/drawing/2014/main" xmlns="" id="{5B110CB7-12CC-4B58-ABA8-8A95FD5203E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9662" y="3845659"/>
            <a:ext cx="5733327" cy="1031051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Aft>
                <a:spcPts val="600"/>
              </a:spcAft>
            </a:pPr>
            <a:r>
              <a:rPr lang="en-US" altLang="zh-CN" sz="2800" b="0" dirty="0">
                <a:ea typeface="標楷體" panose="03000509000000000000" pitchFamily="65" charset="-120"/>
              </a:rPr>
              <a:t>A. 64cm² 			B. 320cm²</a:t>
            </a:r>
          </a:p>
          <a:p>
            <a:pPr>
              <a:spcAft>
                <a:spcPts val="600"/>
              </a:spcAft>
            </a:pPr>
            <a:r>
              <a:rPr lang="en-US" altLang="zh-CN" sz="2800" b="0" dirty="0">
                <a:ea typeface="標楷體" panose="03000509000000000000" pitchFamily="65" charset="-120"/>
              </a:rPr>
              <a:t>C. 576cm² 			D. 1600cm²</a:t>
            </a:r>
            <a:endParaRPr lang="zh-CN" altLang="en-US" sz="2800" b="0" dirty="0">
              <a:ea typeface="標楷體" panose="03000509000000000000" pitchFamily="65" charset="-120"/>
            </a:endParaRPr>
          </a:p>
        </p:txBody>
      </p:sp>
      <p:sp>
        <p:nvSpPr>
          <p:cNvPr id="66" name="Rectangle 4">
            <a:extLst>
              <a:ext uri="{FF2B5EF4-FFF2-40B4-BE49-F238E27FC236}">
                <a16:creationId xmlns:a16="http://schemas.microsoft.com/office/drawing/2014/main" xmlns="" id="{6A9B0165-A2D3-4DC6-AD03-5D552260779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1659" y="904796"/>
            <a:ext cx="1020762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1</a:t>
            </a: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.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 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91" name="Rectangle 4">
            <a:extLst>
              <a:ext uri="{FF2B5EF4-FFF2-40B4-BE49-F238E27FC236}">
                <a16:creationId xmlns:a16="http://schemas.microsoft.com/office/drawing/2014/main" xmlns="" id="{EB1C7D06-5657-44B9-9A12-6FB7F5E2CD8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40603" y="599367"/>
            <a:ext cx="828418" cy="369332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Aft>
                <a:spcPts val="600"/>
              </a:spcAft>
            </a:pPr>
            <a:r>
              <a:rPr lang="en-US" altLang="zh-CN" b="0" dirty="0">
                <a:solidFill>
                  <a:srgbClr val="FF00FF"/>
                </a:solidFill>
                <a:ea typeface="標楷體" panose="03000509000000000000" pitchFamily="65" charset="-120"/>
              </a:rPr>
              <a:t>48cm</a:t>
            </a:r>
            <a:endParaRPr lang="zh-CN" altLang="en-US" b="0" dirty="0">
              <a:solidFill>
                <a:srgbClr val="FF00FF"/>
              </a:solidFill>
              <a:ea typeface="標楷體" panose="03000509000000000000" pitchFamily="65" charset="-120"/>
            </a:endParaRPr>
          </a:p>
        </p:txBody>
      </p:sp>
      <p:sp>
        <p:nvSpPr>
          <p:cNvPr id="92" name="左大括弧 35">
            <a:extLst>
              <a:ext uri="{FF2B5EF4-FFF2-40B4-BE49-F238E27FC236}">
                <a16:creationId xmlns:a16="http://schemas.microsoft.com/office/drawing/2014/main" xmlns="" id="{39B83581-300A-432D-AE32-51EE3EFE3C4B}"/>
              </a:ext>
            </a:extLst>
          </p:cNvPr>
          <p:cNvSpPr/>
          <p:nvPr/>
        </p:nvSpPr>
        <p:spPr bwMode="auto">
          <a:xfrm rot="5400000" flipV="1">
            <a:off x="4012943" y="-291301"/>
            <a:ext cx="180000" cy="2520000"/>
          </a:xfrm>
          <a:prstGeom prst="leftBrace">
            <a:avLst>
              <a:gd name="adj1" fmla="val 26851"/>
              <a:gd name="adj2" fmla="val 50000"/>
            </a:avLst>
          </a:prstGeom>
          <a:noFill/>
          <a:ln w="12700" algn="ctr">
            <a:solidFill>
              <a:srgbClr val="FF00FF"/>
            </a:solidFill>
            <a:prstDash val="solid"/>
            <a:round/>
            <a:headEnd/>
            <a:tailEnd/>
          </a:ln>
        </p:spPr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2" name="左大括弧 35">
            <a:extLst>
              <a:ext uri="{FF2B5EF4-FFF2-40B4-BE49-F238E27FC236}">
                <a16:creationId xmlns:a16="http://schemas.microsoft.com/office/drawing/2014/main" xmlns="" id="{31C4BA56-8A93-496A-ABBD-200F901BCFE5}"/>
              </a:ext>
            </a:extLst>
          </p:cNvPr>
          <p:cNvSpPr/>
          <p:nvPr/>
        </p:nvSpPr>
        <p:spPr bwMode="auto">
          <a:xfrm flipV="1">
            <a:off x="2650099" y="1080652"/>
            <a:ext cx="180000" cy="1242000"/>
          </a:xfrm>
          <a:prstGeom prst="leftBrace">
            <a:avLst>
              <a:gd name="adj1" fmla="val 26851"/>
              <a:gd name="adj2" fmla="val 50000"/>
            </a:avLst>
          </a:prstGeom>
          <a:noFill/>
          <a:ln w="12700" algn="ctr">
            <a:solidFill>
              <a:srgbClr val="FF00FF"/>
            </a:solidFill>
            <a:prstDash val="solid"/>
            <a:round/>
            <a:headEnd/>
            <a:tailEnd/>
          </a:ln>
        </p:spPr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3" name="Rectangle 4">
            <a:extLst>
              <a:ext uri="{FF2B5EF4-FFF2-40B4-BE49-F238E27FC236}">
                <a16:creationId xmlns:a16="http://schemas.microsoft.com/office/drawing/2014/main" xmlns="" id="{17F2DCD1-97C9-4AD2-94F5-09E1AC10A1C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86438" y="1492669"/>
            <a:ext cx="1152000" cy="369332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Aft>
                <a:spcPts val="600"/>
              </a:spcAft>
            </a:pPr>
            <a:r>
              <a:rPr lang="en-US" altLang="zh-CN" b="0" dirty="0">
                <a:solidFill>
                  <a:srgbClr val="FF00FF"/>
                </a:solidFill>
                <a:ea typeface="標楷體" panose="03000509000000000000" pitchFamily="65" charset="-120"/>
              </a:rPr>
              <a:t>(48</a:t>
            </a:r>
            <a:r>
              <a:rPr lang="en-US" altLang="zh-CN" b="0" dirty="0">
                <a:solidFill>
                  <a:srgbClr val="FF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÷2</a:t>
            </a:r>
            <a:r>
              <a:rPr lang="en-US" altLang="zh-CN" b="0" dirty="0">
                <a:solidFill>
                  <a:srgbClr val="FF00FF"/>
                </a:solidFill>
                <a:ea typeface="標楷體" panose="03000509000000000000" pitchFamily="65" charset="-120"/>
              </a:rPr>
              <a:t>)cm</a:t>
            </a:r>
            <a:endParaRPr lang="zh-CN" altLang="en-US" b="0" dirty="0">
              <a:solidFill>
                <a:srgbClr val="FF00FF"/>
              </a:solidFill>
              <a:ea typeface="標楷體" panose="03000509000000000000" pitchFamily="65" charset="-120"/>
            </a:endParaRPr>
          </a:p>
        </p:txBody>
      </p:sp>
      <p:sp>
        <p:nvSpPr>
          <p:cNvPr id="17" name="左大括弧 35">
            <a:extLst>
              <a:ext uri="{FF2B5EF4-FFF2-40B4-BE49-F238E27FC236}">
                <a16:creationId xmlns:a16="http://schemas.microsoft.com/office/drawing/2014/main" xmlns="" id="{8E7488F4-A6B3-4D04-A8D9-0FE4F12228FF}"/>
              </a:ext>
            </a:extLst>
          </p:cNvPr>
          <p:cNvSpPr/>
          <p:nvPr/>
        </p:nvSpPr>
        <p:spPr bwMode="auto">
          <a:xfrm flipV="1">
            <a:off x="2643291" y="2330295"/>
            <a:ext cx="180000" cy="414000"/>
          </a:xfrm>
          <a:prstGeom prst="leftBrace">
            <a:avLst>
              <a:gd name="adj1" fmla="val 26851"/>
              <a:gd name="adj2" fmla="val 50000"/>
            </a:avLst>
          </a:prstGeom>
          <a:noFill/>
          <a:ln w="12700" algn="ctr">
            <a:solidFill>
              <a:srgbClr val="FF00FF"/>
            </a:solidFill>
            <a:prstDash val="solid"/>
            <a:round/>
            <a:headEnd/>
            <a:tailEnd/>
          </a:ln>
        </p:spPr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8" name="Rectangle 4">
            <a:extLst>
              <a:ext uri="{FF2B5EF4-FFF2-40B4-BE49-F238E27FC236}">
                <a16:creationId xmlns:a16="http://schemas.microsoft.com/office/drawing/2014/main" xmlns="" id="{4C8CE06D-D634-4647-9C2F-D0F24E9FC9B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8193" y="2330295"/>
            <a:ext cx="2059476" cy="35856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lnSpc>
                <a:spcPts val="2160"/>
              </a:lnSpc>
            </a:pPr>
            <a:r>
              <a:rPr lang="en-US" altLang="zh-CN" b="0" dirty="0">
                <a:solidFill>
                  <a:srgbClr val="FF00FF"/>
                </a:solidFill>
                <a:ea typeface="標楷體" panose="03000509000000000000" pitchFamily="65" charset="-120"/>
              </a:rPr>
              <a:t>32</a:t>
            </a:r>
            <a:r>
              <a:rPr lang="zh-CN" altLang="en-US" b="0" dirty="0">
                <a:solidFill>
                  <a:srgbClr val="FF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－</a:t>
            </a:r>
            <a:r>
              <a:rPr lang="en-US" altLang="zh-CN" b="0" dirty="0">
                <a:solidFill>
                  <a:srgbClr val="FF00FF"/>
                </a:solidFill>
                <a:ea typeface="標楷體" panose="03000509000000000000" pitchFamily="65" charset="-120"/>
              </a:rPr>
              <a:t>48</a:t>
            </a:r>
            <a:r>
              <a:rPr lang="en-US" altLang="zh-CN" b="0" dirty="0">
                <a:solidFill>
                  <a:srgbClr val="FF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÷2 = 8</a:t>
            </a:r>
            <a:r>
              <a:rPr lang="en-US" altLang="zh-CN" b="0" dirty="0">
                <a:solidFill>
                  <a:srgbClr val="FF00FF"/>
                </a:solidFill>
                <a:ea typeface="標楷體" panose="03000509000000000000" pitchFamily="65" charset="-120"/>
              </a:rPr>
              <a:t>(cm)</a:t>
            </a:r>
            <a:endParaRPr lang="zh-CN" altLang="en-US" b="0" dirty="0">
              <a:solidFill>
                <a:srgbClr val="FF00FF"/>
              </a:solidFill>
              <a:ea typeface="標楷體" panose="03000509000000000000" pitchFamily="65" charset="-120"/>
            </a:endParaRPr>
          </a:p>
        </p:txBody>
      </p:sp>
      <p:sp>
        <p:nvSpPr>
          <p:cNvPr id="21" name="Rectangle 4">
            <a:extLst>
              <a:ext uri="{FF2B5EF4-FFF2-40B4-BE49-F238E27FC236}">
                <a16:creationId xmlns:a16="http://schemas.microsoft.com/office/drawing/2014/main" xmlns="" id="{312798AB-36C4-4BD7-86CF-9AF8A43B15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78631" y="1865951"/>
            <a:ext cx="1763385" cy="3693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Aft>
                <a:spcPts val="600"/>
              </a:spcAft>
            </a:pPr>
            <a:r>
              <a:rPr lang="en-US" altLang="zh-CN" b="0" dirty="0">
                <a:solidFill>
                  <a:srgbClr val="FF00FF"/>
                </a:solidFill>
                <a:ea typeface="標楷體" panose="03000509000000000000" pitchFamily="65" charset="-120"/>
              </a:rPr>
              <a:t>48</a:t>
            </a:r>
            <a:r>
              <a:rPr lang="zh-CN" altLang="en-US" b="0" dirty="0">
                <a:solidFill>
                  <a:srgbClr val="FF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－</a:t>
            </a:r>
            <a:r>
              <a:rPr lang="en-US" altLang="zh-CN" b="0" dirty="0">
                <a:solidFill>
                  <a:srgbClr val="FF00FF"/>
                </a:solidFill>
                <a:ea typeface="標楷體" panose="03000509000000000000" pitchFamily="65" charset="-120"/>
              </a:rPr>
              <a:t>8</a:t>
            </a:r>
            <a:r>
              <a:rPr lang="en-US" altLang="zh-CN" b="0" dirty="0">
                <a:solidFill>
                  <a:srgbClr val="FF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 = 40</a:t>
            </a:r>
            <a:r>
              <a:rPr lang="en-US" altLang="zh-CN" b="0" dirty="0">
                <a:solidFill>
                  <a:srgbClr val="FF00FF"/>
                </a:solidFill>
                <a:ea typeface="標楷體" panose="03000509000000000000" pitchFamily="65" charset="-120"/>
              </a:rPr>
              <a:t>(cm)</a:t>
            </a:r>
            <a:endParaRPr lang="zh-CN" altLang="en-US" b="0" dirty="0">
              <a:solidFill>
                <a:srgbClr val="FF00FF"/>
              </a:solidFill>
              <a:ea typeface="標楷體" panose="03000509000000000000" pitchFamily="65" charset="-120"/>
            </a:endParaRPr>
          </a:p>
        </p:txBody>
      </p:sp>
      <p:sp>
        <p:nvSpPr>
          <p:cNvPr id="22" name="左大括弧 35">
            <a:extLst>
              <a:ext uri="{FF2B5EF4-FFF2-40B4-BE49-F238E27FC236}">
                <a16:creationId xmlns:a16="http://schemas.microsoft.com/office/drawing/2014/main" xmlns="" id="{D7DB8A07-0659-4E7B-858A-D19D78D66EF7}"/>
              </a:ext>
            </a:extLst>
          </p:cNvPr>
          <p:cNvSpPr/>
          <p:nvPr/>
        </p:nvSpPr>
        <p:spPr bwMode="auto">
          <a:xfrm rot="5400000" flipV="1">
            <a:off x="4255679" y="1185267"/>
            <a:ext cx="108000" cy="2088000"/>
          </a:xfrm>
          <a:prstGeom prst="leftBrace">
            <a:avLst>
              <a:gd name="adj1" fmla="val 26851"/>
              <a:gd name="adj2" fmla="val 50000"/>
            </a:avLst>
          </a:prstGeom>
          <a:noFill/>
          <a:ln w="12700" algn="ctr">
            <a:solidFill>
              <a:srgbClr val="FF00FF"/>
            </a:solidFill>
            <a:prstDash val="solid"/>
            <a:round/>
            <a:headEnd/>
            <a:tailEnd/>
          </a:ln>
        </p:spPr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5" name="Rectangle 4">
            <a:extLst>
              <a:ext uri="{FF2B5EF4-FFF2-40B4-BE49-F238E27FC236}">
                <a16:creationId xmlns:a16="http://schemas.microsoft.com/office/drawing/2014/main" xmlns="" id="{C8F44801-B6C6-4510-B927-05CFFC04608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14464" y="4992204"/>
            <a:ext cx="1897614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2800" b="0" dirty="0">
                <a:solidFill>
                  <a:srgbClr val="0000FF"/>
                </a:solidFill>
                <a:ea typeface="標楷體" panose="03000509000000000000" pitchFamily="65" charset="-120"/>
              </a:rPr>
              <a:t>Z</a:t>
            </a:r>
            <a:r>
              <a:rPr lang="zh-TW" altLang="en-US" sz="2800" b="0" dirty="0">
                <a:solidFill>
                  <a:srgbClr val="0000FF"/>
                </a:solidFill>
                <a:ea typeface="標楷體" panose="03000509000000000000" pitchFamily="65" charset="-120"/>
              </a:rPr>
              <a:t>的</a:t>
            </a:r>
            <a:r>
              <a:rPr lang="zh-CN" altLang="en-US" sz="2800" b="0" dirty="0">
                <a:solidFill>
                  <a:srgbClr val="0000FF"/>
                </a:solidFill>
                <a:ea typeface="標楷體" panose="03000509000000000000" pitchFamily="65" charset="-120"/>
              </a:rPr>
              <a:t>面積</a:t>
            </a:r>
            <a:r>
              <a:rPr lang="zh-TW" altLang="en-US" sz="2800" b="0" dirty="0">
                <a:solidFill>
                  <a:srgbClr val="0000FF"/>
                </a:solidFill>
                <a:ea typeface="標楷體" panose="03000509000000000000" pitchFamily="65" charset="-120"/>
              </a:rPr>
              <a:t>是：</a:t>
            </a:r>
            <a:endParaRPr lang="en-US" altLang="zh-CN" sz="2800" b="0" dirty="0">
              <a:solidFill>
                <a:srgbClr val="0000FF"/>
              </a:solidFill>
              <a:ea typeface="標楷體" panose="03000509000000000000" pitchFamily="65" charset="-120"/>
              <a:sym typeface="Wingdings 3" panose="05040102010807070707" pitchFamily="18" charset="2"/>
            </a:endParaRPr>
          </a:p>
        </p:txBody>
      </p:sp>
      <p:sp>
        <p:nvSpPr>
          <p:cNvPr id="26" name="Rectangle 4">
            <a:extLst>
              <a:ext uri="{FF2B5EF4-FFF2-40B4-BE49-F238E27FC236}">
                <a16:creationId xmlns:a16="http://schemas.microsoft.com/office/drawing/2014/main" xmlns="" id="{B2B30FB9-205A-4500-8127-8C792275145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54103" y="4992204"/>
            <a:ext cx="3488074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2800" b="0" dirty="0">
                <a:solidFill>
                  <a:srgbClr val="0000FF"/>
                </a:solidFill>
                <a:ea typeface="標楷體" panose="03000509000000000000" pitchFamily="65" charset="-120"/>
              </a:rPr>
              <a:t>40</a:t>
            </a:r>
            <a:r>
              <a:rPr lang="en-US" altLang="zh-CN" sz="2800" b="0" dirty="0">
                <a:solidFill>
                  <a:srgbClr val="0000FF"/>
                </a:solidFill>
                <a:ea typeface="標楷體" panose="03000509000000000000" pitchFamily="65" charset="-120"/>
              </a:rPr>
              <a:t>×8 </a:t>
            </a:r>
            <a:r>
              <a:rPr lang="en-US" altLang="zh-CN" sz="28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= 320(cm²)</a:t>
            </a:r>
          </a:p>
        </p:txBody>
      </p:sp>
      <p:sp>
        <p:nvSpPr>
          <p:cNvPr id="27" name="Oval 2">
            <a:extLst>
              <a:ext uri="{FF2B5EF4-FFF2-40B4-BE49-F238E27FC236}">
                <a16:creationId xmlns:a16="http://schemas.microsoft.com/office/drawing/2014/main" xmlns="" id="{EF8D3FA6-7958-4F72-9B8D-6E3F8977449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06717" y="4268228"/>
            <a:ext cx="576263" cy="576263"/>
          </a:xfrm>
          <a:prstGeom prst="ellipse">
            <a:avLst/>
          </a:prstGeom>
          <a:gradFill rotWithShape="1">
            <a:gsLst>
              <a:gs pos="0">
                <a:srgbClr val="FFFFFF"/>
              </a:gs>
              <a:gs pos="100000">
                <a:srgbClr val="FABF8F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E36C0A"/>
            </a:solidFill>
            <a:round/>
            <a:headEnd/>
            <a:tailEnd/>
          </a:ln>
        </p:spPr>
        <p:txBody>
          <a:bodyPr/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TW" altLang="en-US" sz="18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新細明體" panose="02020500000000000000" pitchFamily="18" charset="-120"/>
              <a:cs typeface="+mn-cs"/>
            </a:endParaRPr>
          </a:p>
        </p:txBody>
      </p:sp>
      <p:sp>
        <p:nvSpPr>
          <p:cNvPr id="28" name="Text Box 54">
            <a:extLst>
              <a:ext uri="{FF2B5EF4-FFF2-40B4-BE49-F238E27FC236}">
                <a16:creationId xmlns:a16="http://schemas.microsoft.com/office/drawing/2014/main" xmlns="" id="{196C7353-4443-4C0F-A02F-7BC28760E0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82915" y="4308198"/>
            <a:ext cx="50482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TW" sz="2800" b="0" dirty="0">
                <a:solidFill>
                  <a:srgbClr val="FF0000"/>
                </a:solidFill>
                <a:ea typeface="標楷體" panose="03000509000000000000" pitchFamily="65" charset="-120"/>
                <a:cs typeface="Times New Roman" panose="02020603050405020304" pitchFamily="18" charset="0"/>
                <a:sym typeface="Wingdings" panose="05000000000000000000" pitchFamily="2" charset="2"/>
              </a:rPr>
              <a:t>B</a:t>
            </a:r>
            <a:endParaRPr lang="zh-TW" altLang="en-US" sz="2800" b="0" dirty="0">
              <a:solidFill>
                <a:srgbClr val="FF0000"/>
              </a:solidFill>
              <a:ea typeface="標楷體" panose="03000509000000000000" pitchFamily="65" charset="-120"/>
              <a:cs typeface="Times New Roman" panose="02020603050405020304" pitchFamily="18" charset="0"/>
              <a:sym typeface="Wingdings 2" panose="05020102010507070707" pitchFamily="18" charset="2"/>
            </a:endParaRPr>
          </a:p>
        </p:txBody>
      </p:sp>
      <p:sp>
        <p:nvSpPr>
          <p:cNvPr id="29" name="左大括弧 35">
            <a:extLst>
              <a:ext uri="{FF2B5EF4-FFF2-40B4-BE49-F238E27FC236}">
                <a16:creationId xmlns:a16="http://schemas.microsoft.com/office/drawing/2014/main" xmlns="" id="{73DE237C-C340-4248-BB5B-0F533FD41477}"/>
              </a:ext>
            </a:extLst>
          </p:cNvPr>
          <p:cNvSpPr/>
          <p:nvPr/>
        </p:nvSpPr>
        <p:spPr bwMode="auto">
          <a:xfrm rot="5400000">
            <a:off x="2968679" y="2025652"/>
            <a:ext cx="180000" cy="414000"/>
          </a:xfrm>
          <a:prstGeom prst="leftBrace">
            <a:avLst>
              <a:gd name="adj1" fmla="val 26851"/>
              <a:gd name="adj2" fmla="val 50000"/>
            </a:avLst>
          </a:prstGeom>
          <a:noFill/>
          <a:ln w="12700" algn="ctr">
            <a:solidFill>
              <a:srgbClr val="FF00FF"/>
            </a:solidFill>
            <a:prstDash val="solid"/>
            <a:round/>
            <a:headEnd/>
            <a:tailEnd/>
          </a:ln>
        </p:spPr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" name="矩形 1">
            <a:extLst>
              <a:ext uri="{FF2B5EF4-FFF2-40B4-BE49-F238E27FC236}">
                <a16:creationId xmlns:a16="http://schemas.microsoft.com/office/drawing/2014/main" xmlns="" id="{4EDD042F-5523-47C4-A9E6-52B1B3D85FE5}"/>
              </a:ext>
            </a:extLst>
          </p:cNvPr>
          <p:cNvSpPr/>
          <p:nvPr/>
        </p:nvSpPr>
        <p:spPr>
          <a:xfrm>
            <a:off x="2016197" y="2338495"/>
            <a:ext cx="623609" cy="358560"/>
          </a:xfrm>
          <a:prstGeom prst="rect">
            <a:avLst/>
          </a:prstGeom>
          <a:noFill/>
          <a:ln w="1905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2" name="矩形 31">
            <a:extLst>
              <a:ext uri="{FF2B5EF4-FFF2-40B4-BE49-F238E27FC236}">
                <a16:creationId xmlns:a16="http://schemas.microsoft.com/office/drawing/2014/main" xmlns="" id="{34CDB978-BCD0-4546-AE58-25A8E79B9385}"/>
              </a:ext>
            </a:extLst>
          </p:cNvPr>
          <p:cNvSpPr/>
          <p:nvPr/>
        </p:nvSpPr>
        <p:spPr>
          <a:xfrm>
            <a:off x="4571733" y="1862711"/>
            <a:ext cx="781946" cy="358560"/>
          </a:xfrm>
          <a:prstGeom prst="rect">
            <a:avLst/>
          </a:prstGeom>
          <a:noFill/>
          <a:ln w="1905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"/>
                            </p:stCondLst>
                            <p:childTnLst>
                              <p:par>
                                <p:cTn id="2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000"/>
                            </p:stCondLst>
                            <p:childTnLst>
                              <p:par>
                                <p:cTn id="2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500"/>
                            </p:stCondLst>
                            <p:childTnLst>
                              <p:par>
                                <p:cTn id="3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1000"/>
                            </p:stCondLst>
                            <p:childTnLst>
                              <p:par>
                                <p:cTn id="4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500"/>
                            </p:stCondLst>
                            <p:childTnLst>
                              <p:par>
                                <p:cTn id="5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6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1000"/>
                            </p:stCondLst>
                            <p:childTnLst>
                              <p:par>
                                <p:cTn id="5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1500"/>
                            </p:stCondLst>
                            <p:childTnLst>
                              <p:par>
                                <p:cTn id="6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2000"/>
                            </p:stCondLst>
                            <p:childTnLst>
                              <p:par>
                                <p:cTn id="6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500"/>
                            </p:stCondLst>
                            <p:childTnLst>
                              <p:par>
                                <p:cTn id="8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5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0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2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3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9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6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8" presetID="9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8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0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2" fill="hold">
                            <p:stCondLst>
                              <p:cond delay="500"/>
                            </p:stCondLst>
                            <p:childTnLst>
                              <p:par>
                                <p:cTn id="14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3" grpId="0" animBg="1"/>
      <p:bldP spid="93" grpId="1" animBg="1"/>
      <p:bldP spid="15" grpId="0" animBg="1"/>
      <p:bldP spid="15" grpId="1" animBg="1"/>
      <p:bldP spid="16" grpId="0" animBg="1"/>
      <p:bldP spid="16" grpId="1" animBg="1"/>
      <p:bldP spid="57" grpId="0" animBg="1"/>
      <p:bldP spid="57" grpId="1" animBg="1"/>
      <p:bldP spid="30" grpId="0" animBg="1"/>
      <p:bldP spid="30" grpId="1" animBg="1"/>
      <p:bldP spid="91" grpId="0"/>
      <p:bldP spid="91" grpId="1"/>
      <p:bldP spid="91" grpId="2"/>
      <p:bldP spid="92" grpId="0" animBg="1"/>
      <p:bldP spid="92" grpId="1" animBg="1"/>
      <p:bldP spid="12" grpId="0" animBg="1"/>
      <p:bldP spid="12" grpId="1" animBg="1"/>
      <p:bldP spid="13" grpId="0"/>
      <p:bldP spid="13" grpId="1"/>
      <p:bldP spid="17" grpId="0" animBg="1"/>
      <p:bldP spid="17" grpId="1" animBg="1"/>
      <p:bldP spid="18" grpId="0"/>
      <p:bldP spid="18" grpId="1"/>
      <p:bldP spid="21" grpId="0"/>
      <p:bldP spid="21" grpId="1"/>
      <p:bldP spid="21" grpId="2"/>
      <p:bldP spid="22" grpId="0" animBg="1"/>
      <p:bldP spid="22" grpId="1" animBg="1"/>
      <p:bldP spid="25" grpId="0"/>
      <p:bldP spid="25" grpId="1"/>
      <p:bldP spid="26" grpId="0"/>
      <p:bldP spid="26" grpId="1"/>
      <p:bldP spid="28" grpId="0"/>
      <p:bldP spid="29" grpId="0" animBg="1"/>
      <p:bldP spid="29" grpId="1" animBg="1"/>
      <p:bldP spid="2" grpId="0" animBg="1"/>
      <p:bldP spid="2" grpId="1" animBg="1"/>
      <p:bldP spid="32" grpId="0" animBg="1"/>
      <p:bldP spid="32" grpId="1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矩形 41">
            <a:extLst>
              <a:ext uri="{FF2B5EF4-FFF2-40B4-BE49-F238E27FC236}">
                <a16:creationId xmlns:a16="http://schemas.microsoft.com/office/drawing/2014/main" xmlns="" id="{17841DC4-A79E-C9FC-F896-8D71927BC780}"/>
              </a:ext>
            </a:extLst>
          </p:cNvPr>
          <p:cNvSpPr/>
          <p:nvPr/>
        </p:nvSpPr>
        <p:spPr bwMode="auto">
          <a:xfrm>
            <a:off x="1824788" y="3233353"/>
            <a:ext cx="6075949" cy="396000"/>
          </a:xfrm>
          <a:prstGeom prst="rect">
            <a:avLst/>
          </a:prstGeom>
          <a:solidFill>
            <a:srgbClr val="FFC5EC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2" name="Rectangle 4">
            <a:extLst>
              <a:ext uri="{FF2B5EF4-FFF2-40B4-BE49-F238E27FC236}">
                <a16:creationId xmlns:a16="http://schemas.microsoft.com/office/drawing/2014/main" xmlns="" id="{74702D62-2C16-E3A6-04C5-1858AE43BEF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3815" y="3130787"/>
            <a:ext cx="8018364" cy="954107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indent="0"/>
            <a:r>
              <a:rPr lang="zh-TW" altLang="en-US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上圖由三個大小和形狀相同的直角三角形組成。上圖的</a:t>
            </a:r>
            <a:r>
              <a:rPr lang="zh-CN" altLang="en-US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面積是多少</a:t>
            </a:r>
            <a:r>
              <a:rPr lang="zh-TW" altLang="en-US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？</a:t>
            </a:r>
          </a:p>
        </p:txBody>
      </p:sp>
      <p:pic>
        <p:nvPicPr>
          <p:cNvPr id="3" name="图片 2">
            <a:extLst>
              <a:ext uri="{FF2B5EF4-FFF2-40B4-BE49-F238E27FC236}">
                <a16:creationId xmlns:a16="http://schemas.microsoft.com/office/drawing/2014/main" xmlns="" id="{8BAAF3B9-684D-4C90-B96C-525608F2AFA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87643" y="878677"/>
            <a:ext cx="2686050" cy="2343150"/>
          </a:xfrm>
          <a:prstGeom prst="rect">
            <a:avLst/>
          </a:prstGeom>
        </p:spPr>
      </p:pic>
      <p:sp>
        <p:nvSpPr>
          <p:cNvPr id="12" name="Oval 2">
            <a:extLst>
              <a:ext uri="{FF2B5EF4-FFF2-40B4-BE49-F238E27FC236}">
                <a16:creationId xmlns:a16="http://schemas.microsoft.com/office/drawing/2014/main" xmlns="" id="{84DFB175-12AA-2DE2-FF6C-577636958C4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00737" y="4438593"/>
            <a:ext cx="576263" cy="576263"/>
          </a:xfrm>
          <a:prstGeom prst="ellipse">
            <a:avLst/>
          </a:prstGeom>
          <a:gradFill rotWithShape="1">
            <a:gsLst>
              <a:gs pos="0">
                <a:srgbClr val="FFFFFF"/>
              </a:gs>
              <a:gs pos="100000">
                <a:srgbClr val="FABF8F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E36C0A"/>
            </a:solidFill>
            <a:round/>
            <a:headEnd/>
            <a:tailEnd/>
          </a:ln>
        </p:spPr>
        <p:txBody>
          <a:bodyPr/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TW" altLang="en-US" sz="18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新細明體" panose="02020500000000000000" pitchFamily="18" charset="-120"/>
              <a:cs typeface="+mn-cs"/>
            </a:endParaRPr>
          </a:p>
        </p:txBody>
      </p:sp>
      <p:sp>
        <p:nvSpPr>
          <p:cNvPr id="7" name="圆角矩形 22">
            <a:extLst>
              <a:ext uri="{FF2B5EF4-FFF2-40B4-BE49-F238E27FC236}">
                <a16:creationId xmlns:a16="http://schemas.microsoft.com/office/drawing/2014/main" xmlns="" id="{E7067E63-32E2-6B16-7524-AAC7510074C0}"/>
              </a:ext>
            </a:extLst>
          </p:cNvPr>
          <p:cNvSpPr/>
          <p:nvPr/>
        </p:nvSpPr>
        <p:spPr>
          <a:xfrm>
            <a:off x="3653489" y="3704162"/>
            <a:ext cx="1547812" cy="287337"/>
          </a:xfrm>
          <a:prstGeom prst="roundRect">
            <a:avLst>
              <a:gd name="adj" fmla="val 50000"/>
            </a:avLst>
          </a:prstGeom>
          <a:solidFill>
            <a:schemeClr val="accent5">
              <a:lumMod val="50000"/>
            </a:scheme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ts val="19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1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標楷體" pitchFamily="65" charset="-120"/>
                <a:cs typeface="Arial" pitchFamily="34" charset="0"/>
              </a:rPr>
              <a:t>(2023</a:t>
            </a:r>
            <a:r>
              <a:rPr kumimoji="1" lang="zh-TW" alt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標楷體" pitchFamily="65" charset="-120"/>
                <a:cs typeface="Arial" pitchFamily="34" charset="0"/>
              </a:rPr>
              <a:t>年題型</a:t>
            </a:r>
            <a:r>
              <a:rPr kumimoji="1" lang="en-US" altLang="zh-TW" sz="1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標楷體" pitchFamily="65" charset="-120"/>
                <a:cs typeface="Arial" pitchFamily="34" charset="0"/>
              </a:rPr>
              <a:t>)</a:t>
            </a:r>
            <a:endParaRPr kumimoji="1" lang="zh-TW" altLang="en-US" sz="18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標楷體" pitchFamily="65" charset="-120"/>
              <a:cs typeface="Arial" pitchFamily="34" charset="0"/>
            </a:endParaRPr>
          </a:p>
        </p:txBody>
      </p:sp>
      <p:sp>
        <p:nvSpPr>
          <p:cNvPr id="22" name="Text Box 54">
            <a:extLst>
              <a:ext uri="{FF2B5EF4-FFF2-40B4-BE49-F238E27FC236}">
                <a16:creationId xmlns:a16="http://schemas.microsoft.com/office/drawing/2014/main" xmlns="" id="{23F47D2A-664D-5E1B-FD3B-1063FD6EE6C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76935" y="4478563"/>
            <a:ext cx="50482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TW" sz="2800" b="0" dirty="0">
                <a:solidFill>
                  <a:srgbClr val="FF0000"/>
                </a:solidFill>
                <a:ea typeface="標楷體" panose="03000509000000000000" pitchFamily="65" charset="-120"/>
                <a:cs typeface="Times New Roman" panose="02020603050405020304" pitchFamily="18" charset="0"/>
                <a:sym typeface="Wingdings" panose="05000000000000000000" pitchFamily="2" charset="2"/>
              </a:rPr>
              <a:t>A</a:t>
            </a:r>
            <a:endParaRPr lang="zh-TW" altLang="en-US" sz="2800" b="0" dirty="0">
              <a:solidFill>
                <a:srgbClr val="FF0000"/>
              </a:solidFill>
              <a:ea typeface="標楷體" panose="03000509000000000000" pitchFamily="65" charset="-120"/>
              <a:cs typeface="Times New Roman" panose="02020603050405020304" pitchFamily="18" charset="0"/>
              <a:sym typeface="Wingdings 2" panose="05020102010507070707" pitchFamily="18" charset="2"/>
            </a:endParaRPr>
          </a:p>
        </p:txBody>
      </p:sp>
      <p:sp>
        <p:nvSpPr>
          <p:cNvPr id="23" name="Rectangle 4">
            <a:extLst>
              <a:ext uri="{FF2B5EF4-FFF2-40B4-BE49-F238E27FC236}">
                <a16:creationId xmlns:a16="http://schemas.microsoft.com/office/drawing/2014/main" xmlns="" id="{C5A39803-42F1-DFE1-EDDA-015660319AA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9662" y="3999520"/>
            <a:ext cx="5420209" cy="1031051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Aft>
                <a:spcPts val="600"/>
              </a:spcAft>
            </a:pPr>
            <a:r>
              <a:rPr lang="en-US" altLang="zh-CN" sz="2800" b="0" dirty="0">
                <a:ea typeface="標楷體" panose="03000509000000000000" pitchFamily="65" charset="-120"/>
              </a:rPr>
              <a:t>A. 90cm² 			B. 60cm²</a:t>
            </a:r>
          </a:p>
          <a:p>
            <a:pPr>
              <a:spcAft>
                <a:spcPts val="600"/>
              </a:spcAft>
            </a:pPr>
            <a:r>
              <a:rPr lang="en-US" altLang="zh-CN" sz="2800" b="0" dirty="0">
                <a:ea typeface="標楷體" panose="03000509000000000000" pitchFamily="65" charset="-120"/>
              </a:rPr>
              <a:t>C. 45cm² 			D. 30cm²</a:t>
            </a:r>
            <a:endParaRPr lang="zh-CN" altLang="en-US" sz="2800" b="0" dirty="0">
              <a:ea typeface="標楷體" panose="03000509000000000000" pitchFamily="65" charset="-120"/>
            </a:endParaRPr>
          </a:p>
        </p:txBody>
      </p:sp>
      <p:sp>
        <p:nvSpPr>
          <p:cNvPr id="9" name="Rectangle 4">
            <a:extLst>
              <a:ext uri="{FF2B5EF4-FFF2-40B4-BE49-F238E27FC236}">
                <a16:creationId xmlns:a16="http://schemas.microsoft.com/office/drawing/2014/main" xmlns="" id="{F19D683F-00D9-515E-5AF2-2EF9E3598BE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1659" y="904796"/>
            <a:ext cx="1020762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2</a:t>
            </a: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.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 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pic>
        <p:nvPicPr>
          <p:cNvPr id="62" name="图片 61">
            <a:extLst>
              <a:ext uri="{FF2B5EF4-FFF2-40B4-BE49-F238E27FC236}">
                <a16:creationId xmlns:a16="http://schemas.microsoft.com/office/drawing/2014/main" xmlns="" id="{BF19F203-F015-4C6B-B9B7-45D614612DDB}"/>
              </a:ext>
            </a:extLst>
          </p:cNvPr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6436720" y="1616434"/>
            <a:ext cx="2204390" cy="1399746"/>
          </a:xfrm>
          <a:prstGeom prst="rect">
            <a:avLst/>
          </a:prstGeom>
        </p:spPr>
      </p:pic>
      <p:sp>
        <p:nvSpPr>
          <p:cNvPr id="60" name="Rectangle 192">
            <a:extLst>
              <a:ext uri="{FF2B5EF4-FFF2-40B4-BE49-F238E27FC236}">
                <a16:creationId xmlns:a16="http://schemas.microsoft.com/office/drawing/2014/main" xmlns="" id="{7A510888-D73A-4C16-A69F-C545E50084B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76096" y="993417"/>
            <a:ext cx="2824878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>
            <a:spAutoFit/>
          </a:bodyPr>
          <a:lstStyle/>
          <a:p>
            <a:r>
              <a:rPr lang="zh-CN" altLang="en-US" sz="2400" dirty="0">
                <a:solidFill>
                  <a:srgbClr val="0000FF"/>
                </a:solidFill>
                <a:ea typeface="標楷體" panose="03000509000000000000" pitchFamily="65" charset="-120"/>
              </a:rPr>
              <a:t>直角三角形最短的一條邊</a:t>
            </a:r>
            <a:r>
              <a:rPr lang="zh-TW" altLang="en-US" sz="2400" dirty="0">
                <a:solidFill>
                  <a:srgbClr val="0000FF"/>
                </a:solidFill>
                <a:ea typeface="標楷體" panose="03000509000000000000" pitchFamily="65" charset="-120"/>
              </a:rPr>
              <a:t>：</a:t>
            </a:r>
          </a:p>
        </p:txBody>
      </p:sp>
      <p:sp>
        <p:nvSpPr>
          <p:cNvPr id="66" name="Rectangle 192">
            <a:extLst>
              <a:ext uri="{FF2B5EF4-FFF2-40B4-BE49-F238E27FC236}">
                <a16:creationId xmlns:a16="http://schemas.microsoft.com/office/drawing/2014/main" xmlns="" id="{70E867D3-416A-42A3-B788-9A441DB661E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50171" y="1725400"/>
            <a:ext cx="2750803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>
            <a:spAutoFit/>
          </a:bodyPr>
          <a:lstStyle/>
          <a:p>
            <a:r>
              <a:rPr lang="en-US" altLang="zh-CN" sz="240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(</a:t>
            </a:r>
            <a:r>
              <a:rPr lang="en-US" altLang="zh-CN" sz="2400" dirty="0">
                <a:solidFill>
                  <a:srgbClr val="0000FF"/>
                </a:solidFill>
                <a:ea typeface="標楷體" panose="03000509000000000000" pitchFamily="65" charset="-120"/>
              </a:rPr>
              <a:t>16</a:t>
            </a:r>
            <a:r>
              <a:rPr lang="zh-CN" altLang="en-US" sz="2400" dirty="0">
                <a:solidFill>
                  <a:srgbClr val="0000FF"/>
                </a:solidFill>
                <a:ea typeface="標楷體" panose="03000509000000000000" pitchFamily="65" charset="-120"/>
              </a:rPr>
              <a:t>－</a:t>
            </a:r>
            <a:r>
              <a:rPr lang="en-US" altLang="zh-CN" sz="2400" dirty="0">
                <a:solidFill>
                  <a:srgbClr val="0000FF"/>
                </a:solidFill>
                <a:ea typeface="標楷體" panose="03000509000000000000" pitchFamily="65" charset="-120"/>
              </a:rPr>
              <a:t>4</a:t>
            </a:r>
            <a:r>
              <a:rPr lang="en-US" altLang="zh-CN" sz="240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) </a:t>
            </a:r>
            <a:r>
              <a:rPr lang="en-US" altLang="zh-CN" sz="2400" dirty="0">
                <a:solidFill>
                  <a:srgbClr val="0000FF"/>
                </a:solidFill>
                <a:ea typeface="標楷體" panose="03000509000000000000" pitchFamily="65" charset="-120"/>
              </a:rPr>
              <a:t>÷2 = 6</a:t>
            </a:r>
            <a:r>
              <a:rPr lang="en-US" altLang="zh-CN" sz="240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(cm)</a:t>
            </a:r>
          </a:p>
        </p:txBody>
      </p:sp>
      <p:cxnSp>
        <p:nvCxnSpPr>
          <p:cNvPr id="67" name="直接箭头连接符 66">
            <a:extLst>
              <a:ext uri="{FF2B5EF4-FFF2-40B4-BE49-F238E27FC236}">
                <a16:creationId xmlns:a16="http://schemas.microsoft.com/office/drawing/2014/main" xmlns="" id="{E9812AC0-BF6C-4A0D-86AB-4BDDB0A291D5}"/>
              </a:ext>
            </a:extLst>
          </p:cNvPr>
          <p:cNvCxnSpPr/>
          <p:nvPr/>
        </p:nvCxnSpPr>
        <p:spPr bwMode="auto">
          <a:xfrm>
            <a:off x="4044933" y="1377121"/>
            <a:ext cx="0" cy="756000"/>
          </a:xfrm>
          <a:prstGeom prst="straightConnector1">
            <a:avLst/>
          </a:prstGeom>
          <a:noFill/>
          <a:ln w="28575" algn="ctr">
            <a:solidFill>
              <a:srgbClr val="FF00FF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70" name="Rectangle 192">
            <a:extLst>
              <a:ext uri="{FF2B5EF4-FFF2-40B4-BE49-F238E27FC236}">
                <a16:creationId xmlns:a16="http://schemas.microsoft.com/office/drawing/2014/main" xmlns="" id="{AD0B0652-B19A-4DF2-8C08-B84F63AB097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09020" y="2337024"/>
            <a:ext cx="2332663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>
            <a:spAutoFit/>
          </a:bodyPr>
          <a:lstStyle/>
          <a:p>
            <a:pPr>
              <a:defRPr/>
            </a:pPr>
            <a:r>
              <a:rPr lang="zh-TW" altLang="en-US" sz="2400" dirty="0">
                <a:solidFill>
                  <a:srgbClr val="0000FF"/>
                </a:solidFill>
                <a:ea typeface="標楷體" panose="03000509000000000000" pitchFamily="65" charset="-120"/>
              </a:rPr>
              <a:t>它對應的高是</a:t>
            </a:r>
            <a:r>
              <a:rPr lang="zh-TW" altLang="en-US" sz="2400" b="0" dirty="0">
                <a:solidFill>
                  <a:srgbClr val="0000FF"/>
                </a:solidFill>
                <a:latin typeface="Arial" charset="0"/>
                <a:ea typeface="標楷體" pitchFamily="65" charset="-120"/>
              </a:rPr>
              <a:t>：</a:t>
            </a:r>
          </a:p>
        </p:txBody>
      </p:sp>
      <p:sp>
        <p:nvSpPr>
          <p:cNvPr id="71" name="Rectangle 192">
            <a:extLst>
              <a:ext uri="{FF2B5EF4-FFF2-40B4-BE49-F238E27FC236}">
                <a16:creationId xmlns:a16="http://schemas.microsoft.com/office/drawing/2014/main" xmlns="" id="{3C6CFCD0-77BF-4092-8C16-EF733CC0B67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46060" y="2740770"/>
            <a:ext cx="2090004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zh-CN" sz="2400" dirty="0">
                <a:solidFill>
                  <a:srgbClr val="0000FF"/>
                </a:solidFill>
                <a:ea typeface="標楷體" panose="03000509000000000000" pitchFamily="65" charset="-120"/>
              </a:rPr>
              <a:t>4</a:t>
            </a:r>
            <a:r>
              <a:rPr lang="zh-CN" altLang="en-US" sz="2400" dirty="0">
                <a:solidFill>
                  <a:srgbClr val="0000FF"/>
                </a:solidFill>
                <a:ea typeface="標楷體" panose="03000509000000000000" pitchFamily="65" charset="-120"/>
              </a:rPr>
              <a:t>＋</a:t>
            </a:r>
            <a:r>
              <a:rPr lang="en-US" altLang="zh-CN" sz="2400" dirty="0">
                <a:solidFill>
                  <a:srgbClr val="0000FF"/>
                </a:solidFill>
                <a:ea typeface="標楷體" panose="03000509000000000000" pitchFamily="65" charset="-120"/>
              </a:rPr>
              <a:t>6 </a:t>
            </a:r>
            <a:r>
              <a:rPr lang="en-US" altLang="zh-TW" sz="2400" b="0" dirty="0">
                <a:solidFill>
                  <a:srgbClr val="0000FF"/>
                </a:solidFill>
                <a:latin typeface="Arial" charset="0"/>
                <a:ea typeface="標楷體" pitchFamily="65" charset="-120"/>
              </a:rPr>
              <a:t>=</a:t>
            </a:r>
            <a:r>
              <a:rPr lang="zh-TW" altLang="en-US" sz="2400" b="0" dirty="0">
                <a:solidFill>
                  <a:srgbClr val="0000FF"/>
                </a:solidFill>
                <a:latin typeface="Arial" charset="0"/>
                <a:ea typeface="標楷體" pitchFamily="65" charset="-120"/>
              </a:rPr>
              <a:t> </a:t>
            </a:r>
            <a:r>
              <a:rPr lang="en-US" altLang="zh-TW" sz="2400" b="0" dirty="0">
                <a:solidFill>
                  <a:srgbClr val="0000FF"/>
                </a:solidFill>
                <a:latin typeface="Arial" charset="0"/>
                <a:ea typeface="標楷體" pitchFamily="65" charset="-120"/>
              </a:rPr>
              <a:t>10(cm)</a:t>
            </a:r>
            <a:endParaRPr lang="zh-TW" altLang="en-US" sz="2400" b="0" dirty="0">
              <a:solidFill>
                <a:srgbClr val="0000FF"/>
              </a:solidFill>
              <a:latin typeface="Arial" charset="0"/>
              <a:ea typeface="標楷體" pitchFamily="65" charset="-120"/>
            </a:endParaRPr>
          </a:p>
        </p:txBody>
      </p:sp>
      <p:sp>
        <p:nvSpPr>
          <p:cNvPr id="75" name="Rectangle 192">
            <a:extLst>
              <a:ext uri="{FF2B5EF4-FFF2-40B4-BE49-F238E27FC236}">
                <a16:creationId xmlns:a16="http://schemas.microsoft.com/office/drawing/2014/main" xmlns="" id="{D2AFE916-3C5A-4B20-B4F9-F23D25DE94D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7588" y="5013176"/>
            <a:ext cx="6292684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>
            <a:spAutoFit/>
          </a:bodyPr>
          <a:lstStyle/>
          <a:p>
            <a:pPr>
              <a:defRPr/>
            </a:pPr>
            <a:r>
              <a:rPr lang="zh-TW" altLang="en-US" sz="2400" b="0" dirty="0">
                <a:solidFill>
                  <a:srgbClr val="0000FF"/>
                </a:solidFill>
                <a:latin typeface="Arial" charset="0"/>
                <a:ea typeface="標楷體" pitchFamily="65" charset="-120"/>
              </a:rPr>
              <a:t>整個圖形的面積 </a:t>
            </a:r>
            <a:r>
              <a:rPr lang="en-US" altLang="zh-TW" sz="2400" b="0" dirty="0">
                <a:solidFill>
                  <a:srgbClr val="0000FF"/>
                </a:solidFill>
                <a:latin typeface="Arial" charset="0"/>
                <a:ea typeface="標楷體" pitchFamily="65" charset="-120"/>
              </a:rPr>
              <a:t>=</a:t>
            </a:r>
            <a:r>
              <a:rPr lang="zh-CN" altLang="en-US" sz="240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一個三角形的面積</a:t>
            </a:r>
            <a:r>
              <a:rPr lang="en-US" altLang="zh-CN" sz="2400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Wingdings 3" panose="05040102010807070707" pitchFamily="18" charset="2"/>
              </a:rPr>
              <a:t>×</a:t>
            </a:r>
            <a:r>
              <a:rPr lang="en-US" altLang="zh-CN" sz="240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3</a:t>
            </a:r>
            <a:endParaRPr lang="zh-CN" altLang="en-US" sz="2400" dirty="0">
              <a:solidFill>
                <a:srgbClr val="0000FF"/>
              </a:solidFill>
              <a:ea typeface="標楷體" panose="03000509000000000000" pitchFamily="65" charset="-120"/>
            </a:endParaRPr>
          </a:p>
        </p:txBody>
      </p:sp>
      <p:sp>
        <p:nvSpPr>
          <p:cNvPr id="76" name="Rectangle 192">
            <a:extLst>
              <a:ext uri="{FF2B5EF4-FFF2-40B4-BE49-F238E27FC236}">
                <a16:creationId xmlns:a16="http://schemas.microsoft.com/office/drawing/2014/main" xmlns="" id="{78F83E9F-9891-4B89-85A9-A4943FD34D6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26544" y="5437639"/>
            <a:ext cx="1756453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zh-TW" sz="2400" b="0" dirty="0">
                <a:solidFill>
                  <a:srgbClr val="0000FF"/>
                </a:solidFill>
                <a:latin typeface="Arial" charset="0"/>
                <a:ea typeface="標楷體" pitchFamily="65" charset="-120"/>
              </a:rPr>
              <a:t>=</a:t>
            </a:r>
            <a:r>
              <a:rPr lang="zh-TW" altLang="en-US" sz="2400" b="0" dirty="0">
                <a:solidFill>
                  <a:srgbClr val="0000FF"/>
                </a:solidFill>
                <a:latin typeface="Arial" charset="0"/>
                <a:ea typeface="標楷體" pitchFamily="65" charset="-120"/>
              </a:rPr>
              <a:t> </a:t>
            </a:r>
            <a:r>
              <a:rPr lang="en-US" altLang="zh-CN" sz="2400" dirty="0">
                <a:solidFill>
                  <a:srgbClr val="0000FF"/>
                </a:solidFill>
                <a:ea typeface="標楷體" panose="03000509000000000000" pitchFamily="65" charset="-120"/>
              </a:rPr>
              <a:t>6×10÷2×3</a:t>
            </a:r>
            <a:endParaRPr lang="zh-TW" altLang="en-US" sz="2400" b="0" dirty="0">
              <a:solidFill>
                <a:srgbClr val="0000FF"/>
              </a:solidFill>
              <a:latin typeface="Arial" charset="0"/>
              <a:ea typeface="標楷體" pitchFamily="65" charset="-120"/>
            </a:endParaRPr>
          </a:p>
        </p:txBody>
      </p:sp>
      <p:sp>
        <p:nvSpPr>
          <p:cNvPr id="77" name="Rectangle 192">
            <a:extLst>
              <a:ext uri="{FF2B5EF4-FFF2-40B4-BE49-F238E27FC236}">
                <a16:creationId xmlns:a16="http://schemas.microsoft.com/office/drawing/2014/main" xmlns="" id="{0D482E25-7751-4D76-BBC5-92D62CE7C1A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35985" y="5444257"/>
            <a:ext cx="1540094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>
            <a:spAutoFit/>
          </a:bodyPr>
          <a:lstStyle/>
          <a:p>
            <a:pPr eaLnBrk="1" hangingPunct="1">
              <a:defRPr/>
            </a:pPr>
            <a:r>
              <a:rPr lang="en-US" altLang="zh-TW" sz="2400" b="0" dirty="0">
                <a:solidFill>
                  <a:srgbClr val="0000FF"/>
                </a:solidFill>
                <a:latin typeface="Arial" charset="0"/>
                <a:ea typeface="標楷體" pitchFamily="65" charset="-120"/>
              </a:rPr>
              <a:t>=</a:t>
            </a:r>
            <a:r>
              <a:rPr lang="zh-TW" altLang="en-US" sz="2400" b="0" dirty="0">
                <a:solidFill>
                  <a:srgbClr val="0000FF"/>
                </a:solidFill>
                <a:latin typeface="Arial" charset="0"/>
                <a:ea typeface="標楷體" pitchFamily="65" charset="-120"/>
              </a:rPr>
              <a:t> </a:t>
            </a:r>
            <a:r>
              <a:rPr lang="en-US" altLang="zh-TW" sz="2400" b="0" dirty="0">
                <a:solidFill>
                  <a:srgbClr val="0000FF"/>
                </a:solidFill>
                <a:latin typeface="Arial" charset="0"/>
                <a:ea typeface="標楷體" pitchFamily="65" charset="-120"/>
              </a:rPr>
              <a:t>90(cm</a:t>
            </a:r>
            <a:r>
              <a:rPr lang="en-US" altLang="zh-TW" sz="2400" b="0" baseline="30000" dirty="0">
                <a:solidFill>
                  <a:srgbClr val="0000FF"/>
                </a:solidFill>
                <a:latin typeface="Arial" charset="0"/>
                <a:ea typeface="標楷體" pitchFamily="65" charset="-120"/>
              </a:rPr>
              <a:t>2</a:t>
            </a:r>
            <a:r>
              <a:rPr lang="en-US" altLang="zh-TW" sz="2400" b="0" dirty="0">
                <a:solidFill>
                  <a:srgbClr val="0000FF"/>
                </a:solidFill>
                <a:latin typeface="Arial" charset="0"/>
                <a:ea typeface="標楷體" pitchFamily="65" charset="-120"/>
              </a:rPr>
              <a:t>)</a:t>
            </a:r>
            <a:r>
              <a:rPr lang="zh-TW" altLang="en-US" sz="2400" b="0" dirty="0">
                <a:solidFill>
                  <a:srgbClr val="0000FF"/>
                </a:solidFill>
                <a:latin typeface="Arial" charset="0"/>
                <a:ea typeface="標楷體" pitchFamily="65" charset="-120"/>
              </a:rPr>
              <a:t>  </a:t>
            </a:r>
          </a:p>
        </p:txBody>
      </p:sp>
      <p:sp>
        <p:nvSpPr>
          <p:cNvPr id="78" name="矩形 77">
            <a:extLst>
              <a:ext uri="{FF2B5EF4-FFF2-40B4-BE49-F238E27FC236}">
                <a16:creationId xmlns:a16="http://schemas.microsoft.com/office/drawing/2014/main" xmlns="" id="{DE1AC2BD-22B7-4ECD-AE01-4EC92AAA341D}"/>
              </a:ext>
            </a:extLst>
          </p:cNvPr>
          <p:cNvSpPr/>
          <p:nvPr/>
        </p:nvSpPr>
        <p:spPr bwMode="auto">
          <a:xfrm>
            <a:off x="5248514" y="1801033"/>
            <a:ext cx="548640" cy="228200"/>
          </a:xfrm>
          <a:prstGeom prst="rect">
            <a:avLst/>
          </a:prstGeom>
          <a:noFill/>
          <a:ln w="19050" cap="flat" cmpd="sng" algn="ctr">
            <a:solidFill>
              <a:srgbClr val="FF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cxnSp>
        <p:nvCxnSpPr>
          <p:cNvPr id="79" name="直接箭头连接符 78">
            <a:extLst>
              <a:ext uri="{FF2B5EF4-FFF2-40B4-BE49-F238E27FC236}">
                <a16:creationId xmlns:a16="http://schemas.microsoft.com/office/drawing/2014/main" xmlns="" id="{1CFAC29F-0772-417F-8CCE-12F184389E27}"/>
              </a:ext>
            </a:extLst>
          </p:cNvPr>
          <p:cNvCxnSpPr/>
          <p:nvPr/>
        </p:nvCxnSpPr>
        <p:spPr bwMode="auto">
          <a:xfrm>
            <a:off x="4444647" y="2109112"/>
            <a:ext cx="0" cy="756000"/>
          </a:xfrm>
          <a:prstGeom prst="straightConnector1">
            <a:avLst/>
          </a:prstGeom>
          <a:noFill/>
          <a:ln w="28575" algn="ctr">
            <a:solidFill>
              <a:srgbClr val="FF00FF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80" name="直接箭头连接符 79">
            <a:extLst>
              <a:ext uri="{FF2B5EF4-FFF2-40B4-BE49-F238E27FC236}">
                <a16:creationId xmlns:a16="http://schemas.microsoft.com/office/drawing/2014/main" xmlns="" id="{52475CAF-3F53-4FC7-814E-6202B56EA24B}"/>
              </a:ext>
            </a:extLst>
          </p:cNvPr>
          <p:cNvCxnSpPr/>
          <p:nvPr/>
        </p:nvCxnSpPr>
        <p:spPr bwMode="auto">
          <a:xfrm>
            <a:off x="4049828" y="976726"/>
            <a:ext cx="0" cy="396000"/>
          </a:xfrm>
          <a:prstGeom prst="straightConnector1">
            <a:avLst/>
          </a:prstGeom>
          <a:noFill/>
          <a:ln w="28575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81" name="矩形 80">
            <a:extLst>
              <a:ext uri="{FF2B5EF4-FFF2-40B4-BE49-F238E27FC236}">
                <a16:creationId xmlns:a16="http://schemas.microsoft.com/office/drawing/2014/main" xmlns="" id="{F5AA80C4-F4EE-4EB4-BD81-C7E60FD287D2}"/>
              </a:ext>
            </a:extLst>
          </p:cNvPr>
          <p:cNvSpPr/>
          <p:nvPr/>
        </p:nvSpPr>
        <p:spPr bwMode="auto">
          <a:xfrm>
            <a:off x="4145113" y="1073093"/>
            <a:ext cx="426883" cy="228200"/>
          </a:xfrm>
          <a:prstGeom prst="rect">
            <a:avLst/>
          </a:prstGeom>
          <a:noFill/>
          <a:ln w="19050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82" name="Rectangle 4">
            <a:extLst>
              <a:ext uri="{FF2B5EF4-FFF2-40B4-BE49-F238E27FC236}">
                <a16:creationId xmlns:a16="http://schemas.microsoft.com/office/drawing/2014/main" xmlns="" id="{AA0C4828-0A19-4428-9B2C-0A208A8E86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88814" y="1652201"/>
            <a:ext cx="648605" cy="369332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Aft>
                <a:spcPts val="600"/>
              </a:spcAft>
            </a:pPr>
            <a:r>
              <a:rPr lang="en-US" altLang="zh-CN" b="0" dirty="0">
                <a:solidFill>
                  <a:srgbClr val="00B050"/>
                </a:solidFill>
                <a:ea typeface="標楷體" panose="03000509000000000000" pitchFamily="65" charset="-120"/>
              </a:rPr>
              <a:t>6cm</a:t>
            </a:r>
            <a:endParaRPr lang="zh-CN" altLang="en-US" b="0" dirty="0">
              <a:solidFill>
                <a:srgbClr val="00B050"/>
              </a:solidFill>
              <a:ea typeface="標楷體" panose="03000509000000000000" pitchFamily="65" charset="-120"/>
            </a:endParaRPr>
          </a:p>
        </p:txBody>
      </p:sp>
      <p:sp>
        <p:nvSpPr>
          <p:cNvPr id="83" name="左大括弧 35">
            <a:extLst>
              <a:ext uri="{FF2B5EF4-FFF2-40B4-BE49-F238E27FC236}">
                <a16:creationId xmlns:a16="http://schemas.microsoft.com/office/drawing/2014/main" xmlns="" id="{1445FF6C-A134-4A18-AA06-D66451D64FCB}"/>
              </a:ext>
            </a:extLst>
          </p:cNvPr>
          <p:cNvSpPr/>
          <p:nvPr/>
        </p:nvSpPr>
        <p:spPr bwMode="auto">
          <a:xfrm rot="5400000" flipV="1">
            <a:off x="3608267" y="1664920"/>
            <a:ext cx="143418" cy="729915"/>
          </a:xfrm>
          <a:prstGeom prst="leftBrace">
            <a:avLst>
              <a:gd name="adj1" fmla="val 26851"/>
              <a:gd name="adj2" fmla="val 50000"/>
            </a:avLst>
          </a:prstGeom>
          <a:noFill/>
          <a:ln w="12700" algn="ctr">
            <a:solidFill>
              <a:srgbClr val="00B050"/>
            </a:solidFill>
            <a:prstDash val="solid"/>
            <a:round/>
            <a:headEnd/>
            <a:tailEnd/>
          </a:ln>
        </p:spPr>
        <p:txBody>
          <a:bodyPr rtlCol="0" anchor="ctr"/>
          <a:lstStyle/>
          <a:p>
            <a:pPr algn="ctr"/>
            <a:endParaRPr lang="zh-CN" altLang="en-US">
              <a:solidFill>
                <a:srgbClr val="00B050"/>
              </a:solidFill>
            </a:endParaRPr>
          </a:p>
        </p:txBody>
      </p:sp>
      <p:sp>
        <p:nvSpPr>
          <p:cNvPr id="84" name="左大括弧 35">
            <a:extLst>
              <a:ext uri="{FF2B5EF4-FFF2-40B4-BE49-F238E27FC236}">
                <a16:creationId xmlns:a16="http://schemas.microsoft.com/office/drawing/2014/main" xmlns="" id="{18F78855-2FFE-4423-801F-DA68FE49B85B}"/>
              </a:ext>
            </a:extLst>
          </p:cNvPr>
          <p:cNvSpPr/>
          <p:nvPr/>
        </p:nvSpPr>
        <p:spPr bwMode="auto">
          <a:xfrm rot="10800000" flipH="1">
            <a:off x="3907828" y="987885"/>
            <a:ext cx="143418" cy="1116000"/>
          </a:xfrm>
          <a:prstGeom prst="leftBrace">
            <a:avLst>
              <a:gd name="adj1" fmla="val 26851"/>
              <a:gd name="adj2" fmla="val 50000"/>
            </a:avLst>
          </a:prstGeom>
          <a:noFill/>
          <a:ln w="12700" algn="ctr">
            <a:solidFill>
              <a:srgbClr val="FF00FF"/>
            </a:solidFill>
            <a:prstDash val="solid"/>
            <a:round/>
            <a:headEnd/>
            <a:tailEnd/>
          </a:ln>
        </p:spPr>
        <p:txBody>
          <a:bodyPr rtlCol="0" anchor="ctr"/>
          <a:lstStyle/>
          <a:p>
            <a:pPr algn="ctr"/>
            <a:endParaRPr lang="zh-CN" altLang="en-US">
              <a:solidFill>
                <a:srgbClr val="00B050"/>
              </a:solidFill>
            </a:endParaRPr>
          </a:p>
        </p:txBody>
      </p:sp>
      <p:sp>
        <p:nvSpPr>
          <p:cNvPr id="85" name="Rectangle 4">
            <a:extLst>
              <a:ext uri="{FF2B5EF4-FFF2-40B4-BE49-F238E27FC236}">
                <a16:creationId xmlns:a16="http://schemas.microsoft.com/office/drawing/2014/main" xmlns="" id="{4E3DAB9B-0354-4D66-8B0C-36601A9CB9E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53487" y="1352666"/>
            <a:ext cx="752558" cy="369332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CN" b="0" dirty="0">
                <a:solidFill>
                  <a:srgbClr val="FF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10cm</a:t>
            </a:r>
          </a:p>
        </p:txBody>
      </p:sp>
      <p:sp>
        <p:nvSpPr>
          <p:cNvPr id="86" name="矩形 85">
            <a:extLst>
              <a:ext uri="{FF2B5EF4-FFF2-40B4-BE49-F238E27FC236}">
                <a16:creationId xmlns:a16="http://schemas.microsoft.com/office/drawing/2014/main" xmlns="" id="{633C4D5A-3F54-4C31-A912-6414013DDC76}"/>
              </a:ext>
            </a:extLst>
          </p:cNvPr>
          <p:cNvSpPr/>
          <p:nvPr/>
        </p:nvSpPr>
        <p:spPr bwMode="auto">
          <a:xfrm>
            <a:off x="4143606" y="1072182"/>
            <a:ext cx="426883" cy="228200"/>
          </a:xfrm>
          <a:prstGeom prst="rect">
            <a:avLst/>
          </a:prstGeom>
          <a:noFill/>
          <a:ln w="19050" cap="flat" cmpd="sng" algn="ctr">
            <a:solidFill>
              <a:srgbClr val="FF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89" name="左大括弧 35">
            <a:extLst>
              <a:ext uri="{FF2B5EF4-FFF2-40B4-BE49-F238E27FC236}">
                <a16:creationId xmlns:a16="http://schemas.microsoft.com/office/drawing/2014/main" xmlns="" id="{A1746F24-8777-49C8-96E0-30E75F9B5173}"/>
              </a:ext>
            </a:extLst>
          </p:cNvPr>
          <p:cNvSpPr/>
          <p:nvPr/>
        </p:nvSpPr>
        <p:spPr bwMode="auto">
          <a:xfrm rot="10800000">
            <a:off x="4064588" y="1391795"/>
            <a:ext cx="107301" cy="741326"/>
          </a:xfrm>
          <a:prstGeom prst="leftBrace">
            <a:avLst>
              <a:gd name="adj1" fmla="val 26851"/>
              <a:gd name="adj2" fmla="val 50000"/>
            </a:avLst>
          </a:prstGeom>
          <a:noFill/>
          <a:ln w="12700" algn="ctr">
            <a:solidFill>
              <a:srgbClr val="00B050"/>
            </a:solidFill>
            <a:prstDash val="solid"/>
            <a:round/>
            <a:headEnd/>
            <a:tailEnd/>
          </a:ln>
        </p:spPr>
        <p:txBody>
          <a:bodyPr rtlCol="0" anchor="ctr"/>
          <a:lstStyle/>
          <a:p>
            <a:pPr algn="ctr"/>
            <a:endParaRPr lang="zh-CN" altLang="en-US">
              <a:solidFill>
                <a:srgbClr val="00B050"/>
              </a:solidFill>
            </a:endParaRPr>
          </a:p>
        </p:txBody>
      </p:sp>
      <p:sp>
        <p:nvSpPr>
          <p:cNvPr id="90" name="Rectangle 4">
            <a:extLst>
              <a:ext uri="{FF2B5EF4-FFF2-40B4-BE49-F238E27FC236}">
                <a16:creationId xmlns:a16="http://schemas.microsoft.com/office/drawing/2014/main" xmlns="" id="{C4B85BB4-27EB-4122-8FAB-84FE55D2F61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26322" y="1566060"/>
            <a:ext cx="648527" cy="369332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CN" b="0" dirty="0">
                <a:solidFill>
                  <a:srgbClr val="00B050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6cm</a:t>
            </a:r>
          </a:p>
        </p:txBody>
      </p:sp>
      <p:sp>
        <p:nvSpPr>
          <p:cNvPr id="91" name="矩形 90">
            <a:extLst>
              <a:ext uri="{FF2B5EF4-FFF2-40B4-BE49-F238E27FC236}">
                <a16:creationId xmlns:a16="http://schemas.microsoft.com/office/drawing/2014/main" xmlns="" id="{C9B227C7-94DB-4C4D-8F62-D85B19B84126}"/>
              </a:ext>
            </a:extLst>
          </p:cNvPr>
          <p:cNvSpPr/>
          <p:nvPr/>
        </p:nvSpPr>
        <p:spPr bwMode="auto">
          <a:xfrm>
            <a:off x="4178749" y="1623572"/>
            <a:ext cx="492561" cy="265787"/>
          </a:xfrm>
          <a:prstGeom prst="rect">
            <a:avLst/>
          </a:prstGeom>
          <a:noFill/>
          <a:ln w="19050" cap="flat" cmpd="sng" algn="ctr">
            <a:solidFill>
              <a:srgbClr val="FF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2552849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000"/>
                            </p:stCondLst>
                            <p:childTnLst>
                              <p:par>
                                <p:cTn id="23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500"/>
                            </p:stCondLst>
                            <p:childTnLst>
                              <p:par>
                                <p:cTn id="27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9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2000"/>
                            </p:stCondLst>
                            <p:childTnLst>
                              <p:par>
                                <p:cTn id="31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3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500"/>
                            </p:stCondLst>
                            <p:childTnLst>
                              <p:par>
                                <p:cTn id="3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6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9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2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5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8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500"/>
                            </p:stCondLst>
                            <p:childTnLst>
                              <p:par>
                                <p:cTn id="6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1000"/>
                            </p:stCondLst>
                            <p:childTnLst>
                              <p:par>
                                <p:cTn id="6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7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1500"/>
                            </p:stCondLst>
                            <p:childTnLst>
                              <p:par>
                                <p:cTn id="6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1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2000"/>
                            </p:stCondLst>
                            <p:childTnLst>
                              <p:par>
                                <p:cTn id="7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5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0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500"/>
                            </p:stCondLst>
                            <p:childTnLst>
                              <p:par>
                                <p:cTn id="8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4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1000"/>
                            </p:stCondLst>
                            <p:childTnLst>
                              <p:par>
                                <p:cTn id="86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8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1500"/>
                            </p:stCondLst>
                            <p:childTnLst>
                              <p:par>
                                <p:cTn id="9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2" dur="500"/>
                                        <p:tgtEl>
                                          <p:spTgt spid="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7" dur="500"/>
                                        <p:tgtEl>
                                          <p:spTgt spid="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500"/>
                            </p:stCondLst>
                            <p:childTnLst>
                              <p:par>
                                <p:cTn id="9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1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5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8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0" presetID="9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1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4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0" dur="500"/>
                                        <p:tgtEl>
                                          <p:spTgt spid="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1" fill="hold">
                            <p:stCondLst>
                              <p:cond delay="500"/>
                            </p:stCondLst>
                            <p:childTnLst>
                              <p:par>
                                <p:cTn id="12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4" dur="500"/>
                                        <p:tgtEl>
                                          <p:spTgt spid="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8" dur="500"/>
                                        <p:tgtEl>
                                          <p:spTgt spid="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1" dur="500"/>
                                        <p:tgtEl>
                                          <p:spTgt spid="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4" dur="500"/>
                                        <p:tgtEl>
                                          <p:spTgt spid="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7" dur="500"/>
                                        <p:tgtEl>
                                          <p:spTgt spid="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0" dur="500"/>
                                        <p:tgtEl>
                                          <p:spTgt spid="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3" dur="500"/>
                                        <p:tgtEl>
                                          <p:spTgt spid="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6" dur="500"/>
                                        <p:tgtEl>
                                          <p:spTgt spid="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9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2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4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5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7" presetID="9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8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1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3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4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6" presetID="9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7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2" fill="hold">
                            <p:stCondLst>
                              <p:cond delay="500"/>
                            </p:stCondLst>
                            <p:childTnLst>
                              <p:par>
                                <p:cTn id="173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5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" grpId="0" animBg="1"/>
      <p:bldP spid="42" grpId="1" animBg="1"/>
      <p:bldP spid="22" grpId="0"/>
      <p:bldP spid="60" grpId="0" build="p"/>
      <p:bldP spid="60" grpId="1" build="allAtOnce"/>
      <p:bldP spid="66" grpId="0" build="p"/>
      <p:bldP spid="66" grpId="1" build="allAtOnce"/>
      <p:bldP spid="70" grpId="0" build="p"/>
      <p:bldP spid="70" grpId="1" build="allAtOnce"/>
      <p:bldP spid="71" grpId="0" build="p"/>
      <p:bldP spid="71" grpId="1" build="allAtOnce"/>
      <p:bldP spid="75" grpId="0" build="p"/>
      <p:bldP spid="75" grpId="1" build="allAtOnce"/>
      <p:bldP spid="76" grpId="0" build="p"/>
      <p:bldP spid="76" grpId="1" build="allAtOnce"/>
      <p:bldP spid="77" grpId="0" build="p"/>
      <p:bldP spid="77" grpId="1" build="allAtOnce"/>
      <p:bldP spid="78" grpId="0" animBg="1"/>
      <p:bldP spid="78" grpId="1" animBg="1"/>
      <p:bldP spid="81" grpId="0" animBg="1"/>
      <p:bldP spid="81" grpId="1" animBg="1"/>
      <p:bldP spid="82" grpId="0"/>
      <p:bldP spid="82" grpId="1"/>
      <p:bldP spid="82" grpId="2"/>
      <p:bldP spid="83" grpId="0" animBg="1"/>
      <p:bldP spid="83" grpId="1" animBg="1"/>
      <p:bldP spid="84" grpId="0" animBg="1"/>
      <p:bldP spid="84" grpId="1" animBg="1"/>
      <p:bldP spid="85" grpId="0"/>
      <p:bldP spid="85" grpId="1"/>
      <p:bldP spid="85" grpId="2"/>
      <p:bldP spid="86" grpId="0" animBg="1"/>
      <p:bldP spid="86" grpId="1" animBg="1"/>
      <p:bldP spid="89" grpId="0" animBg="1"/>
      <p:bldP spid="89" grpId="1" animBg="1"/>
      <p:bldP spid="90" grpId="0"/>
      <p:bldP spid="90" grpId="1"/>
      <p:bldP spid="90" grpId="2"/>
      <p:bldP spid="91" grpId="0" animBg="1"/>
      <p:bldP spid="91" grpId="1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矩形 48">
            <a:extLst>
              <a:ext uri="{FF2B5EF4-FFF2-40B4-BE49-F238E27FC236}">
                <a16:creationId xmlns:a16="http://schemas.microsoft.com/office/drawing/2014/main" xmlns="" id="{5C6E963D-01E1-4143-AC00-F28367A53CF8}"/>
              </a:ext>
            </a:extLst>
          </p:cNvPr>
          <p:cNvSpPr/>
          <p:nvPr/>
        </p:nvSpPr>
        <p:spPr>
          <a:xfrm>
            <a:off x="1844415" y="995374"/>
            <a:ext cx="1080000" cy="396000"/>
          </a:xfrm>
          <a:prstGeom prst="rect">
            <a:avLst/>
          </a:prstGeom>
          <a:solidFill>
            <a:srgbClr val="FFCCFF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0" name="矩形 49">
            <a:extLst>
              <a:ext uri="{FF2B5EF4-FFF2-40B4-BE49-F238E27FC236}">
                <a16:creationId xmlns:a16="http://schemas.microsoft.com/office/drawing/2014/main" xmlns="" id="{15D329D0-4C0B-4D26-8158-AC7CC8A3630E}"/>
              </a:ext>
            </a:extLst>
          </p:cNvPr>
          <p:cNvSpPr/>
          <p:nvPr/>
        </p:nvSpPr>
        <p:spPr>
          <a:xfrm>
            <a:off x="7810375" y="1421889"/>
            <a:ext cx="583628" cy="324000"/>
          </a:xfrm>
          <a:prstGeom prst="rect">
            <a:avLst/>
          </a:prstGeom>
          <a:solidFill>
            <a:srgbClr val="BDBDFF"/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1" name="矩形 50">
            <a:extLst>
              <a:ext uri="{FF2B5EF4-FFF2-40B4-BE49-F238E27FC236}">
                <a16:creationId xmlns:a16="http://schemas.microsoft.com/office/drawing/2014/main" xmlns="" id="{F9E47C7F-1C61-4902-9E7D-402A27029CCE}"/>
              </a:ext>
            </a:extLst>
          </p:cNvPr>
          <p:cNvSpPr/>
          <p:nvPr/>
        </p:nvSpPr>
        <p:spPr>
          <a:xfrm>
            <a:off x="3627120" y="4379769"/>
            <a:ext cx="2052000" cy="407274"/>
          </a:xfrm>
          <a:prstGeom prst="rect">
            <a:avLst/>
          </a:prstGeom>
          <a:solidFill>
            <a:srgbClr val="FFC9ED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2" name="手繪多邊形: 圖案 36">
            <a:extLst>
              <a:ext uri="{FF2B5EF4-FFF2-40B4-BE49-F238E27FC236}">
                <a16:creationId xmlns:a16="http://schemas.microsoft.com/office/drawing/2014/main" xmlns="" id="{F91A3FE0-0006-4B87-8CAE-882E3FF3525C}"/>
              </a:ext>
            </a:extLst>
          </p:cNvPr>
          <p:cNvSpPr/>
          <p:nvPr/>
        </p:nvSpPr>
        <p:spPr>
          <a:xfrm>
            <a:off x="6241256" y="1040606"/>
            <a:ext cx="1469232" cy="1078707"/>
          </a:xfrm>
          <a:custGeom>
            <a:avLst/>
            <a:gdLst>
              <a:gd name="connsiteX0" fmla="*/ 0 w 1469232"/>
              <a:gd name="connsiteY0" fmla="*/ 1078707 h 1078707"/>
              <a:gd name="connsiteX1" fmla="*/ 1469232 w 1469232"/>
              <a:gd name="connsiteY1" fmla="*/ 1078707 h 1078707"/>
              <a:gd name="connsiteX2" fmla="*/ 685800 w 1469232"/>
              <a:gd name="connsiteY2" fmla="*/ 0 h 1078707"/>
              <a:gd name="connsiteX3" fmla="*/ 0 w 1469232"/>
              <a:gd name="connsiteY3" fmla="*/ 1078707 h 10787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469232" h="1078707">
                <a:moveTo>
                  <a:pt x="0" y="1078707"/>
                </a:moveTo>
                <a:lnTo>
                  <a:pt x="1469232" y="1078707"/>
                </a:lnTo>
                <a:lnTo>
                  <a:pt x="685800" y="0"/>
                </a:lnTo>
                <a:lnTo>
                  <a:pt x="0" y="1078707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53" name="手繪多邊形: 圖案 29">
            <a:extLst>
              <a:ext uri="{FF2B5EF4-FFF2-40B4-BE49-F238E27FC236}">
                <a16:creationId xmlns:a16="http://schemas.microsoft.com/office/drawing/2014/main" xmlns="" id="{FF36CF63-718A-4078-862E-B97431D3181E}"/>
              </a:ext>
            </a:extLst>
          </p:cNvPr>
          <p:cNvSpPr/>
          <p:nvPr/>
        </p:nvSpPr>
        <p:spPr>
          <a:xfrm>
            <a:off x="5543550" y="2119313"/>
            <a:ext cx="2162175" cy="1076325"/>
          </a:xfrm>
          <a:custGeom>
            <a:avLst/>
            <a:gdLst>
              <a:gd name="connsiteX0" fmla="*/ 0 w 2162175"/>
              <a:gd name="connsiteY0" fmla="*/ 1076325 h 1076325"/>
              <a:gd name="connsiteX1" fmla="*/ 0 w 2162175"/>
              <a:gd name="connsiteY1" fmla="*/ 1076325 h 1076325"/>
              <a:gd name="connsiteX2" fmla="*/ 700088 w 2162175"/>
              <a:gd name="connsiteY2" fmla="*/ 0 h 1076325"/>
              <a:gd name="connsiteX3" fmla="*/ 2162175 w 2162175"/>
              <a:gd name="connsiteY3" fmla="*/ 0 h 1076325"/>
              <a:gd name="connsiteX4" fmla="*/ 0 w 2162175"/>
              <a:gd name="connsiteY4" fmla="*/ 1076325 h 10763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162175" h="1076325">
                <a:moveTo>
                  <a:pt x="0" y="1076325"/>
                </a:moveTo>
                <a:lnTo>
                  <a:pt x="0" y="1076325"/>
                </a:lnTo>
                <a:lnTo>
                  <a:pt x="700088" y="0"/>
                </a:lnTo>
                <a:lnTo>
                  <a:pt x="2162175" y="0"/>
                </a:lnTo>
                <a:lnTo>
                  <a:pt x="0" y="1076325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4" name="手繪多邊形: 圖案 28">
            <a:extLst>
              <a:ext uri="{FF2B5EF4-FFF2-40B4-BE49-F238E27FC236}">
                <a16:creationId xmlns:a16="http://schemas.microsoft.com/office/drawing/2014/main" xmlns="" id="{D9A589FB-8A69-4277-AD7B-33ECA9A97A41}"/>
              </a:ext>
            </a:extLst>
          </p:cNvPr>
          <p:cNvSpPr/>
          <p:nvPr/>
        </p:nvSpPr>
        <p:spPr>
          <a:xfrm>
            <a:off x="5548313" y="1045369"/>
            <a:ext cx="1378744" cy="1076325"/>
          </a:xfrm>
          <a:custGeom>
            <a:avLst/>
            <a:gdLst>
              <a:gd name="connsiteX0" fmla="*/ 0 w 1371600"/>
              <a:gd name="connsiteY0" fmla="*/ 1066800 h 1071563"/>
              <a:gd name="connsiteX1" fmla="*/ 1371600 w 1371600"/>
              <a:gd name="connsiteY1" fmla="*/ 0 h 1071563"/>
              <a:gd name="connsiteX2" fmla="*/ 681037 w 1371600"/>
              <a:gd name="connsiteY2" fmla="*/ 1071563 h 1071563"/>
              <a:gd name="connsiteX3" fmla="*/ 0 w 1371600"/>
              <a:gd name="connsiteY3" fmla="*/ 1066800 h 1071563"/>
              <a:gd name="connsiteX0" fmla="*/ 0 w 1371600"/>
              <a:gd name="connsiteY0" fmla="*/ 1066800 h 1073944"/>
              <a:gd name="connsiteX1" fmla="*/ 1371600 w 1371600"/>
              <a:gd name="connsiteY1" fmla="*/ 0 h 1073944"/>
              <a:gd name="connsiteX2" fmla="*/ 695325 w 1371600"/>
              <a:gd name="connsiteY2" fmla="*/ 1073944 h 1073944"/>
              <a:gd name="connsiteX3" fmla="*/ 0 w 1371600"/>
              <a:gd name="connsiteY3" fmla="*/ 1066800 h 1073944"/>
              <a:gd name="connsiteX0" fmla="*/ 0 w 1378744"/>
              <a:gd name="connsiteY0" fmla="*/ 1069181 h 1076325"/>
              <a:gd name="connsiteX1" fmla="*/ 1378744 w 1378744"/>
              <a:gd name="connsiteY1" fmla="*/ 0 h 1076325"/>
              <a:gd name="connsiteX2" fmla="*/ 695325 w 1378744"/>
              <a:gd name="connsiteY2" fmla="*/ 1076325 h 1076325"/>
              <a:gd name="connsiteX3" fmla="*/ 0 w 1378744"/>
              <a:gd name="connsiteY3" fmla="*/ 1069181 h 10763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378744" h="1076325">
                <a:moveTo>
                  <a:pt x="0" y="1069181"/>
                </a:moveTo>
                <a:lnTo>
                  <a:pt x="1378744" y="0"/>
                </a:lnTo>
                <a:lnTo>
                  <a:pt x="695325" y="1076325"/>
                </a:lnTo>
                <a:lnTo>
                  <a:pt x="0" y="1069181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5" name="矩形 54">
            <a:extLst>
              <a:ext uri="{FF2B5EF4-FFF2-40B4-BE49-F238E27FC236}">
                <a16:creationId xmlns:a16="http://schemas.microsoft.com/office/drawing/2014/main" xmlns="" id="{566E7B9C-333B-463F-8988-0B51B7925751}"/>
              </a:ext>
            </a:extLst>
          </p:cNvPr>
          <p:cNvSpPr/>
          <p:nvPr/>
        </p:nvSpPr>
        <p:spPr bwMode="auto">
          <a:xfrm>
            <a:off x="3556305" y="995374"/>
            <a:ext cx="1512000" cy="396000"/>
          </a:xfrm>
          <a:prstGeom prst="rect">
            <a:avLst/>
          </a:prstGeom>
          <a:solidFill>
            <a:srgbClr val="FFD85B"/>
          </a:solidFill>
          <a:ln w="38100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TW" altLang="en-US" sz="2800" b="1" i="0" u="none" strike="noStrike" kern="1200" cap="none" spc="0" normalizeH="0" baseline="0" noProof="0" dirty="0">
              <a:ln>
                <a:noFill/>
              </a:ln>
              <a:solidFill>
                <a:srgbClr val="2121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Arial" charset="0"/>
              <a:ea typeface="標楷體" pitchFamily="65" charset="-120"/>
              <a:cs typeface="+mn-cs"/>
            </a:endParaRPr>
          </a:p>
        </p:txBody>
      </p:sp>
      <p:sp>
        <p:nvSpPr>
          <p:cNvPr id="56" name="矩形 55">
            <a:extLst>
              <a:ext uri="{FF2B5EF4-FFF2-40B4-BE49-F238E27FC236}">
                <a16:creationId xmlns:a16="http://schemas.microsoft.com/office/drawing/2014/main" xmlns="" id="{7B31F411-B877-433B-A647-402BFAD2C7DA}"/>
              </a:ext>
            </a:extLst>
          </p:cNvPr>
          <p:cNvSpPr/>
          <p:nvPr/>
        </p:nvSpPr>
        <p:spPr bwMode="auto">
          <a:xfrm>
            <a:off x="764415" y="1421889"/>
            <a:ext cx="1080000" cy="396000"/>
          </a:xfrm>
          <a:prstGeom prst="rect">
            <a:avLst/>
          </a:prstGeom>
          <a:solidFill>
            <a:srgbClr val="FFD85B"/>
          </a:solidFill>
          <a:ln w="38100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TW" altLang="en-US" sz="2800" b="1" i="0" u="none" strike="noStrike" kern="1200" cap="none" spc="0" normalizeH="0" baseline="0" noProof="0" dirty="0">
              <a:ln>
                <a:noFill/>
              </a:ln>
              <a:solidFill>
                <a:srgbClr val="2121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Arial" charset="0"/>
              <a:ea typeface="標楷體" pitchFamily="65" charset="-120"/>
              <a:cs typeface="+mn-cs"/>
            </a:endParaRPr>
          </a:p>
        </p:txBody>
      </p:sp>
      <p:sp>
        <p:nvSpPr>
          <p:cNvPr id="57" name="Oval 2">
            <a:extLst>
              <a:ext uri="{FF2B5EF4-FFF2-40B4-BE49-F238E27FC236}">
                <a16:creationId xmlns:a16="http://schemas.microsoft.com/office/drawing/2014/main" xmlns="" id="{359C93FF-07D7-4DE5-B066-A070C0ED991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39395" y="3484224"/>
            <a:ext cx="576263" cy="576263"/>
          </a:xfrm>
          <a:prstGeom prst="ellipse">
            <a:avLst/>
          </a:prstGeom>
          <a:gradFill rotWithShape="1">
            <a:gsLst>
              <a:gs pos="0">
                <a:srgbClr val="FFFFFF"/>
              </a:gs>
              <a:gs pos="100000">
                <a:srgbClr val="FABF8F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E36C0A"/>
            </a:solidFill>
            <a:round/>
            <a:headEnd/>
            <a:tailEnd/>
          </a:ln>
        </p:spPr>
        <p:txBody>
          <a:bodyPr/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TW" altLang="en-US" sz="18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新細明體" panose="02020500000000000000" pitchFamily="18" charset="-120"/>
              <a:cs typeface="+mn-cs"/>
            </a:endParaRPr>
          </a:p>
        </p:txBody>
      </p:sp>
      <p:sp>
        <p:nvSpPr>
          <p:cNvPr id="58" name="Text Box 54">
            <a:extLst>
              <a:ext uri="{FF2B5EF4-FFF2-40B4-BE49-F238E27FC236}">
                <a16:creationId xmlns:a16="http://schemas.microsoft.com/office/drawing/2014/main" xmlns="" id="{C7F28A51-CEC1-4E66-8F61-9DB644BDD7B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08293" y="3514387"/>
            <a:ext cx="50482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sz="2800" b="0" dirty="0">
                <a:solidFill>
                  <a:srgbClr val="FF0000"/>
                </a:solidFill>
                <a:ea typeface="標楷體" panose="03000509000000000000" pitchFamily="65" charset="-120"/>
                <a:cs typeface="Times New Roman" panose="02020603050405020304" pitchFamily="18" charset="0"/>
                <a:sym typeface="Wingdings" panose="05000000000000000000" pitchFamily="2" charset="2"/>
              </a:rPr>
              <a:t>C</a:t>
            </a:r>
            <a:endParaRPr kumimoji="1" lang="zh-TW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Times New Roman" panose="02020603050405020304" pitchFamily="18" charset="0"/>
              <a:sym typeface="Wingdings 2" panose="05020102010507070707" pitchFamily="18" charset="2"/>
            </a:endParaRPr>
          </a:p>
        </p:txBody>
      </p:sp>
      <p:sp>
        <p:nvSpPr>
          <p:cNvPr id="59" name="圆角矩形 22">
            <a:extLst>
              <a:ext uri="{FF2B5EF4-FFF2-40B4-BE49-F238E27FC236}">
                <a16:creationId xmlns:a16="http://schemas.microsoft.com/office/drawing/2014/main" xmlns="" id="{1B1148E4-B02F-47DD-9CD5-E80CBF68EABA}"/>
              </a:ext>
            </a:extLst>
          </p:cNvPr>
          <p:cNvSpPr/>
          <p:nvPr/>
        </p:nvSpPr>
        <p:spPr>
          <a:xfrm>
            <a:off x="3328329" y="1495271"/>
            <a:ext cx="1547812" cy="287337"/>
          </a:xfrm>
          <a:prstGeom prst="roundRect">
            <a:avLst>
              <a:gd name="adj" fmla="val 50000"/>
            </a:avLst>
          </a:prstGeom>
          <a:solidFill>
            <a:schemeClr val="accent5">
              <a:lumMod val="50000"/>
            </a:scheme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ts val="19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1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標楷體" pitchFamily="65" charset="-120"/>
                <a:cs typeface="Arial" pitchFamily="34" charset="0"/>
              </a:rPr>
              <a:t>(2020</a:t>
            </a:r>
            <a:r>
              <a:rPr kumimoji="1" lang="zh-TW" alt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標楷體" pitchFamily="65" charset="-120"/>
                <a:cs typeface="Arial" pitchFamily="34" charset="0"/>
              </a:rPr>
              <a:t>年題型</a:t>
            </a:r>
            <a:r>
              <a:rPr kumimoji="1" lang="en-US" altLang="zh-TW" sz="1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標楷體" pitchFamily="65" charset="-120"/>
                <a:cs typeface="Arial" pitchFamily="34" charset="0"/>
              </a:rPr>
              <a:t>)</a:t>
            </a:r>
            <a:endParaRPr kumimoji="1" lang="zh-TW" altLang="en-US" sz="18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標楷體" pitchFamily="65" charset="-120"/>
              <a:cs typeface="Arial" pitchFamily="34" charset="0"/>
            </a:endParaRPr>
          </a:p>
        </p:txBody>
      </p:sp>
      <p:sp>
        <p:nvSpPr>
          <p:cNvPr id="60" name="Rectangle 4">
            <a:extLst>
              <a:ext uri="{FF2B5EF4-FFF2-40B4-BE49-F238E27FC236}">
                <a16:creationId xmlns:a16="http://schemas.microsoft.com/office/drawing/2014/main" xmlns="" id="{A1623A54-A887-4E29-B017-1EA9DAA807A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0739" y="1868428"/>
            <a:ext cx="2607590" cy="2046714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lvl="0" eaLnBrk="0" fontAlgn="base" hangingPunct="0">
              <a:spcBef>
                <a:spcPct val="0"/>
              </a:spcBef>
              <a:spcAft>
                <a:spcPts val="600"/>
              </a:spcAft>
              <a:defRPr/>
            </a:pPr>
            <a:r>
              <a:rPr lang="en-US" altLang="zh-CN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A. 100cm</a:t>
            </a:r>
            <a:r>
              <a:rPr lang="en-US" altLang="zh-CN" sz="2800" b="0" baseline="30000" dirty="0">
                <a:solidFill>
                  <a:srgbClr val="000000"/>
                </a:solidFill>
                <a:ea typeface="標楷體" panose="03000509000000000000" pitchFamily="65" charset="-120"/>
              </a:rPr>
              <a:t>2</a:t>
            </a:r>
          </a:p>
          <a:p>
            <a:pPr eaLnBrk="0" fontAlgn="base" hangingPunct="0">
              <a:spcBef>
                <a:spcPct val="0"/>
              </a:spcBef>
              <a:spcAft>
                <a:spcPts val="600"/>
              </a:spcAft>
              <a:defRPr/>
            </a:pPr>
            <a:r>
              <a:rPr lang="en-US" altLang="zh-CN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B. 50cm</a:t>
            </a:r>
            <a:r>
              <a:rPr lang="en-US" altLang="zh-CN" sz="2800" b="0" baseline="30000" dirty="0">
                <a:solidFill>
                  <a:srgbClr val="000000"/>
                </a:solidFill>
                <a:ea typeface="標楷體" panose="03000509000000000000" pitchFamily="65" charset="-120"/>
              </a:rPr>
              <a:t>2</a:t>
            </a:r>
            <a:endParaRPr lang="en-US" altLang="zh-CN" sz="2800" b="0" dirty="0">
              <a:solidFill>
                <a:srgbClr val="000000"/>
              </a:solidFill>
              <a:ea typeface="標楷體" panose="03000509000000000000" pitchFamily="65" charset="-120"/>
            </a:endParaRPr>
          </a:p>
          <a:p>
            <a:pPr eaLnBrk="0" fontAlgn="base" hangingPunct="0">
              <a:spcBef>
                <a:spcPct val="0"/>
              </a:spcBef>
              <a:spcAft>
                <a:spcPts val="600"/>
              </a:spcAft>
              <a:defRPr/>
            </a:pPr>
            <a:r>
              <a:rPr lang="en-US" altLang="zh-CN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C. 25cm</a:t>
            </a:r>
            <a:r>
              <a:rPr lang="en-US" altLang="zh-CN" sz="2800" b="0" baseline="30000" dirty="0">
                <a:solidFill>
                  <a:srgbClr val="000000"/>
                </a:solidFill>
                <a:ea typeface="標楷體" panose="03000509000000000000" pitchFamily="65" charset="-120"/>
              </a:rPr>
              <a:t>2</a:t>
            </a:r>
            <a:endParaRPr lang="en-US" altLang="zh-CN" sz="2800" b="0" dirty="0">
              <a:solidFill>
                <a:srgbClr val="000000"/>
              </a:solidFill>
              <a:ea typeface="標楷體" panose="03000509000000000000" pitchFamily="65" charset="-120"/>
            </a:endParaRPr>
          </a:p>
          <a:p>
            <a:pPr eaLnBrk="0" fontAlgn="base" hangingPunct="0">
              <a:spcBef>
                <a:spcPct val="0"/>
              </a:spcBef>
              <a:spcAft>
                <a:spcPts val="600"/>
              </a:spcAft>
              <a:defRPr/>
            </a:pPr>
            <a:r>
              <a:rPr lang="en-US" altLang="zh-CN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D. 12.5cm</a:t>
            </a:r>
            <a:r>
              <a:rPr lang="en-US" altLang="zh-CN" sz="2800" b="0" baseline="30000" dirty="0">
                <a:solidFill>
                  <a:srgbClr val="000000"/>
                </a:solidFill>
                <a:ea typeface="標楷體" panose="03000509000000000000" pitchFamily="65" charset="-120"/>
              </a:rPr>
              <a:t>2</a:t>
            </a:r>
          </a:p>
        </p:txBody>
      </p:sp>
      <p:sp>
        <p:nvSpPr>
          <p:cNvPr id="61" name="Rectangle 4">
            <a:extLst>
              <a:ext uri="{FF2B5EF4-FFF2-40B4-BE49-F238E27FC236}">
                <a16:creationId xmlns:a16="http://schemas.microsoft.com/office/drawing/2014/main" xmlns="" id="{A0044ECE-0111-4B2E-B324-F2AEEDCCCA2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1659" y="904796"/>
            <a:ext cx="1020762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3.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 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62" name="Rectangle 4">
            <a:extLst>
              <a:ext uri="{FF2B5EF4-FFF2-40B4-BE49-F238E27FC236}">
                <a16:creationId xmlns:a16="http://schemas.microsoft.com/office/drawing/2014/main" xmlns="" id="{BBD6C9AE-0D42-4884-9281-9100D99E7C6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3815" y="904796"/>
            <a:ext cx="4926885" cy="954107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tabLst/>
              <a:defRPr/>
            </a:pP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右圖的正方形中，陰影部分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tabLst/>
              <a:defRPr/>
            </a:pP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的面積是多少？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63" name="Rectangle 4">
            <a:extLst>
              <a:ext uri="{FF2B5EF4-FFF2-40B4-BE49-F238E27FC236}">
                <a16:creationId xmlns:a16="http://schemas.microsoft.com/office/drawing/2014/main" xmlns="" id="{B09754A7-B001-4E1C-9821-E4BD96FFD747}"/>
              </a:ext>
            </a:extLst>
          </p:cNvPr>
          <p:cNvSpPr>
            <a:spLocks noChangeArrowheads="1"/>
          </p:cNvSpPr>
          <p:nvPr/>
        </p:nvSpPr>
        <p:spPr bwMode="auto">
          <a:xfrm>
            <a:off x="925061" y="4713206"/>
            <a:ext cx="2361925" cy="46166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CN" sz="24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= (5</a:t>
            </a:r>
            <a:r>
              <a:rPr lang="zh-CN" altLang="en-US" sz="24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＋</a:t>
            </a:r>
            <a:r>
              <a:rPr lang="en-US" altLang="zh-CN" sz="24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5)</a:t>
            </a:r>
            <a:r>
              <a:rPr lang="en-US" altLang="zh-CN" sz="2400" b="0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Wingdings 3" panose="05040102010807070707" pitchFamily="18" charset="2"/>
              </a:rPr>
              <a:t>×</a:t>
            </a:r>
            <a:r>
              <a:rPr lang="en-US" altLang="zh-CN" sz="24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5</a:t>
            </a:r>
            <a:r>
              <a:rPr lang="en-US" altLang="zh-CN" sz="2400" b="0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Wingdings 3" panose="05040102010807070707" pitchFamily="18" charset="2"/>
              </a:rPr>
              <a:t>÷</a:t>
            </a:r>
            <a:r>
              <a:rPr lang="en-US" altLang="zh-CN" sz="24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2</a:t>
            </a:r>
          </a:p>
        </p:txBody>
      </p:sp>
      <p:sp>
        <p:nvSpPr>
          <p:cNvPr id="64" name="Rectangle 4">
            <a:extLst>
              <a:ext uri="{FF2B5EF4-FFF2-40B4-BE49-F238E27FC236}">
                <a16:creationId xmlns:a16="http://schemas.microsoft.com/office/drawing/2014/main" xmlns="" id="{3A7B3EF1-08E0-4F5B-9E73-284B7872649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82714" y="2137855"/>
            <a:ext cx="2333563" cy="830997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zh-CN" altLang="en-US" sz="2400" b="0" dirty="0">
                <a:solidFill>
                  <a:srgbClr val="C00000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三角形</a:t>
            </a:r>
            <a:r>
              <a:rPr lang="en-US" altLang="zh-CN" sz="2400" b="0" dirty="0">
                <a:solidFill>
                  <a:srgbClr val="C00000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A</a:t>
            </a:r>
            <a:r>
              <a:rPr lang="zh-CN" altLang="en-US" sz="2400" b="0" dirty="0">
                <a:solidFill>
                  <a:srgbClr val="C00000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和</a:t>
            </a:r>
            <a:r>
              <a:rPr lang="en-US" altLang="zh-CN" sz="2400" b="0" dirty="0">
                <a:solidFill>
                  <a:srgbClr val="C00000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B</a:t>
            </a:r>
            <a:r>
              <a:rPr lang="zh-CN" altLang="en-US" sz="24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的</a:t>
            </a:r>
            <a:endParaRPr lang="en-US" altLang="zh-CN" sz="2400" b="0" dirty="0">
              <a:solidFill>
                <a:srgbClr val="0000FF"/>
              </a:solidFill>
              <a:ea typeface="標楷體" panose="03000509000000000000" pitchFamily="65" charset="-120"/>
              <a:sym typeface="Wingdings 3" panose="05040102010807070707" pitchFamily="18" charset="2"/>
            </a:endParaRPr>
          </a:p>
          <a:p>
            <a:r>
              <a:rPr lang="zh-CN" altLang="en-US" sz="24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底相同，</a:t>
            </a:r>
            <a:endParaRPr lang="en-US" altLang="zh-CN" sz="2400" b="0" dirty="0">
              <a:solidFill>
                <a:srgbClr val="0000FF"/>
              </a:solidFill>
              <a:ea typeface="標楷體" panose="03000509000000000000" pitchFamily="65" charset="-120"/>
              <a:sym typeface="Wingdings 3" panose="05040102010807070707" pitchFamily="18" charset="2"/>
            </a:endParaRPr>
          </a:p>
        </p:txBody>
      </p:sp>
      <p:grpSp>
        <p:nvGrpSpPr>
          <p:cNvPr id="65" name="群組 27">
            <a:extLst>
              <a:ext uri="{FF2B5EF4-FFF2-40B4-BE49-F238E27FC236}">
                <a16:creationId xmlns:a16="http://schemas.microsoft.com/office/drawing/2014/main" xmlns="" id="{8C743D9F-4E21-4CA1-B6FB-63E28895EA02}"/>
              </a:ext>
            </a:extLst>
          </p:cNvPr>
          <p:cNvGrpSpPr/>
          <p:nvPr/>
        </p:nvGrpSpPr>
        <p:grpSpPr>
          <a:xfrm>
            <a:off x="5547982" y="1036054"/>
            <a:ext cx="3030055" cy="2163467"/>
            <a:chOff x="5471782" y="1036054"/>
            <a:chExt cx="3030055" cy="2163467"/>
          </a:xfrm>
        </p:grpSpPr>
        <p:sp>
          <p:nvSpPr>
            <p:cNvPr id="66" name="Rectangle 4">
              <a:extLst>
                <a:ext uri="{FF2B5EF4-FFF2-40B4-BE49-F238E27FC236}">
                  <a16:creationId xmlns:a16="http://schemas.microsoft.com/office/drawing/2014/main" xmlns="" id="{C0BD5BAE-129B-4B79-A1D1-6E27DAE3D39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677934" y="2420651"/>
              <a:ext cx="823903" cy="400110"/>
            </a:xfrm>
            <a:prstGeom prst="rect">
              <a:avLst/>
            </a:prstGeom>
            <a:noFill/>
            <a:ln>
              <a:noFill/>
            </a:ln>
            <a:effectLst>
              <a:prstShdw prst="shdw17" dist="17961" dir="2700000">
                <a:srgbClr val="003D99">
                  <a:alpha val="79999"/>
                </a:srgbClr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>
              <a:lvl1pPr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lvl="0" eaLnBrk="0" fontAlgn="base" hangingPunct="0">
                <a:spcBef>
                  <a:spcPct val="0"/>
                </a:spcBef>
                <a:spcAft>
                  <a:spcPts val="600"/>
                </a:spcAft>
                <a:defRPr/>
              </a:pPr>
              <a:r>
                <a:rPr lang="en-US" altLang="zh-CN" sz="2000" b="0" dirty="0">
                  <a:solidFill>
                    <a:srgbClr val="000000"/>
                  </a:solidFill>
                  <a:ea typeface="標楷體" panose="03000509000000000000" pitchFamily="65" charset="-120"/>
                </a:rPr>
                <a:t>5cm</a:t>
              </a:r>
              <a:endParaRPr lang="en-US" altLang="zh-CN" sz="2000" b="0" baseline="30000" dirty="0">
                <a:solidFill>
                  <a:srgbClr val="000000"/>
                </a:solidFill>
                <a:ea typeface="標楷體" panose="03000509000000000000" pitchFamily="65" charset="-120"/>
              </a:endParaRPr>
            </a:p>
          </p:txBody>
        </p:sp>
        <p:sp>
          <p:nvSpPr>
            <p:cNvPr id="67" name="Rectangle 4">
              <a:extLst>
                <a:ext uri="{FF2B5EF4-FFF2-40B4-BE49-F238E27FC236}">
                  <a16:creationId xmlns:a16="http://schemas.microsoft.com/office/drawing/2014/main" xmlns="" id="{92FAB821-01F0-41B9-A01E-0C5EA6C0B1B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677934" y="1382498"/>
              <a:ext cx="823903" cy="400110"/>
            </a:xfrm>
            <a:prstGeom prst="rect">
              <a:avLst/>
            </a:prstGeom>
            <a:noFill/>
            <a:ln>
              <a:noFill/>
            </a:ln>
            <a:effectLst>
              <a:prstShdw prst="shdw17" dist="17961" dir="2700000">
                <a:srgbClr val="003D99">
                  <a:alpha val="79999"/>
                </a:srgbClr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>
              <a:lvl1pPr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lvl="0" eaLnBrk="0" fontAlgn="base" hangingPunct="0">
                <a:spcBef>
                  <a:spcPct val="0"/>
                </a:spcBef>
                <a:spcAft>
                  <a:spcPts val="600"/>
                </a:spcAft>
                <a:defRPr/>
              </a:pPr>
              <a:r>
                <a:rPr lang="en-US" altLang="zh-CN" sz="2000" b="0" dirty="0">
                  <a:solidFill>
                    <a:srgbClr val="000000"/>
                  </a:solidFill>
                  <a:ea typeface="標楷體" panose="03000509000000000000" pitchFamily="65" charset="-120"/>
                </a:rPr>
                <a:t>5cm</a:t>
              </a:r>
              <a:endParaRPr lang="en-US" altLang="zh-CN" sz="2000" b="0" baseline="30000" dirty="0">
                <a:solidFill>
                  <a:srgbClr val="000000"/>
                </a:solidFill>
                <a:ea typeface="標楷體" panose="03000509000000000000" pitchFamily="65" charset="-120"/>
              </a:endParaRPr>
            </a:p>
          </p:txBody>
        </p:sp>
        <p:sp>
          <p:nvSpPr>
            <p:cNvPr id="68" name="矩形 67">
              <a:extLst>
                <a:ext uri="{FF2B5EF4-FFF2-40B4-BE49-F238E27FC236}">
                  <a16:creationId xmlns:a16="http://schemas.microsoft.com/office/drawing/2014/main" xmlns="" id="{7241611A-93CA-4E6E-8711-22AD3C0D96E6}"/>
                </a:ext>
              </a:extLst>
            </p:cNvPr>
            <p:cNvSpPr/>
            <p:nvPr/>
          </p:nvSpPr>
          <p:spPr>
            <a:xfrm>
              <a:off x="5471782" y="1039521"/>
              <a:ext cx="2160000" cy="2160000"/>
            </a:xfrm>
            <a:prstGeom prst="rect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cxnSp>
          <p:nvCxnSpPr>
            <p:cNvPr id="69" name="直線接點 9">
              <a:extLst>
                <a:ext uri="{FF2B5EF4-FFF2-40B4-BE49-F238E27FC236}">
                  <a16:creationId xmlns:a16="http://schemas.microsoft.com/office/drawing/2014/main" xmlns="" id="{6C3F7384-A1B9-4C6F-82C5-2DF36F4A1DD4}"/>
                </a:ext>
              </a:extLst>
            </p:cNvPr>
            <p:cNvCxnSpPr>
              <a:stCxn id="68" idx="1"/>
              <a:endCxn id="68" idx="3"/>
            </p:cNvCxnSpPr>
            <p:nvPr/>
          </p:nvCxnSpPr>
          <p:spPr>
            <a:xfrm>
              <a:off x="5471782" y="2119521"/>
              <a:ext cx="2160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直線接點 11">
              <a:extLst>
                <a:ext uri="{FF2B5EF4-FFF2-40B4-BE49-F238E27FC236}">
                  <a16:creationId xmlns:a16="http://schemas.microsoft.com/office/drawing/2014/main" xmlns="" id="{6C21C9DD-14CE-4FD8-BAAD-48F66225FE1C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471782" y="1039521"/>
              <a:ext cx="1384917" cy="216000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直線接點 14">
              <a:extLst>
                <a:ext uri="{FF2B5EF4-FFF2-40B4-BE49-F238E27FC236}">
                  <a16:creationId xmlns:a16="http://schemas.microsoft.com/office/drawing/2014/main" xmlns="" id="{4D923E98-75B1-4FD4-A13E-7E427367C0E1}"/>
                </a:ext>
              </a:extLst>
            </p:cNvPr>
            <p:cNvCxnSpPr>
              <a:stCxn id="68" idx="1"/>
            </p:cNvCxnSpPr>
            <p:nvPr/>
          </p:nvCxnSpPr>
          <p:spPr>
            <a:xfrm flipV="1">
              <a:off x="5471782" y="1041400"/>
              <a:ext cx="1386218" cy="1078121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直線接點 16">
              <a:extLst>
                <a:ext uri="{FF2B5EF4-FFF2-40B4-BE49-F238E27FC236}">
                  <a16:creationId xmlns:a16="http://schemas.microsoft.com/office/drawing/2014/main" xmlns="" id="{E0CE1DF4-CD30-4FA8-AB52-B5BDBE6D3B4F}"/>
                </a:ext>
              </a:extLst>
            </p:cNvPr>
            <p:cNvCxnSpPr>
              <a:endCxn id="68" idx="3"/>
            </p:cNvCxnSpPr>
            <p:nvPr/>
          </p:nvCxnSpPr>
          <p:spPr>
            <a:xfrm flipV="1">
              <a:off x="5471782" y="2119521"/>
              <a:ext cx="2160000" cy="108000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直線單箭頭接點 18">
              <a:extLst>
                <a:ext uri="{FF2B5EF4-FFF2-40B4-BE49-F238E27FC236}">
                  <a16:creationId xmlns:a16="http://schemas.microsoft.com/office/drawing/2014/main" xmlns="" id="{379D7394-6C9A-453C-99A0-FA2506DA5BFB}"/>
                </a:ext>
              </a:extLst>
            </p:cNvPr>
            <p:cNvCxnSpPr>
              <a:cxnSpLocks/>
            </p:cNvCxnSpPr>
            <p:nvPr/>
          </p:nvCxnSpPr>
          <p:spPr>
            <a:xfrm>
              <a:off x="7706054" y="1039521"/>
              <a:ext cx="0" cy="1080000"/>
            </a:xfrm>
            <a:prstGeom prst="straightConnector1">
              <a:avLst/>
            </a:prstGeom>
            <a:ln w="12700"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直線單箭頭接點 19">
              <a:extLst>
                <a:ext uri="{FF2B5EF4-FFF2-40B4-BE49-F238E27FC236}">
                  <a16:creationId xmlns:a16="http://schemas.microsoft.com/office/drawing/2014/main" xmlns="" id="{C0543CFA-39C1-4EF4-A2A1-243DDEFC01AE}"/>
                </a:ext>
              </a:extLst>
            </p:cNvPr>
            <p:cNvCxnSpPr>
              <a:cxnSpLocks/>
            </p:cNvCxnSpPr>
            <p:nvPr/>
          </p:nvCxnSpPr>
          <p:spPr>
            <a:xfrm>
              <a:off x="7706054" y="2119521"/>
              <a:ext cx="0" cy="1080000"/>
            </a:xfrm>
            <a:prstGeom prst="straightConnector1">
              <a:avLst/>
            </a:prstGeom>
            <a:ln w="12700"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直線接點 23">
              <a:extLst>
                <a:ext uri="{FF2B5EF4-FFF2-40B4-BE49-F238E27FC236}">
                  <a16:creationId xmlns:a16="http://schemas.microsoft.com/office/drawing/2014/main" xmlns="" id="{5311F24A-BA9D-4B5C-936A-EFAD62F0E5CF}"/>
                </a:ext>
              </a:extLst>
            </p:cNvPr>
            <p:cNvCxnSpPr>
              <a:cxnSpLocks/>
            </p:cNvCxnSpPr>
            <p:nvPr/>
          </p:nvCxnSpPr>
          <p:spPr>
            <a:xfrm>
              <a:off x="7650834" y="1036054"/>
              <a:ext cx="119063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直線接點 24">
              <a:extLst>
                <a:ext uri="{FF2B5EF4-FFF2-40B4-BE49-F238E27FC236}">
                  <a16:creationId xmlns:a16="http://schemas.microsoft.com/office/drawing/2014/main" xmlns="" id="{5D872043-E097-4117-B847-B589409A7B7F}"/>
                </a:ext>
              </a:extLst>
            </p:cNvPr>
            <p:cNvCxnSpPr>
              <a:cxnSpLocks/>
            </p:cNvCxnSpPr>
            <p:nvPr/>
          </p:nvCxnSpPr>
          <p:spPr>
            <a:xfrm>
              <a:off x="7650834" y="2119521"/>
              <a:ext cx="119063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直線接點 26">
              <a:extLst>
                <a:ext uri="{FF2B5EF4-FFF2-40B4-BE49-F238E27FC236}">
                  <a16:creationId xmlns:a16="http://schemas.microsoft.com/office/drawing/2014/main" xmlns="" id="{13A178CE-1A3B-4FFE-A657-48D7EEA4704D}"/>
                </a:ext>
              </a:extLst>
            </p:cNvPr>
            <p:cNvCxnSpPr>
              <a:cxnSpLocks/>
            </p:cNvCxnSpPr>
            <p:nvPr/>
          </p:nvCxnSpPr>
          <p:spPr>
            <a:xfrm>
              <a:off x="7650834" y="3197350"/>
              <a:ext cx="119063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78" name="直線接點 31">
            <a:extLst>
              <a:ext uri="{FF2B5EF4-FFF2-40B4-BE49-F238E27FC236}">
                <a16:creationId xmlns:a16="http://schemas.microsoft.com/office/drawing/2014/main" xmlns="" id="{1FD093A1-0B0B-466D-82FB-4FAE21609BE9}"/>
              </a:ext>
            </a:extLst>
          </p:cNvPr>
          <p:cNvCxnSpPr>
            <a:endCxn id="53" idx="3"/>
          </p:cNvCxnSpPr>
          <p:nvPr/>
        </p:nvCxnSpPr>
        <p:spPr>
          <a:xfrm>
            <a:off x="6932899" y="1047750"/>
            <a:ext cx="775083" cy="1071771"/>
          </a:xfrm>
          <a:prstGeom prst="line">
            <a:avLst/>
          </a:prstGeom>
          <a:ln w="19050">
            <a:solidFill>
              <a:srgbClr val="FF00FF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9" name="Rectangle 4">
            <a:extLst>
              <a:ext uri="{FF2B5EF4-FFF2-40B4-BE49-F238E27FC236}">
                <a16:creationId xmlns:a16="http://schemas.microsoft.com/office/drawing/2014/main" xmlns="" id="{47F3AE4C-537F-4F52-B80F-383E0F0FE3E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33034" y="1506029"/>
            <a:ext cx="595527" cy="46166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lvl="0" eaLnBrk="0" fontAlgn="base" hangingPunct="0">
              <a:spcBef>
                <a:spcPct val="0"/>
              </a:spcBef>
              <a:spcAft>
                <a:spcPts val="600"/>
              </a:spcAft>
              <a:defRPr/>
            </a:pPr>
            <a:r>
              <a:rPr lang="en-US" altLang="zh-CN" sz="2400" b="0" dirty="0">
                <a:solidFill>
                  <a:srgbClr val="FF00FF"/>
                </a:solidFill>
                <a:ea typeface="標楷體" panose="03000509000000000000" pitchFamily="65" charset="-120"/>
              </a:rPr>
              <a:t>A</a:t>
            </a:r>
            <a:endParaRPr lang="en-US" altLang="zh-CN" sz="2400" b="0" baseline="30000" dirty="0">
              <a:solidFill>
                <a:srgbClr val="FF00FF"/>
              </a:solidFill>
              <a:ea typeface="標楷體" panose="03000509000000000000" pitchFamily="65" charset="-120"/>
            </a:endParaRPr>
          </a:p>
        </p:txBody>
      </p:sp>
      <p:sp>
        <p:nvSpPr>
          <p:cNvPr id="80" name="Rectangle 4">
            <a:extLst>
              <a:ext uri="{FF2B5EF4-FFF2-40B4-BE49-F238E27FC236}">
                <a16:creationId xmlns:a16="http://schemas.microsoft.com/office/drawing/2014/main" xmlns="" id="{5D5FD70E-17A3-4F57-A7A0-CF77B11D287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59838" y="2217346"/>
            <a:ext cx="595527" cy="46166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lvl="0" eaLnBrk="0" fontAlgn="base" hangingPunct="0">
              <a:spcBef>
                <a:spcPct val="0"/>
              </a:spcBef>
              <a:spcAft>
                <a:spcPts val="600"/>
              </a:spcAft>
              <a:defRPr/>
            </a:pPr>
            <a:r>
              <a:rPr lang="en-US" altLang="zh-CN" sz="2400" b="0" dirty="0">
                <a:solidFill>
                  <a:srgbClr val="FF00FF"/>
                </a:solidFill>
                <a:ea typeface="標楷體" panose="03000509000000000000" pitchFamily="65" charset="-120"/>
              </a:rPr>
              <a:t>B</a:t>
            </a:r>
          </a:p>
        </p:txBody>
      </p:sp>
      <p:sp>
        <p:nvSpPr>
          <p:cNvPr id="81" name="Rectangle 4">
            <a:extLst>
              <a:ext uri="{FF2B5EF4-FFF2-40B4-BE49-F238E27FC236}">
                <a16:creationId xmlns:a16="http://schemas.microsoft.com/office/drawing/2014/main" xmlns="" id="{5ABA7E7D-CC82-4A99-A3D7-F5E7AD83EF8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42588" y="1660455"/>
            <a:ext cx="595527" cy="46166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lvl="0" eaLnBrk="0" fontAlgn="base" hangingPunct="0">
              <a:spcBef>
                <a:spcPct val="0"/>
              </a:spcBef>
              <a:spcAft>
                <a:spcPts val="600"/>
              </a:spcAft>
              <a:defRPr/>
            </a:pPr>
            <a:r>
              <a:rPr lang="en-US" altLang="zh-CN" sz="2400" b="0" dirty="0">
                <a:solidFill>
                  <a:srgbClr val="FF00FF"/>
                </a:solidFill>
                <a:ea typeface="標楷體" panose="03000509000000000000" pitchFamily="65" charset="-120"/>
              </a:rPr>
              <a:t>C</a:t>
            </a:r>
          </a:p>
        </p:txBody>
      </p:sp>
      <p:cxnSp>
        <p:nvCxnSpPr>
          <p:cNvPr id="82" name="直線接點 38">
            <a:extLst>
              <a:ext uri="{FF2B5EF4-FFF2-40B4-BE49-F238E27FC236}">
                <a16:creationId xmlns:a16="http://schemas.microsoft.com/office/drawing/2014/main" xmlns="" id="{218C0982-D327-4B3E-B50B-2766A63C110D}"/>
              </a:ext>
            </a:extLst>
          </p:cNvPr>
          <p:cNvCxnSpPr>
            <a:cxnSpLocks/>
          </p:cNvCxnSpPr>
          <p:nvPr/>
        </p:nvCxnSpPr>
        <p:spPr>
          <a:xfrm flipV="1">
            <a:off x="6240352" y="2119521"/>
            <a:ext cx="1467630" cy="2599"/>
          </a:xfrm>
          <a:prstGeom prst="line">
            <a:avLst/>
          </a:prstGeom>
          <a:ln w="28575">
            <a:solidFill>
              <a:srgbClr val="FF66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3" name="Rectangle 4">
            <a:extLst>
              <a:ext uri="{FF2B5EF4-FFF2-40B4-BE49-F238E27FC236}">
                <a16:creationId xmlns:a16="http://schemas.microsoft.com/office/drawing/2014/main" xmlns="" id="{0C14F408-CBB0-4377-81F9-51104AEF4E8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76910" y="3329933"/>
            <a:ext cx="3362827" cy="46166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zh-CN" altLang="en-US" sz="24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所以它們的</a:t>
            </a:r>
            <a:r>
              <a:rPr lang="zh-CN" altLang="en-US" sz="2400" b="0" dirty="0">
                <a:solidFill>
                  <a:srgbClr val="C00000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面積相等</a:t>
            </a:r>
            <a:r>
              <a:rPr lang="zh-CN" altLang="en-US" sz="24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。</a:t>
            </a:r>
            <a:endParaRPr lang="en-US" altLang="zh-CN" sz="2400" b="0" dirty="0">
              <a:solidFill>
                <a:srgbClr val="0000FF"/>
              </a:solidFill>
              <a:ea typeface="標楷體" panose="03000509000000000000" pitchFamily="65" charset="-120"/>
              <a:sym typeface="Wingdings 3" panose="05040102010807070707" pitchFamily="18" charset="2"/>
            </a:endParaRPr>
          </a:p>
        </p:txBody>
      </p:sp>
      <p:sp>
        <p:nvSpPr>
          <p:cNvPr id="84" name="Rectangle 4">
            <a:extLst>
              <a:ext uri="{FF2B5EF4-FFF2-40B4-BE49-F238E27FC236}">
                <a16:creationId xmlns:a16="http://schemas.microsoft.com/office/drawing/2014/main" xmlns="" id="{94CD6140-D4D7-42A9-954E-29F24699BDE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80208" y="2913123"/>
            <a:ext cx="2166209" cy="46166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zh-CN" altLang="en-US" sz="24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高都是</a:t>
            </a:r>
            <a:r>
              <a:rPr lang="en-US" altLang="zh-CN" sz="24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5cm</a:t>
            </a:r>
            <a:r>
              <a:rPr lang="zh-CN" altLang="en-US" sz="24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，</a:t>
            </a:r>
            <a:endParaRPr lang="en-US" altLang="zh-CN" sz="2400" b="0" dirty="0">
              <a:solidFill>
                <a:srgbClr val="0000FF"/>
              </a:solidFill>
              <a:ea typeface="標楷體" panose="03000509000000000000" pitchFamily="65" charset="-120"/>
              <a:sym typeface="Wingdings 3" panose="05040102010807070707" pitchFamily="18" charset="2"/>
            </a:endParaRPr>
          </a:p>
        </p:txBody>
      </p:sp>
      <p:sp>
        <p:nvSpPr>
          <p:cNvPr id="85" name="Rectangle 4">
            <a:extLst>
              <a:ext uri="{FF2B5EF4-FFF2-40B4-BE49-F238E27FC236}">
                <a16:creationId xmlns:a16="http://schemas.microsoft.com/office/drawing/2014/main" xmlns="" id="{BE6651A8-36E8-4F80-9567-BAB7065BE14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08935" y="3918104"/>
            <a:ext cx="2827015" cy="46166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zh-CN" altLang="en-US" sz="24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陰影部分的面積</a:t>
            </a:r>
            <a:endParaRPr lang="en-US" altLang="zh-CN" sz="2400" b="0" dirty="0">
              <a:solidFill>
                <a:srgbClr val="0000FF"/>
              </a:solidFill>
              <a:ea typeface="標楷體" panose="03000509000000000000" pitchFamily="65" charset="-120"/>
              <a:sym typeface="Wingdings 3" panose="05040102010807070707" pitchFamily="18" charset="2"/>
            </a:endParaRPr>
          </a:p>
        </p:txBody>
      </p:sp>
      <p:sp>
        <p:nvSpPr>
          <p:cNvPr id="86" name="Rectangle 4">
            <a:extLst>
              <a:ext uri="{FF2B5EF4-FFF2-40B4-BE49-F238E27FC236}">
                <a16:creationId xmlns:a16="http://schemas.microsoft.com/office/drawing/2014/main" xmlns="" id="{D2D3DC49-59A6-45AC-90D8-BF2E022E975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45998" y="4293068"/>
            <a:ext cx="2348005" cy="830997"/>
          </a:xfrm>
          <a:prstGeom prst="rect">
            <a:avLst/>
          </a:prstGeom>
          <a:solidFill>
            <a:srgbClr val="FFF1C5"/>
          </a:solidFill>
          <a:ln>
            <a:noFill/>
          </a:ln>
          <a:effectLst>
            <a:prstShdw prst="shdw17" dist="17961" dir="2700000">
              <a:srgbClr val="C00000">
                <a:alpha val="80000"/>
              </a:srgbClr>
            </a:prstShdw>
          </a:effectLst>
        </p:spPr>
        <p:txBody>
          <a:bodyPr wrap="square" anchor="ctr">
            <a:spAutoFit/>
          </a:bodyPr>
          <a:lstStyle>
            <a:lvl1pPr marL="2857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indent="0"/>
            <a:r>
              <a:rPr lang="zh-CN" altLang="en-US" sz="2400" b="0" dirty="0">
                <a:solidFill>
                  <a:srgbClr val="C00000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   三角形的面積</a:t>
            </a:r>
            <a:endParaRPr lang="en-US" altLang="zh-CN" sz="2400" b="0" dirty="0">
              <a:solidFill>
                <a:srgbClr val="C00000"/>
              </a:solidFill>
              <a:ea typeface="標楷體" panose="03000509000000000000" pitchFamily="65" charset="-120"/>
              <a:sym typeface="Wingdings 3" panose="05040102010807070707" pitchFamily="18" charset="2"/>
            </a:endParaRPr>
          </a:p>
          <a:p>
            <a:pPr marL="0" indent="0"/>
            <a:r>
              <a:rPr lang="en-US" altLang="zh-CN" sz="2400" b="0" dirty="0">
                <a:solidFill>
                  <a:srgbClr val="C00000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= </a:t>
            </a:r>
            <a:r>
              <a:rPr lang="zh-CN" altLang="en-US" sz="2400" b="0" dirty="0">
                <a:solidFill>
                  <a:srgbClr val="C00000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底</a:t>
            </a:r>
            <a:r>
              <a:rPr lang="en-US" altLang="zh-CN" sz="2400" b="0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Wingdings 3" panose="05040102010807070707" pitchFamily="18" charset="2"/>
              </a:rPr>
              <a:t>×</a:t>
            </a:r>
            <a:r>
              <a:rPr lang="zh-CN" altLang="en-US" sz="2400" b="0" dirty="0">
                <a:solidFill>
                  <a:srgbClr val="C00000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高</a:t>
            </a:r>
            <a:r>
              <a:rPr lang="en-US" altLang="zh-CN" sz="2400" b="0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Wingdings 3" panose="05040102010807070707" pitchFamily="18" charset="2"/>
              </a:rPr>
              <a:t>÷</a:t>
            </a:r>
            <a:r>
              <a:rPr lang="en-US" altLang="zh-CN" sz="2400" b="0" dirty="0">
                <a:solidFill>
                  <a:srgbClr val="C00000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2</a:t>
            </a:r>
            <a:endParaRPr lang="zh-CN" altLang="en-US" sz="2400" b="0" dirty="0">
              <a:solidFill>
                <a:srgbClr val="C00000"/>
              </a:solidFill>
              <a:ea typeface="標楷體" panose="03000509000000000000" pitchFamily="65" charset="-120"/>
            </a:endParaRPr>
          </a:p>
        </p:txBody>
      </p:sp>
      <p:sp>
        <p:nvSpPr>
          <p:cNvPr id="87" name="Rectangle 4">
            <a:extLst>
              <a:ext uri="{FF2B5EF4-FFF2-40B4-BE49-F238E27FC236}">
                <a16:creationId xmlns:a16="http://schemas.microsoft.com/office/drawing/2014/main" xmlns="" id="{1B9CEEF0-FF58-45C9-A889-E5047AE17D0D}"/>
              </a:ext>
            </a:extLst>
          </p:cNvPr>
          <p:cNvSpPr>
            <a:spLocks noChangeArrowheads="1"/>
          </p:cNvSpPr>
          <p:nvPr/>
        </p:nvSpPr>
        <p:spPr bwMode="auto">
          <a:xfrm>
            <a:off x="925061" y="4325378"/>
            <a:ext cx="5120937" cy="46166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CN" sz="24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= </a:t>
            </a:r>
            <a:r>
              <a:rPr lang="zh-CN" altLang="en-US" sz="24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三角形</a:t>
            </a:r>
            <a:r>
              <a:rPr lang="en-US" altLang="zh-CN" sz="24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C</a:t>
            </a:r>
            <a:r>
              <a:rPr lang="zh-CN" altLang="en-US" sz="24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的面積＋三角形</a:t>
            </a:r>
            <a:r>
              <a:rPr lang="en-US" altLang="zh-CN" sz="24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B</a:t>
            </a:r>
            <a:r>
              <a:rPr lang="zh-CN" altLang="en-US" sz="24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的面積</a:t>
            </a:r>
            <a:endParaRPr lang="en-US" altLang="zh-CN" sz="2400" b="0" dirty="0">
              <a:solidFill>
                <a:srgbClr val="0000FF"/>
              </a:solidFill>
              <a:ea typeface="標楷體" panose="03000509000000000000" pitchFamily="65" charset="-120"/>
              <a:sym typeface="Wingdings 3" panose="05040102010807070707" pitchFamily="18" charset="2"/>
            </a:endParaRPr>
          </a:p>
        </p:txBody>
      </p:sp>
      <p:sp>
        <p:nvSpPr>
          <p:cNvPr id="88" name="Rectangle 4">
            <a:extLst>
              <a:ext uri="{FF2B5EF4-FFF2-40B4-BE49-F238E27FC236}">
                <a16:creationId xmlns:a16="http://schemas.microsoft.com/office/drawing/2014/main" xmlns="" id="{42498AA0-3615-4713-A71C-4A5F02A5FD08}"/>
              </a:ext>
            </a:extLst>
          </p:cNvPr>
          <p:cNvSpPr>
            <a:spLocks noChangeArrowheads="1"/>
          </p:cNvSpPr>
          <p:nvPr/>
        </p:nvSpPr>
        <p:spPr bwMode="auto">
          <a:xfrm>
            <a:off x="925061" y="5120479"/>
            <a:ext cx="1912119" cy="46166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CN" sz="24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= 25(cm</a:t>
            </a:r>
            <a:r>
              <a:rPr lang="en-US" altLang="zh-CN" sz="2400" b="0" baseline="3000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2</a:t>
            </a:r>
            <a:r>
              <a:rPr lang="en-US" altLang="zh-CN" sz="24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)</a:t>
            </a:r>
          </a:p>
        </p:txBody>
      </p:sp>
      <p:cxnSp>
        <p:nvCxnSpPr>
          <p:cNvPr id="89" name="直線接點 51">
            <a:extLst>
              <a:ext uri="{FF2B5EF4-FFF2-40B4-BE49-F238E27FC236}">
                <a16:creationId xmlns:a16="http://schemas.microsoft.com/office/drawing/2014/main" xmlns="" id="{34AE2670-D9F2-405C-B29D-593A46EECA39}"/>
              </a:ext>
            </a:extLst>
          </p:cNvPr>
          <p:cNvCxnSpPr>
            <a:cxnSpLocks/>
          </p:cNvCxnSpPr>
          <p:nvPr/>
        </p:nvCxnSpPr>
        <p:spPr>
          <a:xfrm flipH="1">
            <a:off x="6934200" y="1039019"/>
            <a:ext cx="0" cy="1080000"/>
          </a:xfrm>
          <a:prstGeom prst="line">
            <a:avLst/>
          </a:prstGeom>
          <a:ln w="19050">
            <a:solidFill>
              <a:srgbClr val="00B05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直線接點 52">
            <a:extLst>
              <a:ext uri="{FF2B5EF4-FFF2-40B4-BE49-F238E27FC236}">
                <a16:creationId xmlns:a16="http://schemas.microsoft.com/office/drawing/2014/main" xmlns="" id="{18CF2889-4F88-4DF8-8223-69C4B03D7073}"/>
              </a:ext>
            </a:extLst>
          </p:cNvPr>
          <p:cNvCxnSpPr/>
          <p:nvPr/>
        </p:nvCxnSpPr>
        <p:spPr>
          <a:xfrm>
            <a:off x="5549900" y="2130944"/>
            <a:ext cx="0" cy="1080000"/>
          </a:xfrm>
          <a:prstGeom prst="line">
            <a:avLst/>
          </a:prstGeom>
          <a:ln w="19050">
            <a:solidFill>
              <a:srgbClr val="00B05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1" name="手繪多邊形: 圖案 53">
            <a:extLst>
              <a:ext uri="{FF2B5EF4-FFF2-40B4-BE49-F238E27FC236}">
                <a16:creationId xmlns:a16="http://schemas.microsoft.com/office/drawing/2014/main" xmlns="" id="{61727FCC-17E7-4145-8C33-598C58F5CD60}"/>
              </a:ext>
            </a:extLst>
          </p:cNvPr>
          <p:cNvSpPr/>
          <p:nvPr/>
        </p:nvSpPr>
        <p:spPr>
          <a:xfrm>
            <a:off x="6931024" y="2000250"/>
            <a:ext cx="108000" cy="108000"/>
          </a:xfrm>
          <a:custGeom>
            <a:avLst/>
            <a:gdLst>
              <a:gd name="connsiteX0" fmla="*/ 0 w 117475"/>
              <a:gd name="connsiteY0" fmla="*/ 0 h 133350"/>
              <a:gd name="connsiteX1" fmla="*/ 117475 w 117475"/>
              <a:gd name="connsiteY1" fmla="*/ 0 h 133350"/>
              <a:gd name="connsiteX2" fmla="*/ 117475 w 117475"/>
              <a:gd name="connsiteY2" fmla="*/ 133350 h 1333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17475" h="133350">
                <a:moveTo>
                  <a:pt x="0" y="0"/>
                </a:moveTo>
                <a:lnTo>
                  <a:pt x="117475" y="0"/>
                </a:lnTo>
                <a:lnTo>
                  <a:pt x="117475" y="133350"/>
                </a:lnTo>
              </a:path>
            </a:pathLst>
          </a:custGeom>
          <a:noFill/>
          <a:ln w="190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92" name="手繪多邊形: 圖案 54">
            <a:extLst>
              <a:ext uri="{FF2B5EF4-FFF2-40B4-BE49-F238E27FC236}">
                <a16:creationId xmlns:a16="http://schemas.microsoft.com/office/drawing/2014/main" xmlns="" id="{FDF99BF4-3CB4-4CC9-8099-4AB6AE8947C6}"/>
              </a:ext>
            </a:extLst>
          </p:cNvPr>
          <p:cNvSpPr/>
          <p:nvPr/>
        </p:nvSpPr>
        <p:spPr>
          <a:xfrm rot="5400000">
            <a:off x="5540721" y="2134249"/>
            <a:ext cx="108000" cy="108000"/>
          </a:xfrm>
          <a:custGeom>
            <a:avLst/>
            <a:gdLst>
              <a:gd name="connsiteX0" fmla="*/ 0 w 117475"/>
              <a:gd name="connsiteY0" fmla="*/ 0 h 133350"/>
              <a:gd name="connsiteX1" fmla="*/ 117475 w 117475"/>
              <a:gd name="connsiteY1" fmla="*/ 0 h 133350"/>
              <a:gd name="connsiteX2" fmla="*/ 117475 w 117475"/>
              <a:gd name="connsiteY2" fmla="*/ 133350 h 1333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17475" h="133350">
                <a:moveTo>
                  <a:pt x="0" y="0"/>
                </a:moveTo>
                <a:lnTo>
                  <a:pt x="117475" y="0"/>
                </a:lnTo>
                <a:lnTo>
                  <a:pt x="117475" y="133350"/>
                </a:lnTo>
              </a:path>
            </a:pathLst>
          </a:custGeom>
          <a:noFill/>
          <a:ln w="190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93" name="直線接點 55">
            <a:extLst>
              <a:ext uri="{FF2B5EF4-FFF2-40B4-BE49-F238E27FC236}">
                <a16:creationId xmlns:a16="http://schemas.microsoft.com/office/drawing/2014/main" xmlns="" id="{BB0FA09A-3909-4339-95E6-7F9B3054B607}"/>
              </a:ext>
            </a:extLst>
          </p:cNvPr>
          <p:cNvCxnSpPr>
            <a:cxnSpLocks/>
          </p:cNvCxnSpPr>
          <p:nvPr/>
        </p:nvCxnSpPr>
        <p:spPr>
          <a:xfrm>
            <a:off x="5555695" y="2121938"/>
            <a:ext cx="675640" cy="0"/>
          </a:xfrm>
          <a:prstGeom prst="line">
            <a:avLst/>
          </a:prstGeom>
          <a:ln w="19050">
            <a:solidFill>
              <a:srgbClr val="00B05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4" name="Rectangle 4">
            <a:extLst>
              <a:ext uri="{FF2B5EF4-FFF2-40B4-BE49-F238E27FC236}">
                <a16:creationId xmlns:a16="http://schemas.microsoft.com/office/drawing/2014/main" xmlns="" id="{C8B46466-B065-4D73-9EE2-C680716E425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90834" y="1475786"/>
            <a:ext cx="823903" cy="369332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lvl="0" eaLnBrk="0" fontAlgn="base" hangingPunct="0">
              <a:spcBef>
                <a:spcPct val="0"/>
              </a:spcBef>
              <a:spcAft>
                <a:spcPts val="600"/>
              </a:spcAft>
              <a:defRPr/>
            </a:pPr>
            <a:r>
              <a:rPr lang="en-US" altLang="zh-CN" b="0" dirty="0">
                <a:solidFill>
                  <a:srgbClr val="00B050"/>
                </a:solidFill>
                <a:ea typeface="標楷體" panose="03000509000000000000" pitchFamily="65" charset="-120"/>
              </a:rPr>
              <a:t>5cm</a:t>
            </a:r>
            <a:endParaRPr lang="en-US" altLang="zh-CN" b="0" baseline="30000" dirty="0">
              <a:solidFill>
                <a:srgbClr val="00B050"/>
              </a:solidFill>
              <a:ea typeface="標楷體" panose="03000509000000000000" pitchFamily="65" charset="-120"/>
            </a:endParaRPr>
          </a:p>
        </p:txBody>
      </p:sp>
      <p:sp>
        <p:nvSpPr>
          <p:cNvPr id="95" name="Rectangle 4">
            <a:extLst>
              <a:ext uri="{FF2B5EF4-FFF2-40B4-BE49-F238E27FC236}">
                <a16:creationId xmlns:a16="http://schemas.microsoft.com/office/drawing/2014/main" xmlns="" id="{E6F0F522-D101-4171-BC8B-939382DE9EF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92138" y="2374865"/>
            <a:ext cx="823903" cy="369332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lvl="0" eaLnBrk="0" fontAlgn="base" hangingPunct="0">
              <a:spcBef>
                <a:spcPct val="0"/>
              </a:spcBef>
              <a:spcAft>
                <a:spcPts val="600"/>
              </a:spcAft>
              <a:defRPr/>
            </a:pPr>
            <a:r>
              <a:rPr lang="en-US" altLang="zh-CN" b="0" dirty="0">
                <a:solidFill>
                  <a:srgbClr val="00B050"/>
                </a:solidFill>
                <a:ea typeface="標楷體" panose="03000509000000000000" pitchFamily="65" charset="-120"/>
              </a:rPr>
              <a:t>5cm</a:t>
            </a:r>
            <a:endParaRPr lang="en-US" altLang="zh-CN" b="0" baseline="30000" dirty="0">
              <a:solidFill>
                <a:srgbClr val="00B050"/>
              </a:solidFill>
              <a:ea typeface="標楷體" panose="03000509000000000000" pitchFamily="65" charset="-120"/>
            </a:endParaRPr>
          </a:p>
        </p:txBody>
      </p:sp>
      <p:grpSp>
        <p:nvGrpSpPr>
          <p:cNvPr id="96" name="群組 60">
            <a:extLst>
              <a:ext uri="{FF2B5EF4-FFF2-40B4-BE49-F238E27FC236}">
                <a16:creationId xmlns:a16="http://schemas.microsoft.com/office/drawing/2014/main" xmlns="" id="{D0BFAC3E-190B-4197-AF4E-8BA92E56933C}"/>
              </a:ext>
            </a:extLst>
          </p:cNvPr>
          <p:cNvGrpSpPr/>
          <p:nvPr/>
        </p:nvGrpSpPr>
        <p:grpSpPr>
          <a:xfrm>
            <a:off x="4463596" y="4344032"/>
            <a:ext cx="490441" cy="461665"/>
            <a:chOff x="4463596" y="4222112"/>
            <a:chExt cx="490441" cy="461665"/>
          </a:xfrm>
        </p:grpSpPr>
        <p:sp>
          <p:nvSpPr>
            <p:cNvPr id="97" name="矩形 96">
              <a:extLst>
                <a:ext uri="{FF2B5EF4-FFF2-40B4-BE49-F238E27FC236}">
                  <a16:creationId xmlns:a16="http://schemas.microsoft.com/office/drawing/2014/main" xmlns="" id="{827870F0-EAB2-43C4-890C-5ADEAC876916}"/>
                </a:ext>
              </a:extLst>
            </p:cNvPr>
            <p:cNvSpPr/>
            <p:nvPr/>
          </p:nvSpPr>
          <p:spPr>
            <a:xfrm>
              <a:off x="4549139" y="4318809"/>
              <a:ext cx="216000" cy="301466"/>
            </a:xfrm>
            <a:prstGeom prst="rect">
              <a:avLst/>
            </a:prstGeom>
            <a:solidFill>
              <a:schemeClr val="bg1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98" name="Rectangle 4">
              <a:extLst>
                <a:ext uri="{FF2B5EF4-FFF2-40B4-BE49-F238E27FC236}">
                  <a16:creationId xmlns:a16="http://schemas.microsoft.com/office/drawing/2014/main" xmlns="" id="{8AE4EEB6-DAF8-46FF-A7B2-0EB3624E51F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63596" y="4222112"/>
              <a:ext cx="490441" cy="461665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wrap="square" anchor="ctr">
              <a:spAutoFit/>
            </a:bodyPr>
            <a:lstStyle>
              <a:lvl1pPr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r>
                <a:rPr lang="en-US" altLang="zh-CN" sz="2400" b="0" dirty="0">
                  <a:solidFill>
                    <a:srgbClr val="FF00FF"/>
                  </a:solidFill>
                  <a:ea typeface="標楷體" panose="03000509000000000000" pitchFamily="65" charset="-120"/>
                  <a:sym typeface="Wingdings 3" panose="05040102010807070707" pitchFamily="18" charset="2"/>
                </a:rPr>
                <a:t>A</a:t>
              </a:r>
              <a:endParaRPr lang="en-US" altLang="zh-CN" sz="24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endParaRPr>
            </a:p>
          </p:txBody>
        </p:sp>
      </p:grpSp>
      <p:cxnSp>
        <p:nvCxnSpPr>
          <p:cNvPr id="99" name="直線單箭頭接點 62">
            <a:extLst>
              <a:ext uri="{FF2B5EF4-FFF2-40B4-BE49-F238E27FC236}">
                <a16:creationId xmlns:a16="http://schemas.microsoft.com/office/drawing/2014/main" xmlns="" id="{B085153C-C8F0-426B-9710-97586CC1EBE1}"/>
              </a:ext>
            </a:extLst>
          </p:cNvPr>
          <p:cNvCxnSpPr/>
          <p:nvPr/>
        </p:nvCxnSpPr>
        <p:spPr>
          <a:xfrm>
            <a:off x="5559414" y="2196785"/>
            <a:ext cx="2160000" cy="0"/>
          </a:xfrm>
          <a:prstGeom prst="straightConnector1">
            <a:avLst/>
          </a:prstGeom>
          <a:ln w="12700">
            <a:solidFill>
              <a:srgbClr val="0000FF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0" name="Rectangle 4">
            <a:extLst>
              <a:ext uri="{FF2B5EF4-FFF2-40B4-BE49-F238E27FC236}">
                <a16:creationId xmlns:a16="http://schemas.microsoft.com/office/drawing/2014/main" xmlns="" id="{DA5540CB-08CC-420C-90A6-AFA147A70DC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50045" y="2243927"/>
            <a:ext cx="1152000" cy="344128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txBody>
          <a:bodyPr wrap="square" lIns="36000" tIns="0" rIns="36000" bIns="36000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lvl="0" eaLnBrk="0" fontAlgn="base" hangingPunct="0">
              <a:spcBef>
                <a:spcPct val="0"/>
              </a:spcBef>
              <a:spcAft>
                <a:spcPts val="600"/>
              </a:spcAft>
              <a:defRPr/>
            </a:pPr>
            <a:r>
              <a:rPr lang="en-US" altLang="zh-CN" sz="2000" b="0" dirty="0">
                <a:solidFill>
                  <a:srgbClr val="0000FF"/>
                </a:solidFill>
                <a:ea typeface="標楷體" panose="03000509000000000000" pitchFamily="65" charset="-120"/>
              </a:rPr>
              <a:t>(5</a:t>
            </a:r>
            <a:r>
              <a:rPr lang="zh-CN" altLang="en-US" sz="2000" b="0" dirty="0">
                <a:solidFill>
                  <a:srgbClr val="0000FF"/>
                </a:solidFill>
                <a:ea typeface="標楷體" panose="03000509000000000000" pitchFamily="65" charset="-120"/>
              </a:rPr>
              <a:t>＋</a:t>
            </a:r>
            <a:r>
              <a:rPr lang="en-US" altLang="zh-CN" sz="2000" b="0" dirty="0">
                <a:solidFill>
                  <a:srgbClr val="0000FF"/>
                </a:solidFill>
                <a:ea typeface="標楷體" panose="03000509000000000000" pitchFamily="65" charset="-120"/>
              </a:rPr>
              <a:t>5)cm</a:t>
            </a:r>
            <a:endParaRPr lang="en-US" altLang="zh-CN" sz="2000" b="0" baseline="30000" dirty="0">
              <a:solidFill>
                <a:srgbClr val="0000FF"/>
              </a:solidFill>
              <a:ea typeface="標楷體" panose="03000509000000000000" pitchFamily="65" charset="-120"/>
            </a:endParaRPr>
          </a:p>
        </p:txBody>
      </p:sp>
      <p:sp>
        <p:nvSpPr>
          <p:cNvPr id="101" name="手繪多邊形: 圖案 12293">
            <a:extLst>
              <a:ext uri="{FF2B5EF4-FFF2-40B4-BE49-F238E27FC236}">
                <a16:creationId xmlns:a16="http://schemas.microsoft.com/office/drawing/2014/main" xmlns="" id="{7AB87FE9-7446-4101-83E6-8EA0181B738B}"/>
              </a:ext>
            </a:extLst>
          </p:cNvPr>
          <p:cNvSpPr/>
          <p:nvPr/>
        </p:nvSpPr>
        <p:spPr>
          <a:xfrm>
            <a:off x="5546725" y="1044575"/>
            <a:ext cx="2162175" cy="1076325"/>
          </a:xfrm>
          <a:custGeom>
            <a:avLst/>
            <a:gdLst>
              <a:gd name="connsiteX0" fmla="*/ 1381125 w 2162175"/>
              <a:gd name="connsiteY0" fmla="*/ 0 h 1076325"/>
              <a:gd name="connsiteX1" fmla="*/ 0 w 2162175"/>
              <a:gd name="connsiteY1" fmla="*/ 1076325 h 1076325"/>
              <a:gd name="connsiteX2" fmla="*/ 2162175 w 2162175"/>
              <a:gd name="connsiteY2" fmla="*/ 1076325 h 10763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162175" h="1076325">
                <a:moveTo>
                  <a:pt x="1381125" y="0"/>
                </a:moveTo>
                <a:lnTo>
                  <a:pt x="0" y="1076325"/>
                </a:lnTo>
                <a:lnTo>
                  <a:pt x="2162175" y="1076325"/>
                </a:lnTo>
              </a:path>
            </a:pathLst>
          </a:custGeom>
          <a:noFill/>
          <a:ln w="190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368576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000"/>
                            </p:stCondLst>
                            <p:childTnLst>
                              <p:par>
                                <p:cTn id="1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500"/>
                            </p:stCondLst>
                            <p:childTnLst>
                              <p:par>
                                <p:cTn id="2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000"/>
                            </p:stCondLst>
                            <p:childTnLst>
                              <p:par>
                                <p:cTn id="2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2500"/>
                            </p:stCondLst>
                            <p:childTnLst>
                              <p:par>
                                <p:cTn id="3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75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00"/>
                            </p:stCondLst>
                            <p:childTnLst>
                              <p:par>
                                <p:cTn id="4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1000"/>
                            </p:stCondLst>
                            <p:childTnLst>
                              <p:par>
                                <p:cTn id="44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6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1500"/>
                            </p:stCondLst>
                            <p:childTnLst>
                              <p:par>
                                <p:cTn id="4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0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2000"/>
                            </p:stCondLst>
                            <p:childTnLst>
                              <p:par>
                                <p:cTn id="5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2500"/>
                            </p:stCondLst>
                            <p:childTnLst>
                              <p:par>
                                <p:cTn id="56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8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3000"/>
                            </p:stCondLst>
                            <p:childTnLst>
                              <p:par>
                                <p:cTn id="60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3500"/>
                            </p:stCondLst>
                            <p:childTnLst>
                              <p:par>
                                <p:cTn id="6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6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4000"/>
                            </p:stCondLst>
                            <p:childTnLst>
                              <p:par>
                                <p:cTn id="6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0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4500"/>
                            </p:stCondLst>
                            <p:childTnLst>
                              <p:par>
                                <p:cTn id="7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4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5000"/>
                            </p:stCondLst>
                            <p:childTnLst>
                              <p:par>
                                <p:cTn id="7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8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2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5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8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0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1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4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7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0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2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3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>
                            <p:stCondLst>
                              <p:cond delay="500"/>
                            </p:stCondLst>
                            <p:childTnLst>
                              <p:par>
                                <p:cTn id="10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8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9" fill="hold">
                            <p:stCondLst>
                              <p:cond delay="1000"/>
                            </p:stCondLst>
                            <p:childTnLst>
                              <p:par>
                                <p:cTn id="110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2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3" fill="hold">
                            <p:stCondLst>
                              <p:cond delay="1500"/>
                            </p:stCondLst>
                            <p:childTnLst>
                              <p:par>
                                <p:cTn id="114" presetID="22" presetClass="exit" presetSubtype="4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15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7" fill="hold">
                            <p:stCondLst>
                              <p:cond delay="2250"/>
                            </p:stCondLst>
                            <p:childTnLst>
                              <p:par>
                                <p:cTn id="118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0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4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6" fill="hold">
                            <p:stCondLst>
                              <p:cond delay="500"/>
                            </p:stCondLst>
                            <p:childTnLst>
                              <p:par>
                                <p:cTn id="12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9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0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1" dur="5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C00000"/>
                                      </p:to>
                                    </p:animClr>
                                    <p:set>
                                      <p:cBhvr>
                                        <p:cTn id="132" dur="5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3" fill="hold">
                            <p:stCondLst>
                              <p:cond delay="1000"/>
                            </p:stCondLst>
                            <p:childTnLst>
                              <p:par>
                                <p:cTn id="134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6" dur="75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1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2" fill="hold">
                            <p:stCondLst>
                              <p:cond delay="500"/>
                            </p:stCondLst>
                            <p:childTnLst>
                              <p:par>
                                <p:cTn id="14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5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6" fill="hold">
                            <p:stCondLst>
                              <p:cond delay="1000"/>
                            </p:stCondLst>
                            <p:childTnLst>
                              <p:par>
                                <p:cTn id="14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9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0" fill="hold">
                            <p:stCondLst>
                              <p:cond delay="1500"/>
                            </p:stCondLst>
                            <p:childTnLst>
                              <p:par>
                                <p:cTn id="15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3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5" presetID="22" presetClass="entr" presetSubtype="8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7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8" fill="hold">
                            <p:stCondLst>
                              <p:cond delay="2750"/>
                            </p:stCondLst>
                            <p:childTnLst>
                              <p:par>
                                <p:cTn id="15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1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2" fill="hold">
                      <p:stCondLst>
                        <p:cond delay="indefinite"/>
                      </p:stCondLst>
                      <p:childTnLst>
                        <p:par>
                          <p:cTn id="163" fill="hold">
                            <p:stCondLst>
                              <p:cond delay="0"/>
                            </p:stCondLst>
                            <p:childTnLst>
                              <p:par>
                                <p:cTn id="164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5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8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71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74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77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80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2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83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86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8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89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92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95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98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01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04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07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10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2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13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16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19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22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25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7" presetID="9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9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0" fill="hold">
                            <p:stCondLst>
                              <p:cond delay="500"/>
                            </p:stCondLst>
                            <p:childTnLst>
                              <p:par>
                                <p:cTn id="23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3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" grpId="0" animBg="1"/>
      <p:bldP spid="49" grpId="1" animBg="1"/>
      <p:bldP spid="50" grpId="0" animBg="1"/>
      <p:bldP spid="50" grpId="1" animBg="1"/>
      <p:bldP spid="51" grpId="0" animBg="1"/>
      <p:bldP spid="51" grpId="1" animBg="1"/>
      <p:bldP spid="52" grpId="0" animBg="1"/>
      <p:bldP spid="52" grpId="1" animBg="1"/>
      <p:bldP spid="53" grpId="0" animBg="1"/>
      <p:bldP spid="53" grpId="1" animBg="1"/>
      <p:bldP spid="55" grpId="0" animBg="1"/>
      <p:bldP spid="55" grpId="1" animBg="1"/>
      <p:bldP spid="56" grpId="0" animBg="1"/>
      <p:bldP spid="56" grpId="1" animBg="1"/>
      <p:bldP spid="58" grpId="0"/>
      <p:bldP spid="63" grpId="0"/>
      <p:bldP spid="63" grpId="1"/>
      <p:bldP spid="64" grpId="0"/>
      <p:bldP spid="64" grpId="1"/>
      <p:bldP spid="79" grpId="0"/>
      <p:bldP spid="79" grpId="1"/>
      <p:bldP spid="80" grpId="0"/>
      <p:bldP spid="80" grpId="1"/>
      <p:bldP spid="81" grpId="0"/>
      <p:bldP spid="81" grpId="1"/>
      <p:bldP spid="83" grpId="0"/>
      <p:bldP spid="83" grpId="1"/>
      <p:bldP spid="84" grpId="0"/>
      <p:bldP spid="84" grpId="1"/>
      <p:bldP spid="85" grpId="0"/>
      <p:bldP spid="85" grpId="1"/>
      <p:bldP spid="86" grpId="0" animBg="1"/>
      <p:bldP spid="86" grpId="1" animBg="1"/>
      <p:bldP spid="87" grpId="0"/>
      <p:bldP spid="87" grpId="1"/>
      <p:bldP spid="88" grpId="0"/>
      <p:bldP spid="88" grpId="1"/>
      <p:bldP spid="91" grpId="0" animBg="1"/>
      <p:bldP spid="91" grpId="1" animBg="1"/>
      <p:bldP spid="92" grpId="0" animBg="1"/>
      <p:bldP spid="92" grpId="1" animBg="1"/>
      <p:bldP spid="94" grpId="0"/>
      <p:bldP spid="94" grpId="1"/>
      <p:bldP spid="95" grpId="0"/>
      <p:bldP spid="95" grpId="1"/>
      <p:bldP spid="100" grpId="0" animBg="1"/>
      <p:bldP spid="100" grpId="1" animBg="1"/>
      <p:bldP spid="101" grpId="0" animBg="1"/>
      <p:bldP spid="101" grpId="1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WordArt 4">
            <a:extLst>
              <a:ext uri="{FF2B5EF4-FFF2-40B4-BE49-F238E27FC236}">
                <a16:creationId xmlns:a16="http://schemas.microsoft.com/office/drawing/2014/main" xmlns="" id="{B28A422C-EADC-4B9A-AA83-956EA79069F0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212975" y="2743200"/>
            <a:ext cx="4787900" cy="1228725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zh-CN" altLang="en-US" sz="9600" b="1" i="0" u="none" strike="noStrike" kern="10" cap="none" spc="0" normalizeH="0" baseline="0" noProof="0">
                <a:ln>
                  <a:noFill/>
                </a:ln>
                <a:solidFill>
                  <a:srgbClr val="FF6D70"/>
                </a:solidFill>
                <a:effectLst>
                  <a:prstShdw prst="shdw17" dist="17961" dir="2700000">
                    <a:srgbClr val="994143"/>
                  </a:prstShdw>
                </a:effectLst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本特訓完</a:t>
            </a:r>
            <a:endParaRPr kumimoji="1" lang="en-US" sz="9600" b="1" i="0" u="none" strike="noStrike" kern="10" cap="none" spc="0" normalizeH="0" baseline="0" noProof="0">
              <a:ln>
                <a:noFill/>
              </a:ln>
              <a:solidFill>
                <a:srgbClr val="FF6D70"/>
              </a:solidFill>
              <a:effectLst>
                <a:prstShdw prst="shdw17" dist="17961" dir="2700000">
                  <a:srgbClr val="994143"/>
                </a:prstShdw>
              </a:effectLst>
              <a:uLnTx/>
              <a:uFillTx/>
              <a:latin typeface="標楷體" panose="03000509000000000000" pitchFamily="65" charset="-120"/>
              <a:ea typeface="標楷體" panose="03000509000000000000" pitchFamily="65" charset="-120"/>
              <a:cs typeface="+mn-cs"/>
            </a:endParaRPr>
          </a:p>
        </p:txBody>
      </p:sp>
      <p:pic>
        <p:nvPicPr>
          <p:cNvPr id="20483" name="Picture 5" descr="btnMathMain">
            <a:hlinkClick r:id="" action="ppaction://hlinkshowjump?jump=firstslide"/>
            <a:extLst>
              <a:ext uri="{FF2B5EF4-FFF2-40B4-BE49-F238E27FC236}">
                <a16:creationId xmlns:a16="http://schemas.microsoft.com/office/drawing/2014/main" xmlns="" id="{D63DCED7-AC54-4FE9-B570-AF4EF720302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6280150"/>
            <a:ext cx="1439863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2_預設簡報設計">
  <a:themeElements>
    <a:clrScheme name="1_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gradFill rotWithShape="1">
          <a:gsLst>
            <a:gs pos="0">
              <a:srgbClr val="B765FB">
                <a:gamma/>
                <a:tint val="0"/>
                <a:invGamma/>
              </a:srgbClr>
            </a:gs>
            <a:gs pos="100000">
              <a:srgbClr val="B765FB"/>
            </a:gs>
          </a:gsLst>
          <a:path path="shape">
            <a:fillToRect l="50000" t="50000" r="50000" b="50000"/>
          </a:path>
        </a:gradFill>
        <a:ln w="38100" algn="ctr">
          <a:noFill/>
          <a:round/>
          <a:headEnd/>
          <a:tailEnd/>
        </a:ln>
        <a:effectLst>
          <a:prstShdw prst="shdw17" dist="17961" dir="2700000">
            <a:srgbClr val="B765FB">
              <a:gamma/>
              <a:shade val="60000"/>
              <a:invGamma/>
            </a:srgbClr>
          </a:prstShdw>
        </a:effectLst>
      </a:spPr>
      <a:bodyPr wrap="none" anchor="ctr"/>
      <a:lstStyle>
        <a:defPPr>
          <a:defRPr sz="2800" dirty="0" smtClean="0">
            <a:solidFill>
              <a:srgbClr val="2121FF"/>
            </a:solidFill>
            <a:effectLst>
              <a:outerShdw blurRad="38100" dist="38100" dir="2700000" algn="tl">
                <a:srgbClr val="000000"/>
              </a:outerShdw>
            </a:effectLst>
            <a:latin typeface="Arial" charset="0"/>
            <a:ea typeface="標楷體" pitchFamily="65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80008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CN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新細明體" pitchFamily="18" charset="-120"/>
          </a:defRPr>
        </a:defPPr>
      </a:lstStyle>
    </a:lnDef>
  </a:objectDefaults>
  <a:extraClrSchemeLst>
    <a:extraClrScheme>
      <a:clrScheme name="1_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3_預設簡報設計">
  <a:themeElements>
    <a:clrScheme name="3_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3_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CCFF"/>
        </a:solidFill>
        <a:ln w="12700"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>
    <a:extraClrScheme>
      <a:clrScheme name="3_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預設簡報設計">
  <a:themeElements>
    <a:clrScheme name="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12700" cap="flat" cmpd="sng" algn="ctr">
          <a:solidFill>
            <a:srgbClr val="CC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rtlCol="0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新細明體" pitchFamily="18" charset="-120"/>
          </a:defRPr>
        </a:defPPr>
      </a:lstStyle>
    </a:spDef>
    <a:lnDef>
      <a:spPr bwMode="auto">
        <a:noFill/>
        <a:ln w="12700" algn="ctr">
          <a:solidFill>
            <a:schemeClr val="tx1"/>
          </a:solidFill>
          <a:prstDash val="solid"/>
          <a:round/>
          <a:headEnd/>
          <a:tailEnd/>
        </a:ln>
      </a:spPr>
      <a:bodyPr/>
      <a:lstStyle/>
    </a:lnDef>
  </a:objectDefaults>
  <a:extraClrSchemeLst>
    <a:extraClrScheme>
      <a:clrScheme name="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4_預設簡報設計">
  <a:themeElements>
    <a:clrScheme name="2_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2_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2_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C8E6CC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378</Words>
  <Application>Microsoft Office PowerPoint</Application>
  <PresentationFormat>全屏显示(4:3)</PresentationFormat>
  <Paragraphs>75</Paragraphs>
  <Slides>6</Slides>
  <Notes>4</Notes>
  <HiddenSlides>0</HiddenSlides>
  <MMClips>0</MMClips>
  <ScaleCrop>false</ScaleCrop>
  <HeadingPairs>
    <vt:vector size="6" baseType="variant">
      <vt:variant>
        <vt:lpstr>已用的字体</vt:lpstr>
      </vt:variant>
      <vt:variant>
        <vt:i4>11</vt:i4>
      </vt:variant>
      <vt:variant>
        <vt:lpstr>主题</vt:lpstr>
      </vt:variant>
      <vt:variant>
        <vt:i4>4</vt:i4>
      </vt:variant>
      <vt:variant>
        <vt:lpstr>幻灯片标题</vt:lpstr>
      </vt:variant>
      <vt:variant>
        <vt:i4>6</vt:i4>
      </vt:variant>
    </vt:vector>
  </HeadingPairs>
  <TitlesOfParts>
    <vt:vector size="21" baseType="lpstr">
      <vt:lpstr>等线</vt:lpstr>
      <vt:lpstr>微软雅黑</vt:lpstr>
      <vt:lpstr>新細明體</vt:lpstr>
      <vt:lpstr>新細明體</vt:lpstr>
      <vt:lpstr>標楷體</vt:lpstr>
      <vt:lpstr>Arial</vt:lpstr>
      <vt:lpstr>Calibri</vt:lpstr>
      <vt:lpstr>Times New Roman</vt:lpstr>
      <vt:lpstr>Wingdings</vt:lpstr>
      <vt:lpstr>Wingdings 2</vt:lpstr>
      <vt:lpstr>Wingdings 3</vt:lpstr>
      <vt:lpstr>2_預設簡報設計</vt:lpstr>
      <vt:lpstr>3_預設簡報設計</vt:lpstr>
      <vt:lpstr>預設簡報設計</vt:lpstr>
      <vt:lpstr>4_預設簡報設計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2024-03-07T05:59:30Z</dcterms:created>
  <dcterms:modified xsi:type="dcterms:W3CDTF">2024-03-07T05:59:32Z</dcterms:modified>
</cp:coreProperties>
</file>