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0"/>
  </p:notesMasterIdLst>
  <p:sldIdLst>
    <p:sldId id="325" r:id="rId5"/>
    <p:sldId id="312" r:id="rId6"/>
    <p:sldId id="492" r:id="rId7"/>
    <p:sldId id="499" r:id="rId8"/>
    <p:sldId id="310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5EC"/>
    <a:srgbClr val="FF00FF"/>
    <a:srgbClr val="FFCB25"/>
    <a:srgbClr val="92D050"/>
    <a:srgbClr val="FFE7F7"/>
    <a:srgbClr val="F7FBC5"/>
    <a:srgbClr val="E0FFC1"/>
    <a:srgbClr val="DAFF71"/>
    <a:srgbClr val="FFD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2770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3980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7681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B7D018-E84C-40D6-985B-6A82BC6321D3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672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15.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角和度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15.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角和度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15.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角和度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15.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角和度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15.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角和度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7.png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6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图片 30">
            <a:extLst>
              <a:ext uri="{FF2B5EF4-FFF2-40B4-BE49-F238E27FC236}">
                <a16:creationId xmlns:a16="http://schemas.microsoft.com/office/drawing/2014/main" xmlns="" id="{E0D5BB05-45E6-422D-9C42-EFA7C8D0E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3196" y="1139244"/>
            <a:ext cx="4257675" cy="1685925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xmlns="" id="{F58EC4A7-5253-8F3A-650C-3875417B06A0}"/>
              </a:ext>
            </a:extLst>
          </p:cNvPr>
          <p:cNvSpPr/>
          <p:nvPr/>
        </p:nvSpPr>
        <p:spPr bwMode="auto">
          <a:xfrm>
            <a:off x="3922449" y="3119691"/>
            <a:ext cx="710427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1000F4A7-2A37-C583-D01C-21BAF57EE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888" y="3037031"/>
            <a:ext cx="414900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上圖中，哪個角是反角？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右箭头标注 12">
            <a:extLst>
              <a:ext uri="{FF2B5EF4-FFF2-40B4-BE49-F238E27FC236}">
                <a16:creationId xmlns:a16="http://schemas.microsoft.com/office/drawing/2014/main" xmlns="" id="{CD037853-599C-CBAF-4689-37D622DD7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3848704"/>
            <a:ext cx="755650" cy="468312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4" name="AutoShape 15">
            <a:extLst>
              <a:ext uri="{FF2B5EF4-FFF2-40B4-BE49-F238E27FC236}">
                <a16:creationId xmlns:a16="http://schemas.microsoft.com/office/drawing/2014/main" xmlns="" id="{50A666BF-E8B9-9841-F258-31261AD0C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906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Rectangle 53">
            <a:extLst>
              <a:ext uri="{FF2B5EF4-FFF2-40B4-BE49-F238E27FC236}">
                <a16:creationId xmlns:a16="http://schemas.microsoft.com/office/drawing/2014/main" xmlns="" id="{D2C64C77-3FDA-1212-ED4D-0D6769AC7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3" y="3859816"/>
            <a:ext cx="581530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反角是大於</a:t>
            </a:r>
            <a:r>
              <a:rPr lang="en-US" altLang="zh-CN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180 °</a:t>
            </a:r>
            <a:r>
              <a:rPr lang="zh-CN" altLang="en-US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但小於</a:t>
            </a:r>
            <a:r>
              <a:rPr lang="en-US" altLang="zh-CN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360°</a:t>
            </a:r>
            <a:r>
              <a:rPr lang="zh-CN" altLang="en-US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的角。</a:t>
            </a:r>
          </a:p>
          <a:p>
            <a:r>
              <a:rPr lang="en-US" altLang="zh-CN" sz="2800" dirty="0">
                <a:solidFill>
                  <a:srgbClr val="FF0000"/>
                </a:solidFill>
                <a:latin typeface="Arial" charset="0"/>
                <a:ea typeface="標楷體" pitchFamily="65" charset="-120"/>
              </a:rPr>
              <a:t>∠c</a:t>
            </a:r>
            <a:r>
              <a:rPr lang="zh-CN" altLang="en-US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是反角。</a:t>
            </a:r>
            <a:endParaRPr lang="zh-TW" altLang="en-US" sz="280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16" name="弧形 15">
            <a:extLst>
              <a:ext uri="{FF2B5EF4-FFF2-40B4-BE49-F238E27FC236}">
                <a16:creationId xmlns:a16="http://schemas.microsoft.com/office/drawing/2014/main" xmlns="" id="{92F4DEAB-53DD-48A6-BD97-FE703C8BC45D}"/>
              </a:ext>
            </a:extLst>
          </p:cNvPr>
          <p:cNvSpPr/>
          <p:nvPr/>
        </p:nvSpPr>
        <p:spPr>
          <a:xfrm>
            <a:off x="4759702" y="2494478"/>
            <a:ext cx="504000" cy="504000"/>
          </a:xfrm>
          <a:prstGeom prst="arc">
            <a:avLst>
              <a:gd name="adj1" fmla="val 10936557"/>
              <a:gd name="adj2" fmla="val 18593748"/>
            </a:avLst>
          </a:prstGeom>
          <a:solidFill>
            <a:srgbClr val="FFE7F7"/>
          </a:solidFill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弧形 18">
            <a:extLst>
              <a:ext uri="{FF2B5EF4-FFF2-40B4-BE49-F238E27FC236}">
                <a16:creationId xmlns:a16="http://schemas.microsoft.com/office/drawing/2014/main" xmlns="" id="{15861582-E26B-4860-8952-DE0814EA4ADB}"/>
              </a:ext>
            </a:extLst>
          </p:cNvPr>
          <p:cNvSpPr/>
          <p:nvPr/>
        </p:nvSpPr>
        <p:spPr>
          <a:xfrm>
            <a:off x="2160808" y="939948"/>
            <a:ext cx="504000" cy="504000"/>
          </a:xfrm>
          <a:prstGeom prst="arc">
            <a:avLst>
              <a:gd name="adj1" fmla="val 283891"/>
              <a:gd name="adj2" fmla="val 5499535"/>
            </a:avLst>
          </a:prstGeom>
          <a:solidFill>
            <a:srgbClr val="FFE7F7"/>
          </a:solidFill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弧形 20">
            <a:extLst>
              <a:ext uri="{FF2B5EF4-FFF2-40B4-BE49-F238E27FC236}">
                <a16:creationId xmlns:a16="http://schemas.microsoft.com/office/drawing/2014/main" xmlns="" id="{0F79CBF0-B046-468F-8381-2AD7A8BED2FC}"/>
              </a:ext>
            </a:extLst>
          </p:cNvPr>
          <p:cNvSpPr/>
          <p:nvPr/>
        </p:nvSpPr>
        <p:spPr>
          <a:xfrm>
            <a:off x="5639830" y="1317900"/>
            <a:ext cx="504000" cy="504000"/>
          </a:xfrm>
          <a:prstGeom prst="arc">
            <a:avLst>
              <a:gd name="adj1" fmla="val 11114585"/>
              <a:gd name="adj2" fmla="val 7569770"/>
            </a:avLst>
          </a:prstGeom>
          <a:solidFill>
            <a:srgbClr val="FFE7F7"/>
          </a:solidFill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Rectangle 104">
            <a:extLst>
              <a:ext uri="{FF2B5EF4-FFF2-40B4-BE49-F238E27FC236}">
                <a16:creationId xmlns:a16="http://schemas.microsoft.com/office/drawing/2014/main" xmlns="" id="{DB8D8D1F-8223-4EE6-BF30-6E3952235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5811" y="2168109"/>
            <a:ext cx="10757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 eaLnBrk="1" hangingPunct="1">
              <a:defRPr/>
            </a:pPr>
            <a:r>
              <a:rPr lang="zh-CN" altLang="en-US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等於</a:t>
            </a:r>
            <a:r>
              <a:rPr lang="en-US" altLang="zh-CN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90°</a:t>
            </a:r>
            <a:endParaRPr lang="zh-TW" altLang="en-US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23" name="Rectangle 104">
            <a:extLst>
              <a:ext uri="{FF2B5EF4-FFF2-40B4-BE49-F238E27FC236}">
                <a16:creationId xmlns:a16="http://schemas.microsoft.com/office/drawing/2014/main" xmlns="" id="{A2E8F403-6F6D-4A66-8EBD-807CA124B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673" y="1358763"/>
            <a:ext cx="10757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小於</a:t>
            </a:r>
            <a:r>
              <a:rPr lang="en-US" altLang="zh-CN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90°</a:t>
            </a:r>
            <a:endParaRPr lang="zh-TW" altLang="en-US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24" name="Rectangle 104">
            <a:extLst>
              <a:ext uri="{FF2B5EF4-FFF2-40B4-BE49-F238E27FC236}">
                <a16:creationId xmlns:a16="http://schemas.microsoft.com/office/drawing/2014/main" xmlns="" id="{E31EF536-B0ED-4F65-8679-CC7BAFA5C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2734" y="1291000"/>
            <a:ext cx="23574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大於</a:t>
            </a:r>
            <a:r>
              <a:rPr lang="en-US" altLang="zh-CN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180°</a:t>
            </a: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但小於</a:t>
            </a:r>
            <a:r>
              <a:rPr lang="en-US" altLang="zh-CN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360°</a:t>
            </a:r>
            <a:endParaRPr lang="zh-TW" altLang="en-US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25" name="Rectangle 104">
            <a:extLst>
              <a:ext uri="{FF2B5EF4-FFF2-40B4-BE49-F238E27FC236}">
                <a16:creationId xmlns:a16="http://schemas.microsoft.com/office/drawing/2014/main" xmlns="" id="{79CEB735-6001-489C-95B7-E84D72288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1326" y="2058378"/>
            <a:ext cx="23239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大於</a:t>
            </a:r>
            <a:r>
              <a:rPr lang="en-US" altLang="zh-CN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90°</a:t>
            </a: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但小於</a:t>
            </a:r>
            <a:r>
              <a:rPr lang="en-US" altLang="zh-CN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180°</a:t>
            </a:r>
            <a:endParaRPr lang="zh-TW" altLang="en-US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599496A9-B988-4AA2-A8DC-ED4A26FE2B43}"/>
              </a:ext>
            </a:extLst>
          </p:cNvPr>
          <p:cNvSpPr/>
          <p:nvPr/>
        </p:nvSpPr>
        <p:spPr bwMode="auto">
          <a:xfrm>
            <a:off x="2420546" y="2537441"/>
            <a:ext cx="216000" cy="216000"/>
          </a:xfrm>
          <a:prstGeom prst="rect">
            <a:avLst/>
          </a:prstGeom>
          <a:solidFill>
            <a:srgbClr val="FFE7F7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xmlns="" id="{E2CCD071-AC86-4FF0-A425-3966356BA772}"/>
              </a:ext>
            </a:extLst>
          </p:cNvPr>
          <p:cNvCxnSpPr>
            <a:cxnSpLocks/>
          </p:cNvCxnSpPr>
          <p:nvPr/>
        </p:nvCxnSpPr>
        <p:spPr bwMode="auto">
          <a:xfrm>
            <a:off x="2403283" y="2512044"/>
            <a:ext cx="252000" cy="0"/>
          </a:xfrm>
          <a:prstGeom prst="line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xmlns="" id="{F8E881A5-BB7D-4A4C-89CD-CF5C4F114E66}"/>
              </a:ext>
            </a:extLst>
          </p:cNvPr>
          <p:cNvCxnSpPr>
            <a:cxnSpLocks/>
          </p:cNvCxnSpPr>
          <p:nvPr/>
        </p:nvCxnSpPr>
        <p:spPr bwMode="auto">
          <a:xfrm rot="16200000">
            <a:off x="2526338" y="2630619"/>
            <a:ext cx="252000" cy="0"/>
          </a:xfrm>
          <a:prstGeom prst="line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3" grpId="0" animBg="1"/>
      <p:bldP spid="16" grpId="0" animBg="1"/>
      <p:bldP spid="16" grpId="1" animBg="1"/>
      <p:bldP spid="19" grpId="0" animBg="1"/>
      <p:bldP spid="19" grpId="1" animBg="1"/>
      <p:bldP spid="21" grpId="0" animBg="1"/>
      <p:bldP spid="21" grpId="1" animBg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17" grpId="0" animBg="1"/>
      <p:bldP spid="1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矩形 50">
            <a:extLst>
              <a:ext uri="{FF2B5EF4-FFF2-40B4-BE49-F238E27FC236}">
                <a16:creationId xmlns:a16="http://schemas.microsoft.com/office/drawing/2014/main" xmlns="" id="{579EEA8C-B7DD-4240-A0B1-1B6E4E82B056}"/>
              </a:ext>
            </a:extLst>
          </p:cNvPr>
          <p:cNvSpPr/>
          <p:nvPr/>
        </p:nvSpPr>
        <p:spPr bwMode="auto">
          <a:xfrm>
            <a:off x="1160329" y="3668838"/>
            <a:ext cx="504825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xmlns="" id="{106B10AE-5BF1-4330-8757-3A78EBDC5B91}"/>
              </a:ext>
            </a:extLst>
          </p:cNvPr>
          <p:cNvSpPr/>
          <p:nvPr/>
        </p:nvSpPr>
        <p:spPr bwMode="auto">
          <a:xfrm>
            <a:off x="1153828" y="4214234"/>
            <a:ext cx="504825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C8EA2EDA-C8F0-446F-B928-4B8A5CA942E5}"/>
              </a:ext>
            </a:extLst>
          </p:cNvPr>
          <p:cNvSpPr/>
          <p:nvPr/>
        </p:nvSpPr>
        <p:spPr bwMode="auto">
          <a:xfrm>
            <a:off x="3045835" y="4167189"/>
            <a:ext cx="102134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xmlns="" id="{B897C95E-3DEB-4278-955F-6D8EEE32E3C5}"/>
              </a:ext>
            </a:extLst>
          </p:cNvPr>
          <p:cNvSpPr/>
          <p:nvPr/>
        </p:nvSpPr>
        <p:spPr bwMode="auto">
          <a:xfrm>
            <a:off x="1285132" y="4680771"/>
            <a:ext cx="504825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405" y="899869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DF96CE7B-55D6-4889-8C02-92860EA39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31" y="3086586"/>
            <a:ext cx="5945614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根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據</a:t>
            </a:r>
            <a:r>
              <a:rPr lang="zh-CN" altLang="en-US" sz="2800" b="0" dirty="0">
                <a:ea typeface="標楷體" panose="03000509000000000000" pitchFamily="65" charset="-120"/>
              </a:rPr>
              <a:t>上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圖</a:t>
            </a:r>
            <a:r>
              <a:rPr lang="zh-TW" altLang="en-US" sz="2800" b="0" dirty="0">
                <a:ea typeface="標楷體" panose="03000509000000000000" pitchFamily="65" charset="-120"/>
              </a:rPr>
              <a:t>，下列哪些描述是正確的？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∠</a:t>
            </a:r>
            <a:r>
              <a:rPr lang="en-US" altLang="zh-TW" sz="2800" b="0" dirty="0">
                <a:ea typeface="標楷體" panose="03000509000000000000" pitchFamily="65" charset="-120"/>
              </a:rPr>
              <a:t>x</a:t>
            </a:r>
            <a:r>
              <a:rPr lang="zh-TW" altLang="en-US" sz="2800" b="0" dirty="0">
                <a:ea typeface="標楷體" panose="03000509000000000000" pitchFamily="65" charset="-120"/>
              </a:rPr>
              <a:t>是一個鈍角。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altLang="zh-TW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dirty="0"/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∠y</a:t>
            </a:r>
            <a:r>
              <a:rPr lang="zh-CN" altLang="en-US" sz="2800" b="0" dirty="0">
                <a:ea typeface="標楷體" panose="03000509000000000000" pitchFamily="65" charset="-120"/>
              </a:rPr>
              <a:t>的角度比∠</a:t>
            </a:r>
            <a:r>
              <a:rPr lang="en-US" altLang="zh-CN" sz="2800" b="0" dirty="0">
                <a:ea typeface="標楷體" panose="03000509000000000000" pitchFamily="65" charset="-120"/>
              </a:rPr>
              <a:t>DCB</a:t>
            </a:r>
            <a:r>
              <a:rPr lang="zh-CN" altLang="en-US" sz="2800" b="0" dirty="0">
                <a:ea typeface="標楷體" panose="03000509000000000000" pitchFamily="65" charset="-120"/>
              </a:rPr>
              <a:t>的大。</a:t>
            </a:r>
            <a:r>
              <a:rPr lang="zh-TW" altLang="en-US" sz="2800" b="0" dirty="0">
                <a:ea typeface="標楷體" panose="03000509000000000000" pitchFamily="65" charset="-120"/>
              </a:rPr>
              <a:t>     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</a:pP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∠</a:t>
            </a:r>
            <a:r>
              <a:rPr lang="en-US" altLang="zh-TW" sz="2800" b="0" dirty="0">
                <a:ea typeface="標楷體" panose="03000509000000000000" pitchFamily="65" charset="-120"/>
              </a:rPr>
              <a:t>z</a:t>
            </a:r>
            <a:r>
              <a:rPr lang="zh-TW" altLang="en-US" sz="2800" b="0" dirty="0">
                <a:ea typeface="標楷體" panose="03000509000000000000" pitchFamily="65" charset="-120"/>
              </a:rPr>
              <a:t>是一個反角。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E42869A2-493B-4E20-A179-7DDF2F499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3" y="5076258"/>
            <a:ext cx="5693202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         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B</a:t>
            </a:r>
            <a:r>
              <a:rPr lang="en-US" altLang="zh-CN" sz="2800" b="0" dirty="0">
                <a:ea typeface="標楷體" panose="03000509000000000000" pitchFamily="65" charset="-120"/>
              </a:rPr>
              <a:t>.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C.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>
                <a:ea typeface="標楷體" panose="03000509000000000000" pitchFamily="65" charset="-120"/>
              </a:rPr>
              <a:t>只有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        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D</a:t>
            </a:r>
            <a:r>
              <a:rPr lang="en-US" altLang="zh-CN" sz="2800" b="0" dirty="0">
                <a:ea typeface="標楷體" panose="03000509000000000000" pitchFamily="65" charset="-120"/>
              </a:rPr>
              <a:t>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B83D7EBF-BF26-4EC7-93B6-EF1880A5977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25955" y="796324"/>
            <a:ext cx="3264266" cy="2341567"/>
          </a:xfrm>
          <a:prstGeom prst="rect">
            <a:avLst/>
          </a:prstGeom>
        </p:spPr>
      </p:pic>
      <p:sp>
        <p:nvSpPr>
          <p:cNvPr id="37" name="Text Box 54">
            <a:extLst>
              <a:ext uri="{FF2B5EF4-FFF2-40B4-BE49-F238E27FC236}">
                <a16:creationId xmlns:a16="http://schemas.microsoft.com/office/drawing/2014/main" xmlns="" id="{01EA6422-9F8E-4B05-9D17-0C610C30E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8" y="3674994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0" name="Rectangle 53">
            <a:extLst>
              <a:ext uri="{FF2B5EF4-FFF2-40B4-BE49-F238E27FC236}">
                <a16:creationId xmlns:a16="http://schemas.microsoft.com/office/drawing/2014/main" xmlns="" id="{1D4898E4-3603-45A0-B6EA-C39A2BE2D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3218" y="4043863"/>
            <a:ext cx="31806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即∠ </a:t>
            </a:r>
            <a:r>
              <a:rPr lang="en-US" altLang="zh-CN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y</a:t>
            </a:r>
            <a:r>
              <a:rPr lang="zh-CN" altLang="en-US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比∠</a:t>
            </a:r>
            <a:r>
              <a:rPr lang="en-US" altLang="zh-CN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DCB</a:t>
            </a:r>
            <a:r>
              <a:rPr lang="zh-CN" altLang="en-US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大。</a:t>
            </a:r>
            <a:endParaRPr lang="zh-TW" altLang="en-US" sz="280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41" name="Text Box 54">
            <a:extLst>
              <a:ext uri="{FF2B5EF4-FFF2-40B4-BE49-F238E27FC236}">
                <a16:creationId xmlns:a16="http://schemas.microsoft.com/office/drawing/2014/main" xmlns="" id="{18EAC1E7-F771-4E63-B9CA-694D051DC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211" y="4142537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4" name="Text Box 54">
            <a:extLst>
              <a:ext uri="{FF2B5EF4-FFF2-40B4-BE49-F238E27FC236}">
                <a16:creationId xmlns:a16="http://schemas.microsoft.com/office/drawing/2014/main" xmlns="" id="{462642F7-5D71-4B67-9BF2-E41F3ADB7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635" y="4658788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5" name="Oval 2">
            <a:extLst>
              <a:ext uri="{FF2B5EF4-FFF2-40B4-BE49-F238E27FC236}">
                <a16:creationId xmlns:a16="http://schemas.microsoft.com/office/drawing/2014/main" xmlns="" id="{322EF953-13F1-46D6-995C-8BDD86177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0941" y="5550835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6" name="Text Box 54">
            <a:extLst>
              <a:ext uri="{FF2B5EF4-FFF2-40B4-BE49-F238E27FC236}">
                <a16:creationId xmlns:a16="http://schemas.microsoft.com/office/drawing/2014/main" xmlns="" id="{61BE5D1C-1646-435C-95CF-206BB658C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8901" y="5556867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8" name="Rectangle 104">
            <a:extLst>
              <a:ext uri="{FF2B5EF4-FFF2-40B4-BE49-F238E27FC236}">
                <a16:creationId xmlns:a16="http://schemas.microsoft.com/office/drawing/2014/main" xmlns="" id="{6E2CD81C-C290-4198-A59E-18005FD18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419" y="2457780"/>
            <a:ext cx="25452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大於</a:t>
            </a:r>
            <a:r>
              <a:rPr lang="en-US" altLang="zh-CN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90°</a:t>
            </a: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但小於</a:t>
            </a:r>
            <a:r>
              <a:rPr lang="en-US" altLang="zh-CN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180°</a:t>
            </a:r>
            <a:endParaRPr lang="zh-TW" altLang="en-US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  <a:p>
            <a:pPr marL="406400" indent="-406400">
              <a:defRPr/>
            </a:pPr>
            <a:r>
              <a:rPr lang="zh-TW" altLang="en-US" dirty="0">
                <a:solidFill>
                  <a:srgbClr val="0000FF"/>
                </a:solidFill>
                <a:ea typeface="標楷體" panose="03000509000000000000" pitchFamily="65" charset="-120"/>
              </a:rPr>
              <a:t>∠</a:t>
            </a:r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x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是</a:t>
            </a:r>
            <a:r>
              <a:rPr lang="zh-CN" altLang="en-US" b="0" dirty="0" smtClean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鈍</a:t>
            </a:r>
            <a:r>
              <a:rPr lang="zh-CN" altLang="en-US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角</a:t>
            </a:r>
            <a:endParaRPr lang="zh-TW" altLang="en-US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49" name="弧形 48">
            <a:extLst>
              <a:ext uri="{FF2B5EF4-FFF2-40B4-BE49-F238E27FC236}">
                <a16:creationId xmlns:a16="http://schemas.microsoft.com/office/drawing/2014/main" xmlns="" id="{111BA4CC-E55D-4979-BCE9-FC42C465581C}"/>
              </a:ext>
            </a:extLst>
          </p:cNvPr>
          <p:cNvSpPr/>
          <p:nvPr/>
        </p:nvSpPr>
        <p:spPr>
          <a:xfrm>
            <a:off x="2672324" y="2756557"/>
            <a:ext cx="270000" cy="270000"/>
          </a:xfrm>
          <a:prstGeom prst="arc">
            <a:avLst>
              <a:gd name="adj1" fmla="val 14876407"/>
              <a:gd name="adj2" fmla="val 21537159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6BAA5C66-CB71-4F59-8113-EFEE001C5595}"/>
              </a:ext>
            </a:extLst>
          </p:cNvPr>
          <p:cNvSpPr/>
          <p:nvPr/>
        </p:nvSpPr>
        <p:spPr bwMode="auto">
          <a:xfrm rot="996491">
            <a:off x="2790488" y="1015332"/>
            <a:ext cx="108000" cy="108000"/>
          </a:xfrm>
          <a:prstGeom prst="rect">
            <a:avLst/>
          </a:prstGeom>
          <a:solidFill>
            <a:srgbClr val="FFCB25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2" name="弧形 61">
            <a:extLst>
              <a:ext uri="{FF2B5EF4-FFF2-40B4-BE49-F238E27FC236}">
                <a16:creationId xmlns:a16="http://schemas.microsoft.com/office/drawing/2014/main" xmlns="" id="{B9761188-E24C-47F9-BA3A-FE3FB3C152E3}"/>
              </a:ext>
            </a:extLst>
          </p:cNvPr>
          <p:cNvSpPr/>
          <p:nvPr/>
        </p:nvSpPr>
        <p:spPr>
          <a:xfrm>
            <a:off x="4907702" y="2114621"/>
            <a:ext cx="432000" cy="432000"/>
          </a:xfrm>
          <a:prstGeom prst="arc">
            <a:avLst>
              <a:gd name="adj1" fmla="val 8956289"/>
              <a:gd name="adj2" fmla="val 11609707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Rectangle 104">
            <a:extLst>
              <a:ext uri="{FF2B5EF4-FFF2-40B4-BE49-F238E27FC236}">
                <a16:creationId xmlns:a16="http://schemas.microsoft.com/office/drawing/2014/main" xmlns="" id="{A7A61762-8B57-4F46-8519-01A0719A2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0185" y="1237429"/>
            <a:ext cx="650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直角</a:t>
            </a:r>
            <a:endParaRPr lang="zh-TW" altLang="en-US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64" name="Rectangle 104">
            <a:extLst>
              <a:ext uri="{FF2B5EF4-FFF2-40B4-BE49-F238E27FC236}">
                <a16:creationId xmlns:a16="http://schemas.microsoft.com/office/drawing/2014/main" xmlns="" id="{264427C4-9AB2-4D07-905C-1AAC8FBD9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7423" y="2177289"/>
            <a:ext cx="650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鋭角</a:t>
            </a:r>
            <a:endParaRPr lang="zh-TW" altLang="en-US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65" name="弧形 64">
            <a:extLst>
              <a:ext uri="{FF2B5EF4-FFF2-40B4-BE49-F238E27FC236}">
                <a16:creationId xmlns:a16="http://schemas.microsoft.com/office/drawing/2014/main" xmlns="" id="{0F18C124-9E9A-4BBD-B85C-37C66B486447}"/>
              </a:ext>
            </a:extLst>
          </p:cNvPr>
          <p:cNvSpPr/>
          <p:nvPr/>
        </p:nvSpPr>
        <p:spPr>
          <a:xfrm>
            <a:off x="3685954" y="1845779"/>
            <a:ext cx="270000" cy="270000"/>
          </a:xfrm>
          <a:prstGeom prst="arc">
            <a:avLst>
              <a:gd name="adj1" fmla="val 844126"/>
              <a:gd name="adj2" fmla="val 15186836"/>
            </a:avLst>
          </a:prstGeom>
          <a:solidFill>
            <a:srgbClr val="FFCB25"/>
          </a:solidFill>
          <a:ln w="127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Rectangle 104">
            <a:extLst>
              <a:ext uri="{FF2B5EF4-FFF2-40B4-BE49-F238E27FC236}">
                <a16:creationId xmlns:a16="http://schemas.microsoft.com/office/drawing/2014/main" xmlns="" id="{5804C12C-8144-46FD-BC82-EAC075478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014" y="1481530"/>
            <a:ext cx="28626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>
              <a:defRPr/>
            </a:pP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大於</a:t>
            </a:r>
            <a:r>
              <a:rPr lang="en-US" altLang="zh-CN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180°</a:t>
            </a:r>
            <a:r>
              <a:rPr lang="zh-CN" altLang="en-US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但小於</a:t>
            </a:r>
            <a:r>
              <a:rPr lang="en-US" altLang="zh-CN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360°</a:t>
            </a:r>
            <a:endParaRPr lang="zh-TW" altLang="en-US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  <a:p>
            <a:pPr marL="406400" indent="-406400">
              <a:defRPr/>
            </a:pP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∠</a:t>
            </a:r>
            <a:r>
              <a:rPr lang="en-US" altLang="zh-TW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z</a:t>
            </a:r>
            <a:r>
              <a:rPr lang="zh-TW" altLang="en-US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是</a:t>
            </a:r>
            <a:r>
              <a:rPr lang="zh-CN" altLang="en-US" b="0" dirty="0" smtClean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反</a:t>
            </a:r>
            <a:r>
              <a:rPr lang="zh-CN" altLang="en-US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角</a:t>
            </a:r>
            <a:endParaRPr lang="zh-TW" altLang="en-US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24" name="圆角矩形 22">
            <a:extLst>
              <a:ext uri="{FF2B5EF4-FFF2-40B4-BE49-F238E27FC236}">
                <a16:creationId xmlns:a16="http://schemas.microsoft.com/office/drawing/2014/main" xmlns="" id="{6793D060-2955-4E9F-B179-2B6D82FB2729}"/>
              </a:ext>
            </a:extLst>
          </p:cNvPr>
          <p:cNvSpPr/>
          <p:nvPr/>
        </p:nvSpPr>
        <p:spPr>
          <a:xfrm>
            <a:off x="6584877" y="3221007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2" grpId="0" animBg="1"/>
      <p:bldP spid="52" grpId="1" animBg="1"/>
      <p:bldP spid="61" grpId="0" animBg="1"/>
      <p:bldP spid="61" grpId="1" animBg="1"/>
      <p:bldP spid="66" grpId="0" animBg="1"/>
      <p:bldP spid="66" grpId="1" animBg="1"/>
      <p:bldP spid="37" grpId="0"/>
      <p:bldP spid="37" grpId="1"/>
      <p:bldP spid="40" grpId="0" build="allAtOnce"/>
      <p:bldP spid="41" grpId="0"/>
      <p:bldP spid="41" grpId="1"/>
      <p:bldP spid="44" grpId="0"/>
      <p:bldP spid="44" grpId="1"/>
      <p:bldP spid="46" grpId="0"/>
      <p:bldP spid="48" grpId="0"/>
      <p:bldP spid="48" grpId="1"/>
      <p:bldP spid="49" grpId="0" animBg="1"/>
      <p:bldP spid="49" grpId="1" animBg="1"/>
      <p:bldP spid="53" grpId="0" animBg="1"/>
      <p:bldP spid="53" grpId="1" animBg="1"/>
      <p:bldP spid="62" grpId="0" animBg="1"/>
      <p:bldP spid="62" grpId="1" animBg="1"/>
      <p:bldP spid="63" grpId="0"/>
      <p:bldP spid="63" grpId="1"/>
      <p:bldP spid="64" grpId="0"/>
      <p:bldP spid="64" grpId="1"/>
      <p:bldP spid="65" grpId="0" animBg="1"/>
      <p:bldP spid="65" grpId="1" animBg="1"/>
      <p:bldP spid="67" grpId="0"/>
      <p:bldP spid="6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EB8314AE-20C7-4D41-8B53-F98344F28E0A}"/>
              </a:ext>
            </a:extLst>
          </p:cNvPr>
          <p:cNvSpPr/>
          <p:nvPr/>
        </p:nvSpPr>
        <p:spPr bwMode="auto">
          <a:xfrm>
            <a:off x="2131879" y="3044218"/>
            <a:ext cx="1668596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xmlns="" id="{18B0B9DF-C9FD-4574-8267-D45AD62C2E73}"/>
              </a:ext>
            </a:extLst>
          </p:cNvPr>
          <p:cNvSpPr/>
          <p:nvPr/>
        </p:nvSpPr>
        <p:spPr bwMode="auto">
          <a:xfrm>
            <a:off x="6353368" y="2458483"/>
            <a:ext cx="532461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3EA05B42-8D9A-4085-A114-F5FF042AF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30" y="2964512"/>
            <a:ext cx="652461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上圖中，∠ </a:t>
            </a:r>
            <a:r>
              <a:rPr lang="en-US" altLang="zh-TW" sz="2800" b="0" dirty="0">
                <a:ea typeface="標楷體" panose="03000509000000000000" pitchFamily="65" charset="-120"/>
              </a:rPr>
              <a:t>m = 40</a:t>
            </a:r>
            <a:r>
              <a:rPr lang="zh-TW" altLang="en-US" sz="2800" b="0" dirty="0">
                <a:ea typeface="標楷體" panose="03000509000000000000" pitchFamily="65" charset="-120"/>
              </a:rPr>
              <a:t>˚，∠ </a:t>
            </a:r>
            <a:r>
              <a:rPr lang="en-US" altLang="zh-TW" sz="2800" b="0" dirty="0">
                <a:ea typeface="標楷體" panose="03000509000000000000" pitchFamily="65" charset="-120"/>
              </a:rPr>
              <a:t>o</a:t>
            </a:r>
            <a:r>
              <a:rPr lang="zh-TW" altLang="en-US" sz="2800" b="0" dirty="0">
                <a:ea typeface="標楷體" panose="03000509000000000000" pitchFamily="65" charset="-120"/>
              </a:rPr>
              <a:t>的角度是多少？</a:t>
            </a:r>
            <a:endParaRPr lang="en-US" altLang="zh-TW" sz="2800" b="0" dirty="0">
              <a:ea typeface="標楷體" panose="03000509000000000000" pitchFamily="65" charset="-12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9F655D56-50D7-41CE-9240-BF4B62364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DAC34106-C5F5-4A16-88CF-96ED45351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65" y="3510296"/>
            <a:ext cx="5725809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ea typeface="標楷體" panose="03000509000000000000" pitchFamily="65" charset="-120"/>
              </a:rPr>
              <a:t>130</a:t>
            </a:r>
            <a:r>
              <a:rPr lang="en-US" altLang="zh-CN" sz="2800" b="0" dirty="0">
                <a:ea typeface="標楷體" panose="03000509000000000000" pitchFamily="65" charset="-120"/>
              </a:rPr>
              <a:t>° 			 B. </a:t>
            </a:r>
            <a:r>
              <a:rPr lang="en-US" altLang="zh-TW" sz="2800" b="0" dirty="0">
                <a:ea typeface="標楷體" panose="03000509000000000000" pitchFamily="65" charset="-120"/>
              </a:rPr>
              <a:t>120</a:t>
            </a:r>
            <a:r>
              <a:rPr lang="en-US" altLang="zh-CN" sz="2800" b="0" dirty="0">
                <a:ea typeface="標楷體" panose="03000509000000000000" pitchFamily="65" charset="-120"/>
              </a:rPr>
              <a:t>°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C.</a:t>
            </a:r>
            <a:r>
              <a:rPr lang="en-US" altLang="zh-TW" sz="2800" b="0" dirty="0">
                <a:ea typeface="標楷體" panose="03000509000000000000" pitchFamily="65" charset="-120"/>
              </a:rPr>
              <a:t> 110</a:t>
            </a:r>
            <a:r>
              <a:rPr lang="en-US" altLang="zh-CN" sz="2800" b="0" dirty="0">
                <a:ea typeface="標楷體" panose="03000509000000000000" pitchFamily="65" charset="-120"/>
              </a:rPr>
              <a:t>° 			 D.</a:t>
            </a:r>
            <a:r>
              <a:rPr lang="en-US" altLang="zh-TW" sz="2800" b="0" dirty="0">
                <a:ea typeface="標楷體" panose="03000509000000000000" pitchFamily="65" charset="-120"/>
              </a:rPr>
              <a:t> 100</a:t>
            </a:r>
            <a:r>
              <a:rPr lang="en-US" altLang="zh-CN" sz="2800" b="0" dirty="0">
                <a:ea typeface="標楷體" panose="03000509000000000000" pitchFamily="65" charset="-120"/>
              </a:rPr>
              <a:t>°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49" name="Oval 2">
            <a:extLst>
              <a:ext uri="{FF2B5EF4-FFF2-40B4-BE49-F238E27FC236}">
                <a16:creationId xmlns:a16="http://schemas.microsoft.com/office/drawing/2014/main" xmlns="" id="{BC3B9FF1-15F1-41D7-A2AB-3CC8F0942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6894" y="3959822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0" name="Text Box 54">
            <a:extLst>
              <a:ext uri="{FF2B5EF4-FFF2-40B4-BE49-F238E27FC236}">
                <a16:creationId xmlns:a16="http://schemas.microsoft.com/office/drawing/2014/main" xmlns="" id="{3A03A102-11E8-4AC0-AD7F-FEE5D96A5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4854" y="3965854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3D1DF879-CCAF-4C45-8990-DB6F025F15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25" y="904796"/>
            <a:ext cx="3065748" cy="2037152"/>
          </a:xfrm>
          <a:prstGeom prst="rect">
            <a:avLst/>
          </a:prstGeom>
        </p:spPr>
      </p:pic>
      <p:sp>
        <p:nvSpPr>
          <p:cNvPr id="46" name="Rectangle 53">
            <a:extLst>
              <a:ext uri="{FF2B5EF4-FFF2-40B4-BE49-F238E27FC236}">
                <a16:creationId xmlns:a16="http://schemas.microsoft.com/office/drawing/2014/main" xmlns="" id="{DDC8C8FB-63A1-4AE0-A338-542012CE9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2574" y="1206903"/>
            <a:ext cx="30657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∠l</a:t>
            </a:r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＋∠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m</a:t>
            </a:r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＋∠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n 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180°</a:t>
            </a:r>
            <a:endParaRPr lang="zh-TW" altLang="en-US" sz="240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59" name="弧形 58">
            <a:extLst>
              <a:ext uri="{FF2B5EF4-FFF2-40B4-BE49-F238E27FC236}">
                <a16:creationId xmlns:a16="http://schemas.microsoft.com/office/drawing/2014/main" xmlns="" id="{6BF5D04D-F611-4E8E-AC58-87EBC428EBFD}"/>
              </a:ext>
            </a:extLst>
          </p:cNvPr>
          <p:cNvSpPr/>
          <p:nvPr/>
        </p:nvSpPr>
        <p:spPr>
          <a:xfrm>
            <a:off x="3881439" y="1822377"/>
            <a:ext cx="432000" cy="432000"/>
          </a:xfrm>
          <a:prstGeom prst="arc">
            <a:avLst>
              <a:gd name="adj1" fmla="val 13259075"/>
              <a:gd name="adj2" fmla="val 3034929"/>
            </a:avLst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Rectangle 53">
            <a:extLst>
              <a:ext uri="{FF2B5EF4-FFF2-40B4-BE49-F238E27FC236}">
                <a16:creationId xmlns:a16="http://schemas.microsoft.com/office/drawing/2014/main" xmlns="" id="{2579FE33-2094-42B7-A548-7CEA31103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2574" y="1691818"/>
            <a:ext cx="32933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∠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n 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180°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∠l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∠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m</a:t>
            </a:r>
          </a:p>
          <a:p>
            <a:pPr marL="447675"/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180°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90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°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40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°</a:t>
            </a:r>
            <a:endParaRPr lang="zh-TW" altLang="en-US" sz="240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  <a:p>
            <a:pPr marL="447675"/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50°</a:t>
            </a:r>
            <a:endParaRPr lang="zh-TW" altLang="en-US" sz="240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7" name="任意多边形: 形状 6">
            <a:extLst>
              <a:ext uri="{FF2B5EF4-FFF2-40B4-BE49-F238E27FC236}">
                <a16:creationId xmlns:a16="http://schemas.microsoft.com/office/drawing/2014/main" xmlns="" id="{BC4188B4-1631-4D7E-9F24-C504DA0BAD3E}"/>
              </a:ext>
            </a:extLst>
          </p:cNvPr>
          <p:cNvSpPr/>
          <p:nvPr/>
        </p:nvSpPr>
        <p:spPr>
          <a:xfrm>
            <a:off x="4030191" y="1918429"/>
            <a:ext cx="108476" cy="107766"/>
          </a:xfrm>
          <a:custGeom>
            <a:avLst/>
            <a:gdLst>
              <a:gd name="connsiteX0" fmla="*/ 0 w 119530"/>
              <a:gd name="connsiteY0" fmla="*/ 65741 h 107577"/>
              <a:gd name="connsiteX1" fmla="*/ 59765 w 119530"/>
              <a:gd name="connsiteY1" fmla="*/ 0 h 107577"/>
              <a:gd name="connsiteX2" fmla="*/ 119530 w 119530"/>
              <a:gd name="connsiteY2" fmla="*/ 59765 h 107577"/>
              <a:gd name="connsiteX3" fmla="*/ 65741 w 119530"/>
              <a:gd name="connsiteY3" fmla="*/ 107577 h 107577"/>
              <a:gd name="connsiteX4" fmla="*/ 0 w 119530"/>
              <a:gd name="connsiteY4" fmla="*/ 65741 h 107577"/>
              <a:gd name="connsiteX0" fmla="*/ 0 w 136081"/>
              <a:gd name="connsiteY0" fmla="*/ 65741 h 107577"/>
              <a:gd name="connsiteX1" fmla="*/ 59765 w 136081"/>
              <a:gd name="connsiteY1" fmla="*/ 0 h 107577"/>
              <a:gd name="connsiteX2" fmla="*/ 136081 w 136081"/>
              <a:gd name="connsiteY2" fmla="*/ 46377 h 107577"/>
              <a:gd name="connsiteX3" fmla="*/ 65741 w 136081"/>
              <a:gd name="connsiteY3" fmla="*/ 107577 h 107577"/>
              <a:gd name="connsiteX4" fmla="*/ 0 w 136081"/>
              <a:gd name="connsiteY4" fmla="*/ 65741 h 107577"/>
              <a:gd name="connsiteX0" fmla="*/ 0 w 140810"/>
              <a:gd name="connsiteY0" fmla="*/ 62248 h 107577"/>
              <a:gd name="connsiteX1" fmla="*/ 64494 w 140810"/>
              <a:gd name="connsiteY1" fmla="*/ 0 h 107577"/>
              <a:gd name="connsiteX2" fmla="*/ 140810 w 140810"/>
              <a:gd name="connsiteY2" fmla="*/ 46377 h 107577"/>
              <a:gd name="connsiteX3" fmla="*/ 70470 w 140810"/>
              <a:gd name="connsiteY3" fmla="*/ 107577 h 107577"/>
              <a:gd name="connsiteX4" fmla="*/ 0 w 140810"/>
              <a:gd name="connsiteY4" fmla="*/ 62248 h 107577"/>
              <a:gd name="connsiteX0" fmla="*/ 0 w 143963"/>
              <a:gd name="connsiteY0" fmla="*/ 59338 h 107577"/>
              <a:gd name="connsiteX1" fmla="*/ 67647 w 143963"/>
              <a:gd name="connsiteY1" fmla="*/ 0 h 107577"/>
              <a:gd name="connsiteX2" fmla="*/ 143963 w 143963"/>
              <a:gd name="connsiteY2" fmla="*/ 46377 h 107577"/>
              <a:gd name="connsiteX3" fmla="*/ 73623 w 143963"/>
              <a:gd name="connsiteY3" fmla="*/ 107577 h 107577"/>
              <a:gd name="connsiteX4" fmla="*/ 0 w 143963"/>
              <a:gd name="connsiteY4" fmla="*/ 59338 h 107577"/>
              <a:gd name="connsiteX0" fmla="*/ 0 w 143963"/>
              <a:gd name="connsiteY0" fmla="*/ 59338 h 107577"/>
              <a:gd name="connsiteX1" fmla="*/ 67647 w 143963"/>
              <a:gd name="connsiteY1" fmla="*/ 0 h 107577"/>
              <a:gd name="connsiteX2" fmla="*/ 143963 w 143963"/>
              <a:gd name="connsiteY2" fmla="*/ 46377 h 107577"/>
              <a:gd name="connsiteX3" fmla="*/ 73623 w 143963"/>
              <a:gd name="connsiteY3" fmla="*/ 107577 h 107577"/>
              <a:gd name="connsiteX4" fmla="*/ 0 w 143963"/>
              <a:gd name="connsiteY4" fmla="*/ 59338 h 107577"/>
              <a:gd name="connsiteX0" fmla="*/ 0 w 143963"/>
              <a:gd name="connsiteY0" fmla="*/ 59338 h 107577"/>
              <a:gd name="connsiteX1" fmla="*/ 67647 w 143963"/>
              <a:gd name="connsiteY1" fmla="*/ 0 h 107577"/>
              <a:gd name="connsiteX2" fmla="*/ 143963 w 143963"/>
              <a:gd name="connsiteY2" fmla="*/ 47541 h 107577"/>
              <a:gd name="connsiteX3" fmla="*/ 73623 w 143963"/>
              <a:gd name="connsiteY3" fmla="*/ 107577 h 107577"/>
              <a:gd name="connsiteX4" fmla="*/ 0 w 143963"/>
              <a:gd name="connsiteY4" fmla="*/ 59338 h 107577"/>
              <a:gd name="connsiteX0" fmla="*/ 0 w 139393"/>
              <a:gd name="connsiteY0" fmla="*/ 59338 h 107577"/>
              <a:gd name="connsiteX1" fmla="*/ 67647 w 139393"/>
              <a:gd name="connsiteY1" fmla="*/ 0 h 107577"/>
              <a:gd name="connsiteX2" fmla="*/ 139393 w 139393"/>
              <a:gd name="connsiteY2" fmla="*/ 37967 h 107577"/>
              <a:gd name="connsiteX3" fmla="*/ 73623 w 139393"/>
              <a:gd name="connsiteY3" fmla="*/ 107577 h 107577"/>
              <a:gd name="connsiteX4" fmla="*/ 0 w 139393"/>
              <a:gd name="connsiteY4" fmla="*/ 59338 h 107577"/>
              <a:gd name="connsiteX0" fmla="*/ 0 w 126988"/>
              <a:gd name="connsiteY0" fmla="*/ 42926 h 107577"/>
              <a:gd name="connsiteX1" fmla="*/ 55242 w 126988"/>
              <a:gd name="connsiteY1" fmla="*/ 0 h 107577"/>
              <a:gd name="connsiteX2" fmla="*/ 126988 w 126988"/>
              <a:gd name="connsiteY2" fmla="*/ 37967 h 107577"/>
              <a:gd name="connsiteX3" fmla="*/ 61218 w 126988"/>
              <a:gd name="connsiteY3" fmla="*/ 107577 h 107577"/>
              <a:gd name="connsiteX4" fmla="*/ 0 w 126988"/>
              <a:gd name="connsiteY4" fmla="*/ 42926 h 107577"/>
              <a:gd name="connsiteX0" fmla="*/ 0 w 126988"/>
              <a:gd name="connsiteY0" fmla="*/ 71647 h 136298"/>
              <a:gd name="connsiteX1" fmla="*/ 70258 w 126988"/>
              <a:gd name="connsiteY1" fmla="*/ 0 h 136298"/>
              <a:gd name="connsiteX2" fmla="*/ 126988 w 126988"/>
              <a:gd name="connsiteY2" fmla="*/ 66688 h 136298"/>
              <a:gd name="connsiteX3" fmla="*/ 61218 w 126988"/>
              <a:gd name="connsiteY3" fmla="*/ 136298 h 136298"/>
              <a:gd name="connsiteX4" fmla="*/ 0 w 126988"/>
              <a:gd name="connsiteY4" fmla="*/ 71647 h 136298"/>
              <a:gd name="connsiteX0" fmla="*/ 0 w 126988"/>
              <a:gd name="connsiteY0" fmla="*/ 71647 h 136298"/>
              <a:gd name="connsiteX1" fmla="*/ 68299 w 126988"/>
              <a:gd name="connsiteY1" fmla="*/ 0 h 136298"/>
              <a:gd name="connsiteX2" fmla="*/ 126988 w 126988"/>
              <a:gd name="connsiteY2" fmla="*/ 66688 h 136298"/>
              <a:gd name="connsiteX3" fmla="*/ 61218 w 126988"/>
              <a:gd name="connsiteY3" fmla="*/ 136298 h 136298"/>
              <a:gd name="connsiteX4" fmla="*/ 0 w 126988"/>
              <a:gd name="connsiteY4" fmla="*/ 71647 h 136298"/>
              <a:gd name="connsiteX0" fmla="*/ 0 w 126335"/>
              <a:gd name="connsiteY0" fmla="*/ 73698 h 136298"/>
              <a:gd name="connsiteX1" fmla="*/ 67646 w 126335"/>
              <a:gd name="connsiteY1" fmla="*/ 0 h 136298"/>
              <a:gd name="connsiteX2" fmla="*/ 126335 w 126335"/>
              <a:gd name="connsiteY2" fmla="*/ 66688 h 136298"/>
              <a:gd name="connsiteX3" fmla="*/ 60565 w 126335"/>
              <a:gd name="connsiteY3" fmla="*/ 136298 h 136298"/>
              <a:gd name="connsiteX4" fmla="*/ 0 w 126335"/>
              <a:gd name="connsiteY4" fmla="*/ 73698 h 136298"/>
              <a:gd name="connsiteX0" fmla="*/ 0 w 118500"/>
              <a:gd name="connsiteY0" fmla="*/ 73698 h 136298"/>
              <a:gd name="connsiteX1" fmla="*/ 67646 w 118500"/>
              <a:gd name="connsiteY1" fmla="*/ 0 h 136298"/>
              <a:gd name="connsiteX2" fmla="*/ 118500 w 118500"/>
              <a:gd name="connsiteY2" fmla="*/ 76262 h 136298"/>
              <a:gd name="connsiteX3" fmla="*/ 60565 w 118500"/>
              <a:gd name="connsiteY3" fmla="*/ 136298 h 136298"/>
              <a:gd name="connsiteX4" fmla="*/ 0 w 118500"/>
              <a:gd name="connsiteY4" fmla="*/ 73698 h 136298"/>
              <a:gd name="connsiteX0" fmla="*/ 0 w 118500"/>
              <a:gd name="connsiteY0" fmla="*/ 60705 h 123305"/>
              <a:gd name="connsiteX1" fmla="*/ 58506 w 118500"/>
              <a:gd name="connsiteY1" fmla="*/ 0 h 123305"/>
              <a:gd name="connsiteX2" fmla="*/ 118500 w 118500"/>
              <a:gd name="connsiteY2" fmla="*/ 63269 h 123305"/>
              <a:gd name="connsiteX3" fmla="*/ 60565 w 118500"/>
              <a:gd name="connsiteY3" fmla="*/ 123305 h 123305"/>
              <a:gd name="connsiteX4" fmla="*/ 0 w 118500"/>
              <a:gd name="connsiteY4" fmla="*/ 60705 h 123305"/>
              <a:gd name="connsiteX0" fmla="*/ 0 w 118500"/>
              <a:gd name="connsiteY0" fmla="*/ 60705 h 123305"/>
              <a:gd name="connsiteX1" fmla="*/ 57200 w 118500"/>
              <a:gd name="connsiteY1" fmla="*/ 0 h 123305"/>
              <a:gd name="connsiteX2" fmla="*/ 118500 w 118500"/>
              <a:gd name="connsiteY2" fmla="*/ 63269 h 123305"/>
              <a:gd name="connsiteX3" fmla="*/ 60565 w 118500"/>
              <a:gd name="connsiteY3" fmla="*/ 123305 h 123305"/>
              <a:gd name="connsiteX4" fmla="*/ 0 w 118500"/>
              <a:gd name="connsiteY4" fmla="*/ 60705 h 123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500" h="123305">
                <a:moveTo>
                  <a:pt x="0" y="60705"/>
                </a:moveTo>
                <a:lnTo>
                  <a:pt x="57200" y="0"/>
                </a:lnTo>
                <a:lnTo>
                  <a:pt x="118500" y="63269"/>
                </a:lnTo>
                <a:lnTo>
                  <a:pt x="60565" y="123305"/>
                </a:lnTo>
                <a:lnTo>
                  <a:pt x="0" y="60705"/>
                </a:lnTo>
                <a:close/>
              </a:path>
            </a:pathLst>
          </a:custGeom>
          <a:solidFill>
            <a:srgbClr val="FFC5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弧形 65">
            <a:extLst>
              <a:ext uri="{FF2B5EF4-FFF2-40B4-BE49-F238E27FC236}">
                <a16:creationId xmlns:a16="http://schemas.microsoft.com/office/drawing/2014/main" xmlns="" id="{2CADCE35-CFFB-4362-8D79-B00020671A20}"/>
              </a:ext>
            </a:extLst>
          </p:cNvPr>
          <p:cNvSpPr/>
          <p:nvPr/>
        </p:nvSpPr>
        <p:spPr>
          <a:xfrm>
            <a:off x="3815406" y="1754538"/>
            <a:ext cx="540000" cy="540000"/>
          </a:xfrm>
          <a:prstGeom prst="arc">
            <a:avLst>
              <a:gd name="adj1" fmla="val 167291"/>
              <a:gd name="adj2" fmla="val 10741645"/>
            </a:avLst>
          </a:prstGeom>
          <a:noFill/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Rectangle 53">
            <a:extLst>
              <a:ext uri="{FF2B5EF4-FFF2-40B4-BE49-F238E27FC236}">
                <a16:creationId xmlns:a16="http://schemas.microsoft.com/office/drawing/2014/main" xmlns="" id="{C0213000-7F8D-4ADC-9B40-5913104EF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1458" y="4309579"/>
            <a:ext cx="270005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∠o</a:t>
            </a:r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＋∠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n 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180°</a:t>
            </a:r>
          </a:p>
          <a:p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∠o 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180°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zh-CN" altLang="en-US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∠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n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endParaRPr lang="en-US" altLang="zh-CN" sz="240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444500"/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180°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50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°</a:t>
            </a:r>
          </a:p>
          <a:p>
            <a:pPr marL="444500"/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130°</a:t>
            </a:r>
          </a:p>
        </p:txBody>
      </p:sp>
      <p:sp>
        <p:nvSpPr>
          <p:cNvPr id="16" name="圆角矩形 22">
            <a:extLst>
              <a:ext uri="{FF2B5EF4-FFF2-40B4-BE49-F238E27FC236}">
                <a16:creationId xmlns:a16="http://schemas.microsoft.com/office/drawing/2014/main" xmlns="" id="{D15D726B-5469-4F96-9D04-465F4266C472}"/>
              </a:ext>
            </a:extLst>
          </p:cNvPr>
          <p:cNvSpPr/>
          <p:nvPr/>
        </p:nvSpPr>
        <p:spPr>
          <a:xfrm>
            <a:off x="7219949" y="3086481"/>
            <a:ext cx="1295978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原創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22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68" grpId="0" animBg="1"/>
      <p:bldP spid="68" grpId="1" animBg="1"/>
      <p:bldP spid="50" grpId="0"/>
      <p:bldP spid="46" grpId="0" build="allAtOnce"/>
      <p:bldP spid="59" grpId="0" animBg="1"/>
      <p:bldP spid="59" grpId="1" animBg="1"/>
      <p:bldP spid="59" grpId="2" animBg="1"/>
      <p:bldP spid="60" grpId="0" build="allAtOnce"/>
      <p:bldP spid="7" grpId="0" animBg="1"/>
      <p:bldP spid="7" grpId="1" animBg="1"/>
      <p:bldP spid="66" grpId="0" animBg="1"/>
      <p:bldP spid="66" grpId="1" animBg="1"/>
      <p:bldP spid="66" grpId="2" animBg="1"/>
      <p:bldP spid="67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Microsoft Office PowerPoint</Application>
  <PresentationFormat>全屏显示(4:3)</PresentationFormat>
  <Paragraphs>48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5</vt:i4>
      </vt:variant>
    </vt:vector>
  </HeadingPairs>
  <TitlesOfParts>
    <vt:vector size="19" baseType="lpstr">
      <vt:lpstr>等线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2024-03-07T06:09:42Z</dcterms:created>
  <dcterms:modified xsi:type="dcterms:W3CDTF">2024-03-07T06:09:44Z</dcterms:modified>
</cp:coreProperties>
</file>