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  <p:sldMasterId id="2147483664" r:id="rId2"/>
    <p:sldMasterId id="2147483666" r:id="rId3"/>
    <p:sldMasterId id="2147483669" r:id="rId4"/>
  </p:sldMasterIdLst>
  <p:notesMasterIdLst>
    <p:notesMasterId r:id="rId15"/>
  </p:notesMasterIdLst>
  <p:sldIdLst>
    <p:sldId id="325" r:id="rId5"/>
    <p:sldId id="312" r:id="rId6"/>
    <p:sldId id="492" r:id="rId7"/>
    <p:sldId id="491" r:id="rId8"/>
    <p:sldId id="493" r:id="rId9"/>
    <p:sldId id="496" r:id="rId10"/>
    <p:sldId id="497" r:id="rId11"/>
    <p:sldId id="500" r:id="rId12"/>
    <p:sldId id="499" r:id="rId13"/>
    <p:sldId id="310" r:id="rId1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CD3027"/>
    <a:srgbClr val="FF6600"/>
    <a:srgbClr val="FF00FF"/>
    <a:srgbClr val="FFDA65"/>
    <a:srgbClr val="FFCDFF"/>
    <a:srgbClr val="DAFF71"/>
    <a:srgbClr val="0000FF"/>
    <a:srgbClr val="FFB9FF"/>
    <a:srgbClr val="FFD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14" autoAdjust="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/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8D1939-C787-4A33-8C38-E2F4BA290EC0}" type="datetimeFigureOut">
              <a:rPr lang="zh-CN" altLang="en-US" smtClean="0"/>
              <a:t>2024/3/7</a:t>
            </a:fld>
            <a:endParaRPr lang="zh-CN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CN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B7D018-E84C-40D6-985B-6A82BC6321D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15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34FE361B-7515-4EF6-9C97-6FCA297F85A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A514F72C-3665-4017-9EA9-AF03702AC5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46863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xmlns="" id="{E3A5E5E1-EE02-43FE-9C6B-D307A5A35FD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140EE27E-E57D-4018-A2AE-0D704141F04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26344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1076ED8B-E20B-4BFA-83C5-4B9B5F5A5A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118FEB7-DE17-44D0-BA60-37C3DD38B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362189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777F52B1-4C82-4862-BC7B-E2B6F5148C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7BD81B7F-38FE-4ECB-B1A7-A93A8C3D77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154314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927936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50065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9685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72FFE7FF-6EF8-460A-A724-280B169F35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xmlns="" id="{9E2D231D-EE51-4D10-8F7A-ED3880932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6383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239929E2-B281-4B49-8F61-8FB6D44CD33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AutoShape 10">
            <a:extLst>
              <a:ext uri="{FF2B5EF4-FFF2-40B4-BE49-F238E27FC236}">
                <a16:creationId xmlns:a16="http://schemas.microsoft.com/office/drawing/2014/main" xmlns="" id="{D1FF2157-1A41-4C0B-BB6C-84AC88833C36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AutoShape 11">
            <a:extLst>
              <a:ext uri="{FF2B5EF4-FFF2-40B4-BE49-F238E27FC236}">
                <a16:creationId xmlns:a16="http://schemas.microsoft.com/office/drawing/2014/main" xmlns="" id="{243C14F1-7054-479E-995A-8E2F13554F6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AutoShape 12">
            <a:extLst>
              <a:ext uri="{FF2B5EF4-FFF2-40B4-BE49-F238E27FC236}">
                <a16:creationId xmlns:a16="http://schemas.microsoft.com/office/drawing/2014/main" xmlns="" id="{7DD759F6-696C-4D9C-B1F5-F3263B0673C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" name="图片 1">
            <a:extLst>
              <a:ext uri="{FF2B5EF4-FFF2-40B4-BE49-F238E27FC236}">
                <a16:creationId xmlns:a16="http://schemas.microsoft.com/office/drawing/2014/main" xmlns="" id="{09020F4B-19AF-4A94-8C36-FC7AC64F3BA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A45D3E8E-61CC-4BA1-B9C0-CDABA66C54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xmlns="" id="{39AB1A1D-C6C9-4C4A-B312-D56BD0A91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algn="ctr" eaLnBrk="1" hangingPunct="1">
              <a:defRPr>
                <a:latin typeface="Arial" pitchFamily="34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xmlns="" id="{E885A05D-A0BD-4496-8B65-EC9640E0601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/>
            </a:lvl1pPr>
          </a:lstStyle>
          <a:p>
            <a:pPr>
              <a:defRPr/>
            </a:pPr>
            <a:fld id="{B45BBCB9-B7DF-4E25-8E4B-2068A6E7ED6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4" name="Rectangle 2">
            <a:extLst>
              <a:ext uri="{FF2B5EF4-FFF2-40B4-BE49-F238E27FC236}">
                <a16:creationId xmlns:a16="http://schemas.microsoft.com/office/drawing/2014/main" xmlns="" id="{A6BD82A3-77F0-8963-DF8F-1837233F808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16.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圓周和圓面積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5" name="Rectangle 2">
            <a:extLst>
              <a:ext uri="{FF2B5EF4-FFF2-40B4-BE49-F238E27FC236}">
                <a16:creationId xmlns:a16="http://schemas.microsoft.com/office/drawing/2014/main" xmlns="" id="{E392B347-74AD-AF1C-5207-BE90CBC24E71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18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6" name="AutoShape 9">
            <a:extLst>
              <a:ext uri="{FF2B5EF4-FFF2-40B4-BE49-F238E27FC236}">
                <a16:creationId xmlns:a16="http://schemas.microsoft.com/office/drawing/2014/main" xmlns="" id="{DDAA8078-B026-411C-AF4B-1F7A4AF410A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38434" y="450623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65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54A990E-0665-4474-B5AF-6E18B55E77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E522F7ED-EAEF-49E6-9D1B-492103F377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42451401-E1BD-4231-A18A-9B02B7E307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547B9-F9AB-4318-BD79-A2021B11D96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27176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43E602BB-C60C-4E82-8834-EB267555FB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4DCD224E-1FF6-48DD-B598-41F5E146F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E0B2E09-BDAB-42AB-91F5-312F196930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6C4568-C526-48DF-91D8-BA314E239E0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471370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9A852E83-37EE-4768-8260-AEEFA2C07A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278214DE-2096-48AE-BAB6-ACAEE7A821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F10B223B-6815-4C40-ABEC-C4623CB966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DD341F-8CC2-4BB7-BE58-98FFBA9B7ED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61110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739582B2-EB7E-47FD-9CBE-7518AFD14F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64EC4D33-09FD-460D-8B6D-8E91418AA5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4D8D019A-88AF-4AD2-B8E3-0EF840FE8E8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EEC5-1583-4040-9CBF-B9A5FA3708D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7983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3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5DB26192-53C0-41A3-8841-2DA5BE04DB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AutoShape 9">
            <a:extLst>
              <a:ext uri="{FF2B5EF4-FFF2-40B4-BE49-F238E27FC236}">
                <a16:creationId xmlns:a16="http://schemas.microsoft.com/office/drawing/2014/main" xmlns="" id="{F6E92412-35FF-4EBC-8BA8-745BDAF8BA6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2054" name="AutoShape 10">
            <a:extLst>
              <a:ext uri="{FF2B5EF4-FFF2-40B4-BE49-F238E27FC236}">
                <a16:creationId xmlns:a16="http://schemas.microsoft.com/office/drawing/2014/main" xmlns="" id="{E354561C-0B3F-499D-95A2-DB602E7B9F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5" name="AutoShape 11">
            <a:extLst>
              <a:ext uri="{FF2B5EF4-FFF2-40B4-BE49-F238E27FC236}">
                <a16:creationId xmlns:a16="http://schemas.microsoft.com/office/drawing/2014/main" xmlns="" id="{D247C17F-856D-47AC-BE38-5E7418B0A07D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AutoShape 12">
            <a:extLst>
              <a:ext uri="{FF2B5EF4-FFF2-40B4-BE49-F238E27FC236}">
                <a16:creationId xmlns:a16="http://schemas.microsoft.com/office/drawing/2014/main" xmlns="" id="{D22BF822-DC93-4E13-8E79-2B52752C116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058" name="图片 1">
            <a:extLst>
              <a:ext uri="{FF2B5EF4-FFF2-40B4-BE49-F238E27FC236}">
                <a16:creationId xmlns:a16="http://schemas.microsoft.com/office/drawing/2014/main" xmlns="" id="{39B648B7-EFC8-40CE-A36E-1B6F80F15ED6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63EDE56-6904-C51B-5621-4D4B7F70B1E7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10.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圓周和圓面積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3210EADE-F553-058B-1E73-686998028B8A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xmlns="" id="{549263F1-DE18-46A0-82B7-37B97F6B6BB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7898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6671A63A-0E72-4704-900A-7F172DDA7F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E40D74C4-E645-4517-BECB-F87F3E52A38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3B65D968-639F-432E-A701-5596A6CC76F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C4292ECA-E70E-4488-8020-28E90999A4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410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2B5DD68-5165-41FF-BE27-81CF086256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888FFFB-2141-47B3-8E82-048991AB1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97FEA687-48DB-4781-B491-07385E45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7" name="AutoShape 10">
            <a:extLst>
              <a:ext uri="{FF2B5EF4-FFF2-40B4-BE49-F238E27FC236}">
                <a16:creationId xmlns:a16="http://schemas.microsoft.com/office/drawing/2014/main" xmlns="" id="{AC52939A-512F-4157-8BCB-C7B5EA491AB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AutoShape 11">
            <a:extLst>
              <a:ext uri="{FF2B5EF4-FFF2-40B4-BE49-F238E27FC236}">
                <a16:creationId xmlns:a16="http://schemas.microsoft.com/office/drawing/2014/main" xmlns="" id="{8320722C-7110-407C-9514-478DA3FA379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AutoShape 12">
            <a:extLst>
              <a:ext uri="{FF2B5EF4-FFF2-40B4-BE49-F238E27FC236}">
                <a16:creationId xmlns:a16="http://schemas.microsoft.com/office/drawing/2014/main" xmlns="" id="{39DBB090-60DE-42E4-B972-C70C53C3A4D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4111" name="图片 1">
            <a:extLst>
              <a:ext uri="{FF2B5EF4-FFF2-40B4-BE49-F238E27FC236}">
                <a16:creationId xmlns:a16="http://schemas.microsoft.com/office/drawing/2014/main" xmlns="" id="{453E17FB-CD9D-45D0-98E2-470FEEED06DA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CA35881-E181-0947-605C-B75B323FBB04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16.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圓周和圓面積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6AE20828-4BE4-0071-54FE-F1613FBC3A7C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7FE9B292-0228-ADAD-D6B4-2B3CCD689B8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C0596105-A102-F60F-60C0-6BC84676E4F4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2292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39A1E3CE-4889-40F4-B14D-F15106F7AD7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C2E75AD6-F8E9-462B-BA6C-6E2FE1B4329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EFCAC982-7352-440D-B9D4-0AA87A74DE4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2EBA013D-9448-4511-A409-933A1878B9C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2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69F2AE3A-7E4F-44C8-8BD4-CDB89881CD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8D5F4086-2A49-4675-9A74-742FC436F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80DF8863-F521-4C75-858D-EC1DB7B79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11" descr="btnMathNext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5BAE5EE-3759-4CB5-9F3C-1833DED0DE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6" name="AutoShape 10">
            <a:extLst>
              <a:ext uri="{FF2B5EF4-FFF2-40B4-BE49-F238E27FC236}">
                <a16:creationId xmlns:a16="http://schemas.microsoft.com/office/drawing/2014/main" xmlns="" id="{B790C341-A40C-40C9-8165-E8B02A84A5D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7" name="AutoShape 11">
            <a:extLst>
              <a:ext uri="{FF2B5EF4-FFF2-40B4-BE49-F238E27FC236}">
                <a16:creationId xmlns:a16="http://schemas.microsoft.com/office/drawing/2014/main" xmlns="" id="{1474432E-7A08-4CD0-A540-D496C6126541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38" name="AutoShape 12">
            <a:extLst>
              <a:ext uri="{FF2B5EF4-FFF2-40B4-BE49-F238E27FC236}">
                <a16:creationId xmlns:a16="http://schemas.microsoft.com/office/drawing/2014/main" xmlns="" id="{3A747A14-F3F8-4D9B-A997-5D2DB33D2973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40" name="图片 1">
            <a:extLst>
              <a:ext uri="{FF2B5EF4-FFF2-40B4-BE49-F238E27FC236}">
                <a16:creationId xmlns:a16="http://schemas.microsoft.com/office/drawing/2014/main" xmlns="" id="{96D88E3C-C3BD-4593-B8CD-79D531AF33B0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10441796-63AE-00ED-B3B4-A0E24EB7693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16.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圓周和圓面積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C26D0C77-6F67-5167-A3C5-4797562B3CFE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3" name="AutoShape 9">
            <a:extLst>
              <a:ext uri="{FF2B5EF4-FFF2-40B4-BE49-F238E27FC236}">
                <a16:creationId xmlns:a16="http://schemas.microsoft.com/office/drawing/2014/main" xmlns="" id="{F6B7799E-2CFC-2B2A-3DA4-96540C4B5E1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10" name="AutoShape 9">
            <a:extLst>
              <a:ext uri="{FF2B5EF4-FFF2-40B4-BE49-F238E27FC236}">
                <a16:creationId xmlns:a16="http://schemas.microsoft.com/office/drawing/2014/main" xmlns="" id="{38D77C51-D392-59DF-9183-E79153F86637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30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BEE05C54-58F4-4CE6-8E2A-14CF9D1FF5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01D73394-8708-43E0-9113-FB7DEE97E7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+mn-lt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892106F7-5A53-4EEE-A1B2-E6937690BBB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pPr>
              <a:defRPr/>
            </a:pPr>
            <a:fld id="{5DF8D03D-DAE6-460A-9DF8-3A269983FD4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  <p:pic>
        <p:nvPicPr>
          <p:cNvPr id="3077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E405FC95-D371-4A53-9252-8B86624D89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10" descr="btnMathBack">
            <a:hlinkClick r:id="" action="ppaction://hlinkshowjump?jump=previousslide"/>
            <a:extLst>
              <a:ext uri="{FF2B5EF4-FFF2-40B4-BE49-F238E27FC236}">
                <a16:creationId xmlns:a16="http://schemas.microsoft.com/office/drawing/2014/main" xmlns="" id="{6555F4C7-382E-49E7-838F-4F5390795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6280150"/>
            <a:ext cx="1439862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89C4B77-4109-45C5-ACD3-B89FEA15948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3" name="AutoShape 10">
            <a:extLst>
              <a:ext uri="{FF2B5EF4-FFF2-40B4-BE49-F238E27FC236}">
                <a16:creationId xmlns:a16="http://schemas.microsoft.com/office/drawing/2014/main" xmlns="" id="{2EA53642-4483-45E5-82CD-8E02DE918C6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6724650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4" name="AutoShape 11">
            <a:extLst>
              <a:ext uri="{FF2B5EF4-FFF2-40B4-BE49-F238E27FC236}">
                <a16:creationId xmlns:a16="http://schemas.microsoft.com/office/drawing/2014/main" xmlns="" id="{99476F6C-6373-4EF3-AEFF-4D63D55E9682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089775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5" name="AutoShape 12">
            <a:extLst>
              <a:ext uri="{FF2B5EF4-FFF2-40B4-BE49-F238E27FC236}">
                <a16:creationId xmlns:a16="http://schemas.microsoft.com/office/drawing/2014/main" xmlns="" id="{DCB899A3-0634-49B6-9324-7E3F9770A440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453313" y="457200"/>
            <a:ext cx="304800" cy="287338"/>
          </a:xfrm>
          <a:custGeom>
            <a:avLst/>
            <a:gdLst>
              <a:gd name="T0" fmla="*/ 152400 w 304800"/>
              <a:gd name="T1" fmla="*/ 0 h 287338"/>
              <a:gd name="T2" fmla="*/ 0 w 304800"/>
              <a:gd name="T3" fmla="*/ 109753 h 287338"/>
              <a:gd name="T4" fmla="*/ 58212 w 304800"/>
              <a:gd name="T5" fmla="*/ 287337 h 287338"/>
              <a:gd name="T6" fmla="*/ 246588 w 304800"/>
              <a:gd name="T7" fmla="*/ 287337 h 287338"/>
              <a:gd name="T8" fmla="*/ 304800 w 304800"/>
              <a:gd name="T9" fmla="*/ 109753 h 287338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94189 w 304800"/>
              <a:gd name="T16" fmla="*/ 109754 h 287338"/>
              <a:gd name="T17" fmla="*/ 210611 w 304800"/>
              <a:gd name="T18" fmla="*/ 219505 h 28733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4800" h="287338">
                <a:moveTo>
                  <a:pt x="0" y="109753"/>
                </a:moveTo>
                <a:lnTo>
                  <a:pt x="116424" y="109754"/>
                </a:lnTo>
                <a:lnTo>
                  <a:pt x="152400" y="0"/>
                </a:lnTo>
                <a:lnTo>
                  <a:pt x="188376" y="109754"/>
                </a:lnTo>
                <a:lnTo>
                  <a:pt x="304800" y="109753"/>
                </a:lnTo>
                <a:lnTo>
                  <a:pt x="210611" y="177584"/>
                </a:lnTo>
                <a:lnTo>
                  <a:pt x="246588" y="287337"/>
                </a:lnTo>
                <a:lnTo>
                  <a:pt x="152400" y="219505"/>
                </a:lnTo>
                <a:lnTo>
                  <a:pt x="58212" y="287337"/>
                </a:lnTo>
                <a:lnTo>
                  <a:pt x="94189" y="177584"/>
                </a:lnTo>
                <a:lnTo>
                  <a:pt x="0" y="109753"/>
                </a:lnTo>
                <a:close/>
              </a:path>
            </a:pathLst>
          </a:cu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3087" name="图片 1">
            <a:extLst>
              <a:ext uri="{FF2B5EF4-FFF2-40B4-BE49-F238E27FC236}">
                <a16:creationId xmlns:a16="http://schemas.microsoft.com/office/drawing/2014/main" xmlns="" id="{AC2CA393-5AAF-468E-A6A7-0AA5930291C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6308725"/>
            <a:ext cx="2201862" cy="45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18D73D71-D394-C378-CABC-1ABBB68B674B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153988" y="131765"/>
            <a:ext cx="6000750" cy="75247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 altLang="zh-TW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  <a:ea typeface="PMingLiU" panose="02020500000000000000" pitchFamily="18" charset="-120"/>
                <a:cs typeface="Calibri" panose="020F0502020204030204" pitchFamily="34" charset="0"/>
              </a:rPr>
              <a:t>16. </a:t>
            </a:r>
            <a:r>
              <a:rPr lang="zh-CN" alt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圓周和圓面積</a:t>
            </a: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ECC36A10-1253-9024-CA82-9A553BEC8113}"/>
              </a:ext>
            </a:extLst>
          </p:cNvPr>
          <p:cNvSpPr txBox="1">
            <a:spLocks noChangeArrowheads="1"/>
          </p:cNvSpPr>
          <p:nvPr userDrawn="1"/>
        </p:nvSpPr>
        <p:spPr>
          <a:xfrm>
            <a:off x="5326542" y="392077"/>
            <a:ext cx="1725133" cy="417584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zh-CN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PMingLiU" panose="02020500000000000000" pitchFamily="18" charset="-120"/>
                <a:ea typeface="PMingLiU" panose="02020500000000000000" pitchFamily="18" charset="-120"/>
              </a:rPr>
              <a:t>必攻指數：</a:t>
            </a:r>
            <a:endParaRPr lang="en-US" altLang="zh-TW" sz="20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  <a:p>
            <a:pPr>
              <a:defRPr/>
            </a:pPr>
            <a:endParaRPr lang="en-US" altLang="zh-TW" sz="3200" b="1" dirty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MingLiU" panose="02020500000000000000" pitchFamily="18" charset="-120"/>
              <a:ea typeface="PMingLiU" panose="02020500000000000000" pitchFamily="18" charset="-120"/>
            </a:endParaRPr>
          </a:p>
        </p:txBody>
      </p:sp>
      <p:sp>
        <p:nvSpPr>
          <p:cNvPr id="2" name="AutoShape 9">
            <a:extLst>
              <a:ext uri="{FF2B5EF4-FFF2-40B4-BE49-F238E27FC236}">
                <a16:creationId xmlns:a16="http://schemas.microsoft.com/office/drawing/2014/main" xmlns="" id="{2C6E1383-980F-FCF9-5831-10BAAAA8A178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815498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  <p:sp>
        <p:nvSpPr>
          <p:cNvPr id="9" name="AutoShape 9">
            <a:extLst>
              <a:ext uri="{FF2B5EF4-FFF2-40B4-BE49-F238E27FC236}">
                <a16:creationId xmlns:a16="http://schemas.microsoft.com/office/drawing/2014/main" xmlns="" id="{9720EB7D-39E8-85FF-F10A-A0D6DDE2B59F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7805738" y="457200"/>
            <a:ext cx="304800" cy="287338"/>
          </a:xfrm>
          <a:prstGeom prst="star5">
            <a:avLst/>
          </a:prstGeom>
          <a:solidFill>
            <a:srgbClr val="FFCC00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10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2.xml"/><Relationship Id="rId3" Type="http://schemas.openxmlformats.org/officeDocument/2006/relationships/slide" Target="slide3.xml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10" Type="http://schemas.openxmlformats.org/officeDocument/2006/relationships/slide" Target="slide8.xml"/><Relationship Id="rId4" Type="http://schemas.openxmlformats.org/officeDocument/2006/relationships/slide" Target="slide4.xml"/><Relationship Id="rId9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Oval 2" descr="icon">
            <a:hlinkClick r:id="rId3" action="ppaction://hlinksldjump"/>
            <a:extLst>
              <a:ext uri="{FF2B5EF4-FFF2-40B4-BE49-F238E27FC236}">
                <a16:creationId xmlns:a16="http://schemas.microsoft.com/office/drawing/2014/main" xmlns="" id="{F208C5A8-B983-4F42-9AE4-6C07941B38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1163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</a:t>
            </a:r>
          </a:p>
        </p:txBody>
      </p:sp>
      <p:sp>
        <p:nvSpPr>
          <p:cNvPr id="117766" name="Oval 6" descr="icon">
            <a:hlinkClick r:id="rId4" action="ppaction://hlinksldjump"/>
            <a:extLst>
              <a:ext uri="{FF2B5EF4-FFF2-40B4-BE49-F238E27FC236}">
                <a16:creationId xmlns:a16="http://schemas.microsoft.com/office/drawing/2014/main" xmlns="" id="{AB51BBC8-CCBB-4C0A-A368-E3BE7AD595B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749550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2</a:t>
            </a:r>
          </a:p>
        </p:txBody>
      </p:sp>
      <p:sp>
        <p:nvSpPr>
          <p:cNvPr id="117767" name="Oval 7" descr="icon">
            <a:hlinkClick r:id="rId5" action="ppaction://hlinksldjump"/>
            <a:extLst>
              <a:ext uri="{FF2B5EF4-FFF2-40B4-BE49-F238E27FC236}">
                <a16:creationId xmlns:a16="http://schemas.microsoft.com/office/drawing/2014/main" xmlns="" id="{CC0E2003-1686-4F66-B7E3-3345F7FE8D5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843338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</a:t>
            </a:r>
          </a:p>
        </p:txBody>
      </p:sp>
      <p:sp>
        <p:nvSpPr>
          <p:cNvPr id="117768" name="Oval 8" descr="icon">
            <a:hlinkClick r:id="rId6" action="ppaction://hlinksldjump"/>
            <a:extLst>
              <a:ext uri="{FF2B5EF4-FFF2-40B4-BE49-F238E27FC236}">
                <a16:creationId xmlns:a16="http://schemas.microsoft.com/office/drawing/2014/main" xmlns="" id="{0F9E39A4-4A81-4F16-BC9E-16657812C1A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911725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</a:t>
            </a:r>
          </a:p>
        </p:txBody>
      </p:sp>
      <p:pic>
        <p:nvPicPr>
          <p:cNvPr id="8198" name="Picture 55" descr="btnMathMainTop">
            <a:hlinkClick r:id="" action="ppaction://hlinkshowjump?jump=endshow"/>
            <a:extLst>
              <a:ext uri="{FF2B5EF4-FFF2-40B4-BE49-F238E27FC236}">
                <a16:creationId xmlns:a16="http://schemas.microsoft.com/office/drawing/2014/main" xmlns="" id="{EBE55C17-37FC-44C7-8AD0-AFD382CA4EC2}"/>
              </a:ext>
            </a:extLst>
          </p:cNvPr>
          <p:cNvPicPr>
            <a:picLocks noGrp="1" noChangeAspect="1" noChangeArrowheads="1"/>
          </p:cNvPicPr>
          <p:nvPr>
            <p:ph idx="4294967295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78563"/>
            <a:ext cx="1439863" cy="485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99" name="AutoShape 15">
            <a:extLst>
              <a:ext uri="{FF2B5EF4-FFF2-40B4-BE49-F238E27FC236}">
                <a16:creationId xmlns:a16="http://schemas.microsoft.com/office/drawing/2014/main" xmlns="" id="{4CC99F70-CA8E-44B1-82C7-DB24A4861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3032125"/>
            <a:ext cx="1727200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3FFAB"/>
              </a:gs>
              <a:gs pos="100000">
                <a:srgbClr val="99CC00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/>
          <a:lstStyle>
            <a:lvl1pPr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必攻試題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2" name="AutoShape 15">
            <a:hlinkClick r:id="rId8" action="ppaction://hlinksldjump"/>
            <a:extLst>
              <a:ext uri="{FF2B5EF4-FFF2-40B4-BE49-F238E27FC236}">
                <a16:creationId xmlns:a16="http://schemas.microsoft.com/office/drawing/2014/main" xmlns="" id="{6456537D-6CD1-4833-BD30-741D18B3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4500" y="20002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標楷體" pitchFamily="65" charset="-120"/>
                <a:ea typeface="標楷體" pitchFamily="65" charset="-120"/>
                <a:cs typeface="+mn-cs"/>
              </a:rPr>
              <a:t>例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標楷體" pitchFamily="65" charset="-120"/>
              <a:ea typeface="標楷體" pitchFamily="65" charset="-120"/>
              <a:cs typeface="+mn-cs"/>
            </a:endParaRPr>
          </a:p>
        </p:txBody>
      </p:sp>
      <p:sp>
        <p:nvSpPr>
          <p:cNvPr id="2" name="Oval 8" descr="icon">
            <a:hlinkClick r:id="rId9" action="ppaction://hlinksldjump"/>
            <a:extLst>
              <a:ext uri="{FF2B5EF4-FFF2-40B4-BE49-F238E27FC236}">
                <a16:creationId xmlns:a16="http://schemas.microsoft.com/office/drawing/2014/main" xmlns="" id="{95FEB22F-5F79-A89C-BDCF-82C33CA5F6A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68077" y="3786188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dirty="0"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標楷體" panose="03000509000000000000" pitchFamily="65" charset="-120"/>
              </a:rPr>
              <a:t>5</a:t>
            </a:r>
            <a:endParaRPr kumimoji="1" lang="en-US" altLang="zh-TW" sz="2800" b="1" i="0" u="none" strike="noStrike" kern="1200" cap="none" spc="0" normalizeH="0" baseline="0" noProof="0" dirty="0">
              <a:ln>
                <a:noFill/>
              </a:ln>
              <a:solidFill>
                <a:srgbClr val="2121FF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Oval 8" descr="icon">
            <a:hlinkClick r:id="rId10" action="ppaction://hlinksldjump"/>
            <a:extLst>
              <a:ext uri="{FF2B5EF4-FFF2-40B4-BE49-F238E27FC236}">
                <a16:creationId xmlns:a16="http://schemas.microsoft.com/office/drawing/2014/main" xmlns="" id="{F5C5253A-8322-DAC7-85BA-0B0C0A954EE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686959" y="4648201"/>
            <a:ext cx="647700" cy="647700"/>
          </a:xfrm>
          <a:prstGeom prst="ellipse">
            <a:avLst/>
          </a:prstGeom>
          <a:gradFill rotWithShape="1">
            <a:gsLst>
              <a:gs pos="0">
                <a:srgbClr val="B765FB">
                  <a:gamma/>
                  <a:tint val="0"/>
                  <a:invGamma/>
                </a:srgbClr>
              </a:gs>
              <a:gs pos="100000">
                <a:srgbClr val="B765FB"/>
              </a:gs>
            </a:gsLst>
            <a:path path="shape">
              <a:fillToRect l="50000" t="50000" r="50000" b="50000"/>
            </a:path>
          </a:gradFill>
          <a:ln w="38100" algn="ctr">
            <a:noFill/>
            <a:round/>
            <a:headEnd/>
            <a:tailEnd/>
          </a:ln>
          <a:effectLst>
            <a:prstShdw prst="shdw17" dist="17961" dir="2700000">
              <a:srgbClr val="B765FB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1" i="0" u="none" strike="noStrike" kern="1200" cap="none" spc="0" normalizeH="0" baseline="0" noProof="0" dirty="0">
                <a:ln>
                  <a:noFill/>
                </a:ln>
                <a:solidFill>
                  <a:srgbClr val="2121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WordArt 4">
            <a:extLst>
              <a:ext uri="{FF2B5EF4-FFF2-40B4-BE49-F238E27FC236}">
                <a16:creationId xmlns:a16="http://schemas.microsoft.com/office/drawing/2014/main" xmlns="" id="{B28A422C-EADC-4B9A-AA83-956EA79069F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212975" y="2743200"/>
            <a:ext cx="4787900" cy="12287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9600" b="1" i="0" u="none" strike="noStrike" kern="10" cap="none" spc="0" normalizeH="0" baseline="0" noProof="0">
                <a:ln>
                  <a:noFill/>
                </a:ln>
                <a:solidFill>
                  <a:srgbClr val="FF6D70"/>
                </a:solidFill>
                <a:effectLst>
                  <a:prstShdw prst="shdw17" dist="17961" dir="2700000">
                    <a:srgbClr val="994143"/>
                  </a:prstShdw>
                </a:effectLst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本特訓完</a:t>
            </a:r>
            <a:endParaRPr kumimoji="1" lang="en-US" sz="9600" b="1" i="0" u="none" strike="noStrike" kern="10" cap="none" spc="0" normalizeH="0" baseline="0" noProof="0">
              <a:ln>
                <a:noFill/>
              </a:ln>
              <a:solidFill>
                <a:srgbClr val="FF6D70"/>
              </a:solidFill>
              <a:effectLst>
                <a:prstShdw prst="shdw17" dist="17961" dir="2700000">
                  <a:srgbClr val="994143"/>
                </a:prstShdw>
              </a:effectLst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</p:txBody>
      </p:sp>
      <p:pic>
        <p:nvPicPr>
          <p:cNvPr id="20483" name="Picture 5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D63DCED7-AC54-4FE9-B570-AF4EF72030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85A3F41D-3B09-C806-8295-6CE8ABC8B162}"/>
              </a:ext>
            </a:extLst>
          </p:cNvPr>
          <p:cNvSpPr/>
          <p:nvPr/>
        </p:nvSpPr>
        <p:spPr bwMode="auto">
          <a:xfrm>
            <a:off x="6951773" y="2563658"/>
            <a:ext cx="684000" cy="288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35" name="矩形 34">
            <a:extLst>
              <a:ext uri="{FF2B5EF4-FFF2-40B4-BE49-F238E27FC236}">
                <a16:creationId xmlns:a16="http://schemas.microsoft.com/office/drawing/2014/main" xmlns="" id="{BBF7C203-00BA-880E-FF30-2399F09E465D}"/>
              </a:ext>
            </a:extLst>
          </p:cNvPr>
          <p:cNvSpPr/>
          <p:nvPr/>
        </p:nvSpPr>
        <p:spPr bwMode="auto">
          <a:xfrm>
            <a:off x="2413806" y="1230728"/>
            <a:ext cx="3166107" cy="396000"/>
          </a:xfrm>
          <a:prstGeom prst="rect">
            <a:avLst/>
          </a:prstGeom>
          <a:solidFill>
            <a:srgbClr val="FFCCFF"/>
          </a:solidFill>
          <a:ln w="38100" algn="ctr">
            <a:noFill/>
            <a:round/>
            <a:headEnd/>
            <a:tailEnd/>
          </a:ln>
          <a:effectLst/>
        </p:spPr>
        <p:txBody>
          <a:bodyPr wrap="none" rtlCol="0" anchor="ctr"/>
          <a:lstStyle/>
          <a:p>
            <a:pPr algn="ctr"/>
            <a:endParaRPr lang="zh-CN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pic>
        <p:nvPicPr>
          <p:cNvPr id="10244" name="Picture 9" descr="btnMathMain">
            <a:hlinkClick r:id="" action="ppaction://hlinkshowjump?jump=firstslide"/>
            <a:extLst>
              <a:ext uri="{FF2B5EF4-FFF2-40B4-BE49-F238E27FC236}">
                <a16:creationId xmlns:a16="http://schemas.microsoft.com/office/drawing/2014/main" xmlns="" id="{AE645F3F-3622-41FF-B917-17606F1C04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6280150"/>
            <a:ext cx="143986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EDEC01C1-F47C-EF54-6508-0229C5077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288" y="1165225"/>
            <a:ext cx="5173662" cy="1461939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右圖是由兩個大小相同的半圓組成。這個圖形的周界是多少？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取</a:t>
            </a:r>
            <a:r>
              <a:rPr lang="el-GR" altLang="zh-TW" sz="2800" b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b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  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)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3" name="右箭头标注 17">
            <a:extLst>
              <a:ext uri="{FF2B5EF4-FFF2-40B4-BE49-F238E27FC236}">
                <a16:creationId xmlns:a16="http://schemas.microsoft.com/office/drawing/2014/main" xmlns="" id="{9857E613-F84C-B11A-12C4-D1081EDD5E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788" y="2838804"/>
            <a:ext cx="755650" cy="468312"/>
          </a:xfrm>
          <a:prstGeom prst="rightArrowCallout">
            <a:avLst>
              <a:gd name="adj1" fmla="val 25000"/>
              <a:gd name="adj2" fmla="val 30426"/>
              <a:gd name="adj3" fmla="val 30426"/>
              <a:gd name="adj4" fmla="val 64977"/>
            </a:avLst>
          </a:prstGeom>
          <a:solidFill>
            <a:srgbClr val="0068D0"/>
          </a:solidFill>
          <a:ln w="38100" algn="ctr">
            <a:noFill/>
            <a:round/>
            <a:headEnd/>
            <a:tailEnd/>
          </a:ln>
        </p:spPr>
        <p:txBody>
          <a:bodyPr wrap="none" lIns="54000" anchor="ctr"/>
          <a:lstStyle/>
          <a:p>
            <a:pPr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8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答</a:t>
            </a:r>
          </a:p>
        </p:txBody>
      </p:sp>
      <p:sp>
        <p:nvSpPr>
          <p:cNvPr id="4" name="AutoShape 15">
            <a:extLst>
              <a:ext uri="{FF2B5EF4-FFF2-40B4-BE49-F238E27FC236}">
                <a16:creationId xmlns:a16="http://schemas.microsoft.com/office/drawing/2014/main" xmlns="" id="{DB651237-25DE-CC0D-6DC5-9BA797CA3E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149350"/>
            <a:ext cx="554038" cy="53975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E5F2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algn="ctr" fontAlgn="base">
              <a:lnSpc>
                <a:spcPts val="3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8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例</a:t>
            </a:r>
            <a:endParaRPr kumimoji="1" lang="en-US" altLang="zh-TW" sz="2800" b="1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5" name="Rectangle 201">
            <a:extLst>
              <a:ext uri="{FF2B5EF4-FFF2-40B4-BE49-F238E27FC236}">
                <a16:creationId xmlns:a16="http://schemas.microsoft.com/office/drawing/2014/main" xmlns="" id="{78442FD3-4126-8975-F898-EF5C790940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8563" y="2803879"/>
            <a:ext cx="3586501" cy="10310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BBE0E3">
                <a:gamma/>
                <a:shade val="60000"/>
                <a:invGamma/>
              </a:srgbClr>
            </a:prstShdw>
          </a:effectLst>
        </p:spPr>
        <p:txBody>
          <a:bodyPr wrap="square">
            <a:spAutoFit/>
          </a:bodyPr>
          <a:lstStyle/>
          <a:p>
            <a:pPr marL="406400" marR="0" lvl="0" indent="-4064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</a:rPr>
              <a:t>每個半圓的半徑是</a:t>
            </a:r>
            <a:r>
              <a:rPr kumimoji="1" lang="zh-CN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</a:rPr>
              <a:t>：</a:t>
            </a:r>
            <a:endParaRPr kumimoji="1" lang="zh-TW" altLang="en-US" sz="2800" b="0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itchFamily="65" charset="-120"/>
            </a:endParaRPr>
          </a:p>
          <a:p>
            <a:pPr marL="406400" marR="0" lvl="0" indent="-4064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</a:rPr>
              <a:t>21</a:t>
            </a:r>
            <a:r>
              <a:rPr kumimoji="1" lang="en-US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kumimoji="1" lang="en-US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</a:rPr>
              <a:t>3 = 7(cm)</a:t>
            </a:r>
          </a:p>
        </p:txBody>
      </p:sp>
      <p:sp>
        <p:nvSpPr>
          <p:cNvPr id="10" name="Rectangle 202">
            <a:extLst>
              <a:ext uri="{FF2B5EF4-FFF2-40B4-BE49-F238E27FC236}">
                <a16:creationId xmlns:a16="http://schemas.microsoft.com/office/drawing/2014/main" xmlns="" id="{51A0E69C-6676-2D2D-F47B-E3AFC0F48B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450" y="3928523"/>
            <a:ext cx="36718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BBE0E3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這個圖形的周界是</a:t>
            </a:r>
          </a:p>
        </p:txBody>
      </p:sp>
      <p:sp>
        <p:nvSpPr>
          <p:cNvPr id="12" name="Rectangle 204">
            <a:extLst>
              <a:ext uri="{FF2B5EF4-FFF2-40B4-BE49-F238E27FC236}">
                <a16:creationId xmlns:a16="http://schemas.microsoft.com/office/drawing/2014/main" xmlns="" id="{654EE9C8-8F9C-FECF-E0EE-0C386DE5F7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5863" y="5153531"/>
            <a:ext cx="24082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rgbClr val="BBE0E3">
                <a:gamma/>
                <a:shade val="60000"/>
                <a:invGamma/>
              </a:srgbClr>
            </a:prstShdw>
          </a:effectLst>
        </p:spPr>
        <p:txBody>
          <a:bodyPr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= </a:t>
            </a:r>
            <a:r>
              <a:rPr kumimoji="1" lang="en-US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58</a:t>
            </a:r>
            <a:r>
              <a:rPr kumimoji="1" lang="en-US" altLang="zh-TW" sz="2800" b="0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itchFamily="65" charset="-120"/>
                <a:cs typeface="Arial" charset="0"/>
              </a:rPr>
              <a:t>(cm)</a:t>
            </a:r>
          </a:p>
        </p:txBody>
      </p:sp>
      <p:grpSp>
        <p:nvGrpSpPr>
          <p:cNvPr id="13" name="组合 2">
            <a:extLst>
              <a:ext uri="{FF2B5EF4-FFF2-40B4-BE49-F238E27FC236}">
                <a16:creationId xmlns:a16="http://schemas.microsoft.com/office/drawing/2014/main" xmlns="" id="{78BB951A-65A9-F98A-3D30-0F326A2B6DEC}"/>
              </a:ext>
            </a:extLst>
          </p:cNvPr>
          <p:cNvGrpSpPr>
            <a:grpSpLocks/>
          </p:cNvGrpSpPr>
          <p:nvPr/>
        </p:nvGrpSpPr>
        <p:grpSpPr bwMode="auto">
          <a:xfrm>
            <a:off x="1845469" y="1988087"/>
            <a:ext cx="857250" cy="861774"/>
            <a:chOff x="3635896" y="1845589"/>
            <a:chExt cx="857250" cy="861774"/>
          </a:xfrm>
        </p:grpSpPr>
        <p:sp>
          <p:nvSpPr>
            <p:cNvPr id="14" name="Rectangle 4">
              <a:extLst>
                <a:ext uri="{FF2B5EF4-FFF2-40B4-BE49-F238E27FC236}">
                  <a16:creationId xmlns:a16="http://schemas.microsoft.com/office/drawing/2014/main" xmlns="" id="{A733A26C-8060-FF83-AB3E-E2F92650CE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5896" y="1845589"/>
              <a:ext cx="857250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marL="0" marR="0" lvl="0" indent="0" algn="ctr" defTabSz="91440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sym typeface="Wingdings 3" panose="05040102010807070707" pitchFamily="18" charset="2"/>
                </a:rPr>
                <a:t>22</a:t>
              </a:r>
            </a:p>
            <a:p>
              <a:pPr marL="0" marR="0" lvl="0" indent="0" algn="ctr" defTabSz="914400" eaLnBrk="0" fontAlgn="base" latinLnBrk="0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en-US" altLang="zh-TW" sz="2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標楷體" panose="03000509000000000000" pitchFamily="65" charset="-120"/>
                  <a:sym typeface="Wingdings 3" panose="05040102010807070707" pitchFamily="18" charset="2"/>
                </a:rPr>
                <a:t>7</a:t>
              </a:r>
              <a:endParaRPr kumimoji="1" lang="en-US" altLang="zh-CN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sym typeface="Wingdings 3" panose="05040102010807070707" pitchFamily="18" charset="2"/>
              </a:endParaRPr>
            </a:p>
          </p:txBody>
        </p:sp>
        <p:cxnSp>
          <p:nvCxnSpPr>
            <p:cNvPr id="15" name="直接连接符 53">
              <a:extLst>
                <a:ext uri="{FF2B5EF4-FFF2-40B4-BE49-F238E27FC236}">
                  <a16:creationId xmlns:a16="http://schemas.microsoft.com/office/drawing/2014/main" xmlns="" id="{93F0F2A5-CA0D-A323-1E8A-D71A72448D0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837631" y="2271712"/>
              <a:ext cx="468313" cy="0"/>
            </a:xfrm>
            <a:prstGeom prst="line">
              <a:avLst/>
            </a:prstGeom>
            <a:noFill/>
            <a:ln w="17780" algn="ctr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6" name="Group 220">
            <a:extLst>
              <a:ext uri="{FF2B5EF4-FFF2-40B4-BE49-F238E27FC236}">
                <a16:creationId xmlns:a16="http://schemas.microsoft.com/office/drawing/2014/main" xmlns="" id="{1A8EE43D-740B-4965-5844-8BD179194883}"/>
              </a:ext>
            </a:extLst>
          </p:cNvPr>
          <p:cNvGrpSpPr>
            <a:grpSpLocks/>
          </p:cNvGrpSpPr>
          <p:nvPr/>
        </p:nvGrpSpPr>
        <p:grpSpPr bwMode="auto">
          <a:xfrm>
            <a:off x="1523218" y="4442104"/>
            <a:ext cx="2844800" cy="862013"/>
            <a:chOff x="747" y="2636"/>
            <a:chExt cx="1792" cy="543"/>
          </a:xfrm>
        </p:grpSpPr>
        <p:sp>
          <p:nvSpPr>
            <p:cNvPr id="17" name="Rectangle 4">
              <a:extLst>
                <a:ext uri="{FF2B5EF4-FFF2-40B4-BE49-F238E27FC236}">
                  <a16:creationId xmlns:a16="http://schemas.microsoft.com/office/drawing/2014/main" xmlns="" id="{C468536C-EFBB-CADD-A1FA-2158F7441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7" y="2717"/>
              <a:ext cx="1792" cy="33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7</a:t>
              </a:r>
              <a:r>
                <a:rPr lang="en-US" altLang="zh-TW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×</a:t>
              </a: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2</a:t>
              </a:r>
              <a:r>
                <a:rPr lang="en-US" altLang="zh-TW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×</a:t>
              </a: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      </a:t>
              </a:r>
              <a:r>
                <a:rPr lang="en-US" altLang="zh-TW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÷</a:t>
              </a: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2</a:t>
              </a:r>
              <a:r>
                <a:rPr lang="en-US" altLang="zh-TW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Wingdings 3" panose="05040102010807070707" pitchFamily="18" charset="2"/>
                </a:rPr>
                <a:t>×</a:t>
              </a: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2</a:t>
              </a:r>
            </a:p>
          </p:txBody>
        </p:sp>
        <p:sp>
          <p:nvSpPr>
            <p:cNvPr id="18" name="Rectangle 4">
              <a:extLst>
                <a:ext uri="{FF2B5EF4-FFF2-40B4-BE49-F238E27FC236}">
                  <a16:creationId xmlns:a16="http://schemas.microsoft.com/office/drawing/2014/main" xmlns="" id="{549E59B7-1E70-A33F-D7F5-EFDC3954E8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8" y="2636"/>
              <a:ext cx="540" cy="543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0" fontAlgn="base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22</a:t>
              </a:r>
            </a:p>
            <a:p>
              <a:pPr algn="ctr" eaLnBrk="0" fontAlgn="base" hangingPunct="0">
                <a:lnSpc>
                  <a:spcPts val="3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altLang="zh-TW" sz="28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7</a:t>
              </a:r>
              <a:endPara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</a:endParaRPr>
            </a:p>
          </p:txBody>
        </p:sp>
        <p:cxnSp>
          <p:nvCxnSpPr>
            <p:cNvPr id="20" name="直接连接符 53">
              <a:extLst>
                <a:ext uri="{FF2B5EF4-FFF2-40B4-BE49-F238E27FC236}">
                  <a16:creationId xmlns:a16="http://schemas.microsoft.com/office/drawing/2014/main" xmlns="" id="{D11C3E9F-166E-BDA4-4FD6-8D93129C5F8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1425" y="2895"/>
              <a:ext cx="295" cy="0"/>
            </a:xfrm>
            <a:prstGeom prst="line">
              <a:avLst/>
            </a:prstGeom>
            <a:noFill/>
            <a:ln w="1778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136ADA93-339F-3565-FBD9-DC43F12C18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2803" y="4567842"/>
            <a:ext cx="157711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7</a:t>
            </a:r>
            <a:r>
              <a:rPr lang="en-US" altLang="zh-TW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TW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TW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1512B0C2-E3EE-1CFD-637B-645E9B773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867" y="4620230"/>
            <a:ext cx="31956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400" dirty="0">
                <a:solidFill>
                  <a:srgbClr val="0000FF"/>
                </a:solidFill>
                <a:ea typeface="標楷體" pitchFamily="65" charset="-120"/>
                <a:sym typeface="Wingdings 3" pitchFamily="18" charset="2"/>
              </a:rPr>
              <a:t> </a:t>
            </a:r>
            <a:r>
              <a:rPr kumimoji="1" lang="zh-TW" altLang="en-US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sym typeface="Wingdings 3" pitchFamily="18" charset="2"/>
              </a:rPr>
              <a:t>圓周 </a:t>
            </a:r>
            <a:r>
              <a:rPr kumimoji="1" lang="en-US" altLang="zh-TW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sym typeface="Wingdings 3" pitchFamily="18" charset="2"/>
              </a:rPr>
              <a:t>= </a:t>
            </a:r>
            <a:r>
              <a:rPr kumimoji="1" lang="zh-TW" altLang="en-US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sym typeface="Wingdings 3" pitchFamily="18" charset="2"/>
              </a:rPr>
              <a:t>半徑</a:t>
            </a:r>
            <a:r>
              <a:rPr kumimoji="1" lang="en-US" altLang="zh-CN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Symbol" pitchFamily="18" charset="2"/>
              </a:rPr>
              <a:t>×</a:t>
            </a:r>
            <a:r>
              <a:rPr kumimoji="1" lang="en-US" altLang="zh-TW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sym typeface="Symbol" pitchFamily="18" charset="2"/>
              </a:rPr>
              <a:t>2</a:t>
            </a:r>
            <a:r>
              <a:rPr kumimoji="1" lang="en-US" altLang="zh-CN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sym typeface="Symbol" pitchFamily="18" charset="2"/>
              </a:rPr>
              <a:t>×</a:t>
            </a:r>
            <a:r>
              <a:rPr kumimoji="1" lang="el-GR" altLang="zh-TW" sz="2400" dirty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  <a:sym typeface="Symbol" pitchFamily="18" charset="2"/>
              </a:rPr>
              <a:t>π</a:t>
            </a: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AD565588-4227-F0B3-0665-EC8E702949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6459" y="3321108"/>
            <a:ext cx="316413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squar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zh-TW" altLang="en-US" sz="2400" dirty="0">
                <a:solidFill>
                  <a:srgbClr val="0000FF"/>
                </a:solidFill>
                <a:ea typeface="標楷體" pitchFamily="65" charset="-120"/>
                <a:sym typeface="Wingdings 3" pitchFamily="18" charset="2"/>
              </a:rPr>
              <a:t>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「</a:t>
            </a:r>
            <a:r>
              <a:rPr kumimoji="1" lang="en-US" altLang="zh-TW" sz="2400" dirty="0">
                <a:solidFill>
                  <a:srgbClr val="0000FF"/>
                </a:solidFill>
                <a:ea typeface="標楷體" pitchFamily="65" charset="-120"/>
                <a:sym typeface="Wingdings 3" pitchFamily="18" charset="2"/>
              </a:rPr>
              <a:t>21cm</a:t>
            </a:r>
            <a:r>
              <a:rPr lang="zh-TW" altLang="en-US" sz="24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」</a:t>
            </a:r>
            <a:r>
              <a:rPr kumimoji="1" lang="zh-CN" altLang="en-US" sz="2400" dirty="0">
                <a:solidFill>
                  <a:srgbClr val="0000FF"/>
                </a:solidFill>
                <a:ea typeface="標楷體" pitchFamily="65" charset="-120"/>
                <a:sym typeface="Wingdings 3" pitchFamily="18" charset="2"/>
              </a:rPr>
              <a:t>相當於</a:t>
            </a:r>
            <a:endParaRPr kumimoji="1" lang="en-US" altLang="zh-CN" sz="2400" dirty="0">
              <a:solidFill>
                <a:srgbClr val="0000FF"/>
              </a:solidFill>
              <a:ea typeface="標楷體" pitchFamily="65" charset="-120"/>
              <a:sym typeface="Wingdings 3" pitchFamily="18" charset="2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CN" sz="2400" dirty="0">
                <a:solidFill>
                  <a:srgbClr val="0000FF"/>
                </a:solidFill>
                <a:ea typeface="標楷體" pitchFamily="65" charset="-120"/>
                <a:sym typeface="Wingdings 3" pitchFamily="18" charset="2"/>
              </a:rPr>
              <a:t>      3</a:t>
            </a:r>
            <a:r>
              <a:rPr kumimoji="1" lang="zh-CN" altLang="en-US" sz="2400" dirty="0">
                <a:solidFill>
                  <a:srgbClr val="0000FF"/>
                </a:solidFill>
                <a:ea typeface="標楷體" pitchFamily="65" charset="-120"/>
                <a:sym typeface="Wingdings 3" pitchFamily="18" charset="2"/>
              </a:rPr>
              <a:t>條半徑的長度</a:t>
            </a:r>
            <a:endParaRPr lang="en-US" altLang="zh-TW" sz="240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pic>
        <p:nvPicPr>
          <p:cNvPr id="33" name="圖片 32">
            <a:extLst>
              <a:ext uri="{FF2B5EF4-FFF2-40B4-BE49-F238E27FC236}">
                <a16:creationId xmlns:a16="http://schemas.microsoft.com/office/drawing/2014/main" xmlns="" id="{196E7341-B18A-6CEF-FD30-59DB4A4685E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57267" y="1301750"/>
            <a:ext cx="1798637" cy="1345545"/>
          </a:xfrm>
          <a:prstGeom prst="rect">
            <a:avLst/>
          </a:prstGeom>
        </p:spPr>
      </p:pic>
      <p:sp>
        <p:nvSpPr>
          <p:cNvPr id="23" name="Line 214">
            <a:extLst>
              <a:ext uri="{FF2B5EF4-FFF2-40B4-BE49-F238E27FC236}">
                <a16:creationId xmlns:a16="http://schemas.microsoft.com/office/drawing/2014/main" xmlns="" id="{58A98052-AAED-95DB-0DC1-7233E0623A9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91520" y="1889844"/>
            <a:ext cx="5760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24" name="Line 215">
            <a:extLst>
              <a:ext uri="{FF2B5EF4-FFF2-40B4-BE49-F238E27FC236}">
                <a16:creationId xmlns:a16="http://schemas.microsoft.com/office/drawing/2014/main" xmlns="" id="{54C6933E-3A6C-E1C1-53BD-0CF424F68F98}"/>
              </a:ext>
            </a:extLst>
          </p:cNvPr>
          <p:cNvSpPr>
            <a:spLocks noChangeShapeType="1"/>
          </p:cNvSpPr>
          <p:nvPr/>
        </p:nvSpPr>
        <p:spPr bwMode="auto">
          <a:xfrm>
            <a:off x="6958259" y="1889844"/>
            <a:ext cx="5760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25" name="Line 216">
            <a:extLst>
              <a:ext uri="{FF2B5EF4-FFF2-40B4-BE49-F238E27FC236}">
                <a16:creationId xmlns:a16="http://schemas.microsoft.com/office/drawing/2014/main" xmlns="" id="{8335E653-52FA-11C1-58DF-76C7AF4DBB7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9757" y="1889844"/>
            <a:ext cx="576000" cy="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1B2955B3-FE46-96F9-05D2-D3BF55DA8D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2359" y="2491571"/>
            <a:ext cx="1122362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prstShdw prst="shdw17" dist="17961" dir="2700000">
              <a:srgbClr val="003D99">
                <a:alpha val="79999"/>
              </a:srgbClr>
            </a:prstShdw>
          </a:effectLst>
        </p:spPr>
        <p:txBody>
          <a:bodyPr wrap="square" anchor="ctr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zh-TW" sz="2000" dirty="0">
                <a:latin typeface="Arial" panose="020B0604020202020204" pitchFamily="34" charset="0"/>
                <a:ea typeface="標楷體" pitchFamily="65" charset="-120"/>
                <a:cs typeface="Arial" panose="020B0604020202020204" pitchFamily="34" charset="0"/>
                <a:sym typeface="Wingdings 3" pitchFamily="18" charset="2"/>
              </a:rPr>
              <a:t>21cm</a:t>
            </a:r>
            <a:endParaRPr kumimoji="1" lang="el-GR" altLang="zh-TW" sz="2000" dirty="0">
              <a:latin typeface="Arial" panose="020B0604020202020204" pitchFamily="34" charset="0"/>
              <a:ea typeface="標楷體" pitchFamily="65" charset="-120"/>
              <a:cs typeface="Arial" panose="020B0604020202020204" pitchFamily="34" charset="0"/>
              <a:sym typeface="Symbol" pitchFamily="18" charset="2"/>
            </a:endParaRPr>
          </a:p>
        </p:txBody>
      </p:sp>
      <p:sp>
        <p:nvSpPr>
          <p:cNvPr id="37" name="弧形 36">
            <a:extLst>
              <a:ext uri="{FF2B5EF4-FFF2-40B4-BE49-F238E27FC236}">
                <a16:creationId xmlns:a16="http://schemas.microsoft.com/office/drawing/2014/main" xmlns="" id="{D9E2778B-5341-A40A-523D-53EDE320BB7E}"/>
              </a:ext>
            </a:extLst>
          </p:cNvPr>
          <p:cNvSpPr/>
          <p:nvPr/>
        </p:nvSpPr>
        <p:spPr bwMode="auto">
          <a:xfrm>
            <a:off x="6394436" y="1314448"/>
            <a:ext cx="1144800" cy="1144800"/>
          </a:xfrm>
          <a:prstGeom prst="arc">
            <a:avLst>
              <a:gd name="adj1" fmla="val 10850280"/>
              <a:gd name="adj2" fmla="val 0"/>
            </a:avLst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弧形 37">
            <a:extLst>
              <a:ext uri="{FF2B5EF4-FFF2-40B4-BE49-F238E27FC236}">
                <a16:creationId xmlns:a16="http://schemas.microsoft.com/office/drawing/2014/main" xmlns="" id="{6753547F-EFE9-70E8-A55F-FF6FA41B0ABE}"/>
              </a:ext>
            </a:extLst>
          </p:cNvPr>
          <p:cNvSpPr/>
          <p:nvPr/>
        </p:nvSpPr>
        <p:spPr bwMode="auto">
          <a:xfrm flipV="1">
            <a:off x="6961434" y="1314448"/>
            <a:ext cx="1144800" cy="1144800"/>
          </a:xfrm>
          <a:prstGeom prst="arc">
            <a:avLst>
              <a:gd name="adj1" fmla="val 10850280"/>
              <a:gd name="adj2" fmla="val 0"/>
            </a:avLst>
          </a:prstGeom>
          <a:noFill/>
          <a:ln w="28575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9" name="Line 214">
            <a:extLst>
              <a:ext uri="{FF2B5EF4-FFF2-40B4-BE49-F238E27FC236}">
                <a16:creationId xmlns:a16="http://schemas.microsoft.com/office/drawing/2014/main" xmlns="" id="{A22E1C23-8172-B39E-C945-459D0DD4F153}"/>
              </a:ext>
            </a:extLst>
          </p:cNvPr>
          <p:cNvSpPr>
            <a:spLocks noChangeShapeType="1"/>
          </p:cNvSpPr>
          <p:nvPr/>
        </p:nvSpPr>
        <p:spPr bwMode="auto">
          <a:xfrm>
            <a:off x="6390836" y="1886669"/>
            <a:ext cx="5760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40" name="Line 216">
            <a:extLst>
              <a:ext uri="{FF2B5EF4-FFF2-40B4-BE49-F238E27FC236}">
                <a16:creationId xmlns:a16="http://schemas.microsoft.com/office/drawing/2014/main" xmlns="" id="{21CFAA92-5D2A-4AD8-759A-F077EF711083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0234" y="1886669"/>
            <a:ext cx="576000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CN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5" grpId="0" animBg="1"/>
      <p:bldP spid="35" grpId="1" animBg="1"/>
      <p:bldP spid="3" grpId="0" animBg="1"/>
      <p:bldP spid="10" grpId="0"/>
      <p:bldP spid="12" grpId="0"/>
      <p:bldP spid="26" grpId="0"/>
      <p:bldP spid="27" grpId="0"/>
      <p:bldP spid="31" grpId="0"/>
      <p:bldP spid="23" grpId="0" animBg="1"/>
      <p:bldP spid="24" grpId="0" animBg="1"/>
      <p:bldP spid="25" grpId="0" animBg="1"/>
      <p:bldP spid="37" grpId="0" animBg="1"/>
      <p:bldP spid="37" grpId="1" animBg="1"/>
      <p:bldP spid="38" grpId="0" animBg="1"/>
      <p:bldP spid="38" grpId="1" animBg="1"/>
      <p:bldP spid="39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矩形 20">
            <a:extLst>
              <a:ext uri="{FF2B5EF4-FFF2-40B4-BE49-F238E27FC236}">
                <a16:creationId xmlns:a16="http://schemas.microsoft.com/office/drawing/2014/main" xmlns="" id="{D4DBEC5B-0313-4EA3-4681-AC97A6D636A0}"/>
              </a:ext>
            </a:extLst>
          </p:cNvPr>
          <p:cNvSpPr/>
          <p:nvPr/>
        </p:nvSpPr>
        <p:spPr>
          <a:xfrm>
            <a:off x="5280238" y="2847614"/>
            <a:ext cx="972000" cy="396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0671ABDB-29DF-A586-00C7-7F6AB0D74EB0}"/>
              </a:ext>
            </a:extLst>
          </p:cNvPr>
          <p:cNvSpPr/>
          <p:nvPr/>
        </p:nvSpPr>
        <p:spPr>
          <a:xfrm>
            <a:off x="1112098" y="3297438"/>
            <a:ext cx="756000" cy="396000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xmlns="" id="{A08FAAC7-13A1-F4A6-FBDB-440722245A43}"/>
              </a:ext>
            </a:extLst>
          </p:cNvPr>
          <p:cNvSpPr/>
          <p:nvPr/>
        </p:nvSpPr>
        <p:spPr>
          <a:xfrm>
            <a:off x="2184887" y="3301248"/>
            <a:ext cx="2520000" cy="396000"/>
          </a:xfrm>
          <a:prstGeom prst="rect">
            <a:avLst/>
          </a:prstGeom>
          <a:solidFill>
            <a:srgbClr val="DAFF7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A2AA16D-D0FC-B431-9D24-4A07C0D19E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4" y="2787387"/>
            <a:ext cx="8265791" cy="95410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上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圖中，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PQRS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是一條線段，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Q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和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R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分別是兩個半圓</a:t>
            </a:r>
            <a:endParaRPr kumimoji="1" lang="en-US" altLang="zh-TW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的圓心，陰影部分的面積是多少？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取</a:t>
            </a:r>
            <a:r>
              <a:rPr lang="el-GR" altLang="zh-TW" sz="2800" b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為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3.14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7" name="矩形 26">
            <a:extLst>
              <a:ext uri="{FF2B5EF4-FFF2-40B4-BE49-F238E27FC236}">
                <a16:creationId xmlns:a16="http://schemas.microsoft.com/office/drawing/2014/main" xmlns="" id="{2E0FF6E5-3D43-D342-20AF-0E32275093B0}"/>
              </a:ext>
            </a:extLst>
          </p:cNvPr>
          <p:cNvSpPr/>
          <p:nvPr/>
        </p:nvSpPr>
        <p:spPr>
          <a:xfrm>
            <a:off x="1607840" y="2425594"/>
            <a:ext cx="576000" cy="288000"/>
          </a:xfrm>
          <a:prstGeom prst="rect">
            <a:avLst/>
          </a:prstGeom>
          <a:solidFill>
            <a:srgbClr val="DAFF7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292" name="Oval 2">
            <a:extLst>
              <a:ext uri="{FF2B5EF4-FFF2-40B4-BE49-F238E27FC236}">
                <a16:creationId xmlns:a16="http://schemas.microsoft.com/office/drawing/2014/main" xmlns="" id="{715A47F2-B254-4AC3-87CD-F318119B9D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6672" y="4508110"/>
            <a:ext cx="576263" cy="576263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2" name="Text Box 54">
            <a:extLst>
              <a:ext uri="{FF2B5EF4-FFF2-40B4-BE49-F238E27FC236}">
                <a16:creationId xmlns:a16="http://schemas.microsoft.com/office/drawing/2014/main" xmlns="" id="{A20F27EB-15C3-4129-A8FD-58138B19FA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10810" y="4538273"/>
            <a:ext cx="5048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圆角矩形 22">
            <a:extLst>
              <a:ext uri="{FF2B5EF4-FFF2-40B4-BE49-F238E27FC236}">
                <a16:creationId xmlns:a16="http://schemas.microsoft.com/office/drawing/2014/main" xmlns="" id="{A4226758-3776-4572-B309-1B555CD4B868}"/>
              </a:ext>
            </a:extLst>
          </p:cNvPr>
          <p:cNvSpPr/>
          <p:nvPr/>
        </p:nvSpPr>
        <p:spPr>
          <a:xfrm>
            <a:off x="7124950" y="3741684"/>
            <a:ext cx="1547812" cy="287337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(2023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2321" name="Rectangle 4">
            <a:extLst>
              <a:ext uri="{FF2B5EF4-FFF2-40B4-BE49-F238E27FC236}">
                <a16:creationId xmlns:a16="http://schemas.microsoft.com/office/drawing/2014/main" xmlns="" id="{7DA215E4-CE67-4228-AA81-AFAC7F96A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68" y="3983584"/>
            <a:ext cx="6530581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6.28cm</a:t>
            </a:r>
            <a:r>
              <a:rPr lang="en-US" altLang="zh-CN" sz="28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		B. 18.84cm</a:t>
            </a:r>
            <a:r>
              <a:rPr lang="en-US" altLang="zh-CN" sz="28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37.68cm</a:t>
            </a:r>
            <a:r>
              <a:rPr lang="en-US" altLang="zh-CN" sz="28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		D. 50.24cm</a:t>
            </a:r>
            <a:r>
              <a:rPr lang="en-US" altLang="zh-CN" sz="28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2320" name="Rectangle 4">
            <a:extLst>
              <a:ext uri="{FF2B5EF4-FFF2-40B4-BE49-F238E27FC236}">
                <a16:creationId xmlns:a16="http://schemas.microsoft.com/office/drawing/2014/main" xmlns="" id="{687C8C70-5781-48E9-BDD3-7CEF01A27D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1.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A98FE49A-1CD9-B6D4-370A-439F6EE719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77" y="5337048"/>
            <a:ext cx="2496127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4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3.14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230EC10E-194A-E762-4394-A370E826B5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0381" y="5337048"/>
            <a:ext cx="271720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18.84(cm</a:t>
            </a:r>
            <a:r>
              <a:rPr lang="en-US" altLang="zh-CN" sz="2800" b="0" baseline="3000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)</a:t>
            </a: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xmlns="" id="{8EFFBF7B-2088-436D-BFA7-2B08CEA1B5D9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95276" y="1043452"/>
            <a:ext cx="3028504" cy="1466324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C36DF8A-AA20-988B-FE12-0535D6442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2328" y="2359315"/>
            <a:ext cx="76250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000" b="0" dirty="0">
                <a:solidFill>
                  <a:srgbClr val="000000"/>
                </a:solidFill>
                <a:ea typeface="標楷體" panose="03000509000000000000" pitchFamily="65" charset="-120"/>
              </a:rPr>
              <a:t>4cm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EB5F7A59-783E-25BA-899B-5E6B4BF98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6894" y="1386843"/>
            <a:ext cx="4421080" cy="83099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7200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   陰影部分的面積 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  <a:p>
            <a:pPr marL="0" indent="0"/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大半圓的面積－小半圓的面積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xmlns="" id="{24B6EE1E-C8E7-1A20-FA3B-C1C5D0E7D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0914" y="5337048"/>
            <a:ext cx="343267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－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3.14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908DBE29-0E3E-4DFB-E72A-671225A45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5772" y="2342477"/>
            <a:ext cx="4421080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7200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半圓的面積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半徑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半徑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×</a:t>
            </a:r>
            <a:r>
              <a:rPr lang="el-GR" altLang="zh-TW" sz="2400" b="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Wingdings 3" panose="05040102010807070707" pitchFamily="18" charset="2"/>
              </a:rPr>
              <a:t>÷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2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4E55DE3F-03FF-AE87-6907-45FD7D03B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448" y="4851777"/>
            <a:ext cx="409001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2800" b="0" dirty="0">
                <a:solidFill>
                  <a:srgbClr val="0000FF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陰影部分的面積是：</a:t>
            </a:r>
            <a:endParaRPr lang="en-US" altLang="zh-CN" sz="2800" b="0" dirty="0">
              <a:solidFill>
                <a:srgbClr val="0000FF"/>
              </a:solidFill>
              <a:ea typeface="標楷體" panose="03000509000000000000" pitchFamily="65" charset="-120"/>
              <a:sym typeface="Wingdings 3" panose="05040102010807070707" pitchFamily="18" charset="2"/>
            </a:endParaRPr>
          </a:p>
        </p:txBody>
      </p:sp>
      <p:sp>
        <p:nvSpPr>
          <p:cNvPr id="24" name="局部圓 23">
            <a:extLst>
              <a:ext uri="{FF2B5EF4-FFF2-40B4-BE49-F238E27FC236}">
                <a16:creationId xmlns:a16="http://schemas.microsoft.com/office/drawing/2014/main" xmlns="" id="{07BF2448-EB28-6BA7-F858-FBFCC2B666A2}"/>
              </a:ext>
            </a:extLst>
          </p:cNvPr>
          <p:cNvSpPr/>
          <p:nvPr/>
        </p:nvSpPr>
        <p:spPr>
          <a:xfrm>
            <a:off x="1234944" y="1067267"/>
            <a:ext cx="2556000" cy="2556000"/>
          </a:xfrm>
          <a:prstGeom prst="pie">
            <a:avLst>
              <a:gd name="adj1" fmla="val 10780912"/>
              <a:gd name="adj2" fmla="val 21595936"/>
            </a:avLst>
          </a:prstGeom>
          <a:solidFill>
            <a:srgbClr val="FFCB25">
              <a:alpha val="69804"/>
            </a:srgb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25" name="局部圓 24">
            <a:extLst>
              <a:ext uri="{FF2B5EF4-FFF2-40B4-BE49-F238E27FC236}">
                <a16:creationId xmlns:a16="http://schemas.microsoft.com/office/drawing/2014/main" xmlns="" id="{0E2272DD-A17E-8E96-6D96-196678B3B8ED}"/>
              </a:ext>
            </a:extLst>
          </p:cNvPr>
          <p:cNvSpPr/>
          <p:nvPr/>
        </p:nvSpPr>
        <p:spPr>
          <a:xfrm>
            <a:off x="2524350" y="1714500"/>
            <a:ext cx="1260000" cy="1260000"/>
          </a:xfrm>
          <a:prstGeom prst="pie">
            <a:avLst>
              <a:gd name="adj1" fmla="val 10780912"/>
              <a:gd name="adj2" fmla="val 21595936"/>
            </a:avLst>
          </a:prstGeom>
          <a:solidFill>
            <a:srgbClr val="FFFFFF"/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xmlns="" id="{69BDFDFF-813A-5DE7-B4D2-D5128955E82D}"/>
              </a:ext>
            </a:extLst>
          </p:cNvPr>
          <p:cNvCxnSpPr>
            <a:cxnSpLocks/>
          </p:cNvCxnSpPr>
          <p:nvPr/>
        </p:nvCxnSpPr>
        <p:spPr>
          <a:xfrm>
            <a:off x="2502853" y="2425594"/>
            <a:ext cx="1296000" cy="0"/>
          </a:xfrm>
          <a:prstGeom prst="straightConnector1">
            <a:avLst/>
          </a:prstGeom>
          <a:ln w="12700">
            <a:solidFill>
              <a:srgbClr val="FF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矩形 27">
            <a:extLst>
              <a:ext uri="{FF2B5EF4-FFF2-40B4-BE49-F238E27FC236}">
                <a16:creationId xmlns:a16="http://schemas.microsoft.com/office/drawing/2014/main" xmlns="" id="{8765F6ED-6D7B-FC60-BAD6-D707D7F3A8A5}"/>
              </a:ext>
            </a:extLst>
          </p:cNvPr>
          <p:cNvSpPr/>
          <p:nvPr/>
        </p:nvSpPr>
        <p:spPr>
          <a:xfrm>
            <a:off x="3206642" y="2019631"/>
            <a:ext cx="576000" cy="252000"/>
          </a:xfrm>
          <a:prstGeom prst="rect">
            <a:avLst/>
          </a:prstGeom>
          <a:solidFill>
            <a:srgbClr val="DAFF7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xmlns="" id="{39D65EA8-8102-5105-41C6-10BF04EC3759}"/>
              </a:ext>
            </a:extLst>
          </p:cNvPr>
          <p:cNvCxnSpPr>
            <a:cxnSpLocks/>
          </p:cNvCxnSpPr>
          <p:nvPr/>
        </p:nvCxnSpPr>
        <p:spPr>
          <a:xfrm>
            <a:off x="3150853" y="2296757"/>
            <a:ext cx="648000" cy="0"/>
          </a:xfrm>
          <a:prstGeom prst="straightConnector1">
            <a:avLst/>
          </a:prstGeom>
          <a:ln w="12700">
            <a:solidFill>
              <a:srgbClr val="FF00FF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87B403D8-FA74-FEE6-322D-A8022120F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36154" y="2344075"/>
            <a:ext cx="76250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4cm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83FF475B-C1B6-E657-1DB2-D3E383C14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6041" y="1946941"/>
            <a:ext cx="762501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2cm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8" name="Rectangle 4">
            <a:extLst>
              <a:ext uri="{FF2B5EF4-FFF2-40B4-BE49-F238E27FC236}">
                <a16:creationId xmlns:a16="http://schemas.microsoft.com/office/drawing/2014/main" xmlns="" id="{495B0A4F-1337-5A45-7978-773F50BBB2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3713" y="1937372"/>
            <a:ext cx="1325293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4</a:t>
            </a:r>
            <a:r>
              <a:rPr lang="en-US" altLang="zh-CN" sz="2000" b="0" dirty="0">
                <a:solidFill>
                  <a:srgbClr val="FF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000" b="0" dirty="0">
                <a:solidFill>
                  <a:srgbClr val="FF00FF"/>
                </a:solidFill>
                <a:ea typeface="標楷體" panose="03000509000000000000" pitchFamily="65" charset="-120"/>
              </a:rPr>
              <a:t>2 = 2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4" presetClass="entr" presetSubtype="1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0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4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0" grpId="0" animBg="1"/>
      <p:bldP spid="20" grpId="1" animBg="1"/>
      <p:bldP spid="7" grpId="0" animBg="1"/>
      <p:bldP spid="7" grpId="1" animBg="1"/>
      <p:bldP spid="27" grpId="0" animBg="1"/>
      <p:bldP spid="27" grpId="1" animBg="1"/>
      <p:bldP spid="22" grpId="0"/>
      <p:bldP spid="33" grpId="0"/>
      <p:bldP spid="33" grpId="1"/>
      <p:bldP spid="9" grpId="0"/>
      <p:bldP spid="9" grpId="1"/>
      <p:bldP spid="6" grpId="0" animBg="1"/>
      <p:bldP spid="6" grpId="1" animBg="1"/>
      <p:bldP spid="8" grpId="0"/>
      <p:bldP spid="8" grpId="1"/>
      <p:bldP spid="10" grpId="0" animBg="1"/>
      <p:bldP spid="10" grpId="1" animBg="1"/>
      <p:bldP spid="19" grpId="0"/>
      <p:bldP spid="19" grpId="1"/>
      <p:bldP spid="24" grpId="0" animBg="1"/>
      <p:bldP spid="24" grpId="1" animBg="1"/>
      <p:bldP spid="24" grpId="2" animBg="1"/>
      <p:bldP spid="24" grpId="3" animBg="1"/>
      <p:bldP spid="25" grpId="0" animBg="1"/>
      <p:bldP spid="25" grpId="1" animBg="1"/>
      <p:bldP spid="25" grpId="2" animBg="1"/>
      <p:bldP spid="25" grpId="3" animBg="1"/>
      <p:bldP spid="28" grpId="0" animBg="1"/>
      <p:bldP spid="28" grpId="1" animBg="1"/>
      <p:bldP spid="16" grpId="0"/>
      <p:bldP spid="16" grpId="1"/>
      <p:bldP spid="17" grpId="0"/>
      <p:bldP spid="17" grpId="1"/>
      <p:bldP spid="18" grpId="0"/>
      <p:bldP spid="18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矩形 42">
            <a:extLst>
              <a:ext uri="{FF2B5EF4-FFF2-40B4-BE49-F238E27FC236}">
                <a16:creationId xmlns:a16="http://schemas.microsoft.com/office/drawing/2014/main" xmlns="" id="{133DE1E5-BAA4-4705-9499-3252A07DA3EC}"/>
              </a:ext>
            </a:extLst>
          </p:cNvPr>
          <p:cNvSpPr/>
          <p:nvPr/>
        </p:nvSpPr>
        <p:spPr>
          <a:xfrm>
            <a:off x="4187419" y="2790057"/>
            <a:ext cx="680145" cy="251351"/>
          </a:xfrm>
          <a:prstGeom prst="rect">
            <a:avLst/>
          </a:prstGeom>
          <a:solidFill>
            <a:srgbClr val="FFCC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58F17A9A-369F-140C-9D2F-9C7291428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2701" y="3124163"/>
            <a:ext cx="5314362" cy="396000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2800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標楷體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1342F2EC-8B56-2E66-A696-C3FA856D8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4" y="3045948"/>
            <a:ext cx="8150590" cy="110799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上圖是由一個正方形和三個大小相同的半圓組成，</a:t>
            </a:r>
            <a:endParaRPr lang="en-US" altLang="zh-TW" sz="2800" b="0" dirty="0">
              <a:ea typeface="標楷體" panose="03000509000000000000" pitchFamily="65" charset="-120"/>
            </a:endParaRPr>
          </a:p>
          <a:p>
            <a:pPr>
              <a:spcAft>
                <a:spcPts val="1200"/>
              </a:spcAft>
            </a:pPr>
            <a:r>
              <a:rPr lang="zh-TW" altLang="en-US" sz="2800" b="0" dirty="0">
                <a:ea typeface="標楷體" panose="03000509000000000000" pitchFamily="65" charset="-120"/>
              </a:rPr>
              <a:t>這個圖形的周界是多少？</a:t>
            </a:r>
            <a:r>
              <a:rPr lang="en-US" altLang="zh-TW" sz="2800" b="0" dirty="0"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ea typeface="標楷體" panose="03000509000000000000" pitchFamily="65" charset="-120"/>
              </a:rPr>
              <a:t>取</a:t>
            </a:r>
            <a:r>
              <a:rPr lang="el-GR" altLang="zh-TW" sz="2800" b="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b="0" dirty="0">
                <a:latin typeface="標楷體" panose="03000509000000000000" pitchFamily="65" charset="-120"/>
                <a:ea typeface="標楷體" panose="03000509000000000000" pitchFamily="65" charset="-120"/>
              </a:rPr>
              <a:t>為   </a:t>
            </a:r>
            <a:r>
              <a:rPr lang="en-US" altLang="zh-TW" sz="2800" b="0" dirty="0">
                <a:ea typeface="標楷體" panose="03000509000000000000" pitchFamily="65" charset="-120"/>
              </a:rPr>
              <a:t>)</a:t>
            </a:r>
            <a:endParaRPr lang="en-US" altLang="zh-CN" sz="2800" b="0" dirty="0">
              <a:ea typeface="標楷體" panose="03000509000000000000" pitchFamily="65" charset="-120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F19D683F-00D9-515E-5AF2-2EF9E3598B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3" name="圆角矩形 22">
            <a:extLst>
              <a:ext uri="{FF2B5EF4-FFF2-40B4-BE49-F238E27FC236}">
                <a16:creationId xmlns:a16="http://schemas.microsoft.com/office/drawing/2014/main" xmlns="" id="{64FAE714-A462-73AD-A6C6-E0919BCC00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4272" y="3780107"/>
            <a:ext cx="1547813" cy="287338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lnSpc>
                <a:spcPts val="1900"/>
              </a:lnSpc>
            </a:pP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(2022</a:t>
            </a:r>
            <a:r>
              <a:rPr lang="zh-TW" altLang="en-US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 dirty="0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B347CD9E-AE79-8D5D-DE6D-B7DDFAC11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434" y="4196667"/>
            <a:ext cx="6092997" cy="1022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ea typeface="標楷體" panose="03000509000000000000" pitchFamily="65" charset="-120"/>
              </a:rPr>
              <a:t>234cm</a:t>
            </a:r>
            <a:r>
              <a:rPr lang="en-US" altLang="zh-CN" sz="2800" b="0" dirty="0">
                <a:ea typeface="標楷體" panose="03000509000000000000" pitchFamily="65" charset="-120"/>
              </a:rPr>
              <a:t>			B. </a:t>
            </a:r>
            <a:r>
              <a:rPr lang="en-US" altLang="zh-TW" sz="2800" b="0" dirty="0">
                <a:ea typeface="標楷體" panose="03000509000000000000" pitchFamily="65" charset="-120"/>
              </a:rPr>
              <a:t>212cm</a:t>
            </a:r>
            <a:endParaRPr lang="zh-CN" altLang="en-US" sz="2800" b="0" baseline="30000" dirty="0">
              <a:ea typeface="標楷體" panose="03000509000000000000" pitchFamily="65" charset="-120"/>
            </a:endParaRPr>
          </a:p>
          <a:p>
            <a:pPr>
              <a:spcAft>
                <a:spcPts val="600"/>
              </a:spcAft>
            </a:pPr>
            <a:r>
              <a:rPr lang="en-US" altLang="zh-CN" sz="2800" b="0" dirty="0"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ea typeface="標楷體" panose="03000509000000000000" pitchFamily="65" charset="-120"/>
              </a:rPr>
              <a:t>192cm</a:t>
            </a:r>
            <a:r>
              <a:rPr lang="en-US" altLang="zh-CN" sz="2800" b="0" dirty="0">
                <a:ea typeface="標楷體" panose="03000509000000000000" pitchFamily="65" charset="-120"/>
              </a:rPr>
              <a:t>			D. </a:t>
            </a:r>
            <a:r>
              <a:rPr lang="en-US" altLang="zh-TW" sz="2800" b="0" dirty="0">
                <a:ea typeface="標楷體" panose="03000509000000000000" pitchFamily="65" charset="-120"/>
              </a:rPr>
              <a:t>64cm</a:t>
            </a:r>
            <a:endParaRPr lang="en-US" altLang="zh-CN" sz="2800" b="0" baseline="30000" dirty="0">
              <a:ea typeface="標楷體" panose="03000509000000000000" pitchFamily="65" charset="-120"/>
            </a:endParaRPr>
          </a:p>
        </p:txBody>
      </p:sp>
      <p:sp>
        <p:nvSpPr>
          <p:cNvPr id="6" name="Oval 2">
            <a:extLst>
              <a:ext uri="{FF2B5EF4-FFF2-40B4-BE49-F238E27FC236}">
                <a16:creationId xmlns:a16="http://schemas.microsoft.com/office/drawing/2014/main" xmlns="" id="{419B4234-02E4-EAD0-D48D-DB32C1B5E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5697" y="4621764"/>
            <a:ext cx="576262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endParaRPr lang="zh-TW" altLang="en-US"/>
          </a:p>
        </p:txBody>
      </p:sp>
      <p:sp>
        <p:nvSpPr>
          <p:cNvPr id="8" name="Text Box 54">
            <a:extLst>
              <a:ext uri="{FF2B5EF4-FFF2-40B4-BE49-F238E27FC236}">
                <a16:creationId xmlns:a16="http://schemas.microsoft.com/office/drawing/2014/main" xmlns="" id="{11BF54B0-E922-B0B7-1520-4B7CDDCEF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9834" y="4658276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endParaRPr lang="en-US" altLang="zh-TW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grpSp>
        <p:nvGrpSpPr>
          <p:cNvPr id="10" name="组合 17">
            <a:extLst>
              <a:ext uri="{FF2B5EF4-FFF2-40B4-BE49-F238E27FC236}">
                <a16:creationId xmlns:a16="http://schemas.microsoft.com/office/drawing/2014/main" xmlns="" id="{42060808-DEF4-90C4-A9F8-12BC455BA8D6}"/>
              </a:ext>
            </a:extLst>
          </p:cNvPr>
          <p:cNvGrpSpPr>
            <a:grpSpLocks/>
          </p:cNvGrpSpPr>
          <p:nvPr/>
        </p:nvGrpSpPr>
        <p:grpSpPr bwMode="auto">
          <a:xfrm>
            <a:off x="5529325" y="3506713"/>
            <a:ext cx="857250" cy="861774"/>
            <a:chOff x="3646654" y="1863406"/>
            <a:chExt cx="857250" cy="861774"/>
          </a:xfrm>
        </p:grpSpPr>
        <p:sp>
          <p:nvSpPr>
            <p:cNvPr id="11" name="Rectangle 4">
              <a:extLst>
                <a:ext uri="{FF2B5EF4-FFF2-40B4-BE49-F238E27FC236}">
                  <a16:creationId xmlns:a16="http://schemas.microsoft.com/office/drawing/2014/main" xmlns="" id="{248BEEBA-2A76-5480-94C3-667C36FDB3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6654" y="1863406"/>
              <a:ext cx="857250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  <a:sym typeface="Wingdings 3" panose="05040102010807070707" pitchFamily="18" charset="2"/>
                </a:rPr>
                <a:t>22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  <a:sym typeface="Wingdings 3" panose="05040102010807070707" pitchFamily="18" charset="2"/>
                </a:rPr>
                <a:t>7</a:t>
              </a:r>
              <a:endParaRPr lang="en-US" altLang="zh-CN" sz="2800" b="0" dirty="0">
                <a:ea typeface="標楷體" panose="03000509000000000000" pitchFamily="65" charset="-120"/>
                <a:sym typeface="Wingdings 3" panose="05040102010807070707" pitchFamily="18" charset="2"/>
              </a:endParaRPr>
            </a:p>
          </p:txBody>
        </p:sp>
        <p:cxnSp>
          <p:nvCxnSpPr>
            <p:cNvPr id="13" name="直接连接符 53">
              <a:extLst>
                <a:ext uri="{FF2B5EF4-FFF2-40B4-BE49-F238E27FC236}">
                  <a16:creationId xmlns:a16="http://schemas.microsoft.com/office/drawing/2014/main" xmlns="" id="{43E1C075-A189-C091-317B-43EB0CF3D5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851920" y="2276475"/>
              <a:ext cx="468313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6" name="文本框 40">
            <a:extLst>
              <a:ext uri="{FF2B5EF4-FFF2-40B4-BE49-F238E27FC236}">
                <a16:creationId xmlns:a16="http://schemas.microsoft.com/office/drawing/2014/main" xmlns="" id="{E80D2603-21E4-80DC-15D0-7C51EF398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554" y="1083568"/>
            <a:ext cx="291778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indent="268288"/>
            <a:r>
              <a:rPr lang="zh-CN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正方形</a:t>
            </a: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邊長</a:t>
            </a:r>
            <a:endParaRPr lang="en-US" altLang="zh-CN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 3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條直徑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 6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條半徑</a:t>
            </a:r>
            <a:endParaRPr lang="en-US" altLang="zh-TW" sz="2400" b="0" dirty="0">
              <a:solidFill>
                <a:srgbClr val="0000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pSp>
        <p:nvGrpSpPr>
          <p:cNvPr id="40" name="群組 39">
            <a:extLst>
              <a:ext uri="{FF2B5EF4-FFF2-40B4-BE49-F238E27FC236}">
                <a16:creationId xmlns:a16="http://schemas.microsoft.com/office/drawing/2014/main" xmlns="" id="{D9261EF5-84A7-8985-3AB2-13509030EA48}"/>
              </a:ext>
            </a:extLst>
          </p:cNvPr>
          <p:cNvGrpSpPr/>
          <p:nvPr/>
        </p:nvGrpSpPr>
        <p:grpSpPr>
          <a:xfrm>
            <a:off x="5359884" y="1549468"/>
            <a:ext cx="2455511" cy="777875"/>
            <a:chOff x="5184576" y="1384300"/>
            <a:chExt cx="2455511" cy="777875"/>
          </a:xfrm>
        </p:grpSpPr>
        <p:sp>
          <p:nvSpPr>
            <p:cNvPr id="17" name="文本框 41">
              <a:extLst>
                <a:ext uri="{FF2B5EF4-FFF2-40B4-BE49-F238E27FC236}">
                  <a16:creationId xmlns:a16="http://schemas.microsoft.com/office/drawing/2014/main" xmlns="" id="{D2A35AF2-4610-875F-0755-BF717CB1F5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84576" y="1496941"/>
              <a:ext cx="24555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7</a:t>
              </a:r>
              <a:r>
                <a:rPr lang="en-US" altLang="zh-TW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Symbol" panose="05050102010706020507" pitchFamily="18" charset="2"/>
                </a:rPr>
                <a:t>×2 ×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       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Symbol" panose="05050102010706020507" pitchFamily="18" charset="2"/>
                </a:rPr>
                <a:t>÷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2</a:t>
              </a:r>
              <a:r>
                <a:rPr lang="en-US" altLang="zh-TW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Symbol" panose="05050102010706020507" pitchFamily="18" charset="2"/>
                </a:rPr>
                <a:t>×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3</a:t>
              </a:r>
            </a:p>
          </p:txBody>
        </p:sp>
        <p:grpSp>
          <p:nvGrpSpPr>
            <p:cNvPr id="18" name="组合 17">
              <a:extLst>
                <a:ext uri="{FF2B5EF4-FFF2-40B4-BE49-F238E27FC236}">
                  <a16:creationId xmlns:a16="http://schemas.microsoft.com/office/drawing/2014/main" xmlns="" id="{B69B6AC8-F6E9-FADC-18F7-E00F3A1879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39803" y="1384300"/>
              <a:ext cx="857250" cy="777875"/>
              <a:chOff x="3635896" y="1916113"/>
              <a:chExt cx="857250" cy="777875"/>
            </a:xfrm>
          </p:grpSpPr>
          <p:sp>
            <p:nvSpPr>
              <p:cNvPr id="19" name="Rectangle 4">
                <a:extLst>
                  <a:ext uri="{FF2B5EF4-FFF2-40B4-BE49-F238E27FC236}">
                    <a16:creationId xmlns:a16="http://schemas.microsoft.com/office/drawing/2014/main" xmlns="" id="{71D79A64-4533-A938-D3FB-8E4115B584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35896" y="1916113"/>
                <a:ext cx="857250" cy="77787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7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22</a:t>
                </a:r>
              </a:p>
              <a:p>
                <a:pPr algn="ctr">
                  <a:lnSpc>
                    <a:spcPts val="27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7</a:t>
                </a:r>
                <a:endPara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endParaRPr>
              </a:p>
            </p:txBody>
          </p:sp>
          <p:cxnSp>
            <p:nvCxnSpPr>
              <p:cNvPr id="20" name="直接连接符 53">
                <a:extLst>
                  <a:ext uri="{FF2B5EF4-FFF2-40B4-BE49-F238E27FC236}">
                    <a16:creationId xmlns:a16="http://schemas.microsoft.com/office/drawing/2014/main" xmlns="" id="{A68EC75B-346E-2361-E522-6441DA3F3B5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821940" y="2276475"/>
                <a:ext cx="468313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pic>
        <p:nvPicPr>
          <p:cNvPr id="26" name="圖片 25">
            <a:extLst>
              <a:ext uri="{FF2B5EF4-FFF2-40B4-BE49-F238E27FC236}">
                <a16:creationId xmlns:a16="http://schemas.microsoft.com/office/drawing/2014/main" xmlns="" id="{6451A084-28D9-6863-55E0-F89C6F8B3EB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76154" y="1033989"/>
            <a:ext cx="1979982" cy="1692270"/>
          </a:xfrm>
          <a:prstGeom prst="rect">
            <a:avLst/>
          </a:prstGeom>
        </p:spPr>
      </p:pic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81BEE1B6-BFFC-41BD-35EC-E263BD4913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6483" y="2711582"/>
            <a:ext cx="817872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CN" b="0" dirty="0">
                <a:ea typeface="標楷體" panose="03000509000000000000" pitchFamily="65" charset="-120"/>
              </a:rPr>
              <a:t>49cm</a:t>
            </a:r>
            <a:endParaRPr lang="en-US" altLang="zh-CN" b="0" baseline="30000" dirty="0">
              <a:ea typeface="標楷體" panose="03000509000000000000" pitchFamily="65" charset="-120"/>
            </a:endParaRPr>
          </a:p>
        </p:txBody>
      </p:sp>
      <p:cxnSp>
        <p:nvCxnSpPr>
          <p:cNvPr id="31" name="直線單箭頭接點 30">
            <a:extLst>
              <a:ext uri="{FF2B5EF4-FFF2-40B4-BE49-F238E27FC236}">
                <a16:creationId xmlns:a16="http://schemas.microsoft.com/office/drawing/2014/main" xmlns="" id="{3FED1D98-53C6-3B19-479D-8ABDF94F61C4}"/>
              </a:ext>
            </a:extLst>
          </p:cNvPr>
          <p:cNvCxnSpPr>
            <a:cxnSpLocks/>
          </p:cNvCxnSpPr>
          <p:nvPr/>
        </p:nvCxnSpPr>
        <p:spPr bwMode="auto">
          <a:xfrm flipV="1">
            <a:off x="3404731" y="2757573"/>
            <a:ext cx="1908000" cy="0"/>
          </a:xfrm>
          <a:prstGeom prst="straightConnector1">
            <a:avLst/>
          </a:prstGeom>
          <a:noFill/>
          <a:ln w="12700" algn="ctr">
            <a:solidFill>
              <a:schemeClr val="tx1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33" name="直線接點 32">
            <a:extLst>
              <a:ext uri="{FF2B5EF4-FFF2-40B4-BE49-F238E27FC236}">
                <a16:creationId xmlns:a16="http://schemas.microsoft.com/office/drawing/2014/main" xmlns="" id="{85F0F7ED-3CD5-F29B-DAD4-50E7F734335E}"/>
              </a:ext>
            </a:extLst>
          </p:cNvPr>
          <p:cNvCxnSpPr/>
          <p:nvPr/>
        </p:nvCxnSpPr>
        <p:spPr bwMode="auto">
          <a:xfrm>
            <a:off x="5038834" y="1065212"/>
            <a:ext cx="0" cy="162000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sp>
        <p:nvSpPr>
          <p:cNvPr id="35" name="文本框 40">
            <a:extLst>
              <a:ext uri="{FF2B5EF4-FFF2-40B4-BE49-F238E27FC236}">
                <a16:creationId xmlns:a16="http://schemas.microsoft.com/office/drawing/2014/main" xmlns="" id="{33CEA49E-1793-BFB8-235C-FDFC3DBBA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596" y="1892941"/>
            <a:ext cx="23990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條半徑 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49cm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6" name="文本框 40">
            <a:extLst>
              <a:ext uri="{FF2B5EF4-FFF2-40B4-BE49-F238E27FC236}">
                <a16:creationId xmlns:a16="http://schemas.microsoft.com/office/drawing/2014/main" xmlns="" id="{566EADCE-F202-74D2-EB9E-70026E2D99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069" y="2319211"/>
            <a:ext cx="235307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半圓的半徑是：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49÷7 = 7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(cm)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7" name="文本框 41">
            <a:extLst>
              <a:ext uri="{FF2B5EF4-FFF2-40B4-BE49-F238E27FC236}">
                <a16:creationId xmlns:a16="http://schemas.microsoft.com/office/drawing/2014/main" xmlns="" id="{04624749-7AC9-0AC0-A9ED-CE1B1BA8A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3364" y="1089760"/>
            <a:ext cx="202716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1200"/>
              </a:spcAft>
            </a:pPr>
            <a:r>
              <a:rPr lang="zh-TW" altLang="en-US" sz="2400" b="0" dirty="0">
                <a:solidFill>
                  <a:srgbClr val="0000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圖形的周界是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文本框 41">
            <a:extLst>
              <a:ext uri="{FF2B5EF4-FFF2-40B4-BE49-F238E27FC236}">
                <a16:creationId xmlns:a16="http://schemas.microsoft.com/office/drawing/2014/main" xmlns="" id="{FCE7D95E-6684-C334-3B31-C42E19202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7580" y="2226483"/>
            <a:ext cx="1862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192(cm)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9" name="文本框 41">
            <a:extLst>
              <a:ext uri="{FF2B5EF4-FFF2-40B4-BE49-F238E27FC236}">
                <a16:creationId xmlns:a16="http://schemas.microsoft.com/office/drawing/2014/main" xmlns="" id="{5974A279-1959-0995-8A43-ECFE97DBDF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62372" y="1664807"/>
            <a:ext cx="1476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＋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7</a:t>
            </a:r>
            <a:r>
              <a:rPr lang="en-US" altLang="zh-TW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×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6</a:t>
            </a:r>
            <a:r>
              <a:rPr lang="en-US" altLang="zh-TW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×3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24" name="弧形 23">
            <a:extLst>
              <a:ext uri="{FF2B5EF4-FFF2-40B4-BE49-F238E27FC236}">
                <a16:creationId xmlns:a16="http://schemas.microsoft.com/office/drawing/2014/main" xmlns="" id="{E51E603E-5C96-6A2F-5DAB-9354D551BE23}"/>
              </a:ext>
            </a:extLst>
          </p:cNvPr>
          <p:cNvSpPr/>
          <p:nvPr/>
        </p:nvSpPr>
        <p:spPr bwMode="auto">
          <a:xfrm>
            <a:off x="4771900" y="1062911"/>
            <a:ext cx="540000" cy="540000"/>
          </a:xfrm>
          <a:prstGeom prst="arc">
            <a:avLst>
              <a:gd name="adj1" fmla="val 16200000"/>
              <a:gd name="adj2" fmla="val 5406669"/>
            </a:avLst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弧形 1">
            <a:extLst>
              <a:ext uri="{FF2B5EF4-FFF2-40B4-BE49-F238E27FC236}">
                <a16:creationId xmlns:a16="http://schemas.microsoft.com/office/drawing/2014/main" xmlns="" id="{3FB1F37C-2294-A8F7-1F13-A8F376BC9165}"/>
              </a:ext>
            </a:extLst>
          </p:cNvPr>
          <p:cNvSpPr/>
          <p:nvPr/>
        </p:nvSpPr>
        <p:spPr bwMode="auto">
          <a:xfrm>
            <a:off x="4771900" y="2149486"/>
            <a:ext cx="540000" cy="540000"/>
          </a:xfrm>
          <a:prstGeom prst="arc">
            <a:avLst>
              <a:gd name="adj1" fmla="val 16200000"/>
              <a:gd name="adj2" fmla="val 5406669"/>
            </a:avLst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弧形 3">
            <a:extLst>
              <a:ext uri="{FF2B5EF4-FFF2-40B4-BE49-F238E27FC236}">
                <a16:creationId xmlns:a16="http://schemas.microsoft.com/office/drawing/2014/main" xmlns="" id="{17C5426D-943D-162D-78D0-A94FF75D1B3C}"/>
              </a:ext>
            </a:extLst>
          </p:cNvPr>
          <p:cNvSpPr/>
          <p:nvPr/>
        </p:nvSpPr>
        <p:spPr bwMode="auto">
          <a:xfrm>
            <a:off x="4771900" y="1606994"/>
            <a:ext cx="540000" cy="540000"/>
          </a:xfrm>
          <a:prstGeom prst="arc">
            <a:avLst>
              <a:gd name="adj1" fmla="val 16200000"/>
              <a:gd name="adj2" fmla="val 5406669"/>
            </a:avLst>
          </a:prstGeom>
          <a:noFill/>
          <a:ln w="28575" algn="ctr">
            <a:solidFill>
              <a:srgbClr val="00B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7" name="直線接點 6">
            <a:extLst>
              <a:ext uri="{FF2B5EF4-FFF2-40B4-BE49-F238E27FC236}">
                <a16:creationId xmlns:a16="http://schemas.microsoft.com/office/drawing/2014/main" xmlns="" id="{CDEF05EE-3EB0-482E-D285-DE20862B4C8B}"/>
              </a:ext>
            </a:extLst>
          </p:cNvPr>
          <p:cNvCxnSpPr/>
          <p:nvPr/>
        </p:nvCxnSpPr>
        <p:spPr bwMode="auto">
          <a:xfrm>
            <a:off x="3412587" y="1058320"/>
            <a:ext cx="0" cy="1620000"/>
          </a:xfrm>
          <a:prstGeom prst="line">
            <a:avLst/>
          </a:prstGeom>
          <a:noFill/>
          <a:ln w="28575" algn="ctr">
            <a:solidFill>
              <a:srgbClr val="00B0F0"/>
            </a:solidFill>
            <a:prstDash val="solid"/>
            <a:round/>
            <a:headEnd/>
            <a:tailEnd/>
          </a:ln>
        </p:spPr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xmlns="" id="{47A8AD9D-37DB-4BDA-88A7-01EDCEE0FC49}"/>
              </a:ext>
            </a:extLst>
          </p:cNvPr>
          <p:cNvCxnSpPr>
            <a:cxnSpLocks/>
          </p:cNvCxnSpPr>
          <p:nvPr/>
        </p:nvCxnSpPr>
        <p:spPr bwMode="auto">
          <a:xfrm flipH="1">
            <a:off x="3399887" y="1056334"/>
            <a:ext cx="1656000" cy="0"/>
          </a:xfrm>
          <a:prstGeom prst="line">
            <a:avLst/>
          </a:prstGeom>
          <a:noFill/>
          <a:ln w="28575" algn="ctr">
            <a:solidFill>
              <a:srgbClr val="00B0F0"/>
            </a:solidFill>
            <a:prstDash val="solid"/>
            <a:round/>
            <a:headEnd/>
            <a:tailEnd/>
          </a:ln>
        </p:spPr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xmlns="" id="{3515C905-805D-2E2A-2BAF-DC63878FEBE7}"/>
              </a:ext>
            </a:extLst>
          </p:cNvPr>
          <p:cNvCxnSpPr>
            <a:cxnSpLocks/>
          </p:cNvCxnSpPr>
          <p:nvPr/>
        </p:nvCxnSpPr>
        <p:spPr bwMode="auto">
          <a:xfrm flipH="1">
            <a:off x="3399887" y="2687845"/>
            <a:ext cx="1656000" cy="0"/>
          </a:xfrm>
          <a:prstGeom prst="line">
            <a:avLst/>
          </a:prstGeom>
          <a:noFill/>
          <a:ln w="28575" algn="ctr">
            <a:solidFill>
              <a:srgbClr val="00B0F0"/>
            </a:solidFill>
            <a:prstDash val="solid"/>
            <a:round/>
            <a:headEnd/>
            <a:tailEnd/>
          </a:ln>
        </p:spPr>
      </p:cxnSp>
      <p:sp>
        <p:nvSpPr>
          <p:cNvPr id="41" name="Rectangle 4">
            <a:extLst>
              <a:ext uri="{FF2B5EF4-FFF2-40B4-BE49-F238E27FC236}">
                <a16:creationId xmlns:a16="http://schemas.microsoft.com/office/drawing/2014/main" xmlns="" id="{5C1D4DA1-77D1-4A8C-9417-E249C0357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434" y="5331123"/>
            <a:ext cx="6846474" cy="461665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72000" indent="0"/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圖形的周界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半圓的曲線部分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×3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＋正方形邊長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sym typeface="Wingdings 3" panose="05040102010807070707" pitchFamily="18" charset="2"/>
              </a:rPr>
              <a:t>×3</a:t>
            </a:r>
            <a:endParaRPr lang="zh-CN" altLang="en-US" sz="2400" b="0" dirty="0">
              <a:solidFill>
                <a:srgbClr val="C00000"/>
              </a:solidFill>
              <a:ea typeface="標楷體" panose="03000509000000000000" pitchFamily="65" charset="-120"/>
            </a:endParaRPr>
          </a:p>
        </p:txBody>
      </p:sp>
      <p:cxnSp>
        <p:nvCxnSpPr>
          <p:cNvPr id="42" name="直線接點 21">
            <a:extLst>
              <a:ext uri="{FF2B5EF4-FFF2-40B4-BE49-F238E27FC236}">
                <a16:creationId xmlns:a16="http://schemas.microsoft.com/office/drawing/2014/main" xmlns="" id="{AD5B79D5-CA73-4CD7-8168-2D9CAA91DC1D}"/>
              </a:ext>
            </a:extLst>
          </p:cNvPr>
          <p:cNvCxnSpPr>
            <a:cxnSpLocks/>
          </p:cNvCxnSpPr>
          <p:nvPr/>
        </p:nvCxnSpPr>
        <p:spPr bwMode="auto">
          <a:xfrm flipH="1">
            <a:off x="5055887" y="2411828"/>
            <a:ext cx="256013" cy="0"/>
          </a:xfrm>
          <a:prstGeom prst="line">
            <a:avLst/>
          </a:prstGeom>
          <a:noFill/>
          <a:ln w="28575" algn="ctr">
            <a:solidFill>
              <a:srgbClr val="00B0F0"/>
            </a:solidFill>
            <a:prstDash val="solid"/>
            <a:round/>
            <a:headEnd/>
            <a:tailEnd/>
          </a:ln>
        </p:spPr>
      </p:cxnSp>
      <p:cxnSp>
        <p:nvCxnSpPr>
          <p:cNvPr id="44" name="直線接點 21">
            <a:extLst>
              <a:ext uri="{FF2B5EF4-FFF2-40B4-BE49-F238E27FC236}">
                <a16:creationId xmlns:a16="http://schemas.microsoft.com/office/drawing/2014/main" xmlns="" id="{C603B44D-62A2-464E-89D4-0BA0B648368C}"/>
              </a:ext>
            </a:extLst>
          </p:cNvPr>
          <p:cNvCxnSpPr>
            <a:cxnSpLocks/>
          </p:cNvCxnSpPr>
          <p:nvPr/>
        </p:nvCxnSpPr>
        <p:spPr bwMode="auto">
          <a:xfrm flipH="1">
            <a:off x="3391199" y="2685212"/>
            <a:ext cx="1656000" cy="0"/>
          </a:xfrm>
          <a:prstGeom prst="line">
            <a:avLst/>
          </a:prstGeom>
          <a:noFill/>
          <a:ln w="28575" algn="ctr">
            <a:solidFill>
              <a:srgbClr val="00B0F0"/>
            </a:solidFill>
            <a:prstDash val="solid"/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75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75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500"/>
                            </p:stCondLst>
                            <p:childTnLst>
                              <p:par>
                                <p:cTn id="7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500"/>
                            </p:stCondLst>
                            <p:childTnLst>
                              <p:par>
                                <p:cTn id="9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5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500"/>
                            </p:stCondLst>
                            <p:childTnLst>
                              <p:par>
                                <p:cTn id="1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43" grpId="1" animBg="1"/>
      <p:bldP spid="15" grpId="0" animBg="1"/>
      <p:bldP spid="15" grpId="1" animBg="1"/>
      <p:bldP spid="8" grpId="0"/>
      <p:bldP spid="16" grpId="0" build="allAtOnce"/>
      <p:bldP spid="35" grpId="0" build="allAtOnce"/>
      <p:bldP spid="36" grpId="0" build="allAtOnce"/>
      <p:bldP spid="37" grpId="0" build="allAtOnce"/>
      <p:bldP spid="38" grpId="0" build="allAtOnce"/>
      <p:bldP spid="39" grpId="0" build="allAtOnce"/>
      <p:bldP spid="24" grpId="0" animBg="1"/>
      <p:bldP spid="24" grpId="1" animBg="1"/>
      <p:bldP spid="2" grpId="0" animBg="1"/>
      <p:bldP spid="2" grpId="1" animBg="1"/>
      <p:bldP spid="4" grpId="0" animBg="1"/>
      <p:bldP spid="4" grpId="1" animBg="1"/>
      <p:bldP spid="41" grpId="0" animBg="1"/>
      <p:bldP spid="4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xmlns="" id="{432C885B-189A-9DE8-D4E6-8B8FFFCAA4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3705" y="2927742"/>
            <a:ext cx="4086225" cy="396000"/>
          </a:xfrm>
          <a:prstGeom prst="rect">
            <a:avLst/>
          </a:prstGeom>
          <a:solidFill>
            <a:srgbClr val="DAFF71"/>
          </a:solidFill>
          <a:ln w="38100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zh-TW" altLang="en-US" sz="2800" b="1" dirty="0">
              <a:solidFill>
                <a:srgbClr val="2121FF"/>
              </a:solidFill>
              <a:effectLst>
                <a:outerShdw blurRad="38100" dist="38100" dir="2700000" algn="tl">
                  <a:srgbClr val="000000"/>
                </a:outerShdw>
              </a:effectLst>
              <a:ea typeface="標楷體" pitchFamily="65" charset="-12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6CBEAC59-ABFD-15F9-E146-168F83A5D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983" y="2448130"/>
            <a:ext cx="8045450" cy="1385887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倩瑩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把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個大小相同的圓放在一個長方形上，如上圖所示。如果這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7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個圓的圓周共長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219.8cm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，長方形的長是多少？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取</a:t>
            </a:r>
            <a:r>
              <a:rPr lang="el-GR" altLang="zh-TW" sz="2800" b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b="0" dirty="0">
                <a:solidFill>
                  <a:srgbClr val="0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3.14)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4" name="圆角矩形 22">
            <a:extLst>
              <a:ext uri="{FF2B5EF4-FFF2-40B4-BE49-F238E27FC236}">
                <a16:creationId xmlns:a16="http://schemas.microsoft.com/office/drawing/2014/main" xmlns="" id="{7437D131-7560-4DD7-2A86-126D5EF49A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7306" y="3455840"/>
            <a:ext cx="1547812" cy="287337"/>
          </a:xfrm>
          <a:prstGeom prst="roundRect">
            <a:avLst>
              <a:gd name="adj" fmla="val 50000"/>
            </a:avLst>
          </a:prstGeom>
          <a:solidFill>
            <a:srgbClr val="4597A0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fontAlgn="base">
              <a:lnSpc>
                <a:spcPts val="19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(2017</a:t>
            </a:r>
            <a:r>
              <a:rPr lang="zh-TW" altLang="en-US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年題型</a:t>
            </a:r>
            <a:r>
              <a:rPr lang="en-US" altLang="zh-TW">
                <a:solidFill>
                  <a:srgbClr val="FFFF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8FCB93D7-DED6-FB7E-153A-FED1412C4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7155" y="3830320"/>
            <a:ext cx="6442075" cy="102235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15cm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      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B.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30cm</a:t>
            </a:r>
            <a:endParaRPr lang="zh-CN" altLang="en-US" sz="2800" b="0" baseline="3000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eaLnBrk="0" fontAlgn="base" hangingPunct="0">
              <a:spcBef>
                <a:spcPct val="0"/>
              </a:spcBef>
              <a:spcAft>
                <a:spcPts val="600"/>
              </a:spcAft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40cm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        </a:t>
            </a:r>
            <a:r>
              <a:rPr lang="en-US" altLang="zh-CN" b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b="0" dirty="0">
                <a:solidFill>
                  <a:srgbClr val="000000"/>
                </a:solidFill>
                <a:ea typeface="標楷體" panose="03000509000000000000" pitchFamily="65" charset="-120"/>
              </a:rPr>
              <a:t>         </a:t>
            </a:r>
            <a:r>
              <a:rPr lang="zh-TW" altLang="en-US" b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TW" b="0" dirty="0">
                <a:solidFill>
                  <a:srgbClr val="000000"/>
                </a:solidFill>
                <a:ea typeface="標楷體" panose="03000509000000000000" pitchFamily="65" charset="-120"/>
              </a:rPr>
              <a:t>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D.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50cm</a:t>
            </a:r>
            <a:endParaRPr lang="en-US" altLang="zh-CN" sz="2800" b="0" baseline="3000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7" name="Oval 2">
            <a:extLst>
              <a:ext uri="{FF2B5EF4-FFF2-40B4-BE49-F238E27FC236}">
                <a16:creationId xmlns:a16="http://schemas.microsoft.com/office/drawing/2014/main" xmlns="" id="{9A40700C-B782-DE52-DA38-ECABB666C1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5673" y="4260533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sp>
        <p:nvSpPr>
          <p:cNvPr id="9" name="Text Box 54">
            <a:extLst>
              <a:ext uri="{FF2B5EF4-FFF2-40B4-BE49-F238E27FC236}">
                <a16:creationId xmlns:a16="http://schemas.microsoft.com/office/drawing/2014/main" xmlns="" id="{A0AE2648-AE34-9932-A624-C333BE8EF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79811" y="4297045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TW" sz="2800" b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endParaRPr lang="en-US" altLang="zh-TW" sz="2800" b="0">
              <a:solidFill>
                <a:srgbClr val="FF0000"/>
              </a:solidFill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1" name="文本框 75">
            <a:extLst>
              <a:ext uri="{FF2B5EF4-FFF2-40B4-BE49-F238E27FC236}">
                <a16:creationId xmlns:a16="http://schemas.microsoft.com/office/drawing/2014/main" xmlns="" id="{EEA40CDF-49A8-D829-8F52-F618A1C08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84" y="5384524"/>
            <a:ext cx="276650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每個圓的直徑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是：</a:t>
            </a:r>
          </a:p>
        </p:txBody>
      </p:sp>
      <p:sp>
        <p:nvSpPr>
          <p:cNvPr id="12" name="文本框 77">
            <a:extLst>
              <a:ext uri="{FF2B5EF4-FFF2-40B4-BE49-F238E27FC236}">
                <a16:creationId xmlns:a16="http://schemas.microsoft.com/office/drawing/2014/main" xmlns="" id="{E34C4B7E-025B-A88A-B2D4-9D45AD5BF8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3128" y="1664487"/>
            <a:ext cx="265647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長方形的長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是：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xmlns="" id="{CC127B5E-E595-9C77-6E0D-10403EF720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4569" y="963848"/>
            <a:ext cx="2297298" cy="1404000"/>
          </a:xfrm>
          <a:prstGeom prst="rect">
            <a:avLst/>
          </a:prstGeom>
        </p:spPr>
      </p:pic>
      <p:cxnSp>
        <p:nvCxnSpPr>
          <p:cNvPr id="13" name="直接连接符 87">
            <a:extLst>
              <a:ext uri="{FF2B5EF4-FFF2-40B4-BE49-F238E27FC236}">
                <a16:creationId xmlns:a16="http://schemas.microsoft.com/office/drawing/2014/main" xmlns="" id="{272FC263-C102-1C75-85B7-436670AD164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279194" y="2334649"/>
            <a:ext cx="2268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F23564F8-67DB-04F2-EAB9-27FB887D65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5707" y="4894450"/>
            <a:ext cx="4827884" cy="43088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每個圓的直徑 </a:t>
            </a:r>
            <a:r>
              <a:rPr lang="en-US" altLang="zh-TW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7</a:t>
            </a:r>
            <a:r>
              <a:rPr lang="zh-TW" altLang="en-US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個圓的總圓周</a:t>
            </a:r>
            <a:r>
              <a:rPr lang="en-US" altLang="zh-CN" sz="22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÷</a:t>
            </a:r>
            <a:r>
              <a:rPr lang="en-US" altLang="zh-TW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7</a:t>
            </a:r>
            <a:r>
              <a:rPr lang="en-US" altLang="zh-CN" sz="22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÷</a:t>
            </a:r>
            <a:r>
              <a:rPr lang="el-GR" altLang="zh-TW" sz="2200" b="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endParaRPr lang="en-US" altLang="zh-TW" sz="2200" b="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16" name="文本框 75">
            <a:extLst>
              <a:ext uri="{FF2B5EF4-FFF2-40B4-BE49-F238E27FC236}">
                <a16:creationId xmlns:a16="http://schemas.microsoft.com/office/drawing/2014/main" xmlns="" id="{F1BCE838-F4C4-1AD3-BDB0-FF24708C6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4587" y="5384524"/>
            <a:ext cx="254900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219.8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÷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7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÷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3.14</a:t>
            </a:r>
          </a:p>
        </p:txBody>
      </p:sp>
      <p:sp>
        <p:nvSpPr>
          <p:cNvPr id="17" name="文本框 75">
            <a:extLst>
              <a:ext uri="{FF2B5EF4-FFF2-40B4-BE49-F238E27FC236}">
                <a16:creationId xmlns:a16="http://schemas.microsoft.com/office/drawing/2014/main" xmlns="" id="{984940E9-042C-CD1C-7F7E-EE4A2F1C27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8146" y="5384524"/>
            <a:ext cx="169022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10(cm)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8" name="文本框 77">
            <a:extLst>
              <a:ext uri="{FF2B5EF4-FFF2-40B4-BE49-F238E27FC236}">
                <a16:creationId xmlns:a16="http://schemas.microsoft.com/office/drawing/2014/main" xmlns="" id="{CF45F22A-591E-1E3C-A0CE-2FD6634D3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95754" y="2081052"/>
            <a:ext cx="167560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</a:t>
            </a:r>
            <a:r>
              <a:rPr lang="zh-TW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50(cm)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19" name="文本框 77">
            <a:extLst>
              <a:ext uri="{FF2B5EF4-FFF2-40B4-BE49-F238E27FC236}">
                <a16:creationId xmlns:a16="http://schemas.microsoft.com/office/drawing/2014/main" xmlns="" id="{1EC5105D-ACD7-34F4-B408-1F6C3E263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9478" y="2081052"/>
            <a:ext cx="111615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10</a:t>
            </a:r>
            <a:r>
              <a:rPr lang="en-US" altLang="zh-TW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endParaRPr lang="zh-CN" altLang="en-US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0" name="Rectangle 4">
            <a:extLst>
              <a:ext uri="{FF2B5EF4-FFF2-40B4-BE49-F238E27FC236}">
                <a16:creationId xmlns:a16="http://schemas.microsoft.com/office/drawing/2014/main" xmlns="" id="{FC603B45-528C-EA66-376B-99191C935E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1624" y="1228313"/>
            <a:ext cx="2847297" cy="430887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長方形的長 </a:t>
            </a:r>
            <a:r>
              <a:rPr lang="en-US" altLang="zh-TW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直徑</a:t>
            </a:r>
            <a:r>
              <a:rPr lang="en-US" altLang="zh-CN" sz="22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5</a:t>
            </a:r>
            <a:endParaRPr lang="en-US" altLang="zh-TW" sz="2200" b="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7.40741E-7 L 1.11111E-6 -0.03218 " pathEditMode="relative" rAng="0" ptsTypes="AA">
                                      <p:cBhvr>
                                        <p:cTn id="36" dur="125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250"/>
                            </p:stCondLst>
                            <p:childTnLst>
                              <p:par>
                                <p:cTn id="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9" grpId="0"/>
      <p:bldP spid="11" grpId="0" uiExpand="1" build="allAtOnce"/>
      <p:bldP spid="12" grpId="0" build="allAtOnce"/>
      <p:bldP spid="15" grpId="0" animBg="1"/>
      <p:bldP spid="15" grpId="1" animBg="1"/>
      <p:bldP spid="16" grpId="0" uiExpand="1" build="allAtOnce"/>
      <p:bldP spid="17" grpId="0" uiExpand="1" build="allAtOnce"/>
      <p:bldP spid="18" grpId="0" build="allAtOnce"/>
      <p:bldP spid="19" grpId="0" build="allAtOnce"/>
      <p:bldP spid="20" grpId="0" animBg="1"/>
      <p:bldP spid="20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矩形 16387">
            <a:extLst>
              <a:ext uri="{FF2B5EF4-FFF2-40B4-BE49-F238E27FC236}">
                <a16:creationId xmlns:a16="http://schemas.microsoft.com/office/drawing/2014/main" xmlns="" id="{8ABB5525-2B4B-4600-756F-BF4F0964D2C0}"/>
              </a:ext>
            </a:extLst>
          </p:cNvPr>
          <p:cNvSpPr/>
          <p:nvPr/>
        </p:nvSpPr>
        <p:spPr bwMode="auto">
          <a:xfrm>
            <a:off x="1117800" y="4018448"/>
            <a:ext cx="666773" cy="396000"/>
          </a:xfrm>
          <a:prstGeom prst="rect">
            <a:avLst/>
          </a:prstGeom>
          <a:solidFill>
            <a:srgbClr val="FFD44B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87" name="矩形 16386">
            <a:extLst>
              <a:ext uri="{FF2B5EF4-FFF2-40B4-BE49-F238E27FC236}">
                <a16:creationId xmlns:a16="http://schemas.microsoft.com/office/drawing/2014/main" xmlns="" id="{B2776954-A72E-03D3-79D0-ABE2DD96D6D0}"/>
              </a:ext>
            </a:extLst>
          </p:cNvPr>
          <p:cNvSpPr/>
          <p:nvPr/>
        </p:nvSpPr>
        <p:spPr bwMode="auto">
          <a:xfrm>
            <a:off x="750547" y="3506584"/>
            <a:ext cx="4284000" cy="396000"/>
          </a:xfrm>
          <a:prstGeom prst="rect">
            <a:avLst/>
          </a:prstGeom>
          <a:solidFill>
            <a:srgbClr val="FFC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86" name="矩形 16385">
            <a:extLst>
              <a:ext uri="{FF2B5EF4-FFF2-40B4-BE49-F238E27FC236}">
                <a16:creationId xmlns:a16="http://schemas.microsoft.com/office/drawing/2014/main" xmlns="" id="{FEA7033E-BB64-0E53-7E1C-968D1AD794F2}"/>
              </a:ext>
            </a:extLst>
          </p:cNvPr>
          <p:cNvSpPr/>
          <p:nvPr/>
        </p:nvSpPr>
        <p:spPr bwMode="auto">
          <a:xfrm>
            <a:off x="5045345" y="3009900"/>
            <a:ext cx="3204000" cy="396000"/>
          </a:xfrm>
          <a:prstGeom prst="rect">
            <a:avLst/>
          </a:prstGeom>
          <a:solidFill>
            <a:srgbClr val="FFC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pic>
        <p:nvPicPr>
          <p:cNvPr id="16384" name="圖片 16383">
            <a:extLst>
              <a:ext uri="{FF2B5EF4-FFF2-40B4-BE49-F238E27FC236}">
                <a16:creationId xmlns:a16="http://schemas.microsoft.com/office/drawing/2014/main" xmlns="" id="{8AD835B1-9FF2-A02D-FD4B-285CCBD72D57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84573" y="995629"/>
            <a:ext cx="5868000" cy="1362774"/>
          </a:xfrm>
          <a:prstGeom prst="rect">
            <a:avLst/>
          </a:prstGeom>
        </p:spPr>
      </p:pic>
      <p:sp>
        <p:nvSpPr>
          <p:cNvPr id="42" name="矩形 41">
            <a:extLst>
              <a:ext uri="{FF2B5EF4-FFF2-40B4-BE49-F238E27FC236}">
                <a16:creationId xmlns:a16="http://schemas.microsoft.com/office/drawing/2014/main" xmlns="" id="{52F8B5BA-9729-C650-6203-931FF8FE1228}"/>
              </a:ext>
            </a:extLst>
          </p:cNvPr>
          <p:cNvSpPr/>
          <p:nvPr/>
        </p:nvSpPr>
        <p:spPr bwMode="auto">
          <a:xfrm>
            <a:off x="3485586" y="1563107"/>
            <a:ext cx="504000" cy="233043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8" name="弧形 37">
            <a:extLst>
              <a:ext uri="{FF2B5EF4-FFF2-40B4-BE49-F238E27FC236}">
                <a16:creationId xmlns:a16="http://schemas.microsoft.com/office/drawing/2014/main" xmlns="" id="{6E68F31A-CB95-51B9-44C8-92218000FB4F}"/>
              </a:ext>
            </a:extLst>
          </p:cNvPr>
          <p:cNvSpPr/>
          <p:nvPr/>
        </p:nvSpPr>
        <p:spPr bwMode="auto">
          <a:xfrm>
            <a:off x="1833562" y="405028"/>
            <a:ext cx="1260000" cy="1260000"/>
          </a:xfrm>
          <a:prstGeom prst="arc">
            <a:avLst>
              <a:gd name="adj1" fmla="val 21593340"/>
              <a:gd name="adj2" fmla="val 10814719"/>
            </a:avLst>
          </a:prstGeom>
          <a:noFill/>
          <a:ln w="19050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弧形 38">
            <a:extLst>
              <a:ext uri="{FF2B5EF4-FFF2-40B4-BE49-F238E27FC236}">
                <a16:creationId xmlns:a16="http://schemas.microsoft.com/office/drawing/2014/main" xmlns="" id="{1E87E1E3-111B-77F5-4929-1CFD76BA1B27}"/>
              </a:ext>
            </a:extLst>
          </p:cNvPr>
          <p:cNvSpPr/>
          <p:nvPr/>
        </p:nvSpPr>
        <p:spPr bwMode="auto">
          <a:xfrm flipV="1">
            <a:off x="2192812" y="1661059"/>
            <a:ext cx="1260000" cy="1260000"/>
          </a:xfrm>
          <a:prstGeom prst="arc">
            <a:avLst>
              <a:gd name="adj1" fmla="val 21593340"/>
              <a:gd name="adj2" fmla="val 10814719"/>
            </a:avLst>
          </a:prstGeom>
          <a:noFill/>
          <a:ln w="19050" algn="ctr">
            <a:solidFill>
              <a:schemeClr val="tx2">
                <a:lumMod val="50000"/>
                <a:lumOff val="50000"/>
              </a:schemeClr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8114" y="5055418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5192788" y="4089538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(2018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4669" y="5092180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noProof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C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4.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xmlns="" id="{17BCF2DE-1111-5BF1-C6FC-A1EE7F1D4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0068" y="4596780"/>
            <a:ext cx="5777551" cy="103105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10cm 			B. 26cm</a:t>
            </a:r>
          </a:p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48cm 			D. 62cm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51A0F898-0869-3BF9-E0E5-2498C8B52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815" y="2925308"/>
            <a:ext cx="7867758" cy="1538883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家豪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從圖一的長方形手工紙沿虛線剪出兩個半圓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形，然後拼合成一個新圖形，如圖二所示。圖二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的周界是多少？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取</a:t>
            </a:r>
            <a:r>
              <a:rPr lang="el-GR" altLang="zh-TW" sz="2800" b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為      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)</a:t>
            </a:r>
          </a:p>
        </p:txBody>
      </p:sp>
      <p:grpSp>
        <p:nvGrpSpPr>
          <p:cNvPr id="9" name="组合 17">
            <a:extLst>
              <a:ext uri="{FF2B5EF4-FFF2-40B4-BE49-F238E27FC236}">
                <a16:creationId xmlns:a16="http://schemas.microsoft.com/office/drawing/2014/main" xmlns="" id="{1C2EC35C-F83B-497D-6B10-EA45E35878FD}"/>
              </a:ext>
            </a:extLst>
          </p:cNvPr>
          <p:cNvGrpSpPr>
            <a:grpSpLocks/>
          </p:cNvGrpSpPr>
          <p:nvPr/>
        </p:nvGrpSpPr>
        <p:grpSpPr bwMode="auto">
          <a:xfrm>
            <a:off x="4119515" y="3844496"/>
            <a:ext cx="857250" cy="861774"/>
            <a:chOff x="3646654" y="1863406"/>
            <a:chExt cx="857250" cy="861774"/>
          </a:xfrm>
        </p:grpSpPr>
        <p:sp>
          <p:nvSpPr>
            <p:cNvPr id="10" name="Rectangle 4">
              <a:extLst>
                <a:ext uri="{FF2B5EF4-FFF2-40B4-BE49-F238E27FC236}">
                  <a16:creationId xmlns:a16="http://schemas.microsoft.com/office/drawing/2014/main" xmlns="" id="{21E71B4A-369C-7AC9-168F-C6DC21902F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6654" y="1863406"/>
              <a:ext cx="857250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  <a:sym typeface="Wingdings 3" panose="05040102010807070707" pitchFamily="18" charset="2"/>
                </a:rPr>
                <a:t>22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  <a:sym typeface="Wingdings 3" panose="05040102010807070707" pitchFamily="18" charset="2"/>
                </a:rPr>
                <a:t>7</a:t>
              </a:r>
              <a:endParaRPr lang="en-US" altLang="zh-CN" sz="2800" b="0" dirty="0">
                <a:ea typeface="標楷體" panose="03000509000000000000" pitchFamily="65" charset="-120"/>
                <a:sym typeface="Wingdings 3" panose="05040102010807070707" pitchFamily="18" charset="2"/>
              </a:endParaRPr>
            </a:p>
          </p:txBody>
        </p:sp>
        <p:cxnSp>
          <p:nvCxnSpPr>
            <p:cNvPr id="11" name="直接连接符 53">
              <a:extLst>
                <a:ext uri="{FF2B5EF4-FFF2-40B4-BE49-F238E27FC236}">
                  <a16:creationId xmlns:a16="http://schemas.microsoft.com/office/drawing/2014/main" xmlns="" id="{56679FEF-BBC2-7744-ACF4-AB41D6091A7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851920" y="2276475"/>
              <a:ext cx="468313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F298B7C7-2FA8-AC26-0A6B-A6C11695B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23557" y="2511339"/>
            <a:ext cx="103163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圖一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7FF3E906-DE66-5F17-28AE-99C190557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7665" y="2241456"/>
            <a:ext cx="79048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00"/>
                </a:solidFill>
                <a:ea typeface="標楷體" panose="03000509000000000000" pitchFamily="65" charset="-120"/>
              </a:rPr>
              <a:t>9cm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1D2FBEA2-17BB-8544-6AAE-8B37C66800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6800" y="1494963"/>
            <a:ext cx="79048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00"/>
                </a:solidFill>
                <a:ea typeface="標楷體" panose="03000509000000000000" pitchFamily="65" charset="-120"/>
              </a:rPr>
              <a:t>7cm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E832392F-BE2B-64DE-2BE0-0F33DE0DA7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8278" y="2511339"/>
            <a:ext cx="103163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圖二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17" name="直線接點 16">
            <a:extLst>
              <a:ext uri="{FF2B5EF4-FFF2-40B4-BE49-F238E27FC236}">
                <a16:creationId xmlns:a16="http://schemas.microsoft.com/office/drawing/2014/main" xmlns="" id="{13EC2060-C1EB-C735-0DA1-33CE5A87C227}"/>
              </a:ext>
            </a:extLst>
          </p:cNvPr>
          <p:cNvCxnSpPr>
            <a:cxnSpLocks/>
          </p:cNvCxnSpPr>
          <p:nvPr/>
        </p:nvCxnSpPr>
        <p:spPr bwMode="auto">
          <a:xfrm>
            <a:off x="1828800" y="1033998"/>
            <a:ext cx="12600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xmlns="" id="{3230B7C1-DBD6-D286-0E9C-BC900DA423E1}"/>
              </a:ext>
            </a:extLst>
          </p:cNvPr>
          <p:cNvCxnSpPr>
            <a:cxnSpLocks/>
          </p:cNvCxnSpPr>
          <p:nvPr/>
        </p:nvCxnSpPr>
        <p:spPr bwMode="auto">
          <a:xfrm>
            <a:off x="3088800" y="1033998"/>
            <a:ext cx="36401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cxnSp>
        <p:nvCxnSpPr>
          <p:cNvPr id="21" name="直線接點 20">
            <a:extLst>
              <a:ext uri="{FF2B5EF4-FFF2-40B4-BE49-F238E27FC236}">
                <a16:creationId xmlns:a16="http://schemas.microsoft.com/office/drawing/2014/main" xmlns="" id="{AD009CDB-75DF-432C-74F7-9A8C89D351FC}"/>
              </a:ext>
            </a:extLst>
          </p:cNvPr>
          <p:cNvCxnSpPr>
            <a:cxnSpLocks/>
          </p:cNvCxnSpPr>
          <p:nvPr/>
        </p:nvCxnSpPr>
        <p:spPr bwMode="auto">
          <a:xfrm>
            <a:off x="2192813" y="2289708"/>
            <a:ext cx="12600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xmlns="" id="{A58D1E3B-7FD5-92A3-2B88-36D3D959B114}"/>
              </a:ext>
            </a:extLst>
          </p:cNvPr>
          <p:cNvCxnSpPr>
            <a:cxnSpLocks/>
          </p:cNvCxnSpPr>
          <p:nvPr/>
        </p:nvCxnSpPr>
        <p:spPr bwMode="auto">
          <a:xfrm>
            <a:off x="1828800" y="2289708"/>
            <a:ext cx="364013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cxnSp>
        <p:nvCxnSpPr>
          <p:cNvPr id="23" name="直線接點 22">
            <a:extLst>
              <a:ext uri="{FF2B5EF4-FFF2-40B4-BE49-F238E27FC236}">
                <a16:creationId xmlns:a16="http://schemas.microsoft.com/office/drawing/2014/main" xmlns="" id="{DCDFADE4-8911-EDF4-A2A9-2E0B228EF16E}"/>
              </a:ext>
            </a:extLst>
          </p:cNvPr>
          <p:cNvCxnSpPr>
            <a:cxnSpLocks/>
          </p:cNvCxnSpPr>
          <p:nvPr/>
        </p:nvCxnSpPr>
        <p:spPr bwMode="auto">
          <a:xfrm flipH="1">
            <a:off x="1828800" y="1033998"/>
            <a:ext cx="0" cy="126206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cxnSp>
        <p:nvCxnSpPr>
          <p:cNvPr id="27" name="直線接點 26">
            <a:extLst>
              <a:ext uri="{FF2B5EF4-FFF2-40B4-BE49-F238E27FC236}">
                <a16:creationId xmlns:a16="http://schemas.microsoft.com/office/drawing/2014/main" xmlns="" id="{3E651595-EF1F-D15D-89C6-0498F590E5C9}"/>
              </a:ext>
            </a:extLst>
          </p:cNvPr>
          <p:cNvCxnSpPr>
            <a:cxnSpLocks/>
          </p:cNvCxnSpPr>
          <p:nvPr/>
        </p:nvCxnSpPr>
        <p:spPr bwMode="auto">
          <a:xfrm flipH="1">
            <a:off x="3451225" y="1033998"/>
            <a:ext cx="0" cy="1262060"/>
          </a:xfrm>
          <a:prstGeom prst="line">
            <a:avLst/>
          </a:prstGeom>
          <a:noFill/>
          <a:ln w="19050" algn="ctr">
            <a:solidFill>
              <a:schemeClr val="tx1"/>
            </a:solidFill>
            <a:prstDash val="solid"/>
            <a:round/>
            <a:headEnd/>
            <a:tailEnd/>
          </a:ln>
        </p:spPr>
      </p:cxnSp>
      <p:sp>
        <p:nvSpPr>
          <p:cNvPr id="28" name="弧形 27">
            <a:extLst>
              <a:ext uri="{FF2B5EF4-FFF2-40B4-BE49-F238E27FC236}">
                <a16:creationId xmlns:a16="http://schemas.microsoft.com/office/drawing/2014/main" xmlns="" id="{81EEF79A-99E2-95D6-FDE0-73BFE52F1A32}"/>
              </a:ext>
            </a:extLst>
          </p:cNvPr>
          <p:cNvSpPr/>
          <p:nvPr/>
        </p:nvSpPr>
        <p:spPr bwMode="auto">
          <a:xfrm>
            <a:off x="1833562" y="405028"/>
            <a:ext cx="1260000" cy="1260000"/>
          </a:xfrm>
          <a:prstGeom prst="arc">
            <a:avLst>
              <a:gd name="adj1" fmla="val 21593340"/>
              <a:gd name="adj2" fmla="val 10814719"/>
            </a:avLst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弧形 29">
            <a:extLst>
              <a:ext uri="{FF2B5EF4-FFF2-40B4-BE49-F238E27FC236}">
                <a16:creationId xmlns:a16="http://schemas.microsoft.com/office/drawing/2014/main" xmlns="" id="{F21B458B-EADE-4877-DD4E-15E0C16D3409}"/>
              </a:ext>
            </a:extLst>
          </p:cNvPr>
          <p:cNvSpPr/>
          <p:nvPr/>
        </p:nvSpPr>
        <p:spPr bwMode="auto">
          <a:xfrm>
            <a:off x="1833562" y="405028"/>
            <a:ext cx="1260000" cy="1260000"/>
          </a:xfrm>
          <a:prstGeom prst="arc">
            <a:avLst>
              <a:gd name="adj1" fmla="val 21593340"/>
              <a:gd name="adj2" fmla="val 10814719"/>
            </a:avLst>
          </a:prstGeom>
          <a:noFill/>
          <a:ln w="19050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弧形 28">
            <a:extLst>
              <a:ext uri="{FF2B5EF4-FFF2-40B4-BE49-F238E27FC236}">
                <a16:creationId xmlns:a16="http://schemas.microsoft.com/office/drawing/2014/main" xmlns="" id="{EE924193-3DE8-188A-0BCA-E384D3891052}"/>
              </a:ext>
            </a:extLst>
          </p:cNvPr>
          <p:cNvSpPr/>
          <p:nvPr/>
        </p:nvSpPr>
        <p:spPr bwMode="auto">
          <a:xfrm flipV="1">
            <a:off x="2192812" y="1661059"/>
            <a:ext cx="1260000" cy="1260000"/>
          </a:xfrm>
          <a:prstGeom prst="arc">
            <a:avLst>
              <a:gd name="adj1" fmla="val 21593340"/>
              <a:gd name="adj2" fmla="val 10814719"/>
            </a:avLst>
          </a:prstGeom>
          <a:noFill/>
          <a:ln w="19050" algn="ctr">
            <a:solidFill>
              <a:srgbClr val="00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弧形 30">
            <a:extLst>
              <a:ext uri="{FF2B5EF4-FFF2-40B4-BE49-F238E27FC236}">
                <a16:creationId xmlns:a16="http://schemas.microsoft.com/office/drawing/2014/main" xmlns="" id="{EA6362DF-180A-0338-A744-4C359180161B}"/>
              </a:ext>
            </a:extLst>
          </p:cNvPr>
          <p:cNvSpPr/>
          <p:nvPr/>
        </p:nvSpPr>
        <p:spPr bwMode="auto">
          <a:xfrm flipV="1">
            <a:off x="2192812" y="1661059"/>
            <a:ext cx="1260000" cy="1260000"/>
          </a:xfrm>
          <a:prstGeom prst="arc">
            <a:avLst>
              <a:gd name="adj1" fmla="val 21593340"/>
              <a:gd name="adj2" fmla="val 10814719"/>
            </a:avLst>
          </a:prstGeom>
          <a:noFill/>
          <a:ln w="19050" algn="ctr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0" name="直線接點 39">
            <a:extLst>
              <a:ext uri="{FF2B5EF4-FFF2-40B4-BE49-F238E27FC236}">
                <a16:creationId xmlns:a16="http://schemas.microsoft.com/office/drawing/2014/main" xmlns="" id="{12F7AB15-EA92-AAAF-38D7-D9F6C1BAEBA6}"/>
              </a:ext>
            </a:extLst>
          </p:cNvPr>
          <p:cNvCxnSpPr>
            <a:cxnSpLocks/>
          </p:cNvCxnSpPr>
          <p:nvPr/>
        </p:nvCxnSpPr>
        <p:spPr bwMode="auto">
          <a:xfrm flipH="1">
            <a:off x="1828800" y="1033998"/>
            <a:ext cx="0" cy="1262060"/>
          </a:xfrm>
          <a:prstGeom prst="line">
            <a:avLst/>
          </a:prstGeom>
          <a:noFill/>
          <a:ln w="19050" algn="ctr">
            <a:solidFill>
              <a:schemeClr val="tx2">
                <a:lumMod val="50000"/>
                <a:lumOff val="5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41" name="直線接點 40">
            <a:extLst>
              <a:ext uri="{FF2B5EF4-FFF2-40B4-BE49-F238E27FC236}">
                <a16:creationId xmlns:a16="http://schemas.microsoft.com/office/drawing/2014/main" xmlns="" id="{8DB9FCCF-7CFC-DA2C-EA9A-1F11F4617F5C}"/>
              </a:ext>
            </a:extLst>
          </p:cNvPr>
          <p:cNvCxnSpPr>
            <a:cxnSpLocks/>
          </p:cNvCxnSpPr>
          <p:nvPr/>
        </p:nvCxnSpPr>
        <p:spPr bwMode="auto">
          <a:xfrm flipH="1">
            <a:off x="3451225" y="1033998"/>
            <a:ext cx="0" cy="1262060"/>
          </a:xfrm>
          <a:prstGeom prst="line">
            <a:avLst/>
          </a:prstGeom>
          <a:noFill/>
          <a:ln w="19050" algn="ctr">
            <a:solidFill>
              <a:schemeClr val="tx2">
                <a:lumMod val="50000"/>
                <a:lumOff val="50000"/>
              </a:schemeClr>
            </a:solidFill>
            <a:prstDash val="dash"/>
            <a:round/>
            <a:headEnd/>
            <a:tailEnd/>
          </a:ln>
        </p:spPr>
      </p:cxnSp>
      <p:cxnSp>
        <p:nvCxnSpPr>
          <p:cNvPr id="44" name="直線單箭頭接點 43">
            <a:extLst>
              <a:ext uri="{FF2B5EF4-FFF2-40B4-BE49-F238E27FC236}">
                <a16:creationId xmlns:a16="http://schemas.microsoft.com/office/drawing/2014/main" xmlns="" id="{9CF89686-D58D-0EB7-0E5F-B2DAE9698B57}"/>
              </a:ext>
            </a:extLst>
          </p:cNvPr>
          <p:cNvCxnSpPr/>
          <p:nvPr/>
        </p:nvCxnSpPr>
        <p:spPr bwMode="auto">
          <a:xfrm>
            <a:off x="2191225" y="2289708"/>
            <a:ext cx="1260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45" name="直線單箭頭接點 44">
            <a:extLst>
              <a:ext uri="{FF2B5EF4-FFF2-40B4-BE49-F238E27FC236}">
                <a16:creationId xmlns:a16="http://schemas.microsoft.com/office/drawing/2014/main" xmlns="" id="{2EE41DD9-F333-57D8-03E6-8059CA57811D}"/>
              </a:ext>
            </a:extLst>
          </p:cNvPr>
          <p:cNvCxnSpPr/>
          <p:nvPr/>
        </p:nvCxnSpPr>
        <p:spPr bwMode="auto">
          <a:xfrm>
            <a:off x="1836549" y="1040348"/>
            <a:ext cx="1260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46" name="Rectangle 4">
            <a:extLst>
              <a:ext uri="{FF2B5EF4-FFF2-40B4-BE49-F238E27FC236}">
                <a16:creationId xmlns:a16="http://schemas.microsoft.com/office/drawing/2014/main" xmlns="" id="{F563CBA4-C6E5-5E9F-B159-23C87FA3B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95940" y="722754"/>
            <a:ext cx="79048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7cm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xmlns="" id="{07D09EF6-B217-C87B-1A3C-CCC9CEECA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5413" y="1985721"/>
            <a:ext cx="79048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7cm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xmlns="" id="{F86DE0DB-C0A9-052C-8C97-EBED4DF0054C}"/>
              </a:ext>
            </a:extLst>
          </p:cNvPr>
          <p:cNvCxnSpPr/>
          <p:nvPr/>
        </p:nvCxnSpPr>
        <p:spPr bwMode="auto">
          <a:xfrm>
            <a:off x="1833374" y="2360243"/>
            <a:ext cx="360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cxnSp>
        <p:nvCxnSpPr>
          <p:cNvPr id="50" name="直線單箭頭接點 49">
            <a:extLst>
              <a:ext uri="{FF2B5EF4-FFF2-40B4-BE49-F238E27FC236}">
                <a16:creationId xmlns:a16="http://schemas.microsoft.com/office/drawing/2014/main" xmlns="" id="{253BF01D-7613-8CEE-888B-2D916D4CA0F5}"/>
              </a:ext>
            </a:extLst>
          </p:cNvPr>
          <p:cNvCxnSpPr/>
          <p:nvPr/>
        </p:nvCxnSpPr>
        <p:spPr bwMode="auto">
          <a:xfrm>
            <a:off x="3096549" y="975943"/>
            <a:ext cx="360000" cy="0"/>
          </a:xfrm>
          <a:prstGeom prst="straightConnector1">
            <a:avLst/>
          </a:prstGeom>
          <a:noFill/>
          <a:ln w="12700" algn="ctr">
            <a:solidFill>
              <a:srgbClr val="0000FF"/>
            </a:solidFill>
            <a:prstDash val="solid"/>
            <a:round/>
            <a:headEnd type="triangle"/>
            <a:tailEnd type="triangle"/>
          </a:ln>
        </p:spPr>
      </p:cxnSp>
      <p:sp>
        <p:nvSpPr>
          <p:cNvPr id="51" name="Rectangle 4">
            <a:extLst>
              <a:ext uri="{FF2B5EF4-FFF2-40B4-BE49-F238E27FC236}">
                <a16:creationId xmlns:a16="http://schemas.microsoft.com/office/drawing/2014/main" xmlns="" id="{3A4A4832-9122-743C-DFD7-75CDBE8E4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905" y="2208302"/>
            <a:ext cx="1166874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9</a:t>
            </a:r>
            <a:r>
              <a:rPr lang="zh-CN" altLang="en-US" b="0" dirty="0">
                <a:solidFill>
                  <a:srgbClr val="0000FF"/>
                </a:solidFill>
                <a:ea typeface="標楷體" panose="03000509000000000000" pitchFamily="65" charset="-120"/>
              </a:rPr>
              <a:t>－</a:t>
            </a: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7 = 2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2" name="Rectangle 4">
            <a:extLst>
              <a:ext uri="{FF2B5EF4-FFF2-40B4-BE49-F238E27FC236}">
                <a16:creationId xmlns:a16="http://schemas.microsoft.com/office/drawing/2014/main" xmlns="" id="{9E17657E-38CC-3FCB-488D-C50142B241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2578" y="2326673"/>
            <a:ext cx="79048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2cm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3" name="Rectangle 4">
            <a:extLst>
              <a:ext uri="{FF2B5EF4-FFF2-40B4-BE49-F238E27FC236}">
                <a16:creationId xmlns:a16="http://schemas.microsoft.com/office/drawing/2014/main" xmlns="" id="{5DC98489-43F6-6BEA-683C-3CC560712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82317" y="638338"/>
            <a:ext cx="790486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b="0" dirty="0">
                <a:solidFill>
                  <a:srgbClr val="0000FF"/>
                </a:solidFill>
                <a:ea typeface="標楷體" panose="03000509000000000000" pitchFamily="65" charset="-120"/>
              </a:rPr>
              <a:t>2cm</a:t>
            </a: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4" name="Rectangle 4">
            <a:extLst>
              <a:ext uri="{FF2B5EF4-FFF2-40B4-BE49-F238E27FC236}">
                <a16:creationId xmlns:a16="http://schemas.microsoft.com/office/drawing/2014/main" xmlns="" id="{B100656C-1364-0848-E727-CB0C5FD95C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8937" y="837150"/>
            <a:ext cx="3090420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半圓的直徑是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7cm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。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55" name="Rectangle 4">
            <a:extLst>
              <a:ext uri="{FF2B5EF4-FFF2-40B4-BE49-F238E27FC236}">
                <a16:creationId xmlns:a16="http://schemas.microsoft.com/office/drawing/2014/main" xmlns="" id="{433EDB3E-6D1E-CE0C-B4B9-42843B18D0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2511" y="1268328"/>
            <a:ext cx="342329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曲線部分的總長度是：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62" name="群組 61">
            <a:extLst>
              <a:ext uri="{FF2B5EF4-FFF2-40B4-BE49-F238E27FC236}">
                <a16:creationId xmlns:a16="http://schemas.microsoft.com/office/drawing/2014/main" xmlns="" id="{E48A7F95-D7E3-826B-7AA6-23E93E79938C}"/>
              </a:ext>
            </a:extLst>
          </p:cNvPr>
          <p:cNvGrpSpPr/>
          <p:nvPr/>
        </p:nvGrpSpPr>
        <p:grpSpPr>
          <a:xfrm>
            <a:off x="4606850" y="1646165"/>
            <a:ext cx="2046546" cy="777875"/>
            <a:chOff x="4783368" y="1798565"/>
            <a:chExt cx="2046546" cy="777875"/>
          </a:xfrm>
        </p:grpSpPr>
        <p:sp>
          <p:nvSpPr>
            <p:cNvPr id="57" name="文本框 41">
              <a:extLst>
                <a:ext uri="{FF2B5EF4-FFF2-40B4-BE49-F238E27FC236}">
                  <a16:creationId xmlns:a16="http://schemas.microsoft.com/office/drawing/2014/main" xmlns="" id="{6F3897DF-6B06-C1D8-EB7B-0165CA0D8E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83368" y="1911206"/>
              <a:ext cx="20465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>
                <a:spcAft>
                  <a:spcPts val="600"/>
                </a:spcAft>
              </a:pP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7</a:t>
              </a:r>
              <a:r>
                <a:rPr lang="en-US" altLang="zh-TW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Symbol" panose="05050102010706020507" pitchFamily="18" charset="2"/>
                </a:rPr>
                <a:t>×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      </a:t>
              </a:r>
              <a:r>
                <a:rPr lang="en-US" altLang="zh-CN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Symbol" panose="05050102010706020507" pitchFamily="18" charset="2"/>
                </a:rPr>
                <a:t>÷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2</a:t>
              </a:r>
              <a:r>
                <a:rPr lang="en-US" altLang="zh-TW" sz="24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Symbol" panose="05050102010706020507" pitchFamily="18" charset="2"/>
                </a:rPr>
                <a:t>×</a:t>
              </a: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cs typeface="Arial" panose="020B0604020202020204" pitchFamily="34" charset="0"/>
                  <a:sym typeface="Symbol" panose="05050102010706020507" pitchFamily="18" charset="2"/>
                </a:rPr>
                <a:t>4</a:t>
              </a:r>
            </a:p>
          </p:txBody>
        </p:sp>
        <p:grpSp>
          <p:nvGrpSpPr>
            <p:cNvPr id="58" name="组合 17">
              <a:extLst>
                <a:ext uri="{FF2B5EF4-FFF2-40B4-BE49-F238E27FC236}">
                  <a16:creationId xmlns:a16="http://schemas.microsoft.com/office/drawing/2014/main" xmlns="" id="{7CC21D8B-B770-6D48-ECA0-0BA8FE9EF5C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083431" y="1798565"/>
              <a:ext cx="857250" cy="777875"/>
              <a:chOff x="3653652" y="1916113"/>
              <a:chExt cx="857250" cy="777875"/>
            </a:xfrm>
          </p:grpSpPr>
          <p:sp>
            <p:nvSpPr>
              <p:cNvPr id="59" name="Rectangle 4">
                <a:extLst>
                  <a:ext uri="{FF2B5EF4-FFF2-40B4-BE49-F238E27FC236}">
                    <a16:creationId xmlns:a16="http://schemas.microsoft.com/office/drawing/2014/main" xmlns="" id="{8C6DD0FF-7733-AAF0-33FF-FDA47AC76A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3652" y="1916113"/>
                <a:ext cx="857250" cy="77787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27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22</a:t>
                </a:r>
              </a:p>
              <a:p>
                <a:pPr algn="ctr">
                  <a:lnSpc>
                    <a:spcPts val="2700"/>
                  </a:lnSpc>
                </a:pPr>
                <a:r>
                  <a:rPr lang="en-US" altLang="zh-TW" sz="2400" b="0" dirty="0">
                    <a:solidFill>
                      <a:srgbClr val="0000FF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7</a:t>
                </a:r>
                <a:endPara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endParaRPr>
              </a:p>
            </p:txBody>
          </p:sp>
          <p:cxnSp>
            <p:nvCxnSpPr>
              <p:cNvPr id="60" name="直接连接符 53">
                <a:extLst>
                  <a:ext uri="{FF2B5EF4-FFF2-40B4-BE49-F238E27FC236}">
                    <a16:creationId xmlns:a16="http://schemas.microsoft.com/office/drawing/2014/main" xmlns="" id="{6411078A-7EE9-3545-D352-CACFB603B73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851920" y="2276475"/>
                <a:ext cx="468313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61" name="文本框 41">
            <a:extLst>
              <a:ext uri="{FF2B5EF4-FFF2-40B4-BE49-F238E27FC236}">
                <a16:creationId xmlns:a16="http://schemas.microsoft.com/office/drawing/2014/main" xmlns="" id="{6841429F-254B-89BD-7805-E22E31350D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08321" y="2621820"/>
            <a:ext cx="205100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2</a:t>
            </a:r>
            <a:r>
              <a:rPr lang="en-US" altLang="zh-TW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  <a:sym typeface="Symbol" panose="05050102010706020507" pitchFamily="18" charset="2"/>
              </a:rPr>
              <a:t>×</a:t>
            </a: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2 = 4(cm)</a:t>
            </a:r>
          </a:p>
        </p:txBody>
      </p:sp>
      <p:sp>
        <p:nvSpPr>
          <p:cNvPr id="63" name="文本框 41">
            <a:extLst>
              <a:ext uri="{FF2B5EF4-FFF2-40B4-BE49-F238E27FC236}">
                <a16:creationId xmlns:a16="http://schemas.microsoft.com/office/drawing/2014/main" xmlns="" id="{53853D56-D81B-FFB7-032E-18DD5099C9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2405" y="1761088"/>
            <a:ext cx="15128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 44(cm)</a:t>
            </a:r>
          </a:p>
        </p:txBody>
      </p:sp>
      <p:sp>
        <p:nvSpPr>
          <p:cNvPr id="16389" name="Rectangle 4">
            <a:extLst>
              <a:ext uri="{FF2B5EF4-FFF2-40B4-BE49-F238E27FC236}">
                <a16:creationId xmlns:a16="http://schemas.microsoft.com/office/drawing/2014/main" xmlns="" id="{978588F5-BCCF-D47F-2551-757BE030A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1425" y="2236359"/>
            <a:ext cx="323538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直線部分的總長度是：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6390" name="文本框 41">
            <a:extLst>
              <a:ext uri="{FF2B5EF4-FFF2-40B4-BE49-F238E27FC236}">
                <a16:creationId xmlns:a16="http://schemas.microsoft.com/office/drawing/2014/main" xmlns="" id="{11D0AABB-A1E9-1D57-B374-6A2185385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59628" y="4780335"/>
            <a:ext cx="12212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44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</a:t>
            </a:r>
            <a:endParaRPr lang="en-US" altLang="zh-TW" sz="2400" b="0" dirty="0">
              <a:solidFill>
                <a:srgbClr val="0000FF"/>
              </a:solidFill>
              <a:ea typeface="標楷體" panose="03000509000000000000" pitchFamily="65" charset="-120"/>
              <a:cs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6392" name="Rectangle 4">
            <a:extLst>
              <a:ext uri="{FF2B5EF4-FFF2-40B4-BE49-F238E27FC236}">
                <a16:creationId xmlns:a16="http://schemas.microsoft.com/office/drawing/2014/main" xmlns="" id="{DE65C69E-95F5-C46D-2A26-8C3D78AC5A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2928" y="4385101"/>
            <a:ext cx="236999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圖二的周界是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16393" name="文本框 41">
            <a:extLst>
              <a:ext uri="{FF2B5EF4-FFF2-40B4-BE49-F238E27FC236}">
                <a16:creationId xmlns:a16="http://schemas.microsoft.com/office/drawing/2014/main" xmlns="" id="{31CFA18D-1A60-09CD-3962-8313C29FF2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92928" y="5167949"/>
            <a:ext cx="16308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Aft>
                <a:spcPts val="600"/>
              </a:spcAft>
            </a:pPr>
            <a:r>
              <a:rPr lang="en-US" altLang="zh-TW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  <a:sym typeface="Symbol" panose="05050102010706020507" pitchFamily="18" charset="2"/>
              </a:rPr>
              <a:t>= 48(cm)</a:t>
            </a:r>
          </a:p>
        </p:txBody>
      </p:sp>
      <p:cxnSp>
        <p:nvCxnSpPr>
          <p:cNvPr id="16395" name="直線接點 16394">
            <a:extLst>
              <a:ext uri="{FF2B5EF4-FFF2-40B4-BE49-F238E27FC236}">
                <a16:creationId xmlns:a16="http://schemas.microsoft.com/office/drawing/2014/main" xmlns="" id="{8EE861CB-EE35-3704-6DDF-94C86F9143E1}"/>
              </a:ext>
            </a:extLst>
          </p:cNvPr>
          <p:cNvCxnSpPr/>
          <p:nvPr/>
        </p:nvCxnSpPr>
        <p:spPr bwMode="auto">
          <a:xfrm>
            <a:off x="6694066" y="2170387"/>
            <a:ext cx="972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  <p:cxnSp>
        <p:nvCxnSpPr>
          <p:cNvPr id="16396" name="直線接點 16395">
            <a:extLst>
              <a:ext uri="{FF2B5EF4-FFF2-40B4-BE49-F238E27FC236}">
                <a16:creationId xmlns:a16="http://schemas.microsoft.com/office/drawing/2014/main" xmlns="" id="{961547D5-AAB1-7B7C-89E5-86334E758E7A}"/>
              </a:ext>
            </a:extLst>
          </p:cNvPr>
          <p:cNvCxnSpPr/>
          <p:nvPr/>
        </p:nvCxnSpPr>
        <p:spPr bwMode="auto">
          <a:xfrm>
            <a:off x="5595287" y="3009900"/>
            <a:ext cx="828000" cy="0"/>
          </a:xfrm>
          <a:prstGeom prst="line">
            <a:avLst/>
          </a:prstGeom>
          <a:noFill/>
          <a:ln w="28575" algn="ctr">
            <a:solidFill>
              <a:srgbClr val="FF00FF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2499890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63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500"/>
                            </p:stCondLst>
                            <p:childTnLst>
                              <p:par>
                                <p:cTn id="59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500"/>
                            </p:stCondLst>
                            <p:childTnLst>
                              <p:par>
                                <p:cTn id="64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4.07407E-6 L -0.10486 0.04606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43" y="22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350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22" presetClass="exit" presetSubtype="2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7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25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250"/>
                            </p:stCondLst>
                            <p:childTnLst>
                              <p:par>
                                <p:cTn id="8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8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250"/>
                            </p:stCondLst>
                            <p:childTnLst>
                              <p:par>
                                <p:cTn id="88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2.22222E-6 L 0.10417 -0.04607 " pathEditMode="relative" rAng="0" ptsTypes="AA">
                                      <p:cBhvr>
                                        <p:cTn id="8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08" y="-23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250"/>
                            </p:stCondLst>
                            <p:childTnLst>
                              <p:par>
                                <p:cTn id="9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500"/>
                            </p:stCondLst>
                            <p:childTnLst>
                              <p:par>
                                <p:cTn id="10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00"/>
                            </p:stCondLst>
                            <p:childTnLst>
                              <p:par>
                                <p:cTn id="1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000"/>
                            </p:stCondLst>
                            <p:childTnLst>
                              <p:par>
                                <p:cTn id="1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500"/>
                            </p:stCondLst>
                            <p:childTnLst>
                              <p:par>
                                <p:cTn id="1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20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5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8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1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8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8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0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0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1000"/>
                            </p:stCondLst>
                            <p:childTnLst>
                              <p:par>
                                <p:cTn id="212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1750"/>
                            </p:stCondLst>
                            <p:childTnLst>
                              <p:par>
                                <p:cTn id="2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8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500"/>
                            </p:stCondLst>
                            <p:childTnLst>
                              <p:par>
                                <p:cTn id="225" presetID="26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6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7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28" presetID="26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9" dur="500" tmFilter="0, 0; .2, .5; .8, .5; 1, 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0" dur="250" autoRev="1" fill="hold"/>
                                        <p:tgtEl>
                                          <p:spTgt spid="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>
                            <p:stCondLst>
                              <p:cond delay="1500"/>
                            </p:stCondLst>
                            <p:childTnLst>
                              <p:par>
                                <p:cTn id="2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4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9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0" fill="hold">
                            <p:stCondLst>
                              <p:cond delay="500"/>
                            </p:stCondLst>
                            <p:childTnLst>
                              <p:par>
                                <p:cTn id="2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3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000"/>
                            </p:stCondLst>
                            <p:childTnLst>
                              <p:par>
                                <p:cTn id="2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7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500"/>
                            </p:stCondLst>
                            <p:childTnLst>
                              <p:par>
                                <p:cTn id="2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1" dur="5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2" fill="hold">
                            <p:stCondLst>
                              <p:cond delay="2000"/>
                            </p:stCondLst>
                            <p:childTnLst>
                              <p:par>
                                <p:cTn id="2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5" dur="500"/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9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2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5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8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3" dur="500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6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9" dur="500"/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2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5" dur="500"/>
                                        <p:tgtEl>
                                          <p:spTgt spid="163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8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0" fill="hold">
                            <p:stCondLst>
                              <p:cond delay="500"/>
                            </p:stCondLst>
                            <p:childTnLst>
                              <p:par>
                                <p:cTn id="3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3" dur="500"/>
                                        <p:tgtEl>
                                          <p:spTgt spid="16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4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7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presetID="9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  <p:bldP spid="16388" grpId="1" animBg="1"/>
      <p:bldP spid="16387" grpId="0" animBg="1"/>
      <p:bldP spid="16387" grpId="1" animBg="1"/>
      <p:bldP spid="16386" grpId="0" animBg="1"/>
      <p:bldP spid="16386" grpId="1" animBg="1"/>
      <p:bldP spid="42" grpId="0" animBg="1"/>
      <p:bldP spid="42" grpId="1" animBg="1"/>
      <p:bldP spid="38" grpId="0" animBg="1"/>
      <p:bldP spid="38" grpId="1" animBg="1"/>
      <p:bldP spid="39" grpId="0" animBg="1"/>
      <p:bldP spid="39" grpId="1" animBg="1"/>
      <p:bldP spid="25" grpId="0"/>
      <p:bldP spid="12" grpId="0"/>
      <p:bldP spid="12" grpId="1"/>
      <p:bldP spid="13" grpId="0"/>
      <p:bldP spid="13" grpId="1"/>
      <p:bldP spid="15" grpId="0"/>
      <p:bldP spid="15" grpId="1"/>
      <p:bldP spid="28" grpId="0" animBg="1"/>
      <p:bldP spid="28" grpId="1" animBg="1"/>
      <p:bldP spid="28" grpId="2" animBg="1"/>
      <p:bldP spid="28" grpId="3" animBg="1"/>
      <p:bldP spid="30" grpId="0" animBg="1"/>
      <p:bldP spid="30" grpId="1" animBg="1"/>
      <p:bldP spid="29" grpId="0" animBg="1"/>
      <p:bldP spid="29" grpId="1" animBg="1"/>
      <p:bldP spid="29" grpId="2" animBg="1"/>
      <p:bldP spid="29" grpId="3" animBg="1"/>
      <p:bldP spid="31" grpId="0" animBg="1"/>
      <p:bldP spid="31" grpId="1" animBg="1"/>
      <p:bldP spid="46" grpId="0"/>
      <p:bldP spid="46" grpId="1"/>
      <p:bldP spid="47" grpId="0"/>
      <p:bldP spid="47" grpId="1"/>
      <p:bldP spid="51" grpId="0"/>
      <p:bldP spid="51" grpId="1"/>
      <p:bldP spid="52" grpId="0"/>
      <p:bldP spid="52" grpId="1"/>
      <p:bldP spid="53" grpId="0"/>
      <p:bldP spid="53" grpId="1"/>
      <p:bldP spid="54" grpId="0"/>
      <p:bldP spid="54" grpId="1"/>
      <p:bldP spid="55" grpId="0"/>
      <p:bldP spid="55" grpId="1"/>
      <p:bldP spid="61" grpId="0" build="allAtOnce"/>
      <p:bldP spid="63" grpId="0" build="allAtOnce"/>
      <p:bldP spid="16389" grpId="0"/>
      <p:bldP spid="16389" grpId="1"/>
      <p:bldP spid="16390" grpId="0" build="allAtOnce"/>
      <p:bldP spid="16392" grpId="0"/>
      <p:bldP spid="16392" grpId="1"/>
      <p:bldP spid="16393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xmlns="" id="{972A7DD4-2506-49CC-BC3B-A6944DFC26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4686" y="2769041"/>
            <a:ext cx="1924526" cy="1319918"/>
          </a:xfrm>
          <a:prstGeom prst="rect">
            <a:avLst/>
          </a:prstGeom>
        </p:spPr>
      </p:pic>
      <p:sp>
        <p:nvSpPr>
          <p:cNvPr id="62" name="矩形 61">
            <a:extLst>
              <a:ext uri="{FF2B5EF4-FFF2-40B4-BE49-F238E27FC236}">
                <a16:creationId xmlns:a16="http://schemas.microsoft.com/office/drawing/2014/main" xmlns="" id="{2BB5A8B6-C311-0D31-66CB-A58AE311CD37}"/>
              </a:ext>
            </a:extLst>
          </p:cNvPr>
          <p:cNvSpPr/>
          <p:nvPr/>
        </p:nvSpPr>
        <p:spPr bwMode="auto">
          <a:xfrm>
            <a:off x="4656990" y="1401382"/>
            <a:ext cx="1620000" cy="396000"/>
          </a:xfrm>
          <a:prstGeom prst="rect">
            <a:avLst/>
          </a:prstGeom>
          <a:solidFill>
            <a:srgbClr val="FFDA6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1" name="矩形 60">
            <a:extLst>
              <a:ext uri="{FF2B5EF4-FFF2-40B4-BE49-F238E27FC236}">
                <a16:creationId xmlns:a16="http://schemas.microsoft.com/office/drawing/2014/main" xmlns="" id="{8A1A053D-7B5C-9254-6CE1-DDAE4236FF3B}"/>
              </a:ext>
            </a:extLst>
          </p:cNvPr>
          <p:cNvSpPr/>
          <p:nvPr/>
        </p:nvSpPr>
        <p:spPr bwMode="auto">
          <a:xfrm>
            <a:off x="3249227" y="1401382"/>
            <a:ext cx="727970" cy="396000"/>
          </a:xfrm>
          <a:prstGeom prst="rect">
            <a:avLst/>
          </a:prstGeom>
          <a:solidFill>
            <a:srgbClr val="FFDA65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60" name="矩形 59">
            <a:extLst>
              <a:ext uri="{FF2B5EF4-FFF2-40B4-BE49-F238E27FC236}">
                <a16:creationId xmlns:a16="http://schemas.microsoft.com/office/drawing/2014/main" xmlns="" id="{6C664823-C070-634C-F86A-6115319D1909}"/>
              </a:ext>
            </a:extLst>
          </p:cNvPr>
          <p:cNvSpPr/>
          <p:nvPr/>
        </p:nvSpPr>
        <p:spPr bwMode="auto">
          <a:xfrm>
            <a:off x="8163450" y="4446262"/>
            <a:ext cx="612000" cy="360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xmlns="" id="{8E36F52E-5ADC-E733-11D6-33DECCF9B04A}"/>
              </a:ext>
            </a:extLst>
          </p:cNvPr>
          <p:cNvSpPr/>
          <p:nvPr/>
        </p:nvSpPr>
        <p:spPr bwMode="auto">
          <a:xfrm>
            <a:off x="8084197" y="2362070"/>
            <a:ext cx="612000" cy="360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F63F43D0-3BEE-ACCA-07D6-06696768E364}"/>
              </a:ext>
            </a:extLst>
          </p:cNvPr>
          <p:cNvSpPr/>
          <p:nvPr/>
        </p:nvSpPr>
        <p:spPr bwMode="auto">
          <a:xfrm>
            <a:off x="7732096" y="1523375"/>
            <a:ext cx="432000" cy="180000"/>
          </a:xfrm>
          <a:prstGeom prst="rect">
            <a:avLst/>
          </a:prstGeom>
          <a:solidFill>
            <a:srgbClr val="FFB9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16391" name="Oval 2">
            <a:extLst>
              <a:ext uri="{FF2B5EF4-FFF2-40B4-BE49-F238E27FC236}">
                <a16:creationId xmlns:a16="http://schemas.microsoft.com/office/drawing/2014/main" xmlns="" id="{F641315E-156D-497B-A781-4E359CC202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02129" y="4880217"/>
            <a:ext cx="576263" cy="57626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ABF8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E36C0A"/>
            </a:solidFill>
            <a:round/>
            <a:headEnd/>
            <a:tailEnd/>
          </a:ln>
        </p:spPr>
        <p:txBody>
          <a:bodyPr/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en-US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9442" y="4906221"/>
            <a:ext cx="5048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D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5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xmlns="" id="{4BF8EDEE-CB79-7F68-0153-3EC53B7E39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852" y="904796"/>
            <a:ext cx="6090360" cy="181588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右圖是一個半徑為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20cm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的圓，以下各個圖形是由一些半圓或由邊長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20cm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的圖形和半圓拼砌而成，哪一個圖形的周界和右圖的圓周相同？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4757553" y="2331244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(2020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E92A514B-F4D9-624C-A30C-166A2EC308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850" y="4396733"/>
            <a:ext cx="609036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C.  				    D.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002CD17A-8E7D-3433-A2AF-E2DACEA8E3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851" y="2688974"/>
            <a:ext cx="555289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A. 				    B. 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xmlns="" id="{0E8B2E76-F831-854C-58A5-1CE30254089D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59142" y="1089557"/>
            <a:ext cx="1345883" cy="1298734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xmlns="" id="{AC13053D-A3AF-B0FF-2471-72FE2FE0595D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13455" y="2792505"/>
            <a:ext cx="1058704" cy="977265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xmlns="" id="{72C155B2-5913-7D6B-BB8B-A90F78D6765D}"/>
              </a:ext>
            </a:extLst>
          </p:cNvPr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40197" y="4505523"/>
            <a:ext cx="990124" cy="694373"/>
          </a:xfrm>
          <a:prstGeom prst="rect">
            <a:avLst/>
          </a:prstGeom>
        </p:spPr>
      </p:pic>
      <p:pic>
        <p:nvPicPr>
          <p:cNvPr id="21" name="圖片 20">
            <a:extLst>
              <a:ext uri="{FF2B5EF4-FFF2-40B4-BE49-F238E27FC236}">
                <a16:creationId xmlns:a16="http://schemas.microsoft.com/office/drawing/2014/main" xmlns="" id="{ADA1CC00-E9C6-8BB7-E73D-ECFCE344E847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320568" y="4504856"/>
            <a:ext cx="1315879" cy="1290161"/>
          </a:xfrm>
          <a:prstGeom prst="rect">
            <a:avLst/>
          </a:prstGeom>
        </p:spPr>
      </p:pic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8D005D3F-0EC3-F300-339F-22A75322B8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04446" y="2317680"/>
            <a:ext cx="131587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l-GR" altLang="zh-TW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6" name="Rectangle 4">
            <a:extLst>
              <a:ext uri="{FF2B5EF4-FFF2-40B4-BE49-F238E27FC236}">
                <a16:creationId xmlns:a16="http://schemas.microsoft.com/office/drawing/2014/main" xmlns="" id="{FE560C13-C228-6EAD-8657-443F0642B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9442" y="2317680"/>
            <a:ext cx="107611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40</a:t>
            </a:r>
            <a:r>
              <a:rPr lang="el-GR" altLang="zh-TW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7" name="Rectangle 4">
            <a:extLst>
              <a:ext uri="{FF2B5EF4-FFF2-40B4-BE49-F238E27FC236}">
                <a16:creationId xmlns:a16="http://schemas.microsoft.com/office/drawing/2014/main" xmlns="" id="{304D898B-73C2-3BBD-2527-6C2DAA67E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165" y="4015091"/>
            <a:ext cx="233289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l-GR" altLang="zh-TW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Rectangle 4">
            <a:extLst>
              <a:ext uri="{FF2B5EF4-FFF2-40B4-BE49-F238E27FC236}">
                <a16:creationId xmlns:a16="http://schemas.microsoft.com/office/drawing/2014/main" xmlns="" id="{49AA4CA0-7575-D763-451D-539ABB69A7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8426" y="4015091"/>
            <a:ext cx="176805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40</a:t>
            </a:r>
            <a:r>
              <a:rPr lang="el-GR" altLang="zh-TW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40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29" name="Rectangle 4">
            <a:extLst>
              <a:ext uri="{FF2B5EF4-FFF2-40B4-BE49-F238E27FC236}">
                <a16:creationId xmlns:a16="http://schemas.microsoft.com/office/drawing/2014/main" xmlns="" id="{0E1A171C-C01F-C118-FB67-2639AAD3E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9478" y="4015091"/>
            <a:ext cx="139301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0" name="Rectangle 4">
            <a:extLst>
              <a:ext uri="{FF2B5EF4-FFF2-40B4-BE49-F238E27FC236}">
                <a16:creationId xmlns:a16="http://schemas.microsoft.com/office/drawing/2014/main" xmlns="" id="{3BEAF13F-6D44-C2BC-1538-2328A7392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7841" y="4388987"/>
            <a:ext cx="186381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l-GR" altLang="zh-TW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4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1" name="Rectangle 4">
            <a:extLst>
              <a:ext uri="{FF2B5EF4-FFF2-40B4-BE49-F238E27FC236}">
                <a16:creationId xmlns:a16="http://schemas.microsoft.com/office/drawing/2014/main" xmlns="" id="{979C7664-9220-3E9E-D423-2FF7F3A145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57507" y="4388987"/>
            <a:ext cx="110628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40</a:t>
            </a:r>
            <a:r>
              <a:rPr lang="el-GR" altLang="zh-TW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2" name="Rectangle 4">
            <a:extLst>
              <a:ext uri="{FF2B5EF4-FFF2-40B4-BE49-F238E27FC236}">
                <a16:creationId xmlns:a16="http://schemas.microsoft.com/office/drawing/2014/main" xmlns="" id="{DC6A7EED-BB8A-59F1-8941-F5A6E6BEB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111" y="5158055"/>
            <a:ext cx="1580218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l-GR" altLang="zh-TW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xmlns="" id="{45A00F5C-F32C-F791-FD00-460675680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8015" y="5158055"/>
            <a:ext cx="176805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10</a:t>
            </a:r>
            <a:r>
              <a:rPr lang="el-GR" altLang="zh-TW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60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xmlns="" id="{9ED914EF-9B23-DD43-A807-08721BEC6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9065" y="5158055"/>
            <a:ext cx="1393011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zh-CN" altLang="en-US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＋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xmlns="" id="{80FAFCDF-F84A-75CD-5143-A219382B5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7297" y="3749797"/>
            <a:ext cx="1863812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l-GR" altLang="zh-TW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3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xmlns="" id="{543C13EE-8711-E2D6-71EC-318913A8B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1885" y="3749797"/>
            <a:ext cx="1106284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= 30</a:t>
            </a:r>
            <a:r>
              <a:rPr lang="el-GR" altLang="zh-TW" sz="2400" b="0" dirty="0">
                <a:solidFill>
                  <a:srgbClr val="0000FF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  <a:cs typeface="Arial" panose="020B0604020202020204" pitchFamily="34" charset="0"/>
            </a:endParaRPr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xmlns="" id="{A5249892-0A6C-1B06-F883-CD2CBB2EBD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8122" y="2976381"/>
            <a:ext cx="2268000" cy="769441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lIns="36000" rIns="36000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圓周 </a:t>
            </a:r>
            <a:r>
              <a:rPr lang="en-US" altLang="zh-TW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直徑</a:t>
            </a:r>
            <a:r>
              <a:rPr lang="en-US" altLang="zh-CN" sz="22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l-GR" altLang="zh-TW" sz="2200" b="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endParaRPr lang="en-US" altLang="zh-TW" sz="2200" b="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= </a:t>
            </a:r>
            <a:r>
              <a:rPr lang="zh-CN" altLang="en-US" sz="22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半徑</a:t>
            </a:r>
            <a:r>
              <a:rPr lang="en-US" altLang="zh-CN" sz="22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n-US" altLang="zh-CN" sz="2200" b="0" dirty="0">
                <a:solidFill>
                  <a:srgbClr val="C00000"/>
                </a:solidFill>
                <a:ea typeface="微软雅黑" panose="020B0503020204020204" pitchFamily="34" charset="-122"/>
                <a:cs typeface="Arial" panose="020B0604020202020204" pitchFamily="34" charset="0"/>
              </a:rPr>
              <a:t>2</a:t>
            </a:r>
            <a:r>
              <a:rPr lang="en-US" altLang="zh-CN" sz="22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l-GR" altLang="zh-TW" sz="2200" b="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endParaRPr lang="en-US" altLang="zh-TW" sz="2200" b="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9" name="弧形 38">
            <a:extLst>
              <a:ext uri="{FF2B5EF4-FFF2-40B4-BE49-F238E27FC236}">
                <a16:creationId xmlns:a16="http://schemas.microsoft.com/office/drawing/2014/main" xmlns="" id="{5A2BACAF-EEF6-3D12-6DEE-B2667D49985F}"/>
              </a:ext>
            </a:extLst>
          </p:cNvPr>
          <p:cNvSpPr/>
          <p:nvPr/>
        </p:nvSpPr>
        <p:spPr bwMode="auto">
          <a:xfrm>
            <a:off x="1193800" y="2813049"/>
            <a:ext cx="1238400" cy="1238400"/>
          </a:xfrm>
          <a:prstGeom prst="arc">
            <a:avLst>
              <a:gd name="adj1" fmla="val 10789495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弧形 39">
            <a:extLst>
              <a:ext uri="{FF2B5EF4-FFF2-40B4-BE49-F238E27FC236}">
                <a16:creationId xmlns:a16="http://schemas.microsoft.com/office/drawing/2014/main" xmlns="" id="{85955FD3-4B4B-5952-BFAB-91E61BF4AAE3}"/>
              </a:ext>
            </a:extLst>
          </p:cNvPr>
          <p:cNvSpPr/>
          <p:nvPr/>
        </p:nvSpPr>
        <p:spPr bwMode="auto">
          <a:xfrm flipV="1">
            <a:off x="1811318" y="2816150"/>
            <a:ext cx="1238400" cy="1238400"/>
          </a:xfrm>
          <a:prstGeom prst="arc">
            <a:avLst>
              <a:gd name="adj1" fmla="val 10789495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42" name="直線接點 41">
            <a:extLst>
              <a:ext uri="{FF2B5EF4-FFF2-40B4-BE49-F238E27FC236}">
                <a16:creationId xmlns:a16="http://schemas.microsoft.com/office/drawing/2014/main" xmlns="" id="{BD08AE28-01E7-567D-2FA2-B2CA9E2F9272}"/>
              </a:ext>
            </a:extLst>
          </p:cNvPr>
          <p:cNvCxnSpPr/>
          <p:nvPr/>
        </p:nvCxnSpPr>
        <p:spPr bwMode="auto">
          <a:xfrm>
            <a:off x="2425756" y="3437107"/>
            <a:ext cx="630000" cy="0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43" name="直線接點 42">
            <a:extLst>
              <a:ext uri="{FF2B5EF4-FFF2-40B4-BE49-F238E27FC236}">
                <a16:creationId xmlns:a16="http://schemas.microsoft.com/office/drawing/2014/main" xmlns="" id="{29FB0BC7-3229-9DED-F3A1-A3B6FDA8066E}"/>
              </a:ext>
            </a:extLst>
          </p:cNvPr>
          <p:cNvCxnSpPr/>
          <p:nvPr/>
        </p:nvCxnSpPr>
        <p:spPr bwMode="auto">
          <a:xfrm>
            <a:off x="1185167" y="3441742"/>
            <a:ext cx="630000" cy="0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sp>
        <p:nvSpPr>
          <p:cNvPr id="44" name="弧形 43">
            <a:extLst>
              <a:ext uri="{FF2B5EF4-FFF2-40B4-BE49-F238E27FC236}">
                <a16:creationId xmlns:a16="http://schemas.microsoft.com/office/drawing/2014/main" xmlns="" id="{B6E5325A-68F0-6C16-83EF-0C8149D742A3}"/>
              </a:ext>
            </a:extLst>
          </p:cNvPr>
          <p:cNvSpPr/>
          <p:nvPr/>
        </p:nvSpPr>
        <p:spPr bwMode="auto">
          <a:xfrm>
            <a:off x="5681848" y="4536856"/>
            <a:ext cx="612000" cy="612000"/>
          </a:xfrm>
          <a:prstGeom prst="arc">
            <a:avLst>
              <a:gd name="adj1" fmla="val 10789495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弧形 44">
            <a:extLst>
              <a:ext uri="{FF2B5EF4-FFF2-40B4-BE49-F238E27FC236}">
                <a16:creationId xmlns:a16="http://schemas.microsoft.com/office/drawing/2014/main" xmlns="" id="{E1880F58-C990-5A8B-EFEB-B7E378FF1830}"/>
              </a:ext>
            </a:extLst>
          </p:cNvPr>
          <p:cNvSpPr/>
          <p:nvPr/>
        </p:nvSpPr>
        <p:spPr bwMode="auto">
          <a:xfrm rot="16200000">
            <a:off x="5372286" y="4843705"/>
            <a:ext cx="612000" cy="612000"/>
          </a:xfrm>
          <a:prstGeom prst="arc">
            <a:avLst>
              <a:gd name="adj1" fmla="val 10789495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弧形 45">
            <a:extLst>
              <a:ext uri="{FF2B5EF4-FFF2-40B4-BE49-F238E27FC236}">
                <a16:creationId xmlns:a16="http://schemas.microsoft.com/office/drawing/2014/main" xmlns="" id="{479A2589-4524-94D3-FC98-0D5559FC2C55}"/>
              </a:ext>
            </a:extLst>
          </p:cNvPr>
          <p:cNvSpPr/>
          <p:nvPr/>
        </p:nvSpPr>
        <p:spPr bwMode="auto">
          <a:xfrm rot="5400000">
            <a:off x="5991410" y="4846418"/>
            <a:ext cx="612000" cy="612000"/>
          </a:xfrm>
          <a:prstGeom prst="arc">
            <a:avLst>
              <a:gd name="adj1" fmla="val 10789495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7" name="弧形 46">
            <a:extLst>
              <a:ext uri="{FF2B5EF4-FFF2-40B4-BE49-F238E27FC236}">
                <a16:creationId xmlns:a16="http://schemas.microsoft.com/office/drawing/2014/main" xmlns="" id="{A8BB94C5-E2B0-86C5-DE9B-560CCC69EDD9}"/>
              </a:ext>
            </a:extLst>
          </p:cNvPr>
          <p:cNvSpPr/>
          <p:nvPr/>
        </p:nvSpPr>
        <p:spPr bwMode="auto">
          <a:xfrm flipV="1">
            <a:off x="5682031" y="5155515"/>
            <a:ext cx="612000" cy="612000"/>
          </a:xfrm>
          <a:prstGeom prst="arc">
            <a:avLst>
              <a:gd name="adj1" fmla="val 10789495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8" name="弧形 47">
            <a:extLst>
              <a:ext uri="{FF2B5EF4-FFF2-40B4-BE49-F238E27FC236}">
                <a16:creationId xmlns:a16="http://schemas.microsoft.com/office/drawing/2014/main" xmlns="" id="{8C70785A-1603-E5DF-723A-0114914CE3BA}"/>
              </a:ext>
            </a:extLst>
          </p:cNvPr>
          <p:cNvSpPr/>
          <p:nvPr/>
        </p:nvSpPr>
        <p:spPr bwMode="auto">
          <a:xfrm rot="5400000">
            <a:off x="1579916" y="4537978"/>
            <a:ext cx="619200" cy="619200"/>
          </a:xfrm>
          <a:prstGeom prst="arc">
            <a:avLst>
              <a:gd name="adj1" fmla="val 10789495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9" name="弧形 48">
            <a:extLst>
              <a:ext uri="{FF2B5EF4-FFF2-40B4-BE49-F238E27FC236}">
                <a16:creationId xmlns:a16="http://schemas.microsoft.com/office/drawing/2014/main" xmlns="" id="{0048A2BF-0842-2137-D61A-A1F8B4DFCE69}"/>
              </a:ext>
            </a:extLst>
          </p:cNvPr>
          <p:cNvSpPr/>
          <p:nvPr/>
        </p:nvSpPr>
        <p:spPr bwMode="auto">
          <a:xfrm>
            <a:off x="5544715" y="2838484"/>
            <a:ext cx="619200" cy="619200"/>
          </a:xfrm>
          <a:prstGeom prst="arc">
            <a:avLst>
              <a:gd name="adj1" fmla="val 10789495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弧形 49">
            <a:extLst>
              <a:ext uri="{FF2B5EF4-FFF2-40B4-BE49-F238E27FC236}">
                <a16:creationId xmlns:a16="http://schemas.microsoft.com/office/drawing/2014/main" xmlns="" id="{E97B0E8F-5B71-AD12-8E20-E585DE38F5EB}"/>
              </a:ext>
            </a:extLst>
          </p:cNvPr>
          <p:cNvSpPr/>
          <p:nvPr/>
        </p:nvSpPr>
        <p:spPr bwMode="auto">
          <a:xfrm rot="14371483">
            <a:off x="5387523" y="3107911"/>
            <a:ext cx="619200" cy="619200"/>
          </a:xfrm>
          <a:prstGeom prst="arc">
            <a:avLst>
              <a:gd name="adj1" fmla="val 10789495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1" name="弧形 50">
            <a:extLst>
              <a:ext uri="{FF2B5EF4-FFF2-40B4-BE49-F238E27FC236}">
                <a16:creationId xmlns:a16="http://schemas.microsoft.com/office/drawing/2014/main" xmlns="" id="{323C55E5-DE04-D6E1-8B36-9A372F86ACB7}"/>
              </a:ext>
            </a:extLst>
          </p:cNvPr>
          <p:cNvSpPr/>
          <p:nvPr/>
        </p:nvSpPr>
        <p:spPr bwMode="auto">
          <a:xfrm rot="7164137">
            <a:off x="5701699" y="3108056"/>
            <a:ext cx="619200" cy="619200"/>
          </a:xfrm>
          <a:prstGeom prst="arc">
            <a:avLst>
              <a:gd name="adj1" fmla="val 10789495"/>
              <a:gd name="adj2" fmla="val 0"/>
            </a:avLst>
          </a:prstGeom>
          <a:noFill/>
          <a:ln w="19050" algn="ctr">
            <a:solidFill>
              <a:srgbClr val="FF00FF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54" name="直線接點 53">
            <a:extLst>
              <a:ext uri="{FF2B5EF4-FFF2-40B4-BE49-F238E27FC236}">
                <a16:creationId xmlns:a16="http://schemas.microsoft.com/office/drawing/2014/main" xmlns="" id="{7FD31FEE-A694-774C-11DF-509B1E9B7E20}"/>
              </a:ext>
            </a:extLst>
          </p:cNvPr>
          <p:cNvCxnSpPr/>
          <p:nvPr/>
        </p:nvCxnSpPr>
        <p:spPr bwMode="auto">
          <a:xfrm>
            <a:off x="1265274" y="4539596"/>
            <a:ext cx="630000" cy="0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55" name="直線接點 54">
            <a:extLst>
              <a:ext uri="{FF2B5EF4-FFF2-40B4-BE49-F238E27FC236}">
                <a16:creationId xmlns:a16="http://schemas.microsoft.com/office/drawing/2014/main" xmlns="" id="{4479D72B-DF0C-6422-0189-644B39E14A92}"/>
              </a:ext>
            </a:extLst>
          </p:cNvPr>
          <p:cNvCxnSpPr/>
          <p:nvPr/>
        </p:nvCxnSpPr>
        <p:spPr bwMode="auto">
          <a:xfrm>
            <a:off x="1265274" y="5158055"/>
            <a:ext cx="630000" cy="0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  <p:cxnSp>
        <p:nvCxnSpPr>
          <p:cNvPr id="56" name="直線接點 55">
            <a:extLst>
              <a:ext uri="{FF2B5EF4-FFF2-40B4-BE49-F238E27FC236}">
                <a16:creationId xmlns:a16="http://schemas.microsoft.com/office/drawing/2014/main" xmlns="" id="{5624C557-A7FC-2AF7-761D-094FA2005E96}"/>
              </a:ext>
            </a:extLst>
          </p:cNvPr>
          <p:cNvCxnSpPr>
            <a:cxnSpLocks/>
          </p:cNvCxnSpPr>
          <p:nvPr/>
        </p:nvCxnSpPr>
        <p:spPr bwMode="auto">
          <a:xfrm>
            <a:off x="1272417" y="4533216"/>
            <a:ext cx="0" cy="622800"/>
          </a:xfrm>
          <a:prstGeom prst="line">
            <a:avLst/>
          </a:prstGeom>
          <a:noFill/>
          <a:ln w="19050" algn="ctr">
            <a:solidFill>
              <a:srgbClr val="FF6600"/>
            </a:solidFill>
            <a:prstDash val="solid"/>
            <a:round/>
            <a:headEnd/>
            <a:tailEnd/>
          </a:ln>
        </p:spPr>
      </p:cxnSp>
    </p:spTree>
    <p:extLst>
      <p:ext uri="{BB962C8B-B14F-4D97-AF65-F5344CB8AC3E}">
        <p14:creationId xmlns:p14="http://schemas.microsoft.com/office/powerpoint/2010/main" val="3581809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500"/>
                            </p:stCondLst>
                            <p:childTnLst>
                              <p:par>
                                <p:cTn id="8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5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500"/>
                            </p:stCondLst>
                            <p:childTnLst>
                              <p:par>
                                <p:cTn id="1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2000"/>
                            </p:stCondLst>
                            <p:childTnLst>
                              <p:par>
                                <p:cTn id="1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9" fill="hold">
                            <p:stCondLst>
                              <p:cond delay="2000"/>
                            </p:stCondLst>
                            <p:childTnLst>
                              <p:par>
                                <p:cTn id="17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500"/>
                            </p:stCondLst>
                            <p:childTnLst>
                              <p:par>
                                <p:cTn id="17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7" fill="hold">
                            <p:stCondLst>
                              <p:cond delay="3000"/>
                            </p:stCondLst>
                            <p:childTnLst>
                              <p:par>
                                <p:cTn id="1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0" fill="hold">
                            <p:stCondLst>
                              <p:cond delay="500"/>
                            </p:stCondLst>
                            <p:childTnLst>
                              <p:par>
                                <p:cTn id="2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62" grpId="1" animBg="1"/>
      <p:bldP spid="61" grpId="0" animBg="1"/>
      <p:bldP spid="61" grpId="1" animBg="1"/>
      <p:bldP spid="60" grpId="0" animBg="1"/>
      <p:bldP spid="60" grpId="1" animBg="1"/>
      <p:bldP spid="59" grpId="0" animBg="1"/>
      <p:bldP spid="59" grpId="1" animBg="1"/>
      <p:bldP spid="37" grpId="0" animBg="1"/>
      <p:bldP spid="37" grpId="1" animBg="1"/>
      <p:bldP spid="25" grpId="0"/>
      <p:bldP spid="24" grpId="0"/>
      <p:bldP spid="24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47" grpId="0" animBg="1"/>
      <p:bldP spid="47" grpId="1" animBg="1"/>
      <p:bldP spid="48" grpId="0" animBg="1"/>
      <p:bldP spid="48" grpId="1" animBg="1"/>
      <p:bldP spid="49" grpId="0" animBg="1"/>
      <p:bldP spid="49" grpId="1" animBg="1"/>
      <p:bldP spid="50" grpId="0" animBg="1"/>
      <p:bldP spid="50" grpId="1" animBg="1"/>
      <p:bldP spid="51" grpId="0" animBg="1"/>
      <p:bldP spid="51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">
            <a:extLst>
              <a:ext uri="{FF2B5EF4-FFF2-40B4-BE49-F238E27FC236}">
                <a16:creationId xmlns:a16="http://schemas.microsoft.com/office/drawing/2014/main" xmlns="" id="{ED63ADEA-3DC5-4209-A196-B682D01C3D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9191" y="2208844"/>
            <a:ext cx="3432644" cy="1431161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lIns="36000" rIns="36000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06000" indent="0" eaLnBrk="0" fontAlgn="base" hangingPunct="0">
              <a:lnSpc>
                <a:spcPct val="150000"/>
              </a:lnSpc>
              <a:spcBef>
                <a:spcPct val="0"/>
              </a:spcBef>
            </a:pP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</a:t>
            </a:r>
            <a:endParaRPr lang="el-GR" altLang="zh-TW" sz="2400" b="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06000" indent="0" eaLnBrk="0" fontAlgn="base" hangingPunct="0">
              <a:spcBef>
                <a:spcPct val="0"/>
              </a:spcBef>
            </a:pPr>
            <a:endParaRPr lang="en-US" altLang="zh-TW" sz="500" b="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xmlns="" id="{56E53B93-91B8-4AE9-B351-7D2247E1DF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4176" y="2207018"/>
            <a:ext cx="3432644" cy="1431161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lIns="36000" rIns="36000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曲線部分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圓周</a:t>
            </a:r>
            <a:endParaRPr lang="en-US" altLang="zh-CN" sz="2400" b="0" dirty="0">
              <a:solidFill>
                <a:srgbClr val="C0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06000" indent="0" eaLnBrk="0" fontAlgn="base" hangingPunct="0">
              <a:lnSpc>
                <a:spcPct val="150000"/>
              </a:lnSpc>
              <a:spcBef>
                <a:spcPct val="0"/>
              </a:spcBef>
            </a:pP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直徑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l-GR" altLang="zh-TW" sz="2400" b="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</a:p>
          <a:p>
            <a:pPr marL="306000" indent="0" eaLnBrk="0" fontAlgn="base" hangingPunct="0">
              <a:spcBef>
                <a:spcPct val="0"/>
              </a:spcBef>
            </a:pPr>
            <a:endParaRPr lang="en-US" altLang="zh-TW" sz="500" b="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xmlns="" id="{913542E2-209C-8802-875B-215B8E45CD6D}"/>
              </a:ext>
            </a:extLst>
          </p:cNvPr>
          <p:cNvSpPr/>
          <p:nvPr/>
        </p:nvSpPr>
        <p:spPr bwMode="auto">
          <a:xfrm>
            <a:off x="1481274" y="989877"/>
            <a:ext cx="1944000" cy="396000"/>
          </a:xfrm>
          <a:prstGeom prst="rect">
            <a:avLst/>
          </a:prstGeom>
          <a:solidFill>
            <a:srgbClr val="FFC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xmlns="" id="{D78F52FB-48C3-EAC3-DDA9-8504FC8A8829}"/>
              </a:ext>
            </a:extLst>
          </p:cNvPr>
          <p:cNvSpPr/>
          <p:nvPr/>
        </p:nvSpPr>
        <p:spPr bwMode="auto">
          <a:xfrm>
            <a:off x="1299457" y="4421080"/>
            <a:ext cx="3181752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6" name="矩形 25">
            <a:extLst>
              <a:ext uri="{FF2B5EF4-FFF2-40B4-BE49-F238E27FC236}">
                <a16:creationId xmlns:a16="http://schemas.microsoft.com/office/drawing/2014/main" xmlns="" id="{A32B5928-C871-2B03-897B-F4E688D8C3ED}"/>
              </a:ext>
            </a:extLst>
          </p:cNvPr>
          <p:cNvSpPr/>
          <p:nvPr/>
        </p:nvSpPr>
        <p:spPr bwMode="auto">
          <a:xfrm>
            <a:off x="762914" y="1389475"/>
            <a:ext cx="576000" cy="720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xmlns="" id="{031E5345-BD16-DBED-9A41-D9C5A70B2855}"/>
              </a:ext>
            </a:extLst>
          </p:cNvPr>
          <p:cNvSpPr/>
          <p:nvPr/>
        </p:nvSpPr>
        <p:spPr bwMode="auto">
          <a:xfrm>
            <a:off x="7637928" y="980102"/>
            <a:ext cx="756000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8" name="圆角矩形 7">
            <a:extLst>
              <a:ext uri="{FF2B5EF4-FFF2-40B4-BE49-F238E27FC236}">
                <a16:creationId xmlns:a16="http://schemas.microsoft.com/office/drawing/2014/main" xmlns="" id="{60DE304C-59BA-478C-8CE0-B38193D5184F}"/>
              </a:ext>
            </a:extLst>
          </p:cNvPr>
          <p:cNvSpPr/>
          <p:nvPr/>
        </p:nvSpPr>
        <p:spPr>
          <a:xfrm>
            <a:off x="5753621" y="1636112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(2019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75BE32D-9AB0-5103-02EB-EA2F79CBA9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4063738E-85F7-5018-C8C8-9A432CEB5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851" y="904796"/>
            <a:ext cx="7906993" cy="110799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一塊直徑是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20cm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的圓形紙板，剪去部分後，餘下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indent="0" eaLnBrk="0" fontAlgn="base" hangingPunct="0">
              <a:spcBef>
                <a:spcPct val="0"/>
              </a:spcBef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，如下圖所示。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取</a:t>
            </a:r>
            <a:r>
              <a:rPr lang="el-GR" altLang="zh-TW" sz="2800" b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為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3.14)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6" name="组合 17">
            <a:extLst>
              <a:ext uri="{FF2B5EF4-FFF2-40B4-BE49-F238E27FC236}">
                <a16:creationId xmlns:a16="http://schemas.microsoft.com/office/drawing/2014/main" xmlns="" id="{54AF565E-25FF-DAA7-50EC-BA6FE6CE0DA2}"/>
              </a:ext>
            </a:extLst>
          </p:cNvPr>
          <p:cNvGrpSpPr>
            <a:grpSpLocks/>
          </p:cNvGrpSpPr>
          <p:nvPr/>
        </p:nvGrpSpPr>
        <p:grpSpPr bwMode="auto">
          <a:xfrm>
            <a:off x="794632" y="1336563"/>
            <a:ext cx="504825" cy="861774"/>
            <a:chOff x="3818778" y="1863406"/>
            <a:chExt cx="504825" cy="861774"/>
          </a:xfrm>
        </p:grpSpPr>
        <p:sp>
          <p:nvSpPr>
            <p:cNvPr id="7" name="Rectangle 4">
              <a:extLst>
                <a:ext uri="{FF2B5EF4-FFF2-40B4-BE49-F238E27FC236}">
                  <a16:creationId xmlns:a16="http://schemas.microsoft.com/office/drawing/2014/main" xmlns="" id="{F7E497A9-AA3C-846B-6505-EC42599E3D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8778" y="1863406"/>
              <a:ext cx="504825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  <a:sym typeface="Wingdings 3" panose="05040102010807070707" pitchFamily="18" charset="2"/>
                </a:rPr>
                <a:t>3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  <a:sym typeface="Wingdings 3" panose="05040102010807070707" pitchFamily="18" charset="2"/>
                </a:rPr>
                <a:t>4</a:t>
              </a:r>
            </a:p>
          </p:txBody>
        </p:sp>
        <p:cxnSp>
          <p:nvCxnSpPr>
            <p:cNvPr id="9" name="直接连接符 53">
              <a:extLst>
                <a:ext uri="{FF2B5EF4-FFF2-40B4-BE49-F238E27FC236}">
                  <a16:creationId xmlns:a16="http://schemas.microsoft.com/office/drawing/2014/main" xmlns="" id="{30B97989-28CA-FE66-558B-31AD2E88351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870444" y="2276475"/>
              <a:ext cx="396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11" name="圖片 10">
            <a:extLst>
              <a:ext uri="{FF2B5EF4-FFF2-40B4-BE49-F238E27FC236}">
                <a16:creationId xmlns:a16="http://schemas.microsoft.com/office/drawing/2014/main" xmlns="" id="{93E44B70-CEDE-D2DC-47F6-8BE222DAFD7B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93129" y="2262879"/>
            <a:ext cx="1588294" cy="1800225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xmlns="" id="{AF3BAA77-35B8-6C86-7847-C8E738AA9BA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96865" y="2518863"/>
            <a:ext cx="940594" cy="1288256"/>
          </a:xfrm>
          <a:prstGeom prst="rect">
            <a:avLst/>
          </a:prstGeom>
        </p:spPr>
      </p:pic>
      <p:sp>
        <p:nvSpPr>
          <p:cNvPr id="14" name="Rectangle 4">
            <a:extLst>
              <a:ext uri="{FF2B5EF4-FFF2-40B4-BE49-F238E27FC236}">
                <a16:creationId xmlns:a16="http://schemas.microsoft.com/office/drawing/2014/main" xmlns="" id="{CD9278C9-E12A-A451-67BA-803137764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5983" y="2978325"/>
            <a:ext cx="911481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en-US" altLang="zh-TW" b="0" dirty="0">
                <a:solidFill>
                  <a:srgbClr val="000000"/>
                </a:solidFill>
                <a:ea typeface="標楷體" panose="03000509000000000000" pitchFamily="65" charset="-120"/>
              </a:rPr>
              <a:t>20cm</a:t>
            </a:r>
            <a:endParaRPr lang="en-US" altLang="zh-CN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xmlns="" id="{5901DF11-2ADD-C8A0-F786-80CF8101FA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3893" y="3769635"/>
            <a:ext cx="1446433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剪去部分</a:t>
            </a:r>
            <a:endParaRPr lang="en-US" altLang="zh-CN" sz="24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16" name="Rectangle 4">
            <a:extLst>
              <a:ext uri="{FF2B5EF4-FFF2-40B4-BE49-F238E27FC236}">
                <a16:creationId xmlns:a16="http://schemas.microsoft.com/office/drawing/2014/main" xmlns="" id="{A77705B0-AE92-5901-26F1-934BAD9541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851" y="4331021"/>
            <a:ext cx="7906993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(a) 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餘下紙板的曲線長度是多少？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只須寫出答案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7" name="Rectangle 4">
            <a:extLst>
              <a:ext uri="{FF2B5EF4-FFF2-40B4-BE49-F238E27FC236}">
                <a16:creationId xmlns:a16="http://schemas.microsoft.com/office/drawing/2014/main" xmlns="" id="{8DF710E2-B3C9-6E17-7DCB-B8B3EEBD4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789" y="4909423"/>
            <a:ext cx="365039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答案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：</a:t>
            </a:r>
            <a:r>
              <a:rPr lang="zh-CN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               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cm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25" name="Text Box 54">
            <a:extLst>
              <a:ext uri="{FF2B5EF4-FFF2-40B4-BE49-F238E27FC236}">
                <a16:creationId xmlns:a16="http://schemas.microsoft.com/office/drawing/2014/main" xmlns="" id="{A08BCEB2-49A2-46E6-996F-684E176360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7753" y="4933109"/>
            <a:ext cx="11695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47.1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F55EE350-6FF9-8E24-34BC-E5B15F092A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38332" y="4873911"/>
            <a:ext cx="181615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3.14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9E7EAE3D-5EFE-393A-745E-4C1D50691A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1754" y="5381071"/>
            <a:ext cx="1336211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47.1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8" name="弧形 27">
            <a:extLst>
              <a:ext uri="{FF2B5EF4-FFF2-40B4-BE49-F238E27FC236}">
                <a16:creationId xmlns:a16="http://schemas.microsoft.com/office/drawing/2014/main" xmlns="" id="{201305A6-3CF2-76A0-1B83-CCD9B6A098E0}"/>
              </a:ext>
            </a:extLst>
          </p:cNvPr>
          <p:cNvSpPr/>
          <p:nvPr/>
        </p:nvSpPr>
        <p:spPr bwMode="auto">
          <a:xfrm>
            <a:off x="1542777" y="2302615"/>
            <a:ext cx="1731600" cy="1731600"/>
          </a:xfrm>
          <a:prstGeom prst="arc">
            <a:avLst>
              <a:gd name="adj1" fmla="val 2679410"/>
              <a:gd name="adj2" fmla="val 18945516"/>
            </a:avLst>
          </a:prstGeom>
          <a:noFill/>
          <a:ln w="28575" algn="ctr">
            <a:solidFill>
              <a:srgbClr val="92D050"/>
            </a:solidFill>
            <a:prstDash val="solid"/>
            <a:round/>
            <a:headEnd/>
            <a:tailEnd/>
          </a:ln>
        </p:spPr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39" name="群組 38">
            <a:extLst>
              <a:ext uri="{FF2B5EF4-FFF2-40B4-BE49-F238E27FC236}">
                <a16:creationId xmlns:a16="http://schemas.microsoft.com/office/drawing/2014/main" xmlns="" id="{24E20623-D9E3-AAB0-89FF-ADB0DB8C77FB}"/>
              </a:ext>
            </a:extLst>
          </p:cNvPr>
          <p:cNvGrpSpPr/>
          <p:nvPr/>
        </p:nvGrpSpPr>
        <p:grpSpPr>
          <a:xfrm>
            <a:off x="6191733" y="4736368"/>
            <a:ext cx="854538" cy="861774"/>
            <a:chOff x="5925401" y="4771880"/>
            <a:chExt cx="854538" cy="861774"/>
          </a:xfrm>
        </p:grpSpPr>
        <p:grpSp>
          <p:nvGrpSpPr>
            <p:cNvPr id="20" name="组合 17">
              <a:extLst>
                <a:ext uri="{FF2B5EF4-FFF2-40B4-BE49-F238E27FC236}">
                  <a16:creationId xmlns:a16="http://schemas.microsoft.com/office/drawing/2014/main" xmlns="" id="{34C753F7-62D6-26C9-5223-5862B637D0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75114" y="4771880"/>
              <a:ext cx="504825" cy="861774"/>
              <a:chOff x="3818778" y="1863406"/>
              <a:chExt cx="504825" cy="861774"/>
            </a:xfrm>
          </p:grpSpPr>
          <p:sp>
            <p:nvSpPr>
              <p:cNvPr id="21" name="Rectangle 4">
                <a:extLst>
                  <a:ext uri="{FF2B5EF4-FFF2-40B4-BE49-F238E27FC236}">
                    <a16:creationId xmlns:a16="http://schemas.microsoft.com/office/drawing/2014/main" xmlns="" id="{169FCFEC-A15C-9B48-68EF-4A43F69837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8778" y="1863406"/>
                <a:ext cx="504825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3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4</a:t>
                </a:r>
              </a:p>
            </p:txBody>
          </p:sp>
          <p:cxnSp>
            <p:nvCxnSpPr>
              <p:cNvPr id="22" name="直接连接符 53">
                <a:extLst>
                  <a:ext uri="{FF2B5EF4-FFF2-40B4-BE49-F238E27FC236}">
                    <a16:creationId xmlns:a16="http://schemas.microsoft.com/office/drawing/2014/main" xmlns="" id="{609DE8E7-4C46-2B57-A633-E12E35FF230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870444" y="2276475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8" name="Rectangle 4">
              <a:extLst>
                <a:ext uri="{FF2B5EF4-FFF2-40B4-BE49-F238E27FC236}">
                  <a16:creationId xmlns:a16="http://schemas.microsoft.com/office/drawing/2014/main" xmlns="" id="{DB43E234-8662-A335-8FAE-350F2D5D6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25401" y="4905853"/>
              <a:ext cx="627857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grpSp>
        <p:nvGrpSpPr>
          <p:cNvPr id="31" name="群組 38">
            <a:extLst>
              <a:ext uri="{FF2B5EF4-FFF2-40B4-BE49-F238E27FC236}">
                <a16:creationId xmlns:a16="http://schemas.microsoft.com/office/drawing/2014/main" xmlns="" id="{14C06126-97EA-4D6A-8782-1DF47AD42F3C}"/>
              </a:ext>
            </a:extLst>
          </p:cNvPr>
          <p:cNvGrpSpPr/>
          <p:nvPr/>
        </p:nvGrpSpPr>
        <p:grpSpPr>
          <a:xfrm>
            <a:off x="7553858" y="2188845"/>
            <a:ext cx="809568" cy="861774"/>
            <a:chOff x="5970371" y="4771880"/>
            <a:chExt cx="809568" cy="861774"/>
          </a:xfrm>
        </p:grpSpPr>
        <p:grpSp>
          <p:nvGrpSpPr>
            <p:cNvPr id="32" name="组合 17">
              <a:extLst>
                <a:ext uri="{FF2B5EF4-FFF2-40B4-BE49-F238E27FC236}">
                  <a16:creationId xmlns:a16="http://schemas.microsoft.com/office/drawing/2014/main" xmlns="" id="{5BEE6836-CA60-41D5-A787-2E967BF73DD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75114" y="4771880"/>
              <a:ext cx="504825" cy="861774"/>
              <a:chOff x="3818778" y="1863406"/>
              <a:chExt cx="504825" cy="861774"/>
            </a:xfrm>
          </p:grpSpPr>
          <p:sp>
            <p:nvSpPr>
              <p:cNvPr id="34" name="Rectangle 4">
                <a:extLst>
                  <a:ext uri="{FF2B5EF4-FFF2-40B4-BE49-F238E27FC236}">
                    <a16:creationId xmlns:a16="http://schemas.microsoft.com/office/drawing/2014/main" xmlns="" id="{6BA730BC-3440-4863-BD3D-39A1C8EAA3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8778" y="1863406"/>
                <a:ext cx="504825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400" b="0" dirty="0">
                    <a:solidFill>
                      <a:srgbClr val="CD3027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3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400" b="0" dirty="0">
                    <a:solidFill>
                      <a:srgbClr val="CD3027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4</a:t>
                </a:r>
              </a:p>
            </p:txBody>
          </p:sp>
          <p:cxnSp>
            <p:nvCxnSpPr>
              <p:cNvPr id="35" name="直接连接符 53">
                <a:extLst>
                  <a:ext uri="{FF2B5EF4-FFF2-40B4-BE49-F238E27FC236}">
                    <a16:creationId xmlns:a16="http://schemas.microsoft.com/office/drawing/2014/main" xmlns="" id="{AEAA4386-B40C-45CB-8076-30AB0843B6C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870444" y="2276475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rgbClr val="CD302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3" name="Rectangle 4">
              <a:extLst>
                <a:ext uri="{FF2B5EF4-FFF2-40B4-BE49-F238E27FC236}">
                  <a16:creationId xmlns:a16="http://schemas.microsoft.com/office/drawing/2014/main" xmlns="" id="{A60F2891-12AC-4F8F-89EE-5450B4C69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0371" y="4936630"/>
              <a:ext cx="504825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400" b="0" dirty="0">
                  <a:solidFill>
                    <a:srgbClr val="CD302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D3027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grpSp>
        <p:nvGrpSpPr>
          <p:cNvPr id="36" name="群組 38">
            <a:extLst>
              <a:ext uri="{FF2B5EF4-FFF2-40B4-BE49-F238E27FC236}">
                <a16:creationId xmlns:a16="http://schemas.microsoft.com/office/drawing/2014/main" xmlns="" id="{045BB607-6FF1-48D3-8886-A85991029BF0}"/>
              </a:ext>
            </a:extLst>
          </p:cNvPr>
          <p:cNvGrpSpPr/>
          <p:nvPr/>
        </p:nvGrpSpPr>
        <p:grpSpPr>
          <a:xfrm>
            <a:off x="7958642" y="2862136"/>
            <a:ext cx="809568" cy="861774"/>
            <a:chOff x="5970371" y="4756890"/>
            <a:chExt cx="809568" cy="861774"/>
          </a:xfrm>
        </p:grpSpPr>
        <p:grpSp>
          <p:nvGrpSpPr>
            <p:cNvPr id="40" name="组合 17">
              <a:extLst>
                <a:ext uri="{FF2B5EF4-FFF2-40B4-BE49-F238E27FC236}">
                  <a16:creationId xmlns:a16="http://schemas.microsoft.com/office/drawing/2014/main" xmlns="" id="{FAB6839F-BD3E-4E5B-9A6E-B0CABF2C48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75114" y="4756890"/>
              <a:ext cx="504825" cy="861774"/>
              <a:chOff x="3818778" y="1848416"/>
              <a:chExt cx="504825" cy="861774"/>
            </a:xfrm>
          </p:grpSpPr>
          <p:sp>
            <p:nvSpPr>
              <p:cNvPr id="42" name="Rectangle 4">
                <a:extLst>
                  <a:ext uri="{FF2B5EF4-FFF2-40B4-BE49-F238E27FC236}">
                    <a16:creationId xmlns:a16="http://schemas.microsoft.com/office/drawing/2014/main" xmlns="" id="{E3CB4803-9712-4BFA-B3C4-771D96113F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8778" y="1848416"/>
                <a:ext cx="504825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400" b="0" dirty="0">
                    <a:solidFill>
                      <a:srgbClr val="CD3027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3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400" b="0" dirty="0">
                    <a:solidFill>
                      <a:srgbClr val="CD3027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4</a:t>
                </a:r>
              </a:p>
            </p:txBody>
          </p:sp>
          <p:cxnSp>
            <p:nvCxnSpPr>
              <p:cNvPr id="43" name="直接连接符 53">
                <a:extLst>
                  <a:ext uri="{FF2B5EF4-FFF2-40B4-BE49-F238E27FC236}">
                    <a16:creationId xmlns:a16="http://schemas.microsoft.com/office/drawing/2014/main" xmlns="" id="{39BD2C9C-8228-450E-BF99-652E1463B18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870444" y="2276475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rgbClr val="CD302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1" name="Rectangle 4">
              <a:extLst>
                <a:ext uri="{FF2B5EF4-FFF2-40B4-BE49-F238E27FC236}">
                  <a16:creationId xmlns:a16="http://schemas.microsoft.com/office/drawing/2014/main" xmlns="" id="{802F7353-3E8A-4543-8D5D-4BEEA02870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0371" y="4936630"/>
              <a:ext cx="504825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400" b="0" dirty="0">
                  <a:solidFill>
                    <a:srgbClr val="CD302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D3027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81777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4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4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2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5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8" dur="500"/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5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44" grpId="0" build="allAtOnce" animBg="1"/>
      <p:bldP spid="30" grpId="0" animBg="1"/>
      <p:bldP spid="30" grpId="1" animBg="1"/>
      <p:bldP spid="29" grpId="0" animBg="1"/>
      <p:bldP spid="29" grpId="1" animBg="1"/>
      <p:bldP spid="26" grpId="0" animBg="1"/>
      <p:bldP spid="26" grpId="1" animBg="1"/>
      <p:bldP spid="24" grpId="0" animBg="1"/>
      <p:bldP spid="24" grpId="1" animBg="1"/>
      <p:bldP spid="25" grpId="0"/>
      <p:bldP spid="19" grpId="0"/>
      <p:bldP spid="19" grpId="1"/>
      <p:bldP spid="23" grpId="0"/>
      <p:bldP spid="23" grpId="1"/>
      <p:bldP spid="28" grpId="0" animBg="1"/>
      <p:bldP spid="2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">
            <a:extLst>
              <a:ext uri="{FF2B5EF4-FFF2-40B4-BE49-F238E27FC236}">
                <a16:creationId xmlns:a16="http://schemas.microsoft.com/office/drawing/2014/main" xmlns="" id="{2F639552-582A-4D58-BBBD-981BB1B250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181" y="2513043"/>
            <a:ext cx="4915109" cy="1431161"/>
          </a:xfrm>
          <a:prstGeom prst="rect">
            <a:avLst/>
          </a:prstGeom>
          <a:solidFill>
            <a:srgbClr val="FFF1C5"/>
          </a:solidFill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lIns="36000" rIns="36000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306000" indent="0" eaLnBrk="0" fontAlgn="base" hangingPunct="0">
              <a:lnSpc>
                <a:spcPct val="150000"/>
              </a:lnSpc>
              <a:spcBef>
                <a:spcPct val="0"/>
              </a:spcBef>
            </a:pPr>
            <a:endParaRPr lang="en-US" altLang="zh-TW" sz="2400" b="0" dirty="0">
              <a:solidFill>
                <a:srgbClr val="C00000"/>
              </a:solidFill>
              <a:ea typeface="標楷體" panose="03000509000000000000" pitchFamily="65" charset="-120"/>
              <a:cs typeface="Arial" panose="020B0604020202020204" pitchFamily="34" charset="0"/>
            </a:endParaRPr>
          </a:p>
          <a:p>
            <a:pPr marL="30600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</a:t>
            </a:r>
            <a:endParaRPr lang="el-GR" altLang="zh-TW" sz="2400" b="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06000" indent="0" eaLnBrk="0" fontAlgn="base" hangingPunct="0">
              <a:spcBef>
                <a:spcPct val="0"/>
              </a:spcBef>
            </a:pPr>
            <a:endParaRPr lang="en-US" altLang="zh-TW" sz="500" b="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xmlns="" id="{DCB9BE1E-24B4-B8FD-4527-B31E85A16A50}"/>
              </a:ext>
            </a:extLst>
          </p:cNvPr>
          <p:cNvSpPr/>
          <p:nvPr/>
        </p:nvSpPr>
        <p:spPr bwMode="auto">
          <a:xfrm>
            <a:off x="762914" y="1389475"/>
            <a:ext cx="576000" cy="720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36" name="矩形 35">
            <a:extLst>
              <a:ext uri="{FF2B5EF4-FFF2-40B4-BE49-F238E27FC236}">
                <a16:creationId xmlns:a16="http://schemas.microsoft.com/office/drawing/2014/main" xmlns="" id="{C9EFD41D-69BD-84D3-5108-21EADA7952A0}"/>
              </a:ext>
            </a:extLst>
          </p:cNvPr>
          <p:cNvSpPr/>
          <p:nvPr/>
        </p:nvSpPr>
        <p:spPr bwMode="auto">
          <a:xfrm>
            <a:off x="5548544" y="980102"/>
            <a:ext cx="2845384" cy="396000"/>
          </a:xfrm>
          <a:prstGeom prst="rect">
            <a:avLst/>
          </a:prstGeom>
          <a:solidFill>
            <a:srgbClr val="DAFF7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xmlns="" id="{159CDE2A-BB95-D07A-4DC6-3E1B3B9DE898}"/>
              </a:ext>
            </a:extLst>
          </p:cNvPr>
          <p:cNvSpPr/>
          <p:nvPr/>
        </p:nvSpPr>
        <p:spPr>
          <a:xfrm>
            <a:off x="2237275" y="3022715"/>
            <a:ext cx="648000" cy="288000"/>
          </a:xfrm>
          <a:prstGeom prst="rect">
            <a:avLst/>
          </a:prstGeom>
          <a:solidFill>
            <a:srgbClr val="FFDA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xmlns="" id="{B1D86C68-8E4D-EB1C-4BDD-6AEBE87FC4A4}"/>
              </a:ext>
            </a:extLst>
          </p:cNvPr>
          <p:cNvSpPr/>
          <p:nvPr/>
        </p:nvSpPr>
        <p:spPr bwMode="auto">
          <a:xfrm>
            <a:off x="1304664" y="4412202"/>
            <a:ext cx="2484000" cy="396000"/>
          </a:xfrm>
          <a:prstGeom prst="rect">
            <a:avLst/>
          </a:prstGeom>
          <a:solidFill>
            <a:srgbClr val="FFCDF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新細明體" pitchFamily="18" charset="-120"/>
            </a:endParaRPr>
          </a:p>
        </p:txBody>
      </p:sp>
      <p:sp>
        <p:nvSpPr>
          <p:cNvPr id="2" name="圆角矩形 7">
            <a:extLst>
              <a:ext uri="{FF2B5EF4-FFF2-40B4-BE49-F238E27FC236}">
                <a16:creationId xmlns:a16="http://schemas.microsoft.com/office/drawing/2014/main" xmlns="" id="{38CDC72E-8E5C-EF7D-E769-6EB32E5DFB03}"/>
              </a:ext>
            </a:extLst>
          </p:cNvPr>
          <p:cNvSpPr/>
          <p:nvPr/>
        </p:nvSpPr>
        <p:spPr>
          <a:xfrm>
            <a:off x="5753621" y="1636112"/>
            <a:ext cx="1547813" cy="287338"/>
          </a:xfrm>
          <a:prstGeom prst="roundRect">
            <a:avLst>
              <a:gd name="adj" fmla="val 50000"/>
            </a:avLst>
          </a:prstGeom>
          <a:solidFill>
            <a:schemeClr val="accent5">
              <a:lumMod val="50000"/>
            </a:schemeClr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ts val="19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(2019</a:t>
            </a:r>
            <a:r>
              <a:rPr kumimoji="1" lang="zh-TW" alt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年題型</a:t>
            </a:r>
            <a:r>
              <a:rPr kumimoji="1" lang="en-US" altLang="zh-TW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標楷體" pitchFamily="65" charset="-120"/>
                <a:cs typeface="Arial" pitchFamily="34" charset="0"/>
              </a:rPr>
              <a:t>)</a:t>
            </a:r>
            <a:endParaRPr kumimoji="1" lang="zh-TW" altLang="en-US" sz="18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標楷體" pitchFamily="65" charset="-120"/>
              <a:cs typeface="Arial" pitchFamily="34" charset="0"/>
            </a:endParaRP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6C766C07-6AED-82BB-0293-E8C36465E1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659" y="904796"/>
            <a:ext cx="1020762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6.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 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F506F852-3CB5-9F62-003C-53751B3834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851" y="904796"/>
            <a:ext cx="7906993" cy="110799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一塊直徑是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20cm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的圓形紙板，剪去部分後，餘下</a:t>
            </a:r>
            <a:endParaRPr lang="en-US" altLang="zh-TW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  <a:p>
            <a:pPr marL="0" indent="0" eaLnBrk="0" fontAlgn="base" hangingPunct="0">
              <a:spcBef>
                <a:spcPct val="0"/>
              </a:spcBef>
            </a:pP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     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，如下圖所示。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(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取</a:t>
            </a:r>
            <a:r>
              <a:rPr lang="el-GR" altLang="zh-TW" sz="2800" b="0" dirty="0">
                <a:solidFill>
                  <a:srgbClr val="0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r>
              <a:rPr lang="zh-TW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為</a:t>
            </a:r>
            <a:r>
              <a:rPr lang="en-US" altLang="zh-TW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3.14)</a:t>
            </a:r>
            <a:endParaRPr lang="en-US" altLang="zh-CN" sz="28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grpSp>
        <p:nvGrpSpPr>
          <p:cNvPr id="5" name="组合 17">
            <a:extLst>
              <a:ext uri="{FF2B5EF4-FFF2-40B4-BE49-F238E27FC236}">
                <a16:creationId xmlns:a16="http://schemas.microsoft.com/office/drawing/2014/main" xmlns="" id="{34EC0806-FBB8-4E68-6745-8AD2C96A043C}"/>
              </a:ext>
            </a:extLst>
          </p:cNvPr>
          <p:cNvGrpSpPr>
            <a:grpSpLocks/>
          </p:cNvGrpSpPr>
          <p:nvPr/>
        </p:nvGrpSpPr>
        <p:grpSpPr bwMode="auto">
          <a:xfrm>
            <a:off x="794632" y="1336563"/>
            <a:ext cx="504825" cy="861774"/>
            <a:chOff x="3818778" y="1863406"/>
            <a:chExt cx="504825" cy="861774"/>
          </a:xfrm>
        </p:grpSpPr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xmlns="" id="{C2C9F0E8-1C6C-0C72-0038-B59BF3A1135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18778" y="1863406"/>
              <a:ext cx="504825" cy="861774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3000"/>
                </a:lnSpc>
              </a:pPr>
              <a:r>
                <a:rPr lang="en-US" altLang="zh-TW" sz="2800" b="0" dirty="0">
                  <a:ea typeface="標楷體" panose="03000509000000000000" pitchFamily="65" charset="-120"/>
                  <a:sym typeface="Wingdings 3" panose="05040102010807070707" pitchFamily="18" charset="2"/>
                </a:rPr>
                <a:t>3</a:t>
              </a:r>
            </a:p>
            <a:p>
              <a:pPr algn="ctr">
                <a:lnSpc>
                  <a:spcPts val="3000"/>
                </a:lnSpc>
              </a:pPr>
              <a:r>
                <a:rPr lang="en-US" altLang="zh-CN" sz="2800" b="0" dirty="0">
                  <a:ea typeface="標楷體" panose="03000509000000000000" pitchFamily="65" charset="-120"/>
                  <a:sym typeface="Wingdings 3" panose="05040102010807070707" pitchFamily="18" charset="2"/>
                </a:rPr>
                <a:t>4</a:t>
              </a:r>
            </a:p>
          </p:txBody>
        </p:sp>
        <p:cxnSp>
          <p:nvCxnSpPr>
            <p:cNvPr id="7" name="直接连接符 53">
              <a:extLst>
                <a:ext uri="{FF2B5EF4-FFF2-40B4-BE49-F238E27FC236}">
                  <a16:creationId xmlns:a16="http://schemas.microsoft.com/office/drawing/2014/main" xmlns="" id="{C96FFE8A-3E40-7BE4-9E31-51471F35608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3870444" y="2276475"/>
              <a:ext cx="396000" cy="0"/>
            </a:xfrm>
            <a:prstGeom prst="line">
              <a:avLst/>
            </a:prstGeom>
            <a:noFill/>
            <a:ln w="1778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pic>
        <p:nvPicPr>
          <p:cNvPr id="8" name="圖片 7">
            <a:extLst>
              <a:ext uri="{FF2B5EF4-FFF2-40B4-BE49-F238E27FC236}">
                <a16:creationId xmlns:a16="http://schemas.microsoft.com/office/drawing/2014/main" xmlns="" id="{59A3FDF3-112D-CD0A-6711-2AF66CB6CA1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18909" y="2262879"/>
            <a:ext cx="1588294" cy="1800225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xmlns="" id="{973F39E6-D8C8-8645-2C23-85D83615339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52030" y="2518863"/>
            <a:ext cx="940594" cy="1288256"/>
          </a:xfrm>
          <a:prstGeom prst="rect">
            <a:avLst/>
          </a:prstGeom>
        </p:spPr>
      </p:pic>
      <p:sp>
        <p:nvSpPr>
          <p:cNvPr id="10" name="Rectangle 4">
            <a:extLst>
              <a:ext uri="{FF2B5EF4-FFF2-40B4-BE49-F238E27FC236}">
                <a16:creationId xmlns:a16="http://schemas.microsoft.com/office/drawing/2014/main" xmlns="" id="{1B9CF10C-AE8B-B4B1-8936-439157612A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1763" y="2978325"/>
            <a:ext cx="911481" cy="36933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en-US" altLang="zh-TW" b="0" dirty="0">
                <a:solidFill>
                  <a:srgbClr val="000000"/>
                </a:solidFill>
                <a:ea typeface="標楷體" panose="03000509000000000000" pitchFamily="65" charset="-120"/>
              </a:rPr>
              <a:t>20cm</a:t>
            </a:r>
            <a:endParaRPr lang="en-US" altLang="zh-CN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xmlns="" id="{4DA8FC6B-49CE-AC06-4A63-DCA8D1343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9058" y="3769635"/>
            <a:ext cx="1557487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indent="0" eaLnBrk="0" fontAlgn="base" hangingPunct="0">
              <a:spcBef>
                <a:spcPct val="0"/>
              </a:spcBef>
              <a:spcAft>
                <a:spcPts val="1200"/>
              </a:spcAft>
            </a:pPr>
            <a:r>
              <a:rPr lang="zh-CN" altLang="en-US" sz="2400" b="0" dirty="0">
                <a:solidFill>
                  <a:srgbClr val="000000"/>
                </a:solidFill>
                <a:ea typeface="標楷體" panose="03000509000000000000" pitchFamily="65" charset="-120"/>
              </a:rPr>
              <a:t>剪去部分</a:t>
            </a:r>
            <a:endParaRPr lang="en-US" altLang="zh-CN" sz="2400" b="0" dirty="0">
              <a:solidFill>
                <a:srgbClr val="000000"/>
              </a:solidFill>
              <a:ea typeface="標楷體" panose="03000509000000000000" pitchFamily="65" charset="-12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xmlns="" id="{A199CB42-0E91-5AD7-21A3-0B762FDE95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6852" y="4331021"/>
            <a:ext cx="747668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(b) </a:t>
            </a:r>
            <a:r>
              <a: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剪去部分的面積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是多少？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(</a:t>
            </a: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只須寫出答案</a:t>
            </a:r>
            <a:r>
              <a:rPr kumimoji="1" lang="en-US" altLang="zh-TW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)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3" name="Rectangle 4">
            <a:extLst>
              <a:ext uri="{FF2B5EF4-FFF2-40B4-BE49-F238E27FC236}">
                <a16:creationId xmlns:a16="http://schemas.microsoft.com/office/drawing/2014/main" xmlns="" id="{D85B84FD-0608-8ECC-713B-49F05C55E6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9789" y="4909423"/>
            <a:ext cx="3650398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marL="406400" indent="-4064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406400" marR="0" lvl="0" indent="-406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標楷體" panose="03000509000000000000" pitchFamily="65" charset="-120"/>
                <a:cs typeface="+mn-cs"/>
              </a:rPr>
              <a:t>答案</a:t>
            </a:r>
            <a:r>
              <a:rPr lang="zh-CN" altLang="en-US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：</a:t>
            </a:r>
            <a:r>
              <a:rPr lang="zh-CN" altLang="en-US" sz="2800" b="0" u="sng" dirty="0">
                <a:solidFill>
                  <a:srgbClr val="000000"/>
                </a:solidFill>
                <a:ea typeface="標楷體" panose="03000509000000000000" pitchFamily="65" charset="-120"/>
              </a:rPr>
              <a:t>                </a:t>
            </a:r>
            <a:r>
              <a:rPr lang="en-US" altLang="zh-CN" sz="2800" b="0" dirty="0">
                <a:solidFill>
                  <a:srgbClr val="000000"/>
                </a:solidFill>
                <a:ea typeface="標楷體" panose="03000509000000000000" pitchFamily="65" charset="-120"/>
              </a:rPr>
              <a:t>cm</a:t>
            </a:r>
            <a:r>
              <a:rPr lang="en-US" altLang="zh-CN" sz="2800" b="0" baseline="30000" dirty="0">
                <a:solidFill>
                  <a:srgbClr val="000000"/>
                </a:solidFill>
                <a:ea typeface="標楷體" panose="03000509000000000000" pitchFamily="65" charset="-120"/>
              </a:rPr>
              <a:t>2</a:t>
            </a:r>
            <a:endParaRPr kumimoji="1" lang="zh-CN" altLang="en-US" sz="2800" b="0" i="0" u="none" strike="noStrike" kern="1200" cap="none" spc="0" normalizeH="0" baseline="3000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+mn-cs"/>
            </a:endParaRPr>
          </a:p>
        </p:txBody>
      </p:sp>
      <p:sp>
        <p:nvSpPr>
          <p:cNvPr id="14" name="Text Box 54">
            <a:extLst>
              <a:ext uri="{FF2B5EF4-FFF2-40B4-BE49-F238E27FC236}">
                <a16:creationId xmlns:a16="http://schemas.microsoft.com/office/drawing/2014/main" xmlns="" id="{7B655BBE-A971-FF19-406D-998BD41FB8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7793" y="4933109"/>
            <a:ext cx="11695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800" b="0" dirty="0">
                <a:solidFill>
                  <a:srgbClr val="FF0000"/>
                </a:solidFill>
                <a:ea typeface="標楷體" panose="03000509000000000000" pitchFamily="65" charset="-120"/>
                <a:cs typeface="Times New Roman" panose="02020603050405020304" pitchFamily="18" charset="0"/>
                <a:sym typeface="Wingdings 2" panose="05020102010507070707" pitchFamily="18" charset="2"/>
              </a:rPr>
              <a:t>78.5</a:t>
            </a:r>
            <a:endParaRPr kumimoji="1" lang="zh-TW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標楷體" panose="03000509000000000000" pitchFamily="65" charset="-120"/>
              <a:cs typeface="Times New Roman" panose="02020603050405020304" pitchFamily="18" charset="0"/>
              <a:sym typeface="Wingdings 2" panose="05020102010507070707" pitchFamily="18" charset="2"/>
            </a:endParaRPr>
          </a:p>
        </p:txBody>
      </p:sp>
      <p:sp>
        <p:nvSpPr>
          <p:cNvPr id="23" name="Rectangle 4">
            <a:extLst>
              <a:ext uri="{FF2B5EF4-FFF2-40B4-BE49-F238E27FC236}">
                <a16:creationId xmlns:a16="http://schemas.microsoft.com/office/drawing/2014/main" xmlns="" id="{F296707F-0B63-563A-EFBA-7265946687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73826" y="4856155"/>
            <a:ext cx="2484000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10</a:t>
            </a:r>
            <a:r>
              <a:rPr lang="en-US" altLang="zh-CN" sz="28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×</a:t>
            </a: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3.14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4" name="Rectangle 4">
            <a:extLst>
              <a:ext uri="{FF2B5EF4-FFF2-40B4-BE49-F238E27FC236}">
                <a16:creationId xmlns:a16="http://schemas.microsoft.com/office/drawing/2014/main" xmlns="" id="{44CD7F95-A6A1-48E0-4964-ECA28924F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7558" y="5337807"/>
            <a:ext cx="1375795" cy="52322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800" b="0" dirty="0">
                <a:solidFill>
                  <a:srgbClr val="0000FF"/>
                </a:solidFill>
                <a:ea typeface="標楷體" panose="03000509000000000000" pitchFamily="65" charset="-120"/>
              </a:rPr>
              <a:t>= 78.5</a:t>
            </a:r>
            <a:endParaRPr kumimoji="1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cxnSp>
        <p:nvCxnSpPr>
          <p:cNvPr id="17" name="直線單箭頭接點 16">
            <a:extLst>
              <a:ext uri="{FF2B5EF4-FFF2-40B4-BE49-F238E27FC236}">
                <a16:creationId xmlns:a16="http://schemas.microsoft.com/office/drawing/2014/main" xmlns="" id="{E7286574-C361-17D0-B5FF-9FA2D1493840}"/>
              </a:ext>
            </a:extLst>
          </p:cNvPr>
          <p:cNvCxnSpPr>
            <a:cxnSpLocks/>
          </p:cNvCxnSpPr>
          <p:nvPr/>
        </p:nvCxnSpPr>
        <p:spPr>
          <a:xfrm flipV="1">
            <a:off x="5544015" y="2508128"/>
            <a:ext cx="608487" cy="600197"/>
          </a:xfrm>
          <a:prstGeom prst="straightConnector1">
            <a:avLst/>
          </a:prstGeom>
          <a:ln>
            <a:solidFill>
              <a:srgbClr val="FF66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4">
            <a:extLst>
              <a:ext uri="{FF2B5EF4-FFF2-40B4-BE49-F238E27FC236}">
                <a16:creationId xmlns:a16="http://schemas.microsoft.com/office/drawing/2014/main" xmlns="" id="{63075826-9BC6-2759-C8AE-900A0E24FC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5464" y="2411211"/>
            <a:ext cx="963280" cy="400110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000" b="0" dirty="0">
                <a:solidFill>
                  <a:srgbClr val="FF6600"/>
                </a:solidFill>
                <a:ea typeface="標楷體" panose="03000509000000000000" pitchFamily="65" charset="-120"/>
              </a:rPr>
              <a:t>10cm</a:t>
            </a:r>
            <a:endParaRPr kumimoji="1" lang="zh-CN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sp>
        <p:nvSpPr>
          <p:cNvPr id="21" name="Rectangle 4">
            <a:extLst>
              <a:ext uri="{FF2B5EF4-FFF2-40B4-BE49-F238E27FC236}">
                <a16:creationId xmlns:a16="http://schemas.microsoft.com/office/drawing/2014/main" xmlns="" id="{EA605570-EE36-2CD5-4EFD-6396C123F5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4805" y="1962381"/>
            <a:ext cx="2411605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003D99">
                <a:alpha val="79999"/>
              </a:srgb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lvl="0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20</a:t>
            </a:r>
            <a:r>
              <a:rPr lang="en-US" altLang="zh-CN" sz="2400" b="0" dirty="0">
                <a:solidFill>
                  <a:srgbClr val="0000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÷</a:t>
            </a:r>
            <a:r>
              <a:rPr lang="en-US" altLang="zh-CN" sz="2400" b="0" dirty="0">
                <a:solidFill>
                  <a:srgbClr val="0000FF"/>
                </a:solidFill>
                <a:ea typeface="標楷體" panose="03000509000000000000" pitchFamily="65" charset="-120"/>
              </a:rPr>
              <a:t>2 = 10(cm)</a:t>
            </a:r>
            <a:endParaRPr kumimoji="1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ea typeface="標楷體" panose="03000509000000000000" pitchFamily="65" charset="-120"/>
            </a:endParaRPr>
          </a:p>
        </p:txBody>
      </p:sp>
      <p:grpSp>
        <p:nvGrpSpPr>
          <p:cNvPr id="31" name="群組 30">
            <a:extLst>
              <a:ext uri="{FF2B5EF4-FFF2-40B4-BE49-F238E27FC236}">
                <a16:creationId xmlns:a16="http://schemas.microsoft.com/office/drawing/2014/main" xmlns="" id="{F8AE18A2-1E25-21E5-14EE-A0DCE95A075E}"/>
              </a:ext>
            </a:extLst>
          </p:cNvPr>
          <p:cNvGrpSpPr/>
          <p:nvPr/>
        </p:nvGrpSpPr>
        <p:grpSpPr>
          <a:xfrm>
            <a:off x="7034736" y="4719765"/>
            <a:ext cx="835025" cy="861774"/>
            <a:chOff x="5944914" y="4771880"/>
            <a:chExt cx="835025" cy="861774"/>
          </a:xfrm>
        </p:grpSpPr>
        <p:grpSp>
          <p:nvGrpSpPr>
            <p:cNvPr id="27" name="组合 17">
              <a:extLst>
                <a:ext uri="{FF2B5EF4-FFF2-40B4-BE49-F238E27FC236}">
                  <a16:creationId xmlns:a16="http://schemas.microsoft.com/office/drawing/2014/main" xmlns="" id="{0B6B3842-EE3A-D4EE-6A2A-C32ACE9BF2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75114" y="4771880"/>
              <a:ext cx="504825" cy="861774"/>
              <a:chOff x="3818778" y="1863406"/>
              <a:chExt cx="504825" cy="861774"/>
            </a:xfrm>
          </p:grpSpPr>
          <p:sp>
            <p:nvSpPr>
              <p:cNvPr id="29" name="Rectangle 4">
                <a:extLst>
                  <a:ext uri="{FF2B5EF4-FFF2-40B4-BE49-F238E27FC236}">
                    <a16:creationId xmlns:a16="http://schemas.microsoft.com/office/drawing/2014/main" xmlns="" id="{B5533184-9919-4A32-0690-A046AD79A0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8778" y="1863406"/>
                <a:ext cx="504825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1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800" b="0" dirty="0">
                    <a:solidFill>
                      <a:srgbClr val="0000FF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4</a:t>
                </a:r>
              </a:p>
            </p:txBody>
          </p:sp>
          <p:cxnSp>
            <p:nvCxnSpPr>
              <p:cNvPr id="30" name="直接连接符 53">
                <a:extLst>
                  <a:ext uri="{FF2B5EF4-FFF2-40B4-BE49-F238E27FC236}">
                    <a16:creationId xmlns:a16="http://schemas.microsoft.com/office/drawing/2014/main" xmlns="" id="{10979FBD-08B9-850C-626C-1426BC21676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870444" y="2276475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8" name="Rectangle 4">
              <a:extLst>
                <a:ext uri="{FF2B5EF4-FFF2-40B4-BE49-F238E27FC236}">
                  <a16:creationId xmlns:a16="http://schemas.microsoft.com/office/drawing/2014/main" xmlns="" id="{47CDBB8C-1984-2D64-DE98-727F1E7974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44914" y="4899836"/>
              <a:ext cx="504826" cy="52322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800" b="0" dirty="0">
                  <a:solidFill>
                    <a:srgbClr val="0000F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DFKai-SB" panose="03000509000000000000" pitchFamily="65" charset="-120"/>
                <a:ea typeface="DFKai-SB" panose="03000509000000000000" pitchFamily="65" charset="-120"/>
                <a:cs typeface="Arial" panose="020B0604020202020204" pitchFamily="34" charset="0"/>
              </a:endParaRPr>
            </a:p>
          </p:txBody>
        </p:sp>
      </p:grpSp>
      <p:sp>
        <p:nvSpPr>
          <p:cNvPr id="43" name="Rectangle 4">
            <a:extLst>
              <a:ext uri="{FF2B5EF4-FFF2-40B4-BE49-F238E27FC236}">
                <a16:creationId xmlns:a16="http://schemas.microsoft.com/office/drawing/2014/main" xmlns="" id="{A098051B-F4E4-46AB-92E0-8E1A4E4B31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622" y="2611266"/>
            <a:ext cx="3235300" cy="580672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lIns="36000" rIns="36000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剪去部分面積 </a:t>
            </a:r>
            <a:r>
              <a:rPr lang="en-US" altLang="zh-CN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圓面積</a:t>
            </a: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            </a:t>
            </a:r>
            <a:endParaRPr lang="en-US" altLang="zh-TW" sz="500" b="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44" name="群組 38">
            <a:extLst>
              <a:ext uri="{FF2B5EF4-FFF2-40B4-BE49-F238E27FC236}">
                <a16:creationId xmlns:a16="http://schemas.microsoft.com/office/drawing/2014/main" xmlns="" id="{7F79DE6B-3786-427E-B6F5-2B816EC47221}"/>
              </a:ext>
            </a:extLst>
          </p:cNvPr>
          <p:cNvGrpSpPr/>
          <p:nvPr/>
        </p:nvGrpSpPr>
        <p:grpSpPr>
          <a:xfrm>
            <a:off x="3349509" y="2534915"/>
            <a:ext cx="805693" cy="861774"/>
            <a:chOff x="5974246" y="4756890"/>
            <a:chExt cx="805693" cy="861774"/>
          </a:xfrm>
        </p:grpSpPr>
        <p:grpSp>
          <p:nvGrpSpPr>
            <p:cNvPr id="45" name="组合 17">
              <a:extLst>
                <a:ext uri="{FF2B5EF4-FFF2-40B4-BE49-F238E27FC236}">
                  <a16:creationId xmlns:a16="http://schemas.microsoft.com/office/drawing/2014/main" xmlns="" id="{753D2F67-BD95-4BA3-A748-F10CDECAE8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75114" y="4756890"/>
              <a:ext cx="504825" cy="861774"/>
              <a:chOff x="3818778" y="1848416"/>
              <a:chExt cx="504825" cy="861774"/>
            </a:xfrm>
          </p:grpSpPr>
          <p:sp>
            <p:nvSpPr>
              <p:cNvPr id="47" name="Rectangle 4">
                <a:extLst>
                  <a:ext uri="{FF2B5EF4-FFF2-40B4-BE49-F238E27FC236}">
                    <a16:creationId xmlns:a16="http://schemas.microsoft.com/office/drawing/2014/main" xmlns="" id="{F82B413D-01DE-484A-9B01-198BEB3189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8778" y="1848416"/>
                <a:ext cx="504825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400" b="0" dirty="0">
                    <a:solidFill>
                      <a:srgbClr val="CD3027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1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400" b="0" dirty="0">
                    <a:solidFill>
                      <a:srgbClr val="CD3027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4</a:t>
                </a:r>
              </a:p>
            </p:txBody>
          </p:sp>
          <p:cxnSp>
            <p:nvCxnSpPr>
              <p:cNvPr id="48" name="直接连接符 53">
                <a:extLst>
                  <a:ext uri="{FF2B5EF4-FFF2-40B4-BE49-F238E27FC236}">
                    <a16:creationId xmlns:a16="http://schemas.microsoft.com/office/drawing/2014/main" xmlns="" id="{270F325D-6AF8-4F1D-A2CD-F23C6177121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870444" y="2276475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rgbClr val="CD302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46" name="Rectangle 4">
              <a:extLst>
                <a:ext uri="{FF2B5EF4-FFF2-40B4-BE49-F238E27FC236}">
                  <a16:creationId xmlns:a16="http://schemas.microsoft.com/office/drawing/2014/main" xmlns="" id="{9254CA71-584E-4121-9C31-F841CBF0B2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4246" y="4944493"/>
              <a:ext cx="439469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400" b="0" dirty="0">
                  <a:solidFill>
                    <a:srgbClr val="CD302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D3027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  <p:grpSp>
        <p:nvGrpSpPr>
          <p:cNvPr id="16" name="组合 15">
            <a:extLst>
              <a:ext uri="{FF2B5EF4-FFF2-40B4-BE49-F238E27FC236}">
                <a16:creationId xmlns:a16="http://schemas.microsoft.com/office/drawing/2014/main" xmlns="" id="{12A68CDD-869D-4531-8E6C-28F8609E89DA}"/>
              </a:ext>
            </a:extLst>
          </p:cNvPr>
          <p:cNvGrpSpPr/>
          <p:nvPr/>
        </p:nvGrpSpPr>
        <p:grpSpPr>
          <a:xfrm>
            <a:off x="6566342" y="2562653"/>
            <a:ext cx="2220130" cy="1158219"/>
            <a:chOff x="6251552" y="2562653"/>
            <a:chExt cx="2220130" cy="1158219"/>
          </a:xfrm>
        </p:grpSpPr>
        <p:grpSp>
          <p:nvGrpSpPr>
            <p:cNvPr id="41" name="群組 40">
              <a:extLst>
                <a:ext uri="{FF2B5EF4-FFF2-40B4-BE49-F238E27FC236}">
                  <a16:creationId xmlns:a16="http://schemas.microsoft.com/office/drawing/2014/main" xmlns="" id="{DF21F816-C131-952E-78E3-256B6AAB439F}"/>
                </a:ext>
              </a:extLst>
            </p:cNvPr>
            <p:cNvGrpSpPr/>
            <p:nvPr/>
          </p:nvGrpSpPr>
          <p:grpSpPr>
            <a:xfrm>
              <a:off x="6251552" y="2562653"/>
              <a:ext cx="2220130" cy="1158219"/>
              <a:chOff x="6251552" y="2447243"/>
              <a:chExt cx="2220130" cy="1158219"/>
            </a:xfrm>
          </p:grpSpPr>
          <p:sp>
            <p:nvSpPr>
              <p:cNvPr id="38" name="Rectangle 4">
                <a:extLst>
                  <a:ext uri="{FF2B5EF4-FFF2-40B4-BE49-F238E27FC236}">
                    <a16:creationId xmlns:a16="http://schemas.microsoft.com/office/drawing/2014/main" xmlns="" id="{AE19B72A-418A-E94E-DAD6-0A9F6B9622A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51552" y="2447243"/>
                <a:ext cx="2220130" cy="461665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lvl="0" eaLnBrk="0" fontAlgn="base" hangingPunct="0">
                  <a:spcBef>
                    <a:spcPct val="0"/>
                  </a:spcBef>
                  <a:spcAft>
                    <a:spcPts val="600"/>
                  </a:spcAft>
                  <a:defRPr/>
                </a:pPr>
                <a:r>
                  <a:rPr lang="zh-CN" altLang="en-US" sz="2400" b="0" dirty="0">
                    <a:solidFill>
                      <a:srgbClr val="0000FF"/>
                    </a:solidFill>
                    <a:latin typeface="DFKai-SB" panose="03000509000000000000" pitchFamily="65" charset="-120"/>
                    <a:ea typeface="DFKai-SB" panose="03000509000000000000" pitchFamily="65" charset="-120"/>
                    <a:cs typeface="Arial" panose="020B0604020202020204" pitchFamily="34" charset="0"/>
                  </a:rPr>
                  <a:t>剪去部分佔：</a:t>
                </a:r>
                <a:endParaRPr kumimoji="1" lang="zh-CN" alt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DFKai-SB" panose="03000509000000000000" pitchFamily="65" charset="-120"/>
                  <a:ea typeface="DFKai-SB" panose="03000509000000000000" pitchFamily="65" charset="-120"/>
                  <a:cs typeface="Arial" panose="020B0604020202020204" pitchFamily="34" charset="0"/>
                </a:endParaRPr>
              </a:p>
            </p:txBody>
          </p:sp>
          <p:grpSp>
            <p:nvGrpSpPr>
              <p:cNvPr id="40" name="群組 39">
                <a:extLst>
                  <a:ext uri="{FF2B5EF4-FFF2-40B4-BE49-F238E27FC236}">
                    <a16:creationId xmlns:a16="http://schemas.microsoft.com/office/drawing/2014/main" xmlns="" id="{0C8E0C44-A7F4-E087-46F9-E7ACB5CEDEA3}"/>
                  </a:ext>
                </a:extLst>
              </p:cNvPr>
              <p:cNvGrpSpPr/>
              <p:nvPr/>
            </p:nvGrpSpPr>
            <p:grpSpPr>
              <a:xfrm>
                <a:off x="6309179" y="2820632"/>
                <a:ext cx="1423743" cy="784830"/>
                <a:chOff x="6309179" y="2820632"/>
                <a:chExt cx="1423743" cy="784830"/>
              </a:xfrm>
            </p:grpSpPr>
            <p:grpSp>
              <p:nvGrpSpPr>
                <p:cNvPr id="32" name="组合 17">
                  <a:extLst>
                    <a:ext uri="{FF2B5EF4-FFF2-40B4-BE49-F238E27FC236}">
                      <a16:creationId xmlns:a16="http://schemas.microsoft.com/office/drawing/2014/main" xmlns="" id="{FCD87225-A9AC-63DD-C23C-4E216831F59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885047" y="2820632"/>
                  <a:ext cx="504825" cy="784830"/>
                  <a:chOff x="3743828" y="1901878"/>
                  <a:chExt cx="504825" cy="784830"/>
                </a:xfrm>
              </p:grpSpPr>
              <p:sp>
                <p:nvSpPr>
                  <p:cNvPr id="34" name="Rectangle 4">
                    <a:extLst>
                      <a:ext uri="{FF2B5EF4-FFF2-40B4-BE49-F238E27FC236}">
                        <a16:creationId xmlns:a16="http://schemas.microsoft.com/office/drawing/2014/main" xmlns="" id="{3514E8D8-BB42-3052-4495-E9AE4520D2E4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3743828" y="1901878"/>
                    <a:ext cx="504825" cy="784830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>
                    <a:prstShdw prst="shdw17" dist="17961" dir="2700000">
                      <a:srgbClr val="003D99">
                        <a:alpha val="79999"/>
                      </a:srgbClr>
                    </a:prstShdw>
                  </a:effectLst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 algn="ctr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anchor="ctr">
                    <a:spAutoFit/>
                  </a:bodyPr>
                  <a:lstStyle>
                    <a:lvl1pPr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1pPr>
                    <a:lvl2pPr marL="742950" indent="-285750"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2pPr>
                    <a:lvl3pPr marL="1143000" indent="-228600"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3pPr>
                    <a:lvl4pPr marL="1600200" indent="-228600"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4pPr>
                    <a:lvl5pPr marL="2057400" indent="-228600"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kumimoji="1" b="1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新細明體" panose="02020500000000000000" pitchFamily="18" charset="-120"/>
                      </a:defRPr>
                    </a:lvl9pPr>
                  </a:lstStyle>
                  <a:p>
                    <a:pPr algn="ctr">
                      <a:lnSpc>
                        <a:spcPts val="2700"/>
                      </a:lnSpc>
                    </a:pPr>
                    <a:r>
                      <a:rPr lang="en-US" altLang="zh-TW" sz="2400" b="0" dirty="0">
                        <a:solidFill>
                          <a:srgbClr val="0000FF"/>
                        </a:solidFill>
                        <a:ea typeface="標楷體" panose="03000509000000000000" pitchFamily="65" charset="-120"/>
                        <a:sym typeface="Wingdings 3" panose="05040102010807070707" pitchFamily="18" charset="2"/>
                      </a:rPr>
                      <a:t>3</a:t>
                    </a:r>
                  </a:p>
                  <a:p>
                    <a:pPr algn="ctr">
                      <a:lnSpc>
                        <a:spcPts val="2700"/>
                      </a:lnSpc>
                    </a:pPr>
                    <a:r>
                      <a:rPr lang="en-US" altLang="zh-CN" sz="2400" b="0" dirty="0">
                        <a:solidFill>
                          <a:srgbClr val="0000FF"/>
                        </a:solidFill>
                        <a:ea typeface="標楷體" panose="03000509000000000000" pitchFamily="65" charset="-120"/>
                        <a:sym typeface="Wingdings 3" panose="05040102010807070707" pitchFamily="18" charset="2"/>
                      </a:rPr>
                      <a:t>4</a:t>
                    </a:r>
                  </a:p>
                </p:txBody>
              </p:sp>
              <p:cxnSp>
                <p:nvCxnSpPr>
                  <p:cNvPr id="35" name="直接连接符 53">
                    <a:extLst>
                      <a:ext uri="{FF2B5EF4-FFF2-40B4-BE49-F238E27FC236}">
                        <a16:creationId xmlns:a16="http://schemas.microsoft.com/office/drawing/2014/main" xmlns="" id="{987638E3-98E8-2DE4-08F8-280970C37A2E}"/>
                      </a:ext>
                    </a:extLst>
                  </p:cNvPr>
                  <p:cNvCxnSpPr>
                    <a:cxnSpLocks noChangeShapeType="1"/>
                  </p:cNvCxnSpPr>
                  <p:nvPr/>
                </p:nvCxnSpPr>
                <p:spPr bwMode="auto">
                  <a:xfrm rot="10800000" flipH="1">
                    <a:off x="3804860" y="2285353"/>
                    <a:ext cx="360000" cy="0"/>
                  </a:xfrm>
                  <a:prstGeom prst="line">
                    <a:avLst/>
                  </a:prstGeom>
                  <a:noFill/>
                  <a:ln w="17780" algn="ctr">
                    <a:solidFill>
                      <a:srgbClr val="0000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  <p:sp>
              <p:nvSpPr>
                <p:cNvPr id="33" name="Rectangle 4">
                  <a:extLst>
                    <a:ext uri="{FF2B5EF4-FFF2-40B4-BE49-F238E27FC236}">
                      <a16:creationId xmlns:a16="http://schemas.microsoft.com/office/drawing/2014/main" xmlns="" id="{C6468AB0-CD5B-D451-7A45-8EDA86B5722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09179" y="2953042"/>
                  <a:ext cx="694350" cy="461665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prstShdw prst="shdw17" dist="17961" dir="2700000">
                    <a:srgbClr val="003D99">
                      <a:alpha val="79999"/>
                    </a:srgbClr>
                  </a:prst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anchor="ctr">
                  <a:spAutoFit/>
                </a:bodyPr>
                <a:lstStyle>
                  <a:lvl1pPr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lvl="0" eaLnBrk="0" fontAlgn="base" hangingPunct="0">
                    <a:spcBef>
                      <a:spcPct val="0"/>
                    </a:spcBef>
                    <a:spcAft>
                      <a:spcPts val="600"/>
                    </a:spcAft>
                    <a:defRPr/>
                  </a:pPr>
                  <a:r>
                    <a:rPr kumimoji="1" lang="en-US" altLang="zh-CN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uLnTx/>
                      <a:uFillTx/>
                      <a:ea typeface="DFKai-SB" panose="03000509000000000000" pitchFamily="65" charset="-120"/>
                      <a:cs typeface="Arial" panose="020B0604020202020204" pitchFamily="34" charset="0"/>
                    </a:rPr>
                    <a:t>1</a:t>
                  </a:r>
                  <a:r>
                    <a:rPr kumimoji="1" lang="zh-CN" altLang="en-US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uLnTx/>
                      <a:uFillTx/>
                      <a:latin typeface="DFKai-SB" panose="03000509000000000000" pitchFamily="65" charset="-120"/>
                      <a:ea typeface="DFKai-SB" panose="03000509000000000000" pitchFamily="65" charset="-120"/>
                      <a:cs typeface="Arial" panose="020B0604020202020204" pitchFamily="34" charset="0"/>
                    </a:rPr>
                    <a:t>－</a:t>
                  </a:r>
                </a:p>
              </p:txBody>
            </p:sp>
            <p:sp>
              <p:nvSpPr>
                <p:cNvPr id="39" name="Rectangle 4">
                  <a:extLst>
                    <a:ext uri="{FF2B5EF4-FFF2-40B4-BE49-F238E27FC236}">
                      <a16:creationId xmlns:a16="http://schemas.microsoft.com/office/drawing/2014/main" xmlns="" id="{7EBB8BA3-F8F1-D487-EAC4-5D85C0470DA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7283722" y="2953042"/>
                  <a:ext cx="449200" cy="461665"/>
                </a:xfrm>
                <a:prstGeom prst="rect">
                  <a:avLst/>
                </a:prstGeom>
                <a:noFill/>
                <a:ln>
                  <a:noFill/>
                </a:ln>
                <a:effectLst>
                  <a:prstShdw prst="shdw17" dist="17961" dir="2700000">
                    <a:srgbClr val="003D99">
                      <a:alpha val="79999"/>
                    </a:srgbClr>
                  </a:prstShdw>
                </a:effectLst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anchor="ctr">
                  <a:spAutoFit/>
                </a:bodyPr>
                <a:lstStyle>
                  <a:lvl1pPr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1pPr>
                  <a:lvl2pPr marL="742950" indent="-28575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2pPr>
                  <a:lvl3pPr marL="11430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3pPr>
                  <a:lvl4pPr marL="16002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4pPr>
                  <a:lvl5pPr marL="2057400" indent="-228600"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 b="1">
                      <a:solidFill>
                        <a:schemeClr val="tx1"/>
                      </a:solidFill>
                      <a:latin typeface="Arial" panose="020B0604020202020204" pitchFamily="34" charset="0"/>
                      <a:ea typeface="新細明體" panose="02020500000000000000" pitchFamily="18" charset="-120"/>
                    </a:defRPr>
                  </a:lvl9pPr>
                </a:lstStyle>
                <a:p>
                  <a:pPr lvl="0" eaLnBrk="0" fontAlgn="base" hangingPunct="0">
                    <a:spcBef>
                      <a:spcPct val="0"/>
                    </a:spcBef>
                    <a:spcAft>
                      <a:spcPts val="600"/>
                    </a:spcAft>
                    <a:defRPr/>
                  </a:pPr>
                  <a:r>
                    <a:rPr kumimoji="1" lang="en-US" altLang="zh-CN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FF"/>
                      </a:solidFill>
                      <a:effectLst/>
                      <a:uLnTx/>
                      <a:uFillTx/>
                      <a:ea typeface="DFKai-SB" panose="03000509000000000000" pitchFamily="65" charset="-120"/>
                      <a:cs typeface="Arial" panose="020B0604020202020204" pitchFamily="34" charset="0"/>
                    </a:rPr>
                    <a:t>= </a:t>
                  </a:r>
                  <a:endParaRPr kumimoji="1" lang="zh-CN" altLang="en-US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ea typeface="DFKai-SB" panose="03000509000000000000" pitchFamily="65" charset="-12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59" name="Rectangle 4">
              <a:extLst>
                <a:ext uri="{FF2B5EF4-FFF2-40B4-BE49-F238E27FC236}">
                  <a16:creationId xmlns:a16="http://schemas.microsoft.com/office/drawing/2014/main" xmlns="" id="{0AD94FBA-DC76-401F-BE6C-8C61DC20E7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63765" y="2927102"/>
              <a:ext cx="504825" cy="784830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>
                <a:lnSpc>
                  <a:spcPts val="2700"/>
                </a:lnSpc>
              </a:pPr>
              <a:r>
                <a:rPr lang="en-US" altLang="zh-TW" sz="24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1</a:t>
              </a:r>
            </a:p>
            <a:p>
              <a:pPr algn="ctr">
                <a:lnSpc>
                  <a:spcPts val="2700"/>
                </a:lnSpc>
              </a:pPr>
              <a:r>
                <a:rPr lang="en-US" altLang="zh-CN" sz="2400" b="0" dirty="0">
                  <a:solidFill>
                    <a:srgbClr val="0000FF"/>
                  </a:solidFill>
                  <a:ea typeface="標楷體" panose="03000509000000000000" pitchFamily="65" charset="-120"/>
                  <a:sym typeface="Wingdings 3" panose="05040102010807070707" pitchFamily="18" charset="2"/>
                </a:rPr>
                <a:t>4</a:t>
              </a:r>
            </a:p>
          </p:txBody>
        </p:sp>
        <p:cxnSp>
          <p:nvCxnSpPr>
            <p:cNvPr id="60" name="直接连接符 53">
              <a:extLst>
                <a:ext uri="{FF2B5EF4-FFF2-40B4-BE49-F238E27FC236}">
                  <a16:creationId xmlns:a16="http://schemas.microsoft.com/office/drawing/2014/main" xmlns="" id="{CCE0976E-4AF5-47AE-80CC-FE1DA0FB47A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0800000" flipH="1">
              <a:off x="7624797" y="3310577"/>
              <a:ext cx="360000" cy="0"/>
            </a:xfrm>
            <a:prstGeom prst="line">
              <a:avLst/>
            </a:prstGeom>
            <a:noFill/>
            <a:ln w="17780" algn="ctr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5" name="Rectangle 4">
            <a:extLst>
              <a:ext uri="{FF2B5EF4-FFF2-40B4-BE49-F238E27FC236}">
                <a16:creationId xmlns:a16="http://schemas.microsoft.com/office/drawing/2014/main" xmlns="" id="{5FE8E7B2-FA38-8029-50A3-916244F29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4225" y="3322182"/>
            <a:ext cx="2276689" cy="46166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rgbClr val="C00000">
                <a:alpha val="80000"/>
              </a:srgbClr>
            </a:prstShdw>
          </a:effectLst>
        </p:spPr>
        <p:txBody>
          <a:bodyPr wrap="square" lIns="36000" rIns="36000" anchor="ctr">
            <a:spAutoFit/>
          </a:bodyPr>
          <a:lstStyle>
            <a:lvl1pPr marL="2857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b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= 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半徑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zh-CN" altLang="en-US" sz="2400" b="0" dirty="0">
                <a:solidFill>
                  <a:srgbClr val="C00000"/>
                </a:solidFill>
                <a:ea typeface="標楷體" panose="03000509000000000000" pitchFamily="65" charset="-120"/>
                <a:cs typeface="Arial" panose="020B0604020202020204" pitchFamily="34" charset="0"/>
              </a:rPr>
              <a:t>半徑</a:t>
            </a:r>
            <a:r>
              <a:rPr lang="en-US" altLang="zh-CN" sz="2400" b="0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×</a:t>
            </a:r>
            <a:r>
              <a:rPr lang="el-GR" altLang="zh-TW" sz="2400" b="0" dirty="0">
                <a:solidFill>
                  <a:srgbClr val="C0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π</a:t>
            </a:r>
            <a:endParaRPr lang="en-US" altLang="zh-TW" sz="2400" b="0" dirty="0">
              <a:solidFill>
                <a:srgbClr val="C00000"/>
              </a:solidFill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61" name="群組 38">
            <a:extLst>
              <a:ext uri="{FF2B5EF4-FFF2-40B4-BE49-F238E27FC236}">
                <a16:creationId xmlns:a16="http://schemas.microsoft.com/office/drawing/2014/main" xmlns="" id="{EFADF25F-927D-4187-8F9A-1D686AD0F1D4}"/>
              </a:ext>
            </a:extLst>
          </p:cNvPr>
          <p:cNvGrpSpPr/>
          <p:nvPr/>
        </p:nvGrpSpPr>
        <p:grpSpPr>
          <a:xfrm>
            <a:off x="4296493" y="3137313"/>
            <a:ext cx="805693" cy="861774"/>
            <a:chOff x="5974246" y="4756890"/>
            <a:chExt cx="805693" cy="861774"/>
          </a:xfrm>
        </p:grpSpPr>
        <p:grpSp>
          <p:nvGrpSpPr>
            <p:cNvPr id="62" name="组合 17">
              <a:extLst>
                <a:ext uri="{FF2B5EF4-FFF2-40B4-BE49-F238E27FC236}">
                  <a16:creationId xmlns:a16="http://schemas.microsoft.com/office/drawing/2014/main" xmlns="" id="{E0C42D68-1EE0-4A7F-8BC4-EC4239ED9E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275114" y="4756890"/>
              <a:ext cx="504825" cy="861774"/>
              <a:chOff x="3818778" y="1848416"/>
              <a:chExt cx="504825" cy="861774"/>
            </a:xfrm>
          </p:grpSpPr>
          <p:sp>
            <p:nvSpPr>
              <p:cNvPr id="64" name="Rectangle 4">
                <a:extLst>
                  <a:ext uri="{FF2B5EF4-FFF2-40B4-BE49-F238E27FC236}">
                    <a16:creationId xmlns:a16="http://schemas.microsoft.com/office/drawing/2014/main" xmlns="" id="{220079B1-5293-40DB-B089-405C849A94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18778" y="1848416"/>
                <a:ext cx="504825" cy="861774"/>
              </a:xfrm>
              <a:prstGeom prst="rect">
                <a:avLst/>
              </a:prstGeom>
              <a:noFill/>
              <a:ln>
                <a:noFill/>
              </a:ln>
              <a:effectLst>
                <a:prstShdw prst="shdw17" dist="17961" dir="2700000">
                  <a:srgbClr val="003D99">
                    <a:alpha val="79999"/>
                  </a:srgbClr>
                </a:prstShdw>
              </a:effectLst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b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>
                  <a:lnSpc>
                    <a:spcPts val="3000"/>
                  </a:lnSpc>
                </a:pPr>
                <a:r>
                  <a:rPr lang="en-US" altLang="zh-TW" sz="2400" b="0" dirty="0">
                    <a:solidFill>
                      <a:srgbClr val="CD3027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1</a:t>
                </a:r>
              </a:p>
              <a:p>
                <a:pPr algn="ctr">
                  <a:lnSpc>
                    <a:spcPts val="3000"/>
                  </a:lnSpc>
                </a:pPr>
                <a:r>
                  <a:rPr lang="en-US" altLang="zh-CN" sz="2400" b="0" dirty="0">
                    <a:solidFill>
                      <a:srgbClr val="CD3027"/>
                    </a:solidFill>
                    <a:ea typeface="標楷體" panose="03000509000000000000" pitchFamily="65" charset="-120"/>
                    <a:sym typeface="Wingdings 3" panose="05040102010807070707" pitchFamily="18" charset="2"/>
                  </a:rPr>
                  <a:t>4</a:t>
                </a:r>
              </a:p>
            </p:txBody>
          </p:sp>
          <p:cxnSp>
            <p:nvCxnSpPr>
              <p:cNvPr id="65" name="直接连接符 53">
                <a:extLst>
                  <a:ext uri="{FF2B5EF4-FFF2-40B4-BE49-F238E27FC236}">
                    <a16:creationId xmlns:a16="http://schemas.microsoft.com/office/drawing/2014/main" xmlns="" id="{AEFB4E71-7AFF-4968-AE36-E218B5B9EF8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rot="10800000" flipH="1">
                <a:off x="3870444" y="2276475"/>
                <a:ext cx="396000" cy="0"/>
              </a:xfrm>
              <a:prstGeom prst="line">
                <a:avLst/>
              </a:prstGeom>
              <a:noFill/>
              <a:ln w="17780" algn="ctr">
                <a:solidFill>
                  <a:srgbClr val="CD3027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63" name="Rectangle 4">
              <a:extLst>
                <a:ext uri="{FF2B5EF4-FFF2-40B4-BE49-F238E27FC236}">
                  <a16:creationId xmlns:a16="http://schemas.microsoft.com/office/drawing/2014/main" xmlns="" id="{A4F28EF9-662A-4808-97EF-6969E5A6DF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4246" y="4944493"/>
              <a:ext cx="439469" cy="461665"/>
            </a:xfrm>
            <a:prstGeom prst="rect">
              <a:avLst/>
            </a:prstGeom>
            <a:noFill/>
            <a:ln>
              <a:noFill/>
            </a:ln>
            <a:effectLst>
              <a:prstShdw prst="shdw17" dist="17961" dir="2700000">
                <a:srgbClr val="003D99">
                  <a:alpha val="79999"/>
                </a:srgbClr>
              </a:prst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anchor="ctr">
              <a:spAutoFit/>
            </a:bodyPr>
            <a:lstStyle>
              <a:lvl1pPr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b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lvl="0" eaLnBrk="0" fontAlgn="base" hangingPunct="0">
                <a:spcBef>
                  <a:spcPct val="0"/>
                </a:spcBef>
                <a:spcAft>
                  <a:spcPts val="600"/>
                </a:spcAft>
                <a:defRPr/>
              </a:pPr>
              <a:r>
                <a:rPr lang="en-US" altLang="zh-CN" sz="2400" b="0" dirty="0">
                  <a:solidFill>
                    <a:srgbClr val="CD3027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×</a:t>
              </a:r>
              <a:endParaRPr kumimoji="1" lang="zh-CN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CD3027"/>
                </a:solidFill>
                <a:effectLst/>
                <a:uLnTx/>
                <a:uFillTx/>
                <a:ea typeface="標楷體" panose="03000509000000000000" pitchFamily="65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5284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9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6" dur="500"/>
                                        <p:tgtEl>
                                          <p:spTgt spid="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5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42" grpId="1" animBg="1"/>
      <p:bldP spid="37" grpId="0" animBg="1"/>
      <p:bldP spid="37" grpId="1" animBg="1"/>
      <p:bldP spid="36" grpId="0" animBg="1"/>
      <p:bldP spid="36" grpId="1" animBg="1"/>
      <p:bldP spid="20" grpId="0" animBg="1"/>
      <p:bldP spid="20" grpId="1" animBg="1"/>
      <p:bldP spid="15" grpId="0" animBg="1"/>
      <p:bldP spid="15" grpId="1" animBg="1"/>
      <p:bldP spid="10" grpId="0"/>
      <p:bldP spid="10" grpId="1"/>
      <p:bldP spid="14" grpId="0"/>
      <p:bldP spid="23" grpId="0"/>
      <p:bldP spid="23" grpId="1"/>
      <p:bldP spid="24" grpId="0" build="allAtOnce"/>
      <p:bldP spid="19" grpId="0"/>
      <p:bldP spid="19" grpId="1"/>
      <p:bldP spid="21" grpId="0"/>
      <p:bldP spid="21" grpId="1"/>
      <p:bldP spid="43" grpId="0" build="allAtOnce" animBg="1"/>
      <p:bldP spid="25" grpId="0" animBg="1"/>
      <p:bldP spid="25" grpId="1" animBg="1"/>
    </p:bldLst>
  </p:timing>
</p:sld>
</file>

<file path=ppt/theme/theme1.xml><?xml version="1.0" encoding="utf-8"?>
<a:theme xmlns:a="http://schemas.openxmlformats.org/drawingml/2006/main" name="2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1">
          <a:gsLst>
            <a:gs pos="0">
              <a:srgbClr val="B765FB">
                <a:gamma/>
                <a:tint val="0"/>
                <a:invGamma/>
              </a:srgbClr>
            </a:gs>
            <a:gs pos="100000">
              <a:srgbClr val="B765FB"/>
            </a:gs>
          </a:gsLst>
          <a:path path="shape">
            <a:fillToRect l="50000" t="50000" r="50000" b="50000"/>
          </a:path>
        </a:gradFill>
        <a:ln w="38100" algn="ctr">
          <a:noFill/>
          <a:round/>
          <a:headEnd/>
          <a:tailEnd/>
        </a:ln>
        <a:effectLst>
          <a:prstShdw prst="shdw17" dist="17961" dir="2700000">
            <a:srgbClr val="B765FB">
              <a:gamma/>
              <a:shade val="60000"/>
              <a:invGamma/>
            </a:srgbClr>
          </a:prstShdw>
        </a:effectLst>
      </a:spPr>
      <a:bodyPr wrap="none" anchor="ctr"/>
      <a:lstStyle>
        <a:defPPr>
          <a:defRPr sz="2800" dirty="0" smtClean="0">
            <a:solidFill>
              <a:srgbClr val="2121FF"/>
            </a:solidFill>
            <a:effectLst>
              <a:outerShdw blurRad="38100" dist="38100" dir="2700000" algn="tl">
                <a:srgbClr val="000000"/>
              </a:outerShdw>
            </a:effectLst>
            <a:latin typeface="Arial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800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3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CFF"/>
        </a:solidFill>
        <a:ln w="12700"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3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noFill/>
        <a:ln w="12700" algn="ctr">
          <a:solidFill>
            <a:schemeClr val="tx1"/>
          </a:solidFill>
          <a:prstDash val="solid"/>
          <a:round/>
          <a:headEnd/>
          <a:tailEnd/>
        </a:ln>
      </a:spPr>
      <a:bodyPr/>
      <a:lstStyle/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預設簡報設計">
  <a:themeElements>
    <a:clrScheme name="2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C8E6CC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903</Words>
  <Application>Microsoft Office PowerPoint</Application>
  <PresentationFormat>全屏显示(4:3)</PresentationFormat>
  <Paragraphs>192</Paragraphs>
  <Slides>10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4</vt:i4>
      </vt:variant>
      <vt:variant>
        <vt:lpstr>幻灯片标题</vt:lpstr>
      </vt:variant>
      <vt:variant>
        <vt:i4>10</vt:i4>
      </vt:variant>
    </vt:vector>
  </HeadingPairs>
  <TitlesOfParts>
    <vt:vector size="27" baseType="lpstr">
      <vt:lpstr>等线</vt:lpstr>
      <vt:lpstr>微软雅黑</vt:lpstr>
      <vt:lpstr>PMingLiU</vt:lpstr>
      <vt:lpstr>PMingLiU</vt:lpstr>
      <vt:lpstr>標楷體</vt:lpstr>
      <vt:lpstr>標楷體</vt:lpstr>
      <vt:lpstr>Arial</vt:lpstr>
      <vt:lpstr>Calibri</vt:lpstr>
      <vt:lpstr>Symbol</vt:lpstr>
      <vt:lpstr>Times New Roman</vt:lpstr>
      <vt:lpstr>Wingdings</vt:lpstr>
      <vt:lpstr>Wingdings 2</vt:lpstr>
      <vt:lpstr>Wingdings 3</vt:lpstr>
      <vt:lpstr>2_預設簡報設計</vt:lpstr>
      <vt:lpstr>3_預設簡報設計</vt:lpstr>
      <vt:lpstr>預設簡報設計</vt:lpstr>
      <vt:lpstr>4_預設簡報設計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2024-03-07T06:19:02Z</dcterms:created>
  <dcterms:modified xsi:type="dcterms:W3CDTF">2024-03-07T06:19:06Z</dcterms:modified>
</cp:coreProperties>
</file>