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6"/>
  </p:notesMasterIdLst>
  <p:sldIdLst>
    <p:sldId id="325" r:id="rId5"/>
    <p:sldId id="312" r:id="rId6"/>
    <p:sldId id="492" r:id="rId7"/>
    <p:sldId id="491" r:id="rId8"/>
    <p:sldId id="493" r:id="rId9"/>
    <p:sldId id="496" r:id="rId10"/>
    <p:sldId id="497" r:id="rId11"/>
    <p:sldId id="498" r:id="rId12"/>
    <p:sldId id="501" r:id="rId13"/>
    <p:sldId id="500" r:id="rId14"/>
    <p:sldId id="310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4DE86"/>
    <a:srgbClr val="FF00FF"/>
    <a:srgbClr val="FFC5EC"/>
    <a:srgbClr val="FF9933"/>
    <a:srgbClr val="DAFF71"/>
    <a:srgbClr val="FFD757"/>
    <a:srgbClr val="FF8B8B"/>
    <a:srgbClr val="FF6600"/>
    <a:srgbClr val="FFCE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3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4314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70103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42938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69481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7274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5006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968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9350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17.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速率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DA4CC6F8-27DA-F447-6472-472FC20D1A5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8" name="AutoShape 9">
            <a:extLst>
              <a:ext uri="{FF2B5EF4-FFF2-40B4-BE49-F238E27FC236}">
                <a16:creationId xmlns:a16="http://schemas.microsoft.com/office/drawing/2014/main" xmlns="" id="{DDAA8078-B026-411C-AF4B-1F7A4AF410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:a16="http://schemas.microsoft.com/office/drawing/2014/main" xmlns="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:a16="http://schemas.microsoft.com/office/drawing/2014/main" xmlns="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:a16="http://schemas.microsoft.com/office/drawing/2014/main" xmlns="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17.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速率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549263F1-DE18-46A0-82B7-37B97F6B6B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AutoShape 10">
            <a:extLst>
              <a:ext uri="{FF2B5EF4-FFF2-40B4-BE49-F238E27FC236}">
                <a16:creationId xmlns:a16="http://schemas.microsoft.com/office/drawing/2014/main" xmlns="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:a16="http://schemas.microsoft.com/office/drawing/2014/main" xmlns="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:a16="http://schemas.microsoft.com/office/drawing/2014/main" xmlns="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17.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速率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7FE9B292-0228-ADAD-D6B4-2B3CCD689B8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C0596105-A102-F60F-60C0-6BC84676E4F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AutoShape 10">
            <a:extLst>
              <a:ext uri="{FF2B5EF4-FFF2-40B4-BE49-F238E27FC236}">
                <a16:creationId xmlns:a16="http://schemas.microsoft.com/office/drawing/2014/main" xmlns="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:a16="http://schemas.microsoft.com/office/drawing/2014/main" xmlns="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:a16="http://schemas.microsoft.com/office/drawing/2014/main" xmlns="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17.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速率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AutoShape 9">
            <a:extLst>
              <a:ext uri="{FF2B5EF4-FFF2-40B4-BE49-F238E27FC236}">
                <a16:creationId xmlns:a16="http://schemas.microsoft.com/office/drawing/2014/main" xmlns="" id="{F6B7799E-2CFC-2B2A-3DA4-96540C4B5E1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" name="AutoShape 9">
            <a:extLst>
              <a:ext uri="{FF2B5EF4-FFF2-40B4-BE49-F238E27FC236}">
                <a16:creationId xmlns:a16="http://schemas.microsoft.com/office/drawing/2014/main" xmlns="" id="{38D77C51-D392-59DF-9183-E79153F8663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0">
            <a:extLst>
              <a:ext uri="{FF2B5EF4-FFF2-40B4-BE49-F238E27FC236}">
                <a16:creationId xmlns:a16="http://schemas.microsoft.com/office/drawing/2014/main" xmlns="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:a16="http://schemas.microsoft.com/office/drawing/2014/main" xmlns="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:a16="http://schemas.microsoft.com/office/drawing/2014/main" xmlns="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17.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速率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2C6E1383-980F-FCF9-5831-10BAAAA8A1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chemeClr val="bg1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9720EB7D-39E8-85FF-F10A-A0D6DDE2B5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9.xml"/><Relationship Id="rId5" Type="http://schemas.openxmlformats.org/officeDocument/2006/relationships/slide" Target="slide5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0F9E39A4-4A81-4F16-BC9E-16657812C1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  <p:sp>
        <p:nvSpPr>
          <p:cNvPr id="2" name="Oval 8" descr="icon">
            <a:hlinkClick r:id="rId9" action="ppaction://hlinksldjump"/>
            <a:extLst>
              <a:ext uri="{FF2B5EF4-FFF2-40B4-BE49-F238E27FC236}">
                <a16:creationId xmlns:a16="http://schemas.microsoft.com/office/drawing/2014/main" xmlns="" id="{95FEB22F-5F79-A89C-BDCF-82C33CA5F6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68077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5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Oval 8" descr="icon">
            <a:hlinkClick r:id="rId10" action="ppaction://hlinksldjump"/>
            <a:extLst>
              <a:ext uri="{FF2B5EF4-FFF2-40B4-BE49-F238E27FC236}">
                <a16:creationId xmlns:a16="http://schemas.microsoft.com/office/drawing/2014/main" xmlns="" id="{F5C5253A-8322-DAC7-85BA-0B0C0A954E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6959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</a:t>
            </a:r>
          </a:p>
        </p:txBody>
      </p:sp>
      <p:sp>
        <p:nvSpPr>
          <p:cNvPr id="4" name="Oval 8" descr="icon">
            <a:hlinkClick r:id="rId11" action="ppaction://hlinksldjump"/>
            <a:extLst>
              <a:ext uri="{FF2B5EF4-FFF2-40B4-BE49-F238E27FC236}">
                <a16:creationId xmlns:a16="http://schemas.microsoft.com/office/drawing/2014/main" xmlns="" id="{49BE06F9-CC27-7EA2-BA2D-73E0CF2754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30E9F6F9-A55C-05EE-0054-0458C7333795}"/>
              </a:ext>
            </a:extLst>
          </p:cNvPr>
          <p:cNvSpPr/>
          <p:nvPr/>
        </p:nvSpPr>
        <p:spPr>
          <a:xfrm>
            <a:off x="2743614" y="1953087"/>
            <a:ext cx="1548000" cy="396000"/>
          </a:xfrm>
          <a:prstGeom prst="rect">
            <a:avLst/>
          </a:prstGeom>
          <a:solidFill>
            <a:srgbClr val="FFC5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BBB1C99D-09FE-881A-BAF5-FCEB92281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C27933A3-4271-62EE-452D-EC3EBA299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307" y="912079"/>
            <a:ext cx="7898326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800" b="0" dirty="0">
                <a:ea typeface="標楷體" panose="03000509000000000000" pitchFamily="65" charset="-120"/>
              </a:rPr>
              <a:t>每個星期六，</a:t>
            </a:r>
            <a:r>
              <a:rPr lang="zh-TW" altLang="en-US" sz="2800" b="0" u="sng" dirty="0">
                <a:ea typeface="標楷體" panose="03000509000000000000" pitchFamily="65" charset="-120"/>
              </a:rPr>
              <a:t>子南</a:t>
            </a:r>
            <a:r>
              <a:rPr lang="zh-TW" altLang="en-US" sz="2800" b="0" dirty="0">
                <a:ea typeface="標楷體" panose="03000509000000000000" pitchFamily="65" charset="-120"/>
              </a:rPr>
              <a:t>要在</a:t>
            </a:r>
            <a:r>
              <a:rPr lang="en-US" altLang="zh-TW" sz="2800" b="0" dirty="0">
                <a:ea typeface="標楷體" panose="03000509000000000000" pitchFamily="65" charset="-120"/>
              </a:rPr>
              <a:t>2:05 p.m.</a:t>
            </a:r>
            <a:r>
              <a:rPr lang="zh-TW" altLang="en-US" sz="2800" b="0" dirty="0">
                <a:ea typeface="標楷體" panose="03000509000000000000" pitchFamily="65" charset="-120"/>
              </a:rPr>
              <a:t>到劍擊俱樂部，參加劍擊培訓。</a:t>
            </a:r>
          </a:p>
        </p:txBody>
      </p:sp>
      <p:sp>
        <p:nvSpPr>
          <p:cNvPr id="4" name="圆角矩形 7">
            <a:extLst>
              <a:ext uri="{FF2B5EF4-FFF2-40B4-BE49-F238E27FC236}">
                <a16:creationId xmlns:a16="http://schemas.microsoft.com/office/drawing/2014/main" xmlns="" id="{BAA3C9D0-134C-ED2F-B2D0-D10AA47D6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1782" y="1481806"/>
            <a:ext cx="1547813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(2018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8484434-78B3-FAC7-A68F-CFF04D4AA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307" y="1882060"/>
            <a:ext cx="99191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TW" sz="2800" b="0" dirty="0">
                <a:ea typeface="標楷體" panose="03000509000000000000" pitchFamily="65" charset="-120"/>
              </a:rPr>
              <a:t>(b) </a:t>
            </a:r>
            <a:endParaRPr lang="zh-TW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95EC9829-1A52-D0AA-1818-F3A4F9824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190" y="1877628"/>
            <a:ext cx="7543323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800" b="0" u="sng" dirty="0">
                <a:ea typeface="標楷體" panose="03000509000000000000" pitchFamily="65" charset="-120"/>
              </a:rPr>
              <a:t>子南</a:t>
            </a:r>
            <a:r>
              <a:rPr lang="zh-TW" altLang="en-US" sz="2800" b="0" dirty="0">
                <a:ea typeface="標楷體" panose="03000509000000000000" pitchFamily="65" charset="-120"/>
              </a:rPr>
              <a:t>要在</a:t>
            </a:r>
            <a:r>
              <a:rPr lang="en-US" altLang="zh-TW" sz="2800" b="0" dirty="0">
                <a:ea typeface="標楷體" panose="03000509000000000000" pitchFamily="65" charset="-120"/>
              </a:rPr>
              <a:t>2:05 p.m.</a:t>
            </a:r>
            <a:r>
              <a:rPr lang="zh-TW" altLang="en-US" sz="2800" b="0" dirty="0">
                <a:ea typeface="標楷體" panose="03000509000000000000" pitchFamily="65" charset="-120"/>
              </a:rPr>
              <a:t>到劍擊俱樂部，汽車的平均速率應是多少？</a:t>
            </a:r>
            <a:r>
              <a:rPr lang="en-US" altLang="zh-TW" sz="2800" b="0" dirty="0">
                <a:ea typeface="標楷體" panose="03000509000000000000" pitchFamily="65" charset="-120"/>
              </a:rPr>
              <a:t>(</a:t>
            </a:r>
            <a:r>
              <a:rPr lang="zh-TW" altLang="en-US" sz="2800" b="0" dirty="0">
                <a:ea typeface="標楷體" panose="03000509000000000000" pitchFamily="65" charset="-120"/>
              </a:rPr>
              <a:t>只須寫出答案</a:t>
            </a:r>
            <a:r>
              <a:rPr lang="en-US" altLang="zh-TW" sz="2800" b="0" dirty="0">
                <a:ea typeface="標楷體" panose="03000509000000000000" pitchFamily="65" charset="-120"/>
              </a:rPr>
              <a:t>)</a:t>
            </a:r>
            <a:endParaRPr lang="zh-TW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B090BB82-B664-E081-8F0B-957614DB3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190" y="2919643"/>
            <a:ext cx="388428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800" b="0" dirty="0">
                <a:ea typeface="標楷體" panose="03000509000000000000" pitchFamily="65" charset="-120"/>
              </a:rPr>
              <a:t>答案</a:t>
            </a:r>
            <a:r>
              <a:rPr lang="zh-CN" altLang="en-US" sz="2800" b="0" dirty="0">
                <a:ea typeface="標楷體" panose="03000509000000000000" pitchFamily="65" charset="-120"/>
              </a:rPr>
              <a:t>：</a:t>
            </a:r>
            <a:r>
              <a:rPr lang="zh-CN" altLang="en-US" sz="2800" b="0" u="sng" dirty="0">
                <a:ea typeface="標楷體" panose="03000509000000000000" pitchFamily="65" charset="-120"/>
              </a:rPr>
              <a:t>                </a:t>
            </a:r>
            <a:r>
              <a:rPr lang="en-US" altLang="zh-CN" sz="2800" b="0" dirty="0">
                <a:ea typeface="標楷體" panose="03000509000000000000" pitchFamily="65" charset="-120"/>
              </a:rPr>
              <a:t>km/h</a:t>
            </a:r>
            <a:endParaRPr lang="zh-TW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CFCF28D0-1ECE-4FFE-D4B1-5B8075A92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2422" y="3503046"/>
            <a:ext cx="4075201" cy="123880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3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根據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(a)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部，</a:t>
            </a:r>
            <a:r>
              <a:rPr lang="zh-TW" altLang="en-US" sz="2400" b="0" u="sng" dirty="0">
                <a:solidFill>
                  <a:srgbClr val="0000FF"/>
                </a:solidFill>
                <a:ea typeface="標楷體" panose="03000509000000000000" pitchFamily="65" charset="-120"/>
              </a:rPr>
              <a:t>子南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家到劍擊俱樂部的路程是</a:t>
            </a:r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</a:rPr>
              <a:t>30km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，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  <a:p>
            <a:pPr marL="0" indent="0">
              <a:spcAft>
                <a:spcPts val="3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她於</a:t>
            </a:r>
            <a:r>
              <a:rPr lang="en-US" altLang="zh-CN" sz="2400" b="0" dirty="0">
                <a:solidFill>
                  <a:srgbClr val="FF9933"/>
                </a:solidFill>
                <a:ea typeface="標楷體" panose="03000509000000000000" pitchFamily="65" charset="-120"/>
              </a:rPr>
              <a:t>1:35 p.m.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出發。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00B262C5-9FD2-4075-3795-2F48668AD1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3369" y="4793928"/>
            <a:ext cx="163401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1:35 p.m.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16DF1832-BAAF-833A-B001-5D4D48347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304" y="5031835"/>
            <a:ext cx="1118878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sz="2000" b="0" dirty="0">
                <a:solidFill>
                  <a:srgbClr val="C00000"/>
                </a:solidFill>
                <a:ea typeface="標楷體" panose="03000509000000000000" pitchFamily="65" charset="-120"/>
              </a:rPr>
              <a:t>30</a:t>
            </a:r>
            <a:r>
              <a:rPr lang="zh-CN" altLang="en-US" sz="2000" b="0" dirty="0">
                <a:solidFill>
                  <a:srgbClr val="C00000"/>
                </a:solidFill>
                <a:ea typeface="標楷體" panose="03000509000000000000" pitchFamily="65" charset="-120"/>
              </a:rPr>
              <a:t>分鐘</a:t>
            </a:r>
            <a:endParaRPr lang="zh-TW" altLang="en-US" sz="20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4A92200D-4343-556D-5481-FBF4360C7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3636" y="4793928"/>
            <a:ext cx="162745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2:05 p.m.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xmlns="" id="{1E6EDBC5-529B-E94F-6783-17285C46FEFF}"/>
              </a:ext>
            </a:extLst>
          </p:cNvPr>
          <p:cNvCxnSpPr/>
          <p:nvPr/>
        </p:nvCxnSpPr>
        <p:spPr>
          <a:xfrm>
            <a:off x="2752492" y="5042722"/>
            <a:ext cx="936000" cy="0"/>
          </a:xfrm>
          <a:prstGeom prst="straightConnector1">
            <a:avLst/>
          </a:prstGeom>
          <a:ln w="190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BBA174F2-8C04-DDDF-76CA-2925382AF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2833" y="3584981"/>
            <a:ext cx="2600865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速率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6FC31089-E7D7-FFB7-C0CD-0FD4CCDE2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0618" y="4153546"/>
            <a:ext cx="330705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汽車的平均速率應是：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C368D0E3-8A98-C39A-8CE2-57A36E6D8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0570" y="4784131"/>
            <a:ext cx="184042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60(km/h)</a:t>
            </a:r>
            <a:endParaRPr lang="zh-TW" altLang="en-US" sz="2400" b="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xmlns="" id="{2805830B-0B28-9A0F-5D83-29A9DF7BF87A}"/>
              </a:ext>
            </a:extLst>
          </p:cNvPr>
          <p:cNvGrpSpPr/>
          <p:nvPr/>
        </p:nvGrpSpPr>
        <p:grpSpPr>
          <a:xfrm>
            <a:off x="5597252" y="4607340"/>
            <a:ext cx="1299722" cy="810478"/>
            <a:chOff x="6140375" y="4873961"/>
            <a:chExt cx="1299722" cy="810478"/>
          </a:xfrm>
        </p:grpSpPr>
        <p:sp>
          <p:nvSpPr>
            <p:cNvPr id="18" name="Rectangle 4">
              <a:extLst>
                <a:ext uri="{FF2B5EF4-FFF2-40B4-BE49-F238E27FC236}">
                  <a16:creationId xmlns:a16="http://schemas.microsoft.com/office/drawing/2014/main" xmlns="" id="{B02319C1-5E99-4508-B8F9-E848FBDC0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0375" y="5019281"/>
              <a:ext cx="566856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indent="0"/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30</a:t>
              </a:r>
              <a:endParaRPr lang="zh-TW" altLang="en-US" sz="2400" b="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grpSp>
          <p:nvGrpSpPr>
            <p:cNvPr id="19" name="群組 18">
              <a:extLst>
                <a:ext uri="{FF2B5EF4-FFF2-40B4-BE49-F238E27FC236}">
                  <a16:creationId xmlns:a16="http://schemas.microsoft.com/office/drawing/2014/main" xmlns="" id="{39864B87-E60A-A474-D855-806504CA53C9}"/>
                </a:ext>
              </a:extLst>
            </p:cNvPr>
            <p:cNvGrpSpPr/>
            <p:nvPr/>
          </p:nvGrpSpPr>
          <p:grpSpPr>
            <a:xfrm>
              <a:off x="6485405" y="4873961"/>
              <a:ext cx="954692" cy="810478"/>
              <a:chOff x="6485405" y="4873961"/>
              <a:chExt cx="954692" cy="810478"/>
            </a:xfrm>
          </p:grpSpPr>
          <p:grpSp>
            <p:nvGrpSpPr>
              <p:cNvPr id="20" name="群組 19">
                <a:extLst>
                  <a:ext uri="{FF2B5EF4-FFF2-40B4-BE49-F238E27FC236}">
                    <a16:creationId xmlns:a16="http://schemas.microsoft.com/office/drawing/2014/main" xmlns="" id="{8F622B1C-1A70-3747-ACCC-70B6721C4F40}"/>
                  </a:ext>
                </a:extLst>
              </p:cNvPr>
              <p:cNvGrpSpPr/>
              <p:nvPr/>
            </p:nvGrpSpPr>
            <p:grpSpPr>
              <a:xfrm>
                <a:off x="6740767" y="4873961"/>
                <a:ext cx="699330" cy="810478"/>
                <a:chOff x="2095623" y="5113283"/>
                <a:chExt cx="699330" cy="810478"/>
              </a:xfrm>
            </p:grpSpPr>
            <p:sp>
              <p:nvSpPr>
                <p:cNvPr id="22" name="Rectangle 4">
                  <a:extLst>
                    <a:ext uri="{FF2B5EF4-FFF2-40B4-BE49-F238E27FC236}">
                      <a16:creationId xmlns:a16="http://schemas.microsoft.com/office/drawing/2014/main" xmlns="" id="{6F1BD2A3-E9E6-9130-1AE4-09BB337818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5623" y="5113283"/>
                  <a:ext cx="699330" cy="810478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prstShdw prst="shdw17" dist="17961" dir="2700000">
                    <a:srgbClr val="003D99">
                      <a:alpha val="79999"/>
                    </a:srgbClr>
                  </a:prst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marL="406400" indent="-4064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marL="0" indent="0" algn="ctr">
                    <a:lnSpc>
                      <a:spcPts val="2800"/>
                    </a:lnSpc>
                  </a:pPr>
                  <a:r>
                    <a:rPr lang="en-US" altLang="zh-CN" sz="2400" b="0" dirty="0">
                      <a:solidFill>
                        <a:srgbClr val="0000FF"/>
                      </a:solidFill>
                      <a:ea typeface="標楷體" panose="03000509000000000000" pitchFamily="65" charset="-120"/>
                      <a:cs typeface="Arial" panose="020B0604020202020204" pitchFamily="34" charset="0"/>
                    </a:rPr>
                    <a:t>30</a:t>
                  </a:r>
                </a:p>
                <a:p>
                  <a:pPr marL="0" indent="0" algn="ctr">
                    <a:lnSpc>
                      <a:spcPts val="2800"/>
                    </a:lnSpc>
                  </a:pPr>
                  <a:r>
                    <a:rPr lang="en-US" altLang="zh-TW" sz="2400" b="0" dirty="0">
                      <a:solidFill>
                        <a:srgbClr val="0000FF"/>
                      </a:solidFill>
                      <a:ea typeface="標楷體" panose="03000509000000000000" pitchFamily="65" charset="-120"/>
                      <a:cs typeface="Arial" panose="020B0604020202020204" pitchFamily="34" charset="0"/>
                    </a:rPr>
                    <a:t>60</a:t>
                  </a:r>
                  <a:endParaRPr lang="zh-TW" altLang="en-US" sz="2400" b="0" dirty="0">
                    <a:solidFill>
                      <a:srgbClr val="0000FF"/>
                    </a:solidFill>
                    <a:ea typeface="微软雅黑" panose="020B0503020204020204" pitchFamily="34" charset="-122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23" name="直線接點 22">
                  <a:extLst>
                    <a:ext uri="{FF2B5EF4-FFF2-40B4-BE49-F238E27FC236}">
                      <a16:creationId xmlns:a16="http://schemas.microsoft.com/office/drawing/2014/main" xmlns="" id="{B765A723-3D75-B3D8-28EA-E51125A6C571}"/>
                    </a:ext>
                  </a:extLst>
                </p:cNvPr>
                <p:cNvCxnSpPr/>
                <p:nvPr/>
              </p:nvCxnSpPr>
              <p:spPr bwMode="auto">
                <a:xfrm>
                  <a:off x="2176836" y="5508441"/>
                  <a:ext cx="504000" cy="0"/>
                </a:xfrm>
                <a:prstGeom prst="line">
                  <a:avLst/>
                </a:prstGeom>
                <a:noFill/>
                <a:ln w="19050" algn="ctr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</p:cxnSp>
          </p:grpSp>
          <p:sp>
            <p:nvSpPr>
              <p:cNvPr id="21" name="Rectangle 4">
                <a:extLst>
                  <a:ext uri="{FF2B5EF4-FFF2-40B4-BE49-F238E27FC236}">
                    <a16:creationId xmlns:a16="http://schemas.microsoft.com/office/drawing/2014/main" xmlns="" id="{9D20A3DF-6C36-5BB1-D9ED-47879872C0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85405" y="5025139"/>
                <a:ext cx="529205" cy="46166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indent="0"/>
                <a:r>
                  <a:rPr lang="en-US" altLang="zh-CN" sz="2400" b="0" dirty="0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÷</a:t>
                </a:r>
                <a:endParaRPr lang="zh-TW" altLang="en-US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25" name="Rectangle 4">
            <a:extLst>
              <a:ext uri="{FF2B5EF4-FFF2-40B4-BE49-F238E27FC236}">
                <a16:creationId xmlns:a16="http://schemas.microsoft.com/office/drawing/2014/main" xmlns="" id="{12864E29-E4E3-B1A2-E41A-4DBC34EF4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8602" y="2953669"/>
            <a:ext cx="78285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60</a:t>
            </a:r>
            <a:endParaRPr lang="zh-TW" altLang="en-US" sz="2800" b="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7744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5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75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25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8" grpId="0" uiExpand="1" build="p"/>
      <p:bldP spid="8" grpId="1" build="allAtOnce"/>
      <p:bldP spid="9" grpId="0"/>
      <p:bldP spid="9" grpId="1"/>
      <p:bldP spid="10" grpId="0"/>
      <p:bldP spid="10" grpId="1"/>
      <p:bldP spid="11" grpId="0"/>
      <p:bldP spid="11" grpId="1"/>
      <p:bldP spid="14" grpId="0" animBg="1"/>
      <p:bldP spid="14" grpId="1" animBg="1"/>
      <p:bldP spid="15" grpId="0"/>
      <p:bldP spid="15" grpId="1"/>
      <p:bldP spid="16" grpId="0"/>
      <p:bldP spid="16" grpId="1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xmlns="" id="{D70E4F0A-AE18-247E-F1C7-DD3FAD35D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1584680"/>
            <a:ext cx="647700" cy="396000"/>
          </a:xfrm>
          <a:prstGeom prst="rect">
            <a:avLst/>
          </a:prstGeom>
          <a:solidFill>
            <a:srgbClr val="FFCE33"/>
          </a:solidFill>
          <a:ln>
            <a:noFill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xmlns="" id="{D060E861-D9CE-F75C-D129-0D2062AEC9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929" y="1152001"/>
            <a:ext cx="1404000" cy="396000"/>
          </a:xfrm>
          <a:prstGeom prst="rect">
            <a:avLst/>
          </a:prstGeom>
          <a:solidFill>
            <a:srgbClr val="FFCE33"/>
          </a:solidFill>
          <a:ln>
            <a:noFill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" name="矩形 13">
            <a:extLst>
              <a:ext uri="{FF2B5EF4-FFF2-40B4-BE49-F238E27FC236}">
                <a16:creationId xmlns:a16="http://schemas.microsoft.com/office/drawing/2014/main" xmlns="" id="{83EFC9E7-F2BE-06D4-91A2-A2B4879EC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7042" y="1143000"/>
            <a:ext cx="1079500" cy="396000"/>
          </a:xfrm>
          <a:prstGeom prst="rect">
            <a:avLst/>
          </a:prstGeom>
          <a:solidFill>
            <a:srgbClr val="FFC5EC"/>
          </a:solidFill>
          <a:ln>
            <a:noFill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D912B966-C9A6-70CB-2677-8BCFEA7F67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1069975"/>
            <a:ext cx="7413625" cy="9461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花圃外圍長</a:t>
            </a:r>
            <a:r>
              <a:rPr lang="en-US" altLang="zh-TW" sz="2800" b="0" dirty="0">
                <a:ea typeface="標楷體" panose="03000509000000000000" pitchFamily="65" charset="-120"/>
              </a:rPr>
              <a:t>22.5</a:t>
            </a:r>
            <a:r>
              <a:rPr lang="en-US" altLang="zh-CN" sz="2800" b="0" dirty="0">
                <a:ea typeface="標楷體" panose="03000509000000000000" pitchFamily="65" charset="-120"/>
              </a:rPr>
              <a:t>m</a:t>
            </a:r>
            <a:r>
              <a:rPr lang="zh-TW" altLang="en-US" sz="2800" b="0" dirty="0">
                <a:ea typeface="標楷體" panose="03000509000000000000" pitchFamily="65" charset="-120"/>
              </a:rPr>
              <a:t>，小狗以</a:t>
            </a:r>
            <a:r>
              <a:rPr lang="en-US" altLang="zh-TW" sz="2800" b="0" dirty="0">
                <a:ea typeface="標楷體" panose="03000509000000000000" pitchFamily="65" charset="-120"/>
              </a:rPr>
              <a:t>1.5m/s</a:t>
            </a:r>
            <a:r>
              <a:rPr lang="zh-TW" altLang="en-US" sz="2800" b="0" dirty="0">
                <a:ea typeface="標楷體" panose="03000509000000000000" pitchFamily="65" charset="-120"/>
              </a:rPr>
              <a:t>的平均速率沿着花圃外圍跑了</a:t>
            </a:r>
            <a:r>
              <a:rPr lang="en-US" altLang="zh-TW" sz="2800" b="0" dirty="0">
                <a:ea typeface="標楷體" panose="03000509000000000000" pitchFamily="65" charset="-120"/>
              </a:rPr>
              <a:t>2</a:t>
            </a:r>
            <a:r>
              <a:rPr lang="zh-TW" altLang="en-US" sz="2800" b="0" dirty="0">
                <a:ea typeface="標楷體" panose="03000509000000000000" pitchFamily="65" charset="-120"/>
              </a:rPr>
              <a:t>圈，牠跑了多久？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右箭头标注 12">
            <a:extLst>
              <a:ext uri="{FF2B5EF4-FFF2-40B4-BE49-F238E27FC236}">
                <a16:creationId xmlns:a16="http://schemas.microsoft.com/office/drawing/2014/main" xmlns="" id="{02F59C91-CEFB-2775-072B-EA1315721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2321076"/>
            <a:ext cx="755650" cy="468313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C43B538B-E93C-A7BD-4F49-8AEE2FC83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8852" y="2344149"/>
            <a:ext cx="301556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wrap="none" anchor="ctr">
            <a:spAutoFit/>
          </a:bodyPr>
          <a:lstStyle>
            <a:lvl1pPr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algn="l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 </a:t>
            </a:r>
            <a:r>
              <a:rPr lang="zh-TW" altLang="en-US" sz="2400" b="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  <a:sym typeface="Wingdings 3" panose="05040102010807070707" pitchFamily="18" charset="2"/>
              </a:rPr>
              <a:t>時間 </a:t>
            </a:r>
            <a:r>
              <a:rPr lang="en-US" altLang="zh-TW" sz="2400" b="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  <a:sym typeface="Wingdings 3" panose="05040102010807070707" pitchFamily="18" charset="2"/>
              </a:rPr>
              <a:t>路程</a:t>
            </a:r>
            <a:r>
              <a:rPr lang="en-US" altLang="zh-TW" sz="2400" b="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Wingdings 3" panose="05040102010807070707" pitchFamily="18" charset="2"/>
              </a:rPr>
              <a:t>÷</a:t>
            </a:r>
            <a:r>
              <a:rPr lang="zh-TW" altLang="en-US" sz="2400" b="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  <a:sym typeface="Wingdings 3" panose="05040102010807070707" pitchFamily="18" charset="2"/>
              </a:rPr>
              <a:t>速率</a:t>
            </a:r>
            <a:endParaRPr lang="zh-TW" altLang="en-US" sz="2400" b="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標楷體" panose="03000509000000000000" pitchFamily="65" charset="-120"/>
            </a:endParaRPr>
          </a:p>
        </p:txBody>
      </p:sp>
      <p:sp>
        <p:nvSpPr>
          <p:cNvPr id="12" name="AutoShape 15">
            <a:extLst>
              <a:ext uri="{FF2B5EF4-FFF2-40B4-BE49-F238E27FC236}">
                <a16:creationId xmlns:a16="http://schemas.microsoft.com/office/drawing/2014/main" xmlns="" id="{98A43758-7E7E-BC4D-E84D-64285802F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" name="Rectangle 53">
            <a:extLst>
              <a:ext uri="{FF2B5EF4-FFF2-40B4-BE49-F238E27FC236}">
                <a16:creationId xmlns:a16="http://schemas.microsoft.com/office/drawing/2014/main" xmlns="" id="{69F16FA0-6E88-C4E1-B035-ABDAF4613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0740" y="3334520"/>
            <a:ext cx="327534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牠跑了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30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秒。</a:t>
            </a:r>
            <a:endParaRPr lang="zh-TW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4" name="Rectangle 54">
            <a:extLst>
              <a:ext uri="{FF2B5EF4-FFF2-40B4-BE49-F238E27FC236}">
                <a16:creationId xmlns:a16="http://schemas.microsoft.com/office/drawing/2014/main" xmlns="" id="{241031F2-D4E1-A3D0-1F0C-FDA9CDFD2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303348"/>
            <a:ext cx="154027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22.5</a:t>
            </a:r>
            <a:r>
              <a:rPr lang="en-US" altLang="zh-TW" sz="280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endParaRPr lang="en-US" altLang="en-US" sz="28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Rectangle 66">
            <a:extLst>
              <a:ext uri="{FF2B5EF4-FFF2-40B4-BE49-F238E27FC236}">
                <a16:creationId xmlns:a16="http://schemas.microsoft.com/office/drawing/2014/main" xmlns="" id="{F5EF09C0-4795-0F4F-660C-281966483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0740" y="2848914"/>
            <a:ext cx="89479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zh-TW" sz="2800" b="0" dirty="0">
                <a:solidFill>
                  <a:srgbClr val="0000FF"/>
                </a:solidFill>
              </a:rPr>
              <a:t>= </a:t>
            </a:r>
            <a:r>
              <a:rPr lang="en-US" altLang="zh-TW" sz="2800" b="0" dirty="0">
                <a:solidFill>
                  <a:srgbClr val="FF0000"/>
                </a:solidFill>
              </a:rPr>
              <a:t>30</a:t>
            </a:r>
            <a:endParaRPr lang="zh-TW" altLang="en-US" sz="2800" b="0" baseline="30000" dirty="0">
              <a:solidFill>
                <a:srgbClr val="FF0000"/>
              </a:solidFill>
            </a:endParaRPr>
          </a:p>
        </p:txBody>
      </p:sp>
      <p:sp>
        <p:nvSpPr>
          <p:cNvPr id="17" name="Rectangle 70">
            <a:extLst>
              <a:ext uri="{FF2B5EF4-FFF2-40B4-BE49-F238E27FC236}">
                <a16:creationId xmlns:a16="http://schemas.microsoft.com/office/drawing/2014/main" xmlns="" id="{9A48B27F-5B9D-6455-0365-4027D4C42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1183" y="2303348"/>
            <a:ext cx="125417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TW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÷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1.5</a:t>
            </a:r>
            <a:endParaRPr lang="en-US" altLang="en-US" sz="28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10" grpId="0"/>
      <p:bldP spid="13" grpId="0"/>
      <p:bldP spid="14" grpId="0"/>
      <p:bldP spid="15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0D7A0214-553C-7E24-9765-941CBC4D3B35}"/>
              </a:ext>
            </a:extLst>
          </p:cNvPr>
          <p:cNvSpPr/>
          <p:nvPr/>
        </p:nvSpPr>
        <p:spPr bwMode="auto">
          <a:xfrm>
            <a:off x="6288884" y="991987"/>
            <a:ext cx="1995318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5E0F5E3E-B65C-C8A8-F3F6-7FEA172963CC}"/>
              </a:ext>
            </a:extLst>
          </p:cNvPr>
          <p:cNvSpPr/>
          <p:nvPr/>
        </p:nvSpPr>
        <p:spPr bwMode="auto">
          <a:xfrm>
            <a:off x="748642" y="991987"/>
            <a:ext cx="4146427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xmlns="" id="{54A18837-1A2B-4BB9-9CD3-476762B5E4E9}"/>
              </a:ext>
            </a:extLst>
          </p:cNvPr>
          <p:cNvSpPr/>
          <p:nvPr/>
        </p:nvSpPr>
        <p:spPr bwMode="auto">
          <a:xfrm>
            <a:off x="748642" y="1419422"/>
            <a:ext cx="1779815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xmlns="" id="{73778C0D-BF6F-4D42-A13D-DDC234F35E36}"/>
              </a:ext>
            </a:extLst>
          </p:cNvPr>
          <p:cNvSpPr/>
          <p:nvPr/>
        </p:nvSpPr>
        <p:spPr bwMode="auto">
          <a:xfrm>
            <a:off x="2821855" y="1410280"/>
            <a:ext cx="4059236" cy="396000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xmlns="" id="{570FF750-42ED-4742-9101-D08881AF339B}"/>
              </a:ext>
            </a:extLst>
          </p:cNvPr>
          <p:cNvSpPr/>
          <p:nvPr/>
        </p:nvSpPr>
        <p:spPr bwMode="auto">
          <a:xfrm>
            <a:off x="7533075" y="1422194"/>
            <a:ext cx="751127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xmlns="" id="{BDB2844C-79AF-4EAD-87CF-D4B9A546B9BF}"/>
              </a:ext>
            </a:extLst>
          </p:cNvPr>
          <p:cNvSpPr/>
          <p:nvPr/>
        </p:nvSpPr>
        <p:spPr bwMode="auto">
          <a:xfrm>
            <a:off x="748642" y="1848061"/>
            <a:ext cx="2437903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A2AA16D-D0FC-B431-9D24-4A07C0D1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657" y="904796"/>
            <a:ext cx="7749423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城到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N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城的路程是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180km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。</a:t>
            </a: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林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小姐在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08:45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駕車</a:t>
            </a: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從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城出發，以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75km/h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的平均速率行駛，她在什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麼時間到達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N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城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292" name="Oval 2">
            <a:extLst>
              <a:ext uri="{FF2B5EF4-FFF2-40B4-BE49-F238E27FC236}">
                <a16:creationId xmlns:a16="http://schemas.microsoft.com/office/drawing/2014/main" xmlns="" id="{715A47F2-B254-4AC3-87CD-F318119B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8937" y="2765367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A20F27EB-15C3-4129-A8FD-58138B19F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3075" y="2795530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圆角矩形 22">
            <a:extLst>
              <a:ext uri="{FF2B5EF4-FFF2-40B4-BE49-F238E27FC236}">
                <a16:creationId xmlns:a16="http://schemas.microsoft.com/office/drawing/2014/main" xmlns="" id="{A4226758-3776-4572-B309-1B555CD4B868}"/>
              </a:ext>
            </a:extLst>
          </p:cNvPr>
          <p:cNvSpPr/>
          <p:nvPr/>
        </p:nvSpPr>
        <p:spPr>
          <a:xfrm>
            <a:off x="3536239" y="1871177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(2022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2321" name="Rectangle 4">
            <a:extLst>
              <a:ext uri="{FF2B5EF4-FFF2-40B4-BE49-F238E27FC236}">
                <a16:creationId xmlns:a16="http://schemas.microsoft.com/office/drawing/2014/main" xmlns="" id="{7DA215E4-CE67-4228-AA81-AFAC7F96A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068" y="2230082"/>
            <a:ext cx="5466007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</a:t>
            </a:r>
            <a:r>
              <a:rPr lang="en-US" altLang="zh-TW" sz="2800" b="0" dirty="0">
                <a:ea typeface="標楷體" panose="03000509000000000000" pitchFamily="65" charset="-120"/>
              </a:rPr>
              <a:t>10:09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			B. </a:t>
            </a:r>
            <a:r>
              <a:rPr lang="en-US" altLang="zh-TW" sz="2800" b="0" dirty="0">
                <a:ea typeface="標楷體" panose="03000509000000000000" pitchFamily="65" charset="-120"/>
              </a:rPr>
              <a:t>10:49</a:t>
            </a:r>
            <a:endParaRPr lang="zh-CN" altLang="en-US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</a:t>
            </a:r>
            <a:r>
              <a:rPr lang="en-US" altLang="zh-TW" sz="2800" b="0" dirty="0">
                <a:ea typeface="標楷體" panose="03000509000000000000" pitchFamily="65" charset="-120"/>
              </a:rPr>
              <a:t>11:09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			D. </a:t>
            </a:r>
            <a:r>
              <a:rPr lang="en-US" altLang="zh-TW" sz="2800" b="0" dirty="0">
                <a:ea typeface="標楷體" panose="03000509000000000000" pitchFamily="65" charset="-120"/>
              </a:rPr>
              <a:t>12:49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E260918C-835B-0E8E-5B19-3BC4AA146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657" y="3458505"/>
            <a:ext cx="2592000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速率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F00406E2-3D9B-4C69-98BB-7E935EFF1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6239" y="5400220"/>
            <a:ext cx="945834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</a:rPr>
              <a:t>08:45</a:t>
            </a:r>
            <a:endParaRPr lang="zh-CN" altLang="en-US" sz="20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4" name="文本框 15">
            <a:extLst>
              <a:ext uri="{FF2B5EF4-FFF2-40B4-BE49-F238E27FC236}">
                <a16:creationId xmlns:a16="http://schemas.microsoft.com/office/drawing/2014/main" xmlns="" id="{C39B6C26-7DA7-477D-96CF-EE00AB9A8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3841" y="3378675"/>
            <a:ext cx="16965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2.4(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小時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en-US" altLang="zh-TW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6" name="文本框 15">
            <a:extLst>
              <a:ext uri="{FF2B5EF4-FFF2-40B4-BE49-F238E27FC236}">
                <a16:creationId xmlns:a16="http://schemas.microsoft.com/office/drawing/2014/main" xmlns="" id="{01EA632E-A0F0-472B-875A-E0FCA207C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4696" y="3886622"/>
            <a:ext cx="44312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2.4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小時 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2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小</a:t>
            </a: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時＋</a:t>
            </a:r>
            <a:r>
              <a:rPr lang="en-US" altLang="zh-CN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0.4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小時</a:t>
            </a:r>
            <a:endParaRPr lang="en-US" altLang="zh-TW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7" name="文本框 15">
            <a:extLst>
              <a:ext uri="{FF2B5EF4-FFF2-40B4-BE49-F238E27FC236}">
                <a16:creationId xmlns:a16="http://schemas.microsoft.com/office/drawing/2014/main" xmlns="" id="{6D7864A4-228B-479F-9D14-1A15142C0F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0796" y="3378522"/>
            <a:ext cx="16965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她行駛了：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68" name="文本框 15">
            <a:extLst>
              <a:ext uri="{FF2B5EF4-FFF2-40B4-BE49-F238E27FC236}">
                <a16:creationId xmlns:a16="http://schemas.microsoft.com/office/drawing/2014/main" xmlns="" id="{E4671C08-C06E-41D9-834E-66116644D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4050" y="3378675"/>
            <a:ext cx="13888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180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Symbol" panose="05050102010706020507" pitchFamily="18" charset="2"/>
              </a:rPr>
              <a:t>÷75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80344BA9-1206-4DA4-8F44-F87C28E49B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642" y="3378522"/>
            <a:ext cx="2514269" cy="1554681"/>
          </a:xfrm>
          <a:prstGeom prst="rect">
            <a:avLst/>
          </a:prstGeom>
        </p:spPr>
      </p:pic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2DD8B6EF-1DE4-49B3-9C74-C752A7B09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438" y="5309055"/>
            <a:ext cx="104575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zh-CN" altLang="en-US" b="0" dirty="0">
                <a:solidFill>
                  <a:srgbClr val="0000FF"/>
                </a:solidFill>
                <a:ea typeface="標楷體" panose="03000509000000000000" pitchFamily="65" charset="-120"/>
              </a:rPr>
              <a:t>小時後</a:t>
            </a:r>
            <a:endParaRPr lang="zh-CN" altLang="en-US" b="0" dirty="0">
              <a:solidFill>
                <a:srgbClr val="FF9933"/>
              </a:solidFill>
              <a:ea typeface="標楷體" panose="03000509000000000000" pitchFamily="65" charset="-120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935C3D53-4154-4DCC-BF28-39D2324F6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5265" y="5471908"/>
            <a:ext cx="81072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10:45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42" name="直線單箭頭接點 48">
            <a:extLst>
              <a:ext uri="{FF2B5EF4-FFF2-40B4-BE49-F238E27FC236}">
                <a16:creationId xmlns:a16="http://schemas.microsoft.com/office/drawing/2014/main" xmlns="" id="{8A0DE0E4-D78C-457B-AB46-F84F42277F8D}"/>
              </a:ext>
            </a:extLst>
          </p:cNvPr>
          <p:cNvCxnSpPr>
            <a:cxnSpLocks/>
          </p:cNvCxnSpPr>
          <p:nvPr/>
        </p:nvCxnSpPr>
        <p:spPr bwMode="auto">
          <a:xfrm>
            <a:off x="4339431" y="5656574"/>
            <a:ext cx="1005840" cy="0"/>
          </a:xfrm>
          <a:prstGeom prst="straightConnector1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 type="triangle"/>
          </a:ln>
        </p:spPr>
      </p:cxnSp>
      <p:sp>
        <p:nvSpPr>
          <p:cNvPr id="49" name="Rectangle 4">
            <a:extLst>
              <a:ext uri="{FF2B5EF4-FFF2-40B4-BE49-F238E27FC236}">
                <a16:creationId xmlns:a16="http://schemas.microsoft.com/office/drawing/2014/main" xmlns="" id="{2F837B7D-D9CC-4621-83BB-7C13F6B4B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2328" y="5455158"/>
            <a:ext cx="81072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11:09</a:t>
            </a:r>
            <a:endParaRPr lang="zh-CN" altLang="en-US" b="0" dirty="0">
              <a:solidFill>
                <a:srgbClr val="FF00FF"/>
              </a:solidFill>
              <a:ea typeface="標楷體" panose="03000509000000000000" pitchFamily="65" charset="-120"/>
            </a:endParaRPr>
          </a:p>
        </p:txBody>
      </p:sp>
      <p:sp>
        <p:nvSpPr>
          <p:cNvPr id="50" name="Rectangle 4">
            <a:extLst>
              <a:ext uri="{FF2B5EF4-FFF2-40B4-BE49-F238E27FC236}">
                <a16:creationId xmlns:a16="http://schemas.microsoft.com/office/drawing/2014/main" xmlns="" id="{686861B6-2890-4E84-A4DA-15D5EF1817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3283" y="5326341"/>
            <a:ext cx="112335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0000FF"/>
                </a:solidFill>
                <a:ea typeface="標楷體" panose="03000509000000000000" pitchFamily="65" charset="-120"/>
              </a:rPr>
              <a:t>24</a:t>
            </a:r>
            <a:r>
              <a:rPr lang="zh-CN" altLang="en-US" b="0" dirty="0">
                <a:solidFill>
                  <a:srgbClr val="0000FF"/>
                </a:solidFill>
                <a:ea typeface="標楷體" panose="03000509000000000000" pitchFamily="65" charset="-120"/>
              </a:rPr>
              <a:t>分鐘後</a:t>
            </a:r>
            <a:endParaRPr lang="zh-CN" altLang="en-US" b="0" dirty="0">
              <a:solidFill>
                <a:srgbClr val="FF9933"/>
              </a:solidFill>
              <a:ea typeface="標楷體" panose="03000509000000000000" pitchFamily="65" charset="-120"/>
            </a:endParaRPr>
          </a:p>
        </p:txBody>
      </p:sp>
      <p:cxnSp>
        <p:nvCxnSpPr>
          <p:cNvPr id="51" name="直線單箭頭接點 48">
            <a:extLst>
              <a:ext uri="{FF2B5EF4-FFF2-40B4-BE49-F238E27FC236}">
                <a16:creationId xmlns:a16="http://schemas.microsoft.com/office/drawing/2014/main" xmlns="" id="{22BECA0E-A342-430A-9B3C-2B30FA0A5F2B}"/>
              </a:ext>
            </a:extLst>
          </p:cNvPr>
          <p:cNvCxnSpPr>
            <a:cxnSpLocks/>
          </p:cNvCxnSpPr>
          <p:nvPr/>
        </p:nvCxnSpPr>
        <p:spPr bwMode="auto">
          <a:xfrm flipV="1">
            <a:off x="6029424" y="5679503"/>
            <a:ext cx="1291074" cy="0"/>
          </a:xfrm>
          <a:prstGeom prst="straightConnector1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 type="triangle"/>
          </a:ln>
        </p:spPr>
      </p:cxnSp>
      <p:sp>
        <p:nvSpPr>
          <p:cNvPr id="52" name="文本框 15">
            <a:extLst>
              <a:ext uri="{FF2B5EF4-FFF2-40B4-BE49-F238E27FC236}">
                <a16:creationId xmlns:a16="http://schemas.microsoft.com/office/drawing/2014/main" xmlns="" id="{01EA632E-A0F0-472B-875A-E0FCA207C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4697" y="4343501"/>
            <a:ext cx="50167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0.4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小時 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60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分鐘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×</a:t>
            </a:r>
            <a:r>
              <a:rPr lang="en-US" altLang="zh-CN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0.4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 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24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分鐘</a:t>
            </a:r>
            <a:endParaRPr lang="en-US" altLang="zh-TW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3" name="文本框 15">
            <a:extLst>
              <a:ext uri="{FF2B5EF4-FFF2-40B4-BE49-F238E27FC236}">
                <a16:creationId xmlns:a16="http://schemas.microsoft.com/office/drawing/2014/main" xmlns="" id="{01EA632E-A0F0-472B-875A-E0FCA207C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0161" y="4782365"/>
            <a:ext cx="40469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行駛了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小時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24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分鐘。</a:t>
            </a:r>
            <a:endParaRPr lang="en-US" altLang="zh-TW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00"/>
                            </p:stCondLst>
                            <p:childTnLst>
                              <p:par>
                                <p:cTn id="1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14" grpId="0" animBg="1"/>
      <p:bldP spid="14" grpId="1" animBg="1"/>
      <p:bldP spid="45" grpId="0" animBg="1"/>
      <p:bldP spid="45" grpId="1" animBg="1"/>
      <p:bldP spid="48" grpId="0" animBg="1"/>
      <p:bldP spid="48" grpId="1" animBg="1"/>
      <p:bldP spid="65" grpId="0" animBg="1"/>
      <p:bldP spid="65" grpId="1" animBg="1"/>
      <p:bldP spid="66" grpId="0" animBg="1"/>
      <p:bldP spid="66" grpId="1" animBg="1"/>
      <p:bldP spid="22" grpId="0"/>
      <p:bldP spid="8" grpId="0" animBg="1"/>
      <p:bldP spid="8" grpId="1" animBg="1"/>
      <p:bldP spid="37" grpId="0"/>
      <p:bldP spid="37" grpId="1"/>
      <p:bldP spid="54" grpId="0" build="allAtOnce"/>
      <p:bldP spid="56" grpId="0" build="allAtOnce"/>
      <p:bldP spid="67" grpId="0" build="allAtOnce"/>
      <p:bldP spid="68" grpId="0" build="allAtOnce"/>
      <p:bldP spid="38" grpId="0"/>
      <p:bldP spid="38" grpId="1"/>
      <p:bldP spid="41" grpId="0"/>
      <p:bldP spid="41" grpId="1"/>
      <p:bldP spid="49" grpId="0"/>
      <p:bldP spid="49" grpId="1"/>
      <p:bldP spid="50" grpId="0"/>
      <p:bldP spid="50" grpId="1"/>
      <p:bldP spid="52" grpId="0" build="allAtOnce"/>
      <p:bldP spid="5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矩形 46">
            <a:extLst>
              <a:ext uri="{FF2B5EF4-FFF2-40B4-BE49-F238E27FC236}">
                <a16:creationId xmlns:a16="http://schemas.microsoft.com/office/drawing/2014/main" xmlns="" id="{F9B09897-3AE2-A85C-2820-5DB52C6F973B}"/>
              </a:ext>
            </a:extLst>
          </p:cNvPr>
          <p:cNvSpPr/>
          <p:nvPr/>
        </p:nvSpPr>
        <p:spPr bwMode="auto">
          <a:xfrm>
            <a:off x="3240350" y="1860297"/>
            <a:ext cx="1445562" cy="396000"/>
          </a:xfrm>
          <a:prstGeom prst="rect">
            <a:avLst/>
          </a:prstGeom>
          <a:solidFill>
            <a:srgbClr val="FFCE3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1C9AC309-B1B2-8E9B-9F91-C32AA11E916A}"/>
              </a:ext>
            </a:extLst>
          </p:cNvPr>
          <p:cNvSpPr/>
          <p:nvPr/>
        </p:nvSpPr>
        <p:spPr bwMode="auto">
          <a:xfrm>
            <a:off x="4488515" y="1415784"/>
            <a:ext cx="2196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0F4F1AA8-621E-6373-41C6-5AA3B5EF9ECF}"/>
              </a:ext>
            </a:extLst>
          </p:cNvPr>
          <p:cNvSpPr/>
          <p:nvPr/>
        </p:nvSpPr>
        <p:spPr bwMode="auto">
          <a:xfrm>
            <a:off x="1483203" y="1423380"/>
            <a:ext cx="2325317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DEBE0F4A-5D4F-2EDC-AD35-A9253F9837D0}"/>
              </a:ext>
            </a:extLst>
          </p:cNvPr>
          <p:cNvSpPr/>
          <p:nvPr/>
        </p:nvSpPr>
        <p:spPr bwMode="auto">
          <a:xfrm>
            <a:off x="3605317" y="984694"/>
            <a:ext cx="3567840" cy="396000"/>
          </a:xfrm>
          <a:prstGeom prst="rect">
            <a:avLst/>
          </a:prstGeom>
          <a:solidFill>
            <a:srgbClr val="FFC5C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39" name="群組 38">
            <a:extLst>
              <a:ext uri="{FF2B5EF4-FFF2-40B4-BE49-F238E27FC236}">
                <a16:creationId xmlns:a16="http://schemas.microsoft.com/office/drawing/2014/main" xmlns="" id="{D0CBC6C8-4B42-706B-889F-C6811B5F1418}"/>
              </a:ext>
            </a:extLst>
          </p:cNvPr>
          <p:cNvGrpSpPr/>
          <p:nvPr/>
        </p:nvGrpSpPr>
        <p:grpSpPr>
          <a:xfrm>
            <a:off x="739662" y="2360077"/>
            <a:ext cx="7532964" cy="1056857"/>
            <a:chOff x="739662" y="2360077"/>
            <a:chExt cx="7532964" cy="1056857"/>
          </a:xfrm>
        </p:grpSpPr>
        <p:sp>
          <p:nvSpPr>
            <p:cNvPr id="12" name="Oval 2">
              <a:extLst>
                <a:ext uri="{FF2B5EF4-FFF2-40B4-BE49-F238E27FC236}">
                  <a16:creationId xmlns:a16="http://schemas.microsoft.com/office/drawing/2014/main" xmlns="" id="{84DFB175-12AA-2DE2-FF6C-577636958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6363" y="2840671"/>
              <a:ext cx="576263" cy="576263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ABF8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E36C0A"/>
              </a:solidFill>
              <a:round/>
              <a:headEnd/>
              <a:tailEnd/>
            </a:ln>
          </p:spPr>
          <p:txBody>
            <a:bodyPr/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TW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endParaRPr>
            </a:p>
          </p:txBody>
        </p:sp>
        <p:sp>
          <p:nvSpPr>
            <p:cNvPr id="23" name="Rectangle 4">
              <a:extLst>
                <a:ext uri="{FF2B5EF4-FFF2-40B4-BE49-F238E27FC236}">
                  <a16:creationId xmlns:a16="http://schemas.microsoft.com/office/drawing/2014/main" xmlns="" id="{C5A39803-42F1-DFE1-EDDA-015660319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662" y="2360077"/>
              <a:ext cx="6572688" cy="103105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TW" sz="2800" b="0" dirty="0">
                  <a:ea typeface="標楷體" panose="03000509000000000000" pitchFamily="65" charset="-120"/>
                </a:rPr>
                <a:t>A. 6</a:t>
              </a:r>
              <a:r>
                <a:rPr lang="zh-TW" altLang="en-US" sz="2800" b="0" dirty="0">
                  <a:ea typeface="標楷體" panose="03000509000000000000" pitchFamily="65" charset="-120"/>
                </a:rPr>
                <a:t>分鐘 </a:t>
              </a:r>
              <a:r>
                <a:rPr lang="en-US" altLang="zh-TW" sz="2800" b="0" dirty="0">
                  <a:ea typeface="標楷體" panose="03000509000000000000" pitchFamily="65" charset="-120"/>
                </a:rPr>
                <a:t>			B. 8</a:t>
              </a:r>
              <a:r>
                <a:rPr lang="zh-TW" altLang="en-US" sz="2800" b="0" dirty="0">
                  <a:ea typeface="標楷體" panose="03000509000000000000" pitchFamily="65" charset="-120"/>
                </a:rPr>
                <a:t>分鐘</a:t>
              </a:r>
            </a:p>
            <a:p>
              <a:pPr>
                <a:spcAft>
                  <a:spcPts val="600"/>
                </a:spcAft>
              </a:pPr>
              <a:r>
                <a:rPr lang="en-US" altLang="zh-TW" sz="2800" b="0" dirty="0">
                  <a:ea typeface="標楷體" panose="03000509000000000000" pitchFamily="65" charset="-120"/>
                </a:rPr>
                <a:t>C. 16</a:t>
              </a:r>
              <a:r>
                <a:rPr lang="zh-TW" altLang="en-US" sz="2800" b="0" dirty="0">
                  <a:ea typeface="標楷體" panose="03000509000000000000" pitchFamily="65" charset="-120"/>
                </a:rPr>
                <a:t>分鐘 </a:t>
              </a:r>
              <a:r>
                <a:rPr lang="en-US" altLang="zh-TW" sz="2800" b="0" dirty="0">
                  <a:ea typeface="標楷體" panose="03000509000000000000" pitchFamily="65" charset="-120"/>
                </a:rPr>
                <a:t>			D. 28</a:t>
              </a:r>
              <a:r>
                <a:rPr lang="zh-TW" altLang="en-US" sz="2800" b="0" dirty="0">
                  <a:ea typeface="標楷體" panose="03000509000000000000" pitchFamily="65" charset="-120"/>
                </a:rPr>
                <a:t>分鐘</a:t>
              </a:r>
              <a:endParaRPr lang="zh-CN" altLang="en-US" sz="2800" b="0" dirty="0">
                <a:ea typeface="標楷體" panose="03000509000000000000" pitchFamily="65" charset="-120"/>
              </a:endParaRPr>
            </a:p>
          </p:txBody>
        </p:sp>
      </p:grpSp>
      <p:sp>
        <p:nvSpPr>
          <p:cNvPr id="7" name="圆角矩形 22">
            <a:extLst>
              <a:ext uri="{FF2B5EF4-FFF2-40B4-BE49-F238E27FC236}">
                <a16:creationId xmlns:a16="http://schemas.microsoft.com/office/drawing/2014/main" xmlns="" id="{E7067E63-32E2-6B16-7524-AAC7510074C0}"/>
              </a:ext>
            </a:extLst>
          </p:cNvPr>
          <p:cNvSpPr/>
          <p:nvPr/>
        </p:nvSpPr>
        <p:spPr>
          <a:xfrm>
            <a:off x="5202718" y="1904687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(2020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23F47D2A-664D-5E1B-FD3B-1063FD6EE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0317" y="2871763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F19D683F-00D9-515E-5AF2-2EF9E3598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B578012F-9453-9425-32A3-3540146F9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741" y="3482549"/>
            <a:ext cx="2703487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速率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89B9A02B-9833-5E01-3A3C-677A25D3B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7749423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芳華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前往戲院，她用了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分鐘步行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0.9km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。然後她以步行速率的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倍跑完餘下的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1200m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的路程。她前往戲院期間跑了多久？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52394C0-14E9-13EC-35B1-59DCA198B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6725" y="3526356"/>
            <a:ext cx="2703487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速率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FFF279AE-2C48-6C01-BC76-AA0C2BAC4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418" y="4400900"/>
            <a:ext cx="254613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步行的速率是</a:t>
            </a: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A7E5DCFC-0819-D0F2-D752-C0F711903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051" y="4030493"/>
            <a:ext cx="254613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0.9km = 900m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AE6FB0F5-16F4-11F9-CAF1-13F01BC2F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6750" y="4863793"/>
            <a:ext cx="241629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900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(60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12)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95ED7B2A-3262-D8E1-2561-6457805C4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418" y="5314273"/>
            <a:ext cx="198257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1.25(m/s)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0820C534-C231-D641-4846-262B089D5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3097" y="4741870"/>
            <a:ext cx="112142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1200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D29D8369-61F0-842F-40DD-887E05B35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4518" y="5192350"/>
            <a:ext cx="173388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8(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分鐘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6C44A4BE-076B-AB10-BE3F-DCB62F196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7779" y="4278977"/>
            <a:ext cx="130347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她跑了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08341671-774A-4EFA-143F-14994D18A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7779" y="5192350"/>
            <a:ext cx="158765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480(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秒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57" name="Rectangle 4">
            <a:extLst>
              <a:ext uri="{FF2B5EF4-FFF2-40B4-BE49-F238E27FC236}">
                <a16:creationId xmlns:a16="http://schemas.microsoft.com/office/drawing/2014/main" xmlns="" id="{5BEA69B1-CDB6-6446-EFCC-5A56F95B2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5653" y="5228720"/>
            <a:ext cx="1629119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000" b="0" dirty="0">
                <a:solidFill>
                  <a:srgbClr val="FF66CC"/>
                </a:solidFill>
                <a:ea typeface="標楷體" panose="03000509000000000000" pitchFamily="65" charset="-120"/>
              </a:rPr>
              <a:t>480</a:t>
            </a:r>
            <a:r>
              <a:rPr lang="en-US" altLang="zh-CN" sz="2000" b="0" dirty="0">
                <a:solidFill>
                  <a:srgbClr val="FF66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000" b="0" dirty="0">
                <a:solidFill>
                  <a:srgbClr val="FF66CC"/>
                </a:solidFill>
                <a:ea typeface="標楷體" panose="03000509000000000000" pitchFamily="65" charset="-120"/>
              </a:rPr>
              <a:t>60 = 8</a:t>
            </a:r>
            <a:endParaRPr lang="zh-CN" altLang="en-US" sz="2000" b="0" dirty="0">
              <a:solidFill>
                <a:srgbClr val="FF66CC"/>
              </a:solidFill>
              <a:ea typeface="標楷體" panose="03000509000000000000" pitchFamily="65" charset="-120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2DC6F73B-13B2-4206-9E9E-43239EEC1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4238" y="4736603"/>
            <a:ext cx="208346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步行速率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31577207-EE39-4201-96DA-A89C2ED09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4237" y="4749601"/>
            <a:ext cx="136582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(1.25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42" grpId="0" animBg="1"/>
      <p:bldP spid="42" grpId="1" animBg="1"/>
      <p:bldP spid="41" grpId="0" animBg="1"/>
      <p:bldP spid="41" grpId="1" animBg="1"/>
      <p:bldP spid="40" grpId="0" animBg="1"/>
      <p:bldP spid="40" grpId="1" animBg="1"/>
      <p:bldP spid="22" grpId="0"/>
      <p:bldP spid="28" grpId="0" animBg="1"/>
      <p:bldP spid="28" grpId="1" animBg="1"/>
      <p:bldP spid="5" grpId="0" animBg="1"/>
      <p:bldP spid="5" grpId="1" animBg="1"/>
      <p:bldP spid="29" grpId="0"/>
      <p:bldP spid="29" grpId="1"/>
      <p:bldP spid="30" grpId="0"/>
      <p:bldP spid="30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57" grpId="0"/>
      <p:bldP spid="57" grpId="1"/>
      <p:bldP spid="43" grpId="0"/>
      <p:bldP spid="43" grpId="1"/>
      <p:bldP spid="45" grpId="0"/>
      <p:bldP spid="4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88984883-CF05-C4F3-95D0-DE8A28089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3133" y="981770"/>
            <a:ext cx="2492023" cy="396000"/>
          </a:xfrm>
          <a:prstGeom prst="rect">
            <a:avLst/>
          </a:prstGeom>
          <a:solidFill>
            <a:srgbClr val="FFCE33"/>
          </a:solidFill>
          <a:ln>
            <a:noFill/>
          </a:ln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3" name="矩形 13">
            <a:extLst>
              <a:ext uri="{FF2B5EF4-FFF2-40B4-BE49-F238E27FC236}">
                <a16:creationId xmlns:a16="http://schemas.microsoft.com/office/drawing/2014/main" xmlns="" id="{09BF8ECC-2B18-5C2D-5212-11F69AE53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706" y="1424328"/>
            <a:ext cx="3078671" cy="396000"/>
          </a:xfrm>
          <a:prstGeom prst="rect">
            <a:avLst/>
          </a:prstGeom>
          <a:solidFill>
            <a:srgbClr val="FFCE33"/>
          </a:solidFill>
          <a:ln>
            <a:noFill/>
          </a:ln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A48FA3D9-E632-25EB-0117-EE02C4A74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0977" y="992528"/>
            <a:ext cx="2052016" cy="396000"/>
          </a:xfrm>
          <a:prstGeom prst="rect">
            <a:avLst/>
          </a:prstGeom>
          <a:solidFill>
            <a:srgbClr val="FFC5EC"/>
          </a:solidFill>
          <a:ln>
            <a:noFill/>
          </a:ln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90725F2C-B89A-958B-51FF-75CBA5043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59" y="2340022"/>
            <a:ext cx="6097647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400m/s			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B.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300m/s</a:t>
            </a:r>
            <a:endParaRPr lang="zh-CN" altLang="en-US" sz="2800" b="0" baseline="3000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4m/s			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D.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3m/s</a:t>
            </a:r>
            <a:endParaRPr lang="en-US" altLang="zh-CN" sz="2800" b="0" baseline="3000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7" name="Oval 2">
            <a:extLst>
              <a:ext uri="{FF2B5EF4-FFF2-40B4-BE49-F238E27FC236}">
                <a16:creationId xmlns:a16="http://schemas.microsoft.com/office/drawing/2014/main" xmlns="" id="{43D645E4-273F-FE2E-CDF0-EFE22EE2E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6546" y="2894169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A2F30812-0E93-5BA9-E3C7-7D7E1BF86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59" y="3307346"/>
            <a:ext cx="219111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哥哥跑了</a:t>
            </a:r>
            <a:endParaRPr lang="en-US" altLang="zh-TW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0" name="Text Box 54">
            <a:extLst>
              <a:ext uri="{FF2B5EF4-FFF2-40B4-BE49-F238E27FC236}">
                <a16:creationId xmlns:a16="http://schemas.microsoft.com/office/drawing/2014/main" xmlns="" id="{41426153-407C-A0F1-F424-8E048C800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0684" y="2924332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zh-TW" altLang="en-US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B6809650-1DDB-BB5D-6514-19D555AC4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354" y="3801291"/>
            <a:ext cx="194636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1500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300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0E004D9B-74B2-EFDD-78E0-199E3114C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59" y="4789181"/>
            <a:ext cx="310833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分鐘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(60</a:t>
            </a:r>
            <a:r>
              <a:rPr lang="en-US" altLang="zh-TW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Wingdings 3" panose="05040102010807070707" pitchFamily="18" charset="2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5)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秒</a:t>
            </a:r>
            <a:endParaRPr lang="zh-TW" altLang="en-US" sz="28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73D78011-C3D7-6529-81B3-79F578124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2374" y="3997423"/>
            <a:ext cx="417021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哥哥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跑步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的平均速率是</a:t>
            </a:r>
            <a:endParaRPr lang="en-US" altLang="zh-TW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54281A2A-2EFA-CD0F-04F7-2689BC8EFF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2993" y="4505625"/>
            <a:ext cx="214349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1200</a:t>
            </a:r>
            <a:r>
              <a:rPr lang="en-US" altLang="zh-TW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Wingdings 3" panose="05040102010807070707" pitchFamily="18" charset="2"/>
              </a:rPr>
              <a:t>÷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300 </a:t>
            </a:r>
          </a:p>
        </p:txBody>
      </p:sp>
      <p:sp>
        <p:nvSpPr>
          <p:cNvPr id="17" name="圆角矩形 22">
            <a:extLst>
              <a:ext uri="{FF2B5EF4-FFF2-40B4-BE49-F238E27FC236}">
                <a16:creationId xmlns:a16="http://schemas.microsoft.com/office/drawing/2014/main" xmlns="" id="{3D3FBDBE-97B2-F546-2A4B-71FE565D8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390" y="1914431"/>
            <a:ext cx="1547812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fontAlgn="base">
              <a:lnSpc>
                <a:spcPts val="19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</a:t>
            </a:r>
            <a:r>
              <a:rPr lang="en-US" altLang="zh-CN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17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xmlns="" id="{AE288CE0-0D96-D79F-F7C4-85399C2AE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916" y="3491369"/>
            <a:ext cx="2703487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速率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C93C9111-02A2-BAB8-C450-4B40322A4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2374" y="4996070"/>
            <a:ext cx="161294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= 4(m/s)</a:t>
            </a: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xmlns="" id="{F25049D9-06AF-F7BD-DD3E-B6E9B4B35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2813" y="5283128"/>
            <a:ext cx="191948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= 300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 3" panose="05040102010807070707" pitchFamily="18" charset="2"/>
              </a:rPr>
              <a:t>秒</a:t>
            </a:r>
            <a:endParaRPr lang="zh-TW" altLang="en-US" sz="28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2396EA54-C9F9-4056-1168-F92FBF02B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59" y="4295236"/>
            <a:ext cx="203871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1200(m)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886C8FAF-7998-AF5D-4C55-855B9BC6D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7702479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爸爸和</a:t>
            </a:r>
            <a:r>
              <a:rPr lang="zh-TW" altLang="en-US" sz="2800" b="0" dirty="0" smtClean="0">
                <a:solidFill>
                  <a:srgbClr val="000000"/>
                </a:solidFill>
                <a:ea typeface="標楷體" panose="03000509000000000000" pitchFamily="65" charset="-120"/>
              </a:rPr>
              <a:t>哥哥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各</a:t>
            </a:r>
            <a:r>
              <a:rPr lang="zh-TW" altLang="en-US" sz="2800" b="0" dirty="0" smtClean="0">
                <a:solidFill>
                  <a:srgbClr val="000000"/>
                </a:solidFill>
                <a:ea typeface="標楷體" panose="03000509000000000000" pitchFamily="65" charset="-120"/>
              </a:rPr>
              <a:t>跑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了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分鐘。爸爸跑了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1500m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，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比哥哥多跑了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300m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，哥哥跑步的平均速率是多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少？</a:t>
            </a:r>
            <a:endParaRPr lang="zh-CN" altLang="en-US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6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6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7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2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9" grpId="0"/>
      <p:bldP spid="9" grpId="1"/>
      <p:bldP spid="10" grpId="0"/>
      <p:bldP spid="11" grpId="0"/>
      <p:bldP spid="11" grpId="1"/>
      <p:bldP spid="13" grpId="0"/>
      <p:bldP spid="13" grpId="1"/>
      <p:bldP spid="14" grpId="0"/>
      <p:bldP spid="14" grpId="1"/>
      <p:bldP spid="15" grpId="0" build="allAtOnce"/>
      <p:bldP spid="20" grpId="0" animBg="1"/>
      <p:bldP spid="20" grpId="1" animBg="1"/>
      <p:bldP spid="21" grpId="0" build="allAtOnce"/>
      <p:bldP spid="22" grpId="0"/>
      <p:bldP spid="22" grpId="1"/>
      <p:bldP spid="23" grpId="0"/>
      <p:bldP spid="2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矩形 49">
            <a:extLst>
              <a:ext uri="{FF2B5EF4-FFF2-40B4-BE49-F238E27FC236}">
                <a16:creationId xmlns:a16="http://schemas.microsoft.com/office/drawing/2014/main" xmlns="" id="{06F2099E-5DD3-97C3-91EB-28074CB43DF8}"/>
              </a:ext>
            </a:extLst>
          </p:cNvPr>
          <p:cNvSpPr/>
          <p:nvPr/>
        </p:nvSpPr>
        <p:spPr bwMode="auto">
          <a:xfrm>
            <a:off x="7408973" y="1763009"/>
            <a:ext cx="864000" cy="324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xmlns="" id="{0103ECFB-B735-F292-5728-5D74B0A06589}"/>
              </a:ext>
            </a:extLst>
          </p:cNvPr>
          <p:cNvSpPr/>
          <p:nvPr/>
        </p:nvSpPr>
        <p:spPr bwMode="auto">
          <a:xfrm>
            <a:off x="3563556" y="2075430"/>
            <a:ext cx="576000" cy="258339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xmlns="" id="{6395642A-C937-0FB0-54B2-9402D3FAE146}"/>
              </a:ext>
            </a:extLst>
          </p:cNvPr>
          <p:cNvSpPr/>
          <p:nvPr/>
        </p:nvSpPr>
        <p:spPr bwMode="auto">
          <a:xfrm>
            <a:off x="1690653" y="1860358"/>
            <a:ext cx="792000" cy="258339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xmlns="" id="{7CA1D38F-FBC4-3336-41CC-1D8390CEF23D}"/>
              </a:ext>
            </a:extLst>
          </p:cNvPr>
          <p:cNvSpPr/>
          <p:nvPr/>
        </p:nvSpPr>
        <p:spPr bwMode="auto">
          <a:xfrm>
            <a:off x="2936616" y="2859944"/>
            <a:ext cx="792000" cy="258339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xmlns="" id="{B9966854-2A66-C447-A668-C3F2354F7248}"/>
              </a:ext>
            </a:extLst>
          </p:cNvPr>
          <p:cNvSpPr/>
          <p:nvPr/>
        </p:nvSpPr>
        <p:spPr bwMode="auto">
          <a:xfrm>
            <a:off x="4173156" y="1801110"/>
            <a:ext cx="792000" cy="258339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BCD97979-2713-90E1-611A-232CD3BF305F}"/>
              </a:ext>
            </a:extLst>
          </p:cNvPr>
          <p:cNvSpPr/>
          <p:nvPr/>
        </p:nvSpPr>
        <p:spPr bwMode="auto">
          <a:xfrm>
            <a:off x="772646" y="4216511"/>
            <a:ext cx="2503953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xmlns="" id="{9DAFC140-08C3-272F-2BDA-54E6B4B6E884}"/>
              </a:ext>
            </a:extLst>
          </p:cNvPr>
          <p:cNvSpPr/>
          <p:nvPr/>
        </p:nvSpPr>
        <p:spPr bwMode="auto">
          <a:xfrm>
            <a:off x="3622089" y="3801019"/>
            <a:ext cx="4635891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xmlns="" id="{4E8698E5-392A-4ADE-511B-6052F175E74F}"/>
              </a:ext>
            </a:extLst>
          </p:cNvPr>
          <p:cNvSpPr/>
          <p:nvPr/>
        </p:nvSpPr>
        <p:spPr bwMode="auto">
          <a:xfrm>
            <a:off x="772647" y="3795472"/>
            <a:ext cx="720000" cy="396000"/>
          </a:xfrm>
          <a:prstGeom prst="rect">
            <a:avLst/>
          </a:prstGeom>
          <a:solidFill>
            <a:srgbClr val="FFD75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xmlns="" id="{4964FE24-55CD-2551-2143-21A346997CA3}"/>
              </a:ext>
            </a:extLst>
          </p:cNvPr>
          <p:cNvSpPr/>
          <p:nvPr/>
        </p:nvSpPr>
        <p:spPr bwMode="auto">
          <a:xfrm>
            <a:off x="5823086" y="3376372"/>
            <a:ext cx="2482714" cy="396000"/>
          </a:xfrm>
          <a:prstGeom prst="rect">
            <a:avLst/>
          </a:prstGeom>
          <a:solidFill>
            <a:srgbClr val="FFD75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546255A1-D6EE-7D93-A55D-6DBBDB3E7C3E}"/>
              </a:ext>
            </a:extLst>
          </p:cNvPr>
          <p:cNvSpPr/>
          <p:nvPr/>
        </p:nvSpPr>
        <p:spPr bwMode="auto">
          <a:xfrm>
            <a:off x="2130641" y="3355022"/>
            <a:ext cx="1923295" cy="396000"/>
          </a:xfrm>
          <a:prstGeom prst="rect">
            <a:avLst/>
          </a:prstGeom>
          <a:solidFill>
            <a:srgbClr val="FFD757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5085" y="5137193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6936217" y="4619481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(2019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3156" y="5163197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703AAE45-96EE-D6DE-9C2C-87776F22E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3277956"/>
            <a:ext cx="8190486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上圖中，</a:t>
            </a: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朋宇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以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2m/s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的平均速率由公園直接跑步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回家。同一時間，媽媽踏單車從公園經街市回家，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他們同時回到家，媽媽踏單車的平均速率是多少？</a:t>
            </a:r>
            <a:endParaRPr lang="zh-CN" altLang="en-US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0A7AAE53-C160-CF71-CCA7-A368A5C23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459" y="4713181"/>
            <a:ext cx="6097647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1.6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m/s			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B. 1.8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m/s</a:t>
            </a:r>
            <a:endParaRPr lang="zh-CN" altLang="en-US" sz="2800" b="0" baseline="3000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3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m/s			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D. 4.8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m/s</a:t>
            </a:r>
            <a:endParaRPr lang="en-US" altLang="zh-CN" sz="2800" b="0" baseline="3000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xmlns="" id="{73DCC665-438B-33E9-AC40-3D2B3A01FF2D}"/>
              </a:ext>
            </a:extLst>
          </p:cNvPr>
          <p:cNvGrpSpPr/>
          <p:nvPr/>
        </p:nvGrpSpPr>
        <p:grpSpPr>
          <a:xfrm>
            <a:off x="798007" y="962268"/>
            <a:ext cx="4892790" cy="2232511"/>
            <a:chOff x="754975" y="864610"/>
            <a:chExt cx="4892790" cy="2232511"/>
          </a:xfrm>
        </p:grpSpPr>
        <p:pic>
          <p:nvPicPr>
            <p:cNvPr id="10" name="圖片 9">
              <a:extLst>
                <a:ext uri="{FF2B5EF4-FFF2-40B4-BE49-F238E27FC236}">
                  <a16:creationId xmlns:a16="http://schemas.microsoft.com/office/drawing/2014/main" xmlns="" id="{37E8D1E5-892A-A4EE-CE3A-4A95BEA31B8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448833" y="1272485"/>
              <a:ext cx="3696743" cy="1539969"/>
            </a:xfrm>
            <a:prstGeom prst="rect">
              <a:avLst/>
            </a:prstGeom>
          </p:spPr>
        </p:pic>
        <p:sp>
          <p:nvSpPr>
            <p:cNvPr id="11" name="Rectangle 4">
              <a:extLst>
                <a:ext uri="{FF2B5EF4-FFF2-40B4-BE49-F238E27FC236}">
                  <a16:creationId xmlns:a16="http://schemas.microsoft.com/office/drawing/2014/main" xmlns="" id="{9175022B-4D64-352C-CBAC-2A87135B64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4162" y="864610"/>
              <a:ext cx="1020762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24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公園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2" name="Rectangle 4">
              <a:extLst>
                <a:ext uri="{FF2B5EF4-FFF2-40B4-BE49-F238E27FC236}">
                  <a16:creationId xmlns:a16="http://schemas.microsoft.com/office/drawing/2014/main" xmlns="" id="{6E8CE7A5-9A7E-47B6-2895-98D4AA59F1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975" y="2456259"/>
              <a:ext cx="1020762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TW" altLang="en-US" sz="24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街市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3" name="Rectangle 4">
              <a:extLst>
                <a:ext uri="{FF2B5EF4-FFF2-40B4-BE49-F238E27FC236}">
                  <a16:creationId xmlns:a16="http://schemas.microsoft.com/office/drawing/2014/main" xmlns="" id="{8DCF5D32-81E8-E3F2-287D-7F918DBA8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8000" y="2456259"/>
              <a:ext cx="609765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24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家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4" name="Rectangle 4">
              <a:extLst>
                <a:ext uri="{FF2B5EF4-FFF2-40B4-BE49-F238E27FC236}">
                  <a16:creationId xmlns:a16="http://schemas.microsoft.com/office/drawing/2014/main" xmlns="" id="{C0436AF5-20A8-9590-6DC0-AB8831674D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0058" y="1627064"/>
              <a:ext cx="1020762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0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1000m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5" name="Rectangle 4">
              <a:extLst>
                <a:ext uri="{FF2B5EF4-FFF2-40B4-BE49-F238E27FC236}">
                  <a16:creationId xmlns:a16="http://schemas.microsoft.com/office/drawing/2014/main" xmlns="" id="{2427257B-FE66-F3E7-CB66-EDFF448B1F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8339" y="2697011"/>
              <a:ext cx="1020762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0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1230m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  <p:sp>
          <p:nvSpPr>
            <p:cNvPr id="16" name="Rectangle 4">
              <a:extLst>
                <a:ext uri="{FF2B5EF4-FFF2-40B4-BE49-F238E27FC236}">
                  <a16:creationId xmlns:a16="http://schemas.microsoft.com/office/drawing/2014/main" xmlns="" id="{E26C5F05-3BC5-3C85-5CA3-8990D2281E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340" y="1692522"/>
              <a:ext cx="1020762" cy="40011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406400" marR="0" lvl="0" indent="-406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20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1170m</a:t>
              </a: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xmlns="" id="{B369B6A5-EFAC-A2D5-2BD6-CFB894EAADD4}"/>
              </a:ext>
            </a:extLst>
          </p:cNvPr>
          <p:cNvCxnSpPr>
            <a:cxnSpLocks/>
          </p:cNvCxnSpPr>
          <p:nvPr/>
        </p:nvCxnSpPr>
        <p:spPr bwMode="auto">
          <a:xfrm>
            <a:off x="3426753" y="1472091"/>
            <a:ext cx="1635953" cy="1325688"/>
          </a:xfrm>
          <a:prstGeom prst="straightConnector1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 type="triangle"/>
          </a:ln>
        </p:spPr>
      </p:cxnSp>
      <p:cxnSp>
        <p:nvCxnSpPr>
          <p:cNvPr id="23" name="直線單箭頭接點 22">
            <a:extLst>
              <a:ext uri="{FF2B5EF4-FFF2-40B4-BE49-F238E27FC236}">
                <a16:creationId xmlns:a16="http://schemas.microsoft.com/office/drawing/2014/main" xmlns="" id="{1D9B75DE-0CDC-57AA-DA5B-78DF7E1F9E4C}"/>
              </a:ext>
            </a:extLst>
          </p:cNvPr>
          <p:cNvCxnSpPr>
            <a:cxnSpLocks/>
          </p:cNvCxnSpPr>
          <p:nvPr/>
        </p:nvCxnSpPr>
        <p:spPr bwMode="auto">
          <a:xfrm flipH="1">
            <a:off x="1637944" y="1469203"/>
            <a:ext cx="1725153" cy="1315546"/>
          </a:xfrm>
          <a:prstGeom prst="straightConnector1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 type="triangle"/>
          </a:ln>
        </p:spPr>
      </p:cxnSp>
      <p:cxnSp>
        <p:nvCxnSpPr>
          <p:cNvPr id="27" name="直線單箭頭接點 26">
            <a:extLst>
              <a:ext uri="{FF2B5EF4-FFF2-40B4-BE49-F238E27FC236}">
                <a16:creationId xmlns:a16="http://schemas.microsoft.com/office/drawing/2014/main" xmlns="" id="{0B32AF19-C525-4F56-9BFE-6FF001A1E2C2}"/>
              </a:ext>
            </a:extLst>
          </p:cNvPr>
          <p:cNvCxnSpPr/>
          <p:nvPr/>
        </p:nvCxnSpPr>
        <p:spPr bwMode="auto">
          <a:xfrm>
            <a:off x="1650999" y="2813871"/>
            <a:ext cx="3384000" cy="0"/>
          </a:xfrm>
          <a:prstGeom prst="straightConnector1">
            <a:avLst/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 type="triangle"/>
          </a:ln>
        </p:spPr>
      </p:cxn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B475392D-DCFE-17CF-2233-9653F0C31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9199" y="1219174"/>
            <a:ext cx="816675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000" b="0" u="sng" dirty="0">
                <a:solidFill>
                  <a:srgbClr val="FF6600"/>
                </a:solidFill>
                <a:ea typeface="標楷體" panose="03000509000000000000" pitchFamily="65" charset="-120"/>
              </a:rPr>
              <a:t>朋宇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E5D3EB01-2A05-8F44-4F07-813C7269D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5031" y="1234225"/>
            <a:ext cx="816675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000" b="0" i="0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ea typeface="標楷體" panose="03000509000000000000" pitchFamily="65" charset="-120"/>
              </a:rPr>
              <a:t>媽媽</a:t>
            </a: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6D16A969-E144-2FA7-79FA-E0206787D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4863" y="1990235"/>
            <a:ext cx="816675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0" dirty="0">
                <a:solidFill>
                  <a:srgbClr val="FF6600"/>
                </a:solidFill>
                <a:ea typeface="標楷體" panose="03000509000000000000" pitchFamily="65" charset="-120"/>
              </a:rPr>
              <a:t>2m/s</a:t>
            </a:r>
            <a:endParaRPr kumimoji="1" lang="zh-CN" altLang="en-US" sz="2000" b="0" i="0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B08B55EC-DF6F-E0E7-589A-5FD1CC1D4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2762" y="1285097"/>
            <a:ext cx="152723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1000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lang="en-US" altLang="zh-CN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F603FBE6-51CE-CD47-D395-284C3E84C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3583" y="2493670"/>
            <a:ext cx="282461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(1170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1230)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500 </a:t>
            </a:r>
            <a:endParaRPr lang="en-US" altLang="zh-CN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364ADE9C-DC1A-3B12-D2DE-A42DA4A01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2762" y="2102680"/>
            <a:ext cx="354517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媽媽踏單車的平均速率是</a:t>
            </a:r>
            <a:endParaRPr lang="en-US" altLang="zh-CN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15B44634-51E1-7B2C-A76F-1B7BE3898B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2762" y="869808"/>
            <a:ext cx="256591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zh-CN" altLang="en-US" sz="2400" b="0" u="sng" dirty="0">
                <a:solidFill>
                  <a:srgbClr val="0000FF"/>
                </a:solidFill>
                <a:ea typeface="標楷體" panose="03000509000000000000" pitchFamily="65" charset="-120"/>
              </a:rPr>
              <a:t>朋宇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回家用了：</a:t>
            </a:r>
            <a:endParaRPr lang="en-US" altLang="zh-CN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2EACFF38-F7D6-E0D9-A77C-0749E9919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934" y="4760052"/>
            <a:ext cx="2189009" cy="430887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兩人用時相同。</a:t>
            </a:r>
            <a:endParaRPr lang="zh-CN" altLang="en-US" sz="22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676EAA03-FADC-5356-5E6C-9BD7A7E66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2762" y="2884659"/>
            <a:ext cx="179478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4.8(m/s)</a:t>
            </a:r>
            <a:endParaRPr lang="en-US" altLang="zh-CN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9AB07F38-6587-FB05-2B12-E174C4DD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985" y="1285097"/>
            <a:ext cx="164238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500(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秒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en-US" altLang="zh-CN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88B4E882-3F24-D321-0458-463A9284C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9085" y="1983065"/>
            <a:ext cx="100171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？</a:t>
            </a:r>
            <a:r>
              <a:rPr lang="en-US" altLang="zh-TW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m/s</a:t>
            </a:r>
            <a:endParaRPr kumimoji="1" lang="zh-CN" altLang="en-US" sz="2000" b="0" i="0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035A3BE2-2ADE-D513-3E6C-A824BA875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2762" y="1689803"/>
            <a:ext cx="341787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即媽媽也用了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500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秒。</a:t>
            </a:r>
            <a:endParaRPr lang="en-US" altLang="zh-CN" sz="2400" b="0" baseline="3000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989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4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0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49" grpId="0" animBg="1"/>
      <p:bldP spid="49" grpId="1" animBg="1"/>
      <p:bldP spid="48" grpId="0" animBg="1"/>
      <p:bldP spid="48" grpId="1" animBg="1"/>
      <p:bldP spid="47" grpId="0" animBg="1"/>
      <p:bldP spid="47" grpId="1" animBg="1"/>
      <p:bldP spid="46" grpId="0" animBg="1"/>
      <p:bldP spid="46" grpId="1" animBg="1"/>
      <p:bldP spid="35" grpId="0" animBg="1"/>
      <p:bldP spid="35" grpId="1" animBg="1"/>
      <p:bldP spid="34" grpId="0" animBg="1"/>
      <p:bldP spid="34" grpId="1" animBg="1"/>
      <p:bldP spid="33" grpId="0" animBg="1"/>
      <p:bldP spid="33" grpId="1" animBg="1"/>
      <p:bldP spid="32" grpId="0" animBg="1"/>
      <p:bldP spid="32" grpId="1" animBg="1"/>
      <p:bldP spid="31" grpId="0" animBg="1"/>
      <p:bldP spid="31" grpId="1" animBg="1"/>
      <p:bldP spid="25" grpId="0"/>
      <p:bldP spid="28" grpId="0"/>
      <p:bldP spid="28" grpId="1"/>
      <p:bldP spid="29" grpId="0"/>
      <p:bldP spid="29" grpId="1"/>
      <p:bldP spid="30" grpId="0"/>
      <p:bldP spid="30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1" grpId="0" animBg="1"/>
      <p:bldP spid="41" grpId="1" animBg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13">
            <a:extLst>
              <a:ext uri="{FF2B5EF4-FFF2-40B4-BE49-F238E27FC236}">
                <a16:creationId xmlns:a16="http://schemas.microsoft.com/office/drawing/2014/main" xmlns="" id="{610B19A1-CE5E-1A8E-ECCC-23BF1895D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8842" y="1825980"/>
            <a:ext cx="1260000" cy="396000"/>
          </a:xfrm>
          <a:prstGeom prst="rect">
            <a:avLst/>
          </a:prstGeom>
          <a:solidFill>
            <a:srgbClr val="DAFF71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9" name="矩形 13">
            <a:extLst>
              <a:ext uri="{FF2B5EF4-FFF2-40B4-BE49-F238E27FC236}">
                <a16:creationId xmlns:a16="http://schemas.microsoft.com/office/drawing/2014/main" xmlns="" id="{366CA862-8885-9A5E-5189-93BD2A6C8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2881" y="1831519"/>
            <a:ext cx="1260000" cy="396000"/>
          </a:xfrm>
          <a:prstGeom prst="rect">
            <a:avLst/>
          </a:prstGeom>
          <a:solidFill>
            <a:srgbClr val="FFC5EC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1" name="矩形 13">
            <a:extLst>
              <a:ext uri="{FF2B5EF4-FFF2-40B4-BE49-F238E27FC236}">
                <a16:creationId xmlns:a16="http://schemas.microsoft.com/office/drawing/2014/main" xmlns="" id="{85A75937-A771-93B0-CD5B-AC9F7A782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335" y="1406779"/>
            <a:ext cx="1641475" cy="396000"/>
          </a:xfrm>
          <a:prstGeom prst="rect">
            <a:avLst/>
          </a:prstGeom>
          <a:solidFill>
            <a:srgbClr val="DAFF71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2" name="矩形 13">
            <a:extLst>
              <a:ext uri="{FF2B5EF4-FFF2-40B4-BE49-F238E27FC236}">
                <a16:creationId xmlns:a16="http://schemas.microsoft.com/office/drawing/2014/main" xmlns="" id="{374B5CC8-AEB7-26CF-4AFB-A123573E2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8216" y="1412774"/>
            <a:ext cx="1260000" cy="3960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8" name="矩形 13">
            <a:extLst>
              <a:ext uri="{FF2B5EF4-FFF2-40B4-BE49-F238E27FC236}">
                <a16:creationId xmlns:a16="http://schemas.microsoft.com/office/drawing/2014/main" xmlns="" id="{5752D671-C7E2-26AC-3E2B-0E37B56C4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335" y="1824646"/>
            <a:ext cx="1641475" cy="396000"/>
          </a:xfrm>
          <a:prstGeom prst="rect">
            <a:avLst/>
          </a:prstGeom>
          <a:solidFill>
            <a:srgbClr val="FFC5EC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9" name="矩形 13">
            <a:extLst>
              <a:ext uri="{FF2B5EF4-FFF2-40B4-BE49-F238E27FC236}">
                <a16:creationId xmlns:a16="http://schemas.microsoft.com/office/drawing/2014/main" xmlns="" id="{7BFE8703-16BF-3071-EE60-7CFCDC217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7326" y="1829932"/>
            <a:ext cx="1260000" cy="396000"/>
          </a:xfrm>
          <a:prstGeom prst="rect">
            <a:avLst/>
          </a:prstGeom>
          <a:solidFill>
            <a:srgbClr val="FF8B8B"/>
          </a:solidFill>
          <a:ln>
            <a:noFill/>
          </a:ln>
        </p:spPr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37D52BB5-BE60-9EBF-A24E-E7634B69F8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307" y="912079"/>
            <a:ext cx="7898326" cy="181588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TW" sz="2800" b="0" dirty="0">
                <a:ea typeface="標楷體" panose="03000509000000000000" pitchFamily="65" charset="-120"/>
              </a:rPr>
              <a:t>P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800" b="0" dirty="0">
                <a:ea typeface="標楷體" panose="03000509000000000000" pitchFamily="65" charset="-120"/>
                <a:cs typeface="Arial" panose="020B0604020202020204" pitchFamily="34" charset="0"/>
              </a:rPr>
              <a:t>Q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兩車離開甲地沿直線向東</a:t>
            </a:r>
            <a:r>
              <a:rPr lang="zh-CN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方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行駛</a:t>
            </a:r>
            <a:r>
              <a:rPr lang="zh-TW" altLang="en-US" sz="2800" b="0" dirty="0">
                <a:ea typeface="標楷體" panose="03000509000000000000" pitchFamily="65" charset="-120"/>
              </a:rPr>
              <a:t>，</a:t>
            </a:r>
            <a:r>
              <a:rPr lang="en-US" altLang="zh-TW" sz="2800" b="0" dirty="0">
                <a:ea typeface="標楷體" panose="03000509000000000000" pitchFamily="65" charset="-120"/>
              </a:rPr>
              <a:t>P</a:t>
            </a:r>
            <a:r>
              <a:rPr lang="zh-TW" altLang="en-US" sz="2800" b="0" dirty="0">
                <a:ea typeface="標楷體" panose="03000509000000000000" pitchFamily="65" charset="-120"/>
              </a:rPr>
              <a:t>車在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/>
            <a:r>
              <a:rPr lang="en-US" altLang="zh-TW" sz="2800" b="0" dirty="0">
                <a:ea typeface="標楷體" panose="03000509000000000000" pitchFamily="65" charset="-120"/>
              </a:rPr>
              <a:t>08:30</a:t>
            </a:r>
            <a:r>
              <a:rPr lang="zh-TW" altLang="en-US" sz="2800" b="0" dirty="0">
                <a:ea typeface="標楷體" panose="03000509000000000000" pitchFamily="65" charset="-120"/>
              </a:rPr>
              <a:t>出發，它的平均速率是</a:t>
            </a:r>
            <a:r>
              <a:rPr lang="en-US" altLang="zh-TW" sz="2800" b="0" dirty="0">
                <a:ea typeface="標楷體" panose="03000509000000000000" pitchFamily="65" charset="-120"/>
              </a:rPr>
              <a:t>55km/h</a:t>
            </a:r>
            <a:r>
              <a:rPr lang="zh-TW" altLang="en-US" sz="2800" b="0" dirty="0">
                <a:ea typeface="標楷體" panose="03000509000000000000" pitchFamily="65" charset="-120"/>
              </a:rPr>
              <a:t>，而</a:t>
            </a:r>
            <a:r>
              <a:rPr lang="en-US" altLang="zh-TW" sz="2800" b="0" dirty="0">
                <a:ea typeface="標楷體" panose="03000509000000000000" pitchFamily="65" charset="-120"/>
              </a:rPr>
              <a:t>Q</a:t>
            </a:r>
            <a:r>
              <a:rPr lang="zh-TW" altLang="en-US" sz="2800" b="0" dirty="0">
                <a:ea typeface="標楷體" panose="03000509000000000000" pitchFamily="65" charset="-120"/>
              </a:rPr>
              <a:t>車在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/>
            <a:r>
              <a:rPr lang="en-US" altLang="zh-TW" sz="2800" b="0" dirty="0">
                <a:ea typeface="標楷體" panose="03000509000000000000" pitchFamily="65" charset="-120"/>
              </a:rPr>
              <a:t>09:45</a:t>
            </a:r>
            <a:r>
              <a:rPr lang="zh-TW" altLang="en-US" sz="2800" b="0" dirty="0">
                <a:ea typeface="標楷體" panose="03000509000000000000" pitchFamily="65" charset="-120"/>
              </a:rPr>
              <a:t>出發，它的平均速率是</a:t>
            </a:r>
            <a:r>
              <a:rPr lang="en-US" altLang="zh-TW" sz="2800" b="0" dirty="0">
                <a:ea typeface="標楷體" panose="03000509000000000000" pitchFamily="65" charset="-120"/>
              </a:rPr>
              <a:t>50km/h</a:t>
            </a:r>
            <a:r>
              <a:rPr lang="zh-TW" altLang="en-US" sz="2800" b="0" dirty="0">
                <a:ea typeface="標楷體" panose="03000509000000000000" pitchFamily="65" charset="-120"/>
              </a:rPr>
              <a:t>。在</a:t>
            </a:r>
            <a:r>
              <a:rPr lang="en-US" altLang="zh-TW" sz="2800" b="0" dirty="0">
                <a:ea typeface="標楷體" panose="03000509000000000000" pitchFamily="65" charset="-120"/>
              </a:rPr>
              <a:t>11:00</a:t>
            </a:r>
            <a:r>
              <a:rPr lang="zh-TW" altLang="en-US" sz="2800" b="0" dirty="0">
                <a:ea typeface="標楷體" panose="03000509000000000000" pitchFamily="65" charset="-120"/>
              </a:rPr>
              <a:t>，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 marL="0" indent="0"/>
            <a:r>
              <a:rPr lang="zh-TW" altLang="en-US" sz="2800" b="0" dirty="0">
                <a:ea typeface="標楷體" panose="03000509000000000000" pitchFamily="65" charset="-120"/>
              </a:rPr>
              <a:t>兩車相距多少？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F4178EA6-D9F6-09EC-3C56-E5F9BD9DD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65" y="2781936"/>
            <a:ext cx="6180137" cy="1022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</a:t>
            </a:r>
            <a:r>
              <a:rPr lang="en-US" altLang="zh-TW" sz="2800" b="0" dirty="0">
                <a:ea typeface="標楷體" panose="03000509000000000000" pitchFamily="65" charset="-120"/>
              </a:rPr>
              <a:t>62.5km			</a:t>
            </a:r>
            <a:r>
              <a:rPr lang="en-US" altLang="zh-CN" sz="2800" b="0" dirty="0">
                <a:ea typeface="標楷體" panose="03000509000000000000" pitchFamily="65" charset="-120"/>
              </a:rPr>
              <a:t>B. </a:t>
            </a:r>
            <a:r>
              <a:rPr lang="en-US" altLang="zh-TW" sz="2800" b="0" dirty="0">
                <a:ea typeface="標楷體" panose="03000509000000000000" pitchFamily="65" charset="-120"/>
              </a:rPr>
              <a:t>75km</a:t>
            </a:r>
            <a:endParaRPr lang="zh-CN" altLang="en-US" sz="2800" b="0" dirty="0"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</a:t>
            </a:r>
            <a:r>
              <a:rPr lang="en-US" altLang="zh-TW" sz="2800" b="0" dirty="0">
                <a:ea typeface="標楷體" panose="03000509000000000000" pitchFamily="65" charset="-120"/>
              </a:rPr>
              <a:t>137.5km 		</a:t>
            </a:r>
            <a:r>
              <a:rPr lang="en-US" altLang="zh-CN" sz="2800" b="0" dirty="0">
                <a:ea typeface="標楷體" panose="03000509000000000000" pitchFamily="65" charset="-120"/>
              </a:rPr>
              <a:t>D. </a:t>
            </a:r>
            <a:r>
              <a:rPr lang="en-US" altLang="zh-TW" sz="2800" b="0" dirty="0">
                <a:ea typeface="標楷體" panose="03000509000000000000" pitchFamily="65" charset="-120"/>
              </a:rPr>
              <a:t>200km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2047317C-DEE8-F5B5-2E95-B2256FEB5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1323" y="3239614"/>
            <a:ext cx="576262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" name="圆角矩形 7">
            <a:extLst>
              <a:ext uri="{FF2B5EF4-FFF2-40B4-BE49-F238E27FC236}">
                <a16:creationId xmlns:a16="http://schemas.microsoft.com/office/drawing/2014/main" xmlns="" id="{A54D70B7-49F7-D6E7-36C0-57181F97F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3905" y="2345682"/>
            <a:ext cx="1547813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(2015</a:t>
            </a:r>
            <a:r>
              <a:rPr lang="zh-TW" altLang="en-US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" name="Text Box 54">
            <a:extLst>
              <a:ext uri="{FF2B5EF4-FFF2-40B4-BE49-F238E27FC236}">
                <a16:creationId xmlns:a16="http://schemas.microsoft.com/office/drawing/2014/main" xmlns="" id="{E69EF36F-2C0E-AC31-5B76-2237FC3A8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93" y="3276126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grpSp>
        <p:nvGrpSpPr>
          <p:cNvPr id="8" name="群組 7">
            <a:extLst>
              <a:ext uri="{FF2B5EF4-FFF2-40B4-BE49-F238E27FC236}">
                <a16:creationId xmlns:a16="http://schemas.microsoft.com/office/drawing/2014/main" xmlns="" id="{0F006C85-A94A-AE4A-63AE-806C879BC699}"/>
              </a:ext>
            </a:extLst>
          </p:cNvPr>
          <p:cNvGrpSpPr/>
          <p:nvPr/>
        </p:nvGrpSpPr>
        <p:grpSpPr>
          <a:xfrm>
            <a:off x="5226493" y="4074150"/>
            <a:ext cx="835709" cy="451784"/>
            <a:chOff x="5226493" y="4074150"/>
            <a:chExt cx="835709" cy="451784"/>
          </a:xfrm>
        </p:grpSpPr>
        <p:sp>
          <p:nvSpPr>
            <p:cNvPr id="10" name="椭圆 12">
              <a:extLst>
                <a:ext uri="{FF2B5EF4-FFF2-40B4-BE49-F238E27FC236}">
                  <a16:creationId xmlns:a16="http://schemas.microsoft.com/office/drawing/2014/main" xmlns="" id="{C58A8903-D9D7-EF49-1E4B-5C668AA27076}"/>
                </a:ext>
              </a:extLst>
            </p:cNvPr>
            <p:cNvSpPr/>
            <p:nvPr/>
          </p:nvSpPr>
          <p:spPr bwMode="auto">
            <a:xfrm>
              <a:off x="5515836" y="4074150"/>
              <a:ext cx="92075" cy="92075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rgbClr val="C000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1" name="文本框 19">
              <a:extLst>
                <a:ext uri="{FF2B5EF4-FFF2-40B4-BE49-F238E27FC236}">
                  <a16:creationId xmlns:a16="http://schemas.microsoft.com/office/drawing/2014/main" xmlns="" id="{DA7BA3C9-5120-6F2F-926E-FC3254C1AA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26493" y="4125824"/>
              <a:ext cx="83570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2000" b="0" dirty="0">
                  <a:solidFill>
                    <a:srgbClr val="0000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甲地</a:t>
              </a:r>
              <a:endParaRPr lang="zh-CN" altLang="en-US" sz="20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grpSp>
        <p:nvGrpSpPr>
          <p:cNvPr id="9" name="群組 8">
            <a:extLst>
              <a:ext uri="{FF2B5EF4-FFF2-40B4-BE49-F238E27FC236}">
                <a16:creationId xmlns:a16="http://schemas.microsoft.com/office/drawing/2014/main" xmlns="" id="{AE236BF8-3680-57B6-09C1-FFC4B6FA8B9F}"/>
              </a:ext>
            </a:extLst>
          </p:cNvPr>
          <p:cNvGrpSpPr/>
          <p:nvPr/>
        </p:nvGrpSpPr>
        <p:grpSpPr>
          <a:xfrm>
            <a:off x="7007260" y="4074150"/>
            <a:ext cx="714375" cy="451784"/>
            <a:chOff x="7007260" y="4074150"/>
            <a:chExt cx="714375" cy="451784"/>
          </a:xfrm>
        </p:grpSpPr>
        <p:sp>
          <p:nvSpPr>
            <p:cNvPr id="13" name="椭圆 15">
              <a:extLst>
                <a:ext uri="{FF2B5EF4-FFF2-40B4-BE49-F238E27FC236}">
                  <a16:creationId xmlns:a16="http://schemas.microsoft.com/office/drawing/2014/main" xmlns="" id="{AF633362-7656-243F-DAB0-F0BB4284F9F2}"/>
                </a:ext>
              </a:extLst>
            </p:cNvPr>
            <p:cNvSpPr/>
            <p:nvPr/>
          </p:nvSpPr>
          <p:spPr bwMode="auto">
            <a:xfrm>
              <a:off x="7227203" y="4074150"/>
              <a:ext cx="92075" cy="92075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rgbClr val="C000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4" name="文本框 31">
              <a:extLst>
                <a:ext uri="{FF2B5EF4-FFF2-40B4-BE49-F238E27FC236}">
                  <a16:creationId xmlns:a16="http://schemas.microsoft.com/office/drawing/2014/main" xmlns="" id="{31F673DB-2789-27FB-58D2-58DD700785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07260" y="4125824"/>
              <a:ext cx="71437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Q</a:t>
              </a:r>
              <a:r>
                <a:rPr lang="zh-TW" altLang="en-US" sz="2000" b="0" dirty="0">
                  <a:solidFill>
                    <a:srgbClr val="0000FF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Arial" panose="020B0604020202020204" pitchFamily="34" charset="0"/>
                </a:rPr>
                <a:t>車</a:t>
              </a:r>
              <a:endParaRPr lang="zh-CN" altLang="en-US" sz="20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群組 11">
            <a:extLst>
              <a:ext uri="{FF2B5EF4-FFF2-40B4-BE49-F238E27FC236}">
                <a16:creationId xmlns:a16="http://schemas.microsoft.com/office/drawing/2014/main" xmlns="" id="{FB829CAD-FD11-8E98-8524-0FF728E72B34}"/>
              </a:ext>
            </a:extLst>
          </p:cNvPr>
          <p:cNvGrpSpPr/>
          <p:nvPr/>
        </p:nvGrpSpPr>
        <p:grpSpPr>
          <a:xfrm>
            <a:off x="8058078" y="4074150"/>
            <a:ext cx="741362" cy="451784"/>
            <a:chOff x="8058078" y="4074150"/>
            <a:chExt cx="741362" cy="451784"/>
          </a:xfrm>
        </p:grpSpPr>
        <p:sp>
          <p:nvSpPr>
            <p:cNvPr id="16" name="椭圆 18">
              <a:extLst>
                <a:ext uri="{FF2B5EF4-FFF2-40B4-BE49-F238E27FC236}">
                  <a16:creationId xmlns:a16="http://schemas.microsoft.com/office/drawing/2014/main" xmlns="" id="{E21ECC2A-F8A0-B1C2-1281-E087660DD832}"/>
                </a:ext>
              </a:extLst>
            </p:cNvPr>
            <p:cNvSpPr/>
            <p:nvPr/>
          </p:nvSpPr>
          <p:spPr bwMode="auto">
            <a:xfrm>
              <a:off x="8302377" y="4074150"/>
              <a:ext cx="90487" cy="92075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rgbClr val="C000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7" name="文本框 32">
              <a:extLst>
                <a:ext uri="{FF2B5EF4-FFF2-40B4-BE49-F238E27FC236}">
                  <a16:creationId xmlns:a16="http://schemas.microsoft.com/office/drawing/2014/main" xmlns="" id="{E42EE5B9-3A1D-1D05-B1AF-DB29BB27C6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58078" y="4125824"/>
              <a:ext cx="74136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P</a:t>
              </a:r>
              <a:r>
                <a:rPr lang="zh-TW" altLang="en-US" sz="2000" b="0" dirty="0">
                  <a:solidFill>
                    <a:srgbClr val="0000FF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Arial" panose="020B0604020202020204" pitchFamily="34" charset="0"/>
                </a:rPr>
                <a:t>車</a:t>
              </a:r>
              <a:endParaRPr lang="zh-CN" altLang="en-US" sz="20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18" name="文本框 20">
            <a:extLst>
              <a:ext uri="{FF2B5EF4-FFF2-40B4-BE49-F238E27FC236}">
                <a16:creationId xmlns:a16="http://schemas.microsoft.com/office/drawing/2014/main" xmlns="" id="{11B14161-A4D9-07F0-69DB-F44D2898B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773" y="4212327"/>
            <a:ext cx="15197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路程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</a:p>
        </p:txBody>
      </p:sp>
      <p:sp>
        <p:nvSpPr>
          <p:cNvPr id="20" name="文本框 22">
            <a:extLst>
              <a:ext uri="{FF2B5EF4-FFF2-40B4-BE49-F238E27FC236}">
                <a16:creationId xmlns:a16="http://schemas.microsoft.com/office/drawing/2014/main" xmlns="" id="{8E41B4DD-905D-D10B-21F4-9FE62B7C4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4880" y="4212327"/>
            <a:ext cx="13890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55</a:t>
            </a:r>
            <a:r>
              <a:rPr lang="en-US" altLang="zh-TW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2.5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左大括号 26">
            <a:extLst>
              <a:ext uri="{FF2B5EF4-FFF2-40B4-BE49-F238E27FC236}">
                <a16:creationId xmlns:a16="http://schemas.microsoft.com/office/drawing/2014/main" xmlns="" id="{F6BA09FF-9CA7-2DB4-CFBD-C37630DF220D}"/>
              </a:ext>
            </a:extLst>
          </p:cNvPr>
          <p:cNvSpPr/>
          <p:nvPr/>
        </p:nvSpPr>
        <p:spPr bwMode="auto">
          <a:xfrm rot="5400000">
            <a:off x="6863466" y="2531328"/>
            <a:ext cx="182562" cy="2785748"/>
          </a:xfrm>
          <a:prstGeom prst="leftBrace">
            <a:avLst>
              <a:gd name="adj1" fmla="val 30718"/>
              <a:gd name="adj2" fmla="val 50000"/>
            </a:avLst>
          </a:prstGeom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6" name="文本框 44">
            <a:extLst>
              <a:ext uri="{FF2B5EF4-FFF2-40B4-BE49-F238E27FC236}">
                <a16:creationId xmlns:a16="http://schemas.microsoft.com/office/drawing/2014/main" xmlns="" id="{B0F77A1B-550E-6418-9430-798FE6D76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208" y="3507501"/>
            <a:ext cx="124107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137.5km</a:t>
            </a:r>
            <a:endParaRPr lang="zh-CN" altLang="en-US" sz="20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文本框 28">
            <a:extLst>
              <a:ext uri="{FF2B5EF4-FFF2-40B4-BE49-F238E27FC236}">
                <a16:creationId xmlns:a16="http://schemas.microsoft.com/office/drawing/2014/main" xmlns="" id="{865D42B4-DE70-F2F1-7C98-E1DBC8FC1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81" y="5359224"/>
            <a:ext cx="14640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路程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是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</a:p>
        </p:txBody>
      </p:sp>
      <p:sp>
        <p:nvSpPr>
          <p:cNvPr id="30" name="文本框 31">
            <a:extLst>
              <a:ext uri="{FF2B5EF4-FFF2-40B4-BE49-F238E27FC236}">
                <a16:creationId xmlns:a16="http://schemas.microsoft.com/office/drawing/2014/main" xmlns="" id="{845D795C-5C8D-6536-4EB5-FDA7897F4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2724" y="5359224"/>
            <a:ext cx="16101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50</a:t>
            </a:r>
            <a:r>
              <a:rPr lang="en-US" altLang="zh-TW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1.25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2" name="左大括号 33">
            <a:extLst>
              <a:ext uri="{FF2B5EF4-FFF2-40B4-BE49-F238E27FC236}">
                <a16:creationId xmlns:a16="http://schemas.microsoft.com/office/drawing/2014/main" xmlns="" id="{A69582E3-4F6A-BF13-9612-87653C05416E}"/>
              </a:ext>
            </a:extLst>
          </p:cNvPr>
          <p:cNvSpPr/>
          <p:nvPr/>
        </p:nvSpPr>
        <p:spPr bwMode="auto">
          <a:xfrm rot="16200000">
            <a:off x="6343441" y="3696049"/>
            <a:ext cx="182562" cy="1720852"/>
          </a:xfrm>
          <a:prstGeom prst="leftBrace">
            <a:avLst>
              <a:gd name="adj1" fmla="val 30718"/>
              <a:gd name="adj2" fmla="val 50000"/>
            </a:avLst>
          </a:prstGeom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33" name="文本框 51">
            <a:extLst>
              <a:ext uri="{FF2B5EF4-FFF2-40B4-BE49-F238E27FC236}">
                <a16:creationId xmlns:a16="http://schemas.microsoft.com/office/drawing/2014/main" xmlns="" id="{0B66F9BE-F1E3-3949-59ED-87DB8F7F7E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2588" y="4614043"/>
            <a:ext cx="1120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62.5km</a:t>
            </a:r>
            <a:endParaRPr lang="zh-CN" altLang="en-US" sz="20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4" name="文本框 35">
            <a:extLst>
              <a:ext uri="{FF2B5EF4-FFF2-40B4-BE49-F238E27FC236}">
                <a16:creationId xmlns:a16="http://schemas.microsoft.com/office/drawing/2014/main" xmlns="" id="{70AFBA25-BCBA-D935-6137-E50C29202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6914" y="4942631"/>
            <a:ext cx="17208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兩車相距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5" name="文本框 36">
            <a:extLst>
              <a:ext uri="{FF2B5EF4-FFF2-40B4-BE49-F238E27FC236}">
                <a16:creationId xmlns:a16="http://schemas.microsoft.com/office/drawing/2014/main" xmlns="" id="{306410C1-8353-74F9-9028-66D44CDB4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090" y="5352598"/>
            <a:ext cx="20250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137.5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62.5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6677F2F8-2B0C-2574-C835-F2E2C39EC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65" y="3745855"/>
            <a:ext cx="1167522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P</a:t>
            </a:r>
            <a:r>
              <a:rPr lang="zh-CN" altLang="en-US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車：</a:t>
            </a:r>
          </a:p>
        </p:txBody>
      </p:sp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3B138BE8-274F-0721-F5E0-56D05349B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5844" y="3626611"/>
            <a:ext cx="1645403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92D050"/>
                </a:solidFill>
                <a:ea typeface="標楷體" panose="03000509000000000000" pitchFamily="65" charset="-120"/>
              </a:rPr>
              <a:t>2</a:t>
            </a:r>
            <a:r>
              <a:rPr lang="zh-CN" altLang="en-US" b="0" dirty="0">
                <a:solidFill>
                  <a:srgbClr val="92D050"/>
                </a:solidFill>
                <a:ea typeface="標楷體" panose="03000509000000000000" pitchFamily="65" charset="-120"/>
              </a:rPr>
              <a:t>小時</a:t>
            </a:r>
            <a:r>
              <a:rPr lang="en-US" altLang="zh-CN" b="0" dirty="0">
                <a:solidFill>
                  <a:srgbClr val="92D050"/>
                </a:solidFill>
                <a:ea typeface="標楷體" panose="03000509000000000000" pitchFamily="65" charset="-120"/>
              </a:rPr>
              <a:t>30</a:t>
            </a:r>
            <a:r>
              <a:rPr lang="zh-CN" altLang="en-US" b="0" dirty="0">
                <a:solidFill>
                  <a:srgbClr val="92D050"/>
                </a:solidFill>
                <a:ea typeface="標楷體" panose="03000509000000000000" pitchFamily="65" charset="-120"/>
              </a:rPr>
              <a:t>分鐘</a:t>
            </a: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FCD58F21-E299-1B1A-3757-DBE5EC4DB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565" y="4853828"/>
            <a:ext cx="1167522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Q</a:t>
            </a:r>
            <a:r>
              <a:rPr lang="zh-CN" altLang="en-US" sz="2200" b="0" dirty="0">
                <a:solidFill>
                  <a:srgbClr val="0000FF"/>
                </a:solidFill>
                <a:ea typeface="標楷體" panose="03000509000000000000" pitchFamily="65" charset="-120"/>
              </a:rPr>
              <a:t>車：</a:t>
            </a:r>
          </a:p>
        </p:txBody>
      </p:sp>
      <p:grpSp>
        <p:nvGrpSpPr>
          <p:cNvPr id="16394" name="群組 16393">
            <a:extLst>
              <a:ext uri="{FF2B5EF4-FFF2-40B4-BE49-F238E27FC236}">
                <a16:creationId xmlns:a16="http://schemas.microsoft.com/office/drawing/2014/main" xmlns="" id="{F3FEA1BB-F747-6567-8E06-15171DA64E7D}"/>
              </a:ext>
            </a:extLst>
          </p:cNvPr>
          <p:cNvGrpSpPr/>
          <p:nvPr/>
        </p:nvGrpSpPr>
        <p:grpSpPr>
          <a:xfrm>
            <a:off x="1640072" y="3745855"/>
            <a:ext cx="3540787" cy="430887"/>
            <a:chOff x="1640072" y="3745855"/>
            <a:chExt cx="3540787" cy="430887"/>
          </a:xfrm>
        </p:grpSpPr>
        <p:sp>
          <p:nvSpPr>
            <p:cNvPr id="39" name="Rectangle 4">
              <a:extLst>
                <a:ext uri="{FF2B5EF4-FFF2-40B4-BE49-F238E27FC236}">
                  <a16:creationId xmlns:a16="http://schemas.microsoft.com/office/drawing/2014/main" xmlns="" id="{7FFD8E18-FC0E-F440-BF61-5CBB8412A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0072" y="3745855"/>
              <a:ext cx="1114256" cy="43088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CN" sz="2200" b="0" dirty="0">
                  <a:solidFill>
                    <a:srgbClr val="00B050"/>
                  </a:solidFill>
                  <a:ea typeface="標楷體" panose="03000509000000000000" pitchFamily="65" charset="-120"/>
                </a:rPr>
                <a:t>08:30</a:t>
              </a:r>
              <a:endParaRPr lang="zh-CN" altLang="en-US" sz="2200" b="0" dirty="0">
                <a:solidFill>
                  <a:srgbClr val="00B05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40" name="Rectangle 4">
              <a:extLst>
                <a:ext uri="{FF2B5EF4-FFF2-40B4-BE49-F238E27FC236}">
                  <a16:creationId xmlns:a16="http://schemas.microsoft.com/office/drawing/2014/main" xmlns="" id="{5995643B-251E-E0B3-92E5-7E53ED8D5B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5052" y="3745855"/>
              <a:ext cx="1185807" cy="43088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CN" sz="2200" b="0" dirty="0">
                  <a:solidFill>
                    <a:srgbClr val="00B050"/>
                  </a:solidFill>
                  <a:ea typeface="標楷體" panose="03000509000000000000" pitchFamily="65" charset="-120"/>
                </a:rPr>
                <a:t>11:00</a:t>
              </a:r>
              <a:endParaRPr lang="zh-CN" altLang="en-US" sz="2200" b="0" dirty="0">
                <a:solidFill>
                  <a:srgbClr val="00B050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47" name="直線單箭頭接點 46">
              <a:extLst>
                <a:ext uri="{FF2B5EF4-FFF2-40B4-BE49-F238E27FC236}">
                  <a16:creationId xmlns:a16="http://schemas.microsoft.com/office/drawing/2014/main" xmlns="" id="{91758B9A-C592-CB37-9000-7A64F2C10B2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586305" y="3979382"/>
              <a:ext cx="1368000" cy="0"/>
            </a:xfrm>
            <a:prstGeom prst="straightConnector1">
              <a:avLst/>
            </a:prstGeom>
            <a:noFill/>
            <a:ln w="19050" algn="ctr">
              <a:solidFill>
                <a:srgbClr val="00B050"/>
              </a:solidFill>
              <a:prstDash val="solid"/>
              <a:round/>
              <a:headEnd/>
              <a:tailEnd type="triangle"/>
            </a:ln>
          </p:spPr>
        </p:cxnSp>
      </p:grpSp>
      <p:sp>
        <p:nvSpPr>
          <p:cNvPr id="48" name="Rectangle 4">
            <a:extLst>
              <a:ext uri="{FF2B5EF4-FFF2-40B4-BE49-F238E27FC236}">
                <a16:creationId xmlns:a16="http://schemas.microsoft.com/office/drawing/2014/main" xmlns="" id="{01D6217C-8260-AAB8-4B79-60A98409B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0764" y="4735321"/>
            <a:ext cx="1645403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9933"/>
                </a:solidFill>
                <a:ea typeface="標楷體" panose="03000509000000000000" pitchFamily="65" charset="-120"/>
              </a:rPr>
              <a:t>1</a:t>
            </a:r>
            <a:r>
              <a:rPr lang="zh-CN" altLang="en-US" b="0" dirty="0">
                <a:solidFill>
                  <a:srgbClr val="FF9933"/>
                </a:solidFill>
                <a:ea typeface="標楷體" panose="03000509000000000000" pitchFamily="65" charset="-120"/>
              </a:rPr>
              <a:t>小時</a:t>
            </a:r>
            <a:r>
              <a:rPr lang="en-US" altLang="zh-CN" b="0" dirty="0">
                <a:solidFill>
                  <a:srgbClr val="FF9933"/>
                </a:solidFill>
                <a:ea typeface="標楷體" panose="03000509000000000000" pitchFamily="65" charset="-120"/>
              </a:rPr>
              <a:t>15</a:t>
            </a:r>
            <a:r>
              <a:rPr lang="zh-CN" altLang="en-US" b="0" dirty="0">
                <a:solidFill>
                  <a:srgbClr val="FF9933"/>
                </a:solidFill>
                <a:ea typeface="標楷體" panose="03000509000000000000" pitchFamily="65" charset="-120"/>
              </a:rPr>
              <a:t>分鐘</a:t>
            </a:r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xmlns="" id="{E636C49F-5F74-409C-C70B-3BC74D3C5F2D}"/>
              </a:ext>
            </a:extLst>
          </p:cNvPr>
          <p:cNvGrpSpPr/>
          <p:nvPr/>
        </p:nvGrpSpPr>
        <p:grpSpPr>
          <a:xfrm>
            <a:off x="1640072" y="4853828"/>
            <a:ext cx="3540787" cy="430887"/>
            <a:chOff x="1640072" y="4853828"/>
            <a:chExt cx="3540787" cy="430887"/>
          </a:xfrm>
        </p:grpSpPr>
        <p:sp>
          <p:nvSpPr>
            <p:cNvPr id="43" name="Rectangle 4">
              <a:extLst>
                <a:ext uri="{FF2B5EF4-FFF2-40B4-BE49-F238E27FC236}">
                  <a16:creationId xmlns:a16="http://schemas.microsoft.com/office/drawing/2014/main" xmlns="" id="{552BA40D-5B42-97BA-86FB-A4FCC9272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0072" y="4853828"/>
              <a:ext cx="1114256" cy="43088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CN" sz="2200" b="0" dirty="0">
                  <a:solidFill>
                    <a:srgbClr val="FF6600"/>
                  </a:solidFill>
                  <a:ea typeface="標楷體" panose="03000509000000000000" pitchFamily="65" charset="-120"/>
                </a:rPr>
                <a:t>09:45</a:t>
              </a:r>
              <a:endParaRPr lang="zh-CN" altLang="en-US" sz="2200" b="0" dirty="0">
                <a:solidFill>
                  <a:srgbClr val="FF660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44" name="Rectangle 4">
              <a:extLst>
                <a:ext uri="{FF2B5EF4-FFF2-40B4-BE49-F238E27FC236}">
                  <a16:creationId xmlns:a16="http://schemas.microsoft.com/office/drawing/2014/main" xmlns="" id="{E45B6B83-E06F-0819-3E51-32246B98EA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5052" y="4853828"/>
              <a:ext cx="1185807" cy="430887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CN" sz="2200" b="0" dirty="0">
                  <a:solidFill>
                    <a:srgbClr val="FF6600"/>
                  </a:solidFill>
                  <a:ea typeface="標楷體" panose="03000509000000000000" pitchFamily="65" charset="-120"/>
                </a:rPr>
                <a:t>11:00</a:t>
              </a:r>
              <a:endParaRPr lang="zh-CN" altLang="en-US" sz="2200" b="0" dirty="0">
                <a:solidFill>
                  <a:srgbClr val="FF6600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49" name="直線單箭頭接點 48">
              <a:extLst>
                <a:ext uri="{FF2B5EF4-FFF2-40B4-BE49-F238E27FC236}">
                  <a16:creationId xmlns:a16="http://schemas.microsoft.com/office/drawing/2014/main" xmlns="" id="{250AB9A6-8A22-A538-4849-B5809D501FC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593925" y="5088092"/>
              <a:ext cx="1368000" cy="0"/>
            </a:xfrm>
            <a:prstGeom prst="straightConnector1">
              <a:avLst/>
            </a:prstGeom>
            <a:noFill/>
            <a:ln w="19050" algn="ctr">
              <a:solidFill>
                <a:srgbClr val="FF6600"/>
              </a:solidFill>
              <a:prstDash val="solid"/>
              <a:round/>
              <a:headEnd/>
              <a:tailEnd type="triangle"/>
            </a:ln>
          </p:spPr>
        </p:cxnSp>
      </p:grpSp>
      <p:sp>
        <p:nvSpPr>
          <p:cNvPr id="50" name="Rectangle 4">
            <a:extLst>
              <a:ext uri="{FF2B5EF4-FFF2-40B4-BE49-F238E27FC236}">
                <a16:creationId xmlns:a16="http://schemas.microsoft.com/office/drawing/2014/main" xmlns="" id="{DA4919C9-29DE-ED3A-1DAA-9B598C5D2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1382" y="3939282"/>
            <a:ext cx="131795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b="0" dirty="0">
                <a:solidFill>
                  <a:srgbClr val="92D050"/>
                </a:solidFill>
                <a:ea typeface="標楷體" panose="03000509000000000000" pitchFamily="65" charset="-120"/>
              </a:rPr>
              <a:t>即</a:t>
            </a:r>
            <a:r>
              <a:rPr lang="en-US" altLang="zh-CN" b="0" dirty="0">
                <a:solidFill>
                  <a:srgbClr val="C00000"/>
                </a:solidFill>
                <a:ea typeface="標楷體" panose="03000509000000000000" pitchFamily="65" charset="-120"/>
              </a:rPr>
              <a:t>2.5</a:t>
            </a:r>
            <a:r>
              <a:rPr lang="zh-CN" altLang="en-US" b="0" dirty="0">
                <a:solidFill>
                  <a:srgbClr val="92D050"/>
                </a:solidFill>
                <a:ea typeface="標楷體" panose="03000509000000000000" pitchFamily="65" charset="-120"/>
              </a:rPr>
              <a:t>小時</a:t>
            </a: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xmlns="" id="{4BD44BD5-20A0-6708-60F5-A3E4C2D83F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9794" y="5070579"/>
            <a:ext cx="131795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b="0" dirty="0">
                <a:solidFill>
                  <a:srgbClr val="FF9933"/>
                </a:solidFill>
                <a:ea typeface="標楷體" panose="03000509000000000000" pitchFamily="65" charset="-120"/>
              </a:rPr>
              <a:t>即</a:t>
            </a:r>
            <a:r>
              <a:rPr lang="en-US" altLang="zh-CN" b="0" dirty="0">
                <a:solidFill>
                  <a:srgbClr val="C00000"/>
                </a:solidFill>
                <a:ea typeface="標楷體" panose="03000509000000000000" pitchFamily="65" charset="-120"/>
              </a:rPr>
              <a:t>1.25</a:t>
            </a:r>
            <a:r>
              <a:rPr lang="zh-CN" altLang="en-US" b="0" dirty="0">
                <a:solidFill>
                  <a:srgbClr val="FF9933"/>
                </a:solidFill>
                <a:ea typeface="標楷體" panose="03000509000000000000" pitchFamily="65" charset="-120"/>
              </a:rPr>
              <a:t>小時</a:t>
            </a:r>
          </a:p>
        </p:txBody>
      </p:sp>
      <p:cxnSp>
        <p:nvCxnSpPr>
          <p:cNvPr id="54" name="直線接點 53">
            <a:extLst>
              <a:ext uri="{FF2B5EF4-FFF2-40B4-BE49-F238E27FC236}">
                <a16:creationId xmlns:a16="http://schemas.microsoft.com/office/drawing/2014/main" xmlns="" id="{AFF324F6-5DAC-FC93-6D6F-CAC73F721DA8}"/>
              </a:ext>
            </a:extLst>
          </p:cNvPr>
          <p:cNvCxnSpPr>
            <a:cxnSpLocks/>
          </p:cNvCxnSpPr>
          <p:nvPr/>
        </p:nvCxnSpPr>
        <p:spPr bwMode="auto">
          <a:xfrm>
            <a:off x="5561874" y="4120187"/>
            <a:ext cx="2785747" cy="0"/>
          </a:xfrm>
          <a:prstGeom prst="line">
            <a:avLst/>
          </a:prstGeom>
          <a:noFill/>
          <a:ln w="19050" algn="ctr">
            <a:solidFill>
              <a:srgbClr val="C00000"/>
            </a:solidFill>
            <a:prstDash val="solid"/>
            <a:round/>
            <a:headEnd/>
            <a:tailEnd/>
          </a:ln>
        </p:spPr>
      </p:cxnSp>
      <p:sp>
        <p:nvSpPr>
          <p:cNvPr id="55" name="文本框 36">
            <a:extLst>
              <a:ext uri="{FF2B5EF4-FFF2-40B4-BE49-F238E27FC236}">
                <a16:creationId xmlns:a16="http://schemas.microsoft.com/office/drawing/2014/main" xmlns="" id="{8F886017-B289-4BCC-D729-16339B885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3802" y="5352598"/>
            <a:ext cx="16403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75(km)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6" name="Rectangle 4">
            <a:extLst>
              <a:ext uri="{FF2B5EF4-FFF2-40B4-BE49-F238E27FC236}">
                <a16:creationId xmlns:a16="http://schemas.microsoft.com/office/drawing/2014/main" xmlns="" id="{CAB61E43-29B8-1E2F-7012-7A7DBF3DA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2755" y="3790712"/>
            <a:ext cx="150924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2</a:t>
            </a: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</a:rPr>
              <a:t>小時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30</a:t>
            </a: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</a:rPr>
              <a:t>分鐘</a:t>
            </a:r>
          </a:p>
        </p:txBody>
      </p:sp>
      <p:sp>
        <p:nvSpPr>
          <p:cNvPr id="62" name="Rectangle 4">
            <a:extLst>
              <a:ext uri="{FF2B5EF4-FFF2-40B4-BE49-F238E27FC236}">
                <a16:creationId xmlns:a16="http://schemas.microsoft.com/office/drawing/2014/main" xmlns="" id="{A28C05E8-2084-51F0-EC71-8A43666F6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468" y="4229360"/>
            <a:ext cx="135933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= 2.5</a:t>
            </a: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</a:rPr>
              <a:t>小時</a:t>
            </a:r>
          </a:p>
        </p:txBody>
      </p:sp>
      <p:grpSp>
        <p:nvGrpSpPr>
          <p:cNvPr id="16384" name="群組 16383">
            <a:extLst>
              <a:ext uri="{FF2B5EF4-FFF2-40B4-BE49-F238E27FC236}">
                <a16:creationId xmlns:a16="http://schemas.microsoft.com/office/drawing/2014/main" xmlns="" id="{07574ED1-5C61-AD4C-8653-024BF203B5FE}"/>
              </a:ext>
            </a:extLst>
          </p:cNvPr>
          <p:cNvGrpSpPr/>
          <p:nvPr/>
        </p:nvGrpSpPr>
        <p:grpSpPr>
          <a:xfrm>
            <a:off x="6320277" y="3693563"/>
            <a:ext cx="1471932" cy="605294"/>
            <a:chOff x="3443026" y="5688132"/>
            <a:chExt cx="1471932" cy="605294"/>
          </a:xfrm>
        </p:grpSpPr>
        <p:grpSp>
          <p:nvGrpSpPr>
            <p:cNvPr id="60" name="群組 59">
              <a:extLst>
                <a:ext uri="{FF2B5EF4-FFF2-40B4-BE49-F238E27FC236}">
                  <a16:creationId xmlns:a16="http://schemas.microsoft.com/office/drawing/2014/main" xmlns="" id="{6E16E32C-20A8-6E99-CAF8-9AD530CDA2F3}"/>
                </a:ext>
              </a:extLst>
            </p:cNvPr>
            <p:cNvGrpSpPr/>
            <p:nvPr/>
          </p:nvGrpSpPr>
          <p:grpSpPr>
            <a:xfrm>
              <a:off x="3857369" y="5688132"/>
              <a:ext cx="513081" cy="605294"/>
              <a:chOff x="4356099" y="5698603"/>
              <a:chExt cx="513081" cy="605294"/>
            </a:xfrm>
          </p:grpSpPr>
          <p:sp>
            <p:nvSpPr>
              <p:cNvPr id="57" name="Rectangle 4">
                <a:extLst>
                  <a:ext uri="{FF2B5EF4-FFF2-40B4-BE49-F238E27FC236}">
                    <a16:creationId xmlns:a16="http://schemas.microsoft.com/office/drawing/2014/main" xmlns="" id="{68AFE817-DCC4-ACA7-7636-3A4ADFF824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6099" y="5698603"/>
                <a:ext cx="513081" cy="60529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2000"/>
                  </a:lnSpc>
                </a:pPr>
                <a:r>
                  <a:rPr lang="en-US" altLang="zh-CN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30</a:t>
                </a:r>
              </a:p>
              <a:p>
                <a:pPr>
                  <a:lnSpc>
                    <a:spcPts val="2000"/>
                  </a:lnSpc>
                </a:pPr>
                <a:r>
                  <a:rPr lang="en-US" altLang="zh-CN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60</a:t>
                </a:r>
                <a:endParaRPr lang="zh-CN" altLang="en-US" b="0" dirty="0">
                  <a:solidFill>
                    <a:srgbClr val="FF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59" name="直線接點 58">
                <a:extLst>
                  <a:ext uri="{FF2B5EF4-FFF2-40B4-BE49-F238E27FC236}">
                    <a16:creationId xmlns:a16="http://schemas.microsoft.com/office/drawing/2014/main" xmlns="" id="{4C2AE4F7-83AA-697C-475D-61D34809B8F7}"/>
                  </a:ext>
                </a:extLst>
              </p:cNvPr>
              <p:cNvCxnSpPr/>
              <p:nvPr/>
            </p:nvCxnSpPr>
            <p:spPr bwMode="auto">
              <a:xfrm>
                <a:off x="4386141" y="5990371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61" name="Rectangle 4">
              <a:extLst>
                <a:ext uri="{FF2B5EF4-FFF2-40B4-BE49-F238E27FC236}">
                  <a16:creationId xmlns:a16="http://schemas.microsoft.com/office/drawing/2014/main" xmlns="" id="{6C00B18D-3126-BC9F-3E2C-9B3D41E379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167" y="5779650"/>
              <a:ext cx="738791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zh-CN" altLang="en-US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小時</a:t>
              </a:r>
            </a:p>
          </p:txBody>
        </p:sp>
        <p:sp>
          <p:nvSpPr>
            <p:cNvPr id="63" name="Rectangle 4">
              <a:extLst>
                <a:ext uri="{FF2B5EF4-FFF2-40B4-BE49-F238E27FC236}">
                  <a16:creationId xmlns:a16="http://schemas.microsoft.com/office/drawing/2014/main" xmlns="" id="{5557DDB5-DDBD-CDE0-DB99-B420CE8431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3026" y="5785712"/>
              <a:ext cx="664806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CN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= 2</a:t>
              </a:r>
              <a:endParaRPr lang="zh-CN" altLang="en-US" b="0" dirty="0">
                <a:solidFill>
                  <a:srgbClr val="FF00FF"/>
                </a:solidFill>
                <a:ea typeface="標楷體" panose="03000509000000000000" pitchFamily="65" charset="-120"/>
              </a:endParaRPr>
            </a:p>
          </p:txBody>
        </p:sp>
      </p:grpSp>
      <p:sp>
        <p:nvSpPr>
          <p:cNvPr id="16385" name="Rectangle 4">
            <a:extLst>
              <a:ext uri="{FF2B5EF4-FFF2-40B4-BE49-F238E27FC236}">
                <a16:creationId xmlns:a16="http://schemas.microsoft.com/office/drawing/2014/main" xmlns="" id="{25E90A73-8460-C3D3-3A68-5F9219FC0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0958" y="4902340"/>
            <a:ext cx="150924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1</a:t>
            </a: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</a:rPr>
              <a:t>小時</a:t>
            </a: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15</a:t>
            </a: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</a:rPr>
              <a:t>分鐘</a:t>
            </a:r>
          </a:p>
        </p:txBody>
      </p:sp>
      <p:sp>
        <p:nvSpPr>
          <p:cNvPr id="16386" name="Rectangle 4">
            <a:extLst>
              <a:ext uri="{FF2B5EF4-FFF2-40B4-BE49-F238E27FC236}">
                <a16:creationId xmlns:a16="http://schemas.microsoft.com/office/drawing/2014/main" xmlns="" id="{D6FF31B4-E61A-DD9F-923B-9A7CDCA8D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2671" y="5340988"/>
            <a:ext cx="1359330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solidFill>
                  <a:srgbClr val="FF00FF"/>
                </a:solidFill>
                <a:ea typeface="標楷體" panose="03000509000000000000" pitchFamily="65" charset="-120"/>
              </a:rPr>
              <a:t>= 1.25</a:t>
            </a: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</a:rPr>
              <a:t>小時</a:t>
            </a:r>
          </a:p>
        </p:txBody>
      </p:sp>
      <p:grpSp>
        <p:nvGrpSpPr>
          <p:cNvPr id="16387" name="群組 16386">
            <a:extLst>
              <a:ext uri="{FF2B5EF4-FFF2-40B4-BE49-F238E27FC236}">
                <a16:creationId xmlns:a16="http://schemas.microsoft.com/office/drawing/2014/main" xmlns="" id="{AD8F5C66-8279-EB85-FAA6-0EF7D4847A1B}"/>
              </a:ext>
            </a:extLst>
          </p:cNvPr>
          <p:cNvGrpSpPr/>
          <p:nvPr/>
        </p:nvGrpSpPr>
        <p:grpSpPr>
          <a:xfrm>
            <a:off x="6248480" y="4805191"/>
            <a:ext cx="1471932" cy="605294"/>
            <a:chOff x="3443026" y="5688132"/>
            <a:chExt cx="1471932" cy="605294"/>
          </a:xfrm>
        </p:grpSpPr>
        <p:grpSp>
          <p:nvGrpSpPr>
            <p:cNvPr id="16388" name="群組 16387">
              <a:extLst>
                <a:ext uri="{FF2B5EF4-FFF2-40B4-BE49-F238E27FC236}">
                  <a16:creationId xmlns:a16="http://schemas.microsoft.com/office/drawing/2014/main" xmlns="" id="{11F27D40-165A-1D5F-649E-BA4F7D299C37}"/>
                </a:ext>
              </a:extLst>
            </p:cNvPr>
            <p:cNvGrpSpPr/>
            <p:nvPr/>
          </p:nvGrpSpPr>
          <p:grpSpPr>
            <a:xfrm>
              <a:off x="3857369" y="5688132"/>
              <a:ext cx="513081" cy="605294"/>
              <a:chOff x="4356099" y="5698603"/>
              <a:chExt cx="513081" cy="605294"/>
            </a:xfrm>
          </p:grpSpPr>
          <p:sp>
            <p:nvSpPr>
              <p:cNvPr id="16392" name="Rectangle 4">
                <a:extLst>
                  <a:ext uri="{FF2B5EF4-FFF2-40B4-BE49-F238E27FC236}">
                    <a16:creationId xmlns:a16="http://schemas.microsoft.com/office/drawing/2014/main" xmlns="" id="{BFADBB1F-CEC1-98D8-9A81-D8F42AE8CA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6099" y="5698603"/>
                <a:ext cx="513081" cy="60529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>
                  <a:lnSpc>
                    <a:spcPts val="2000"/>
                  </a:lnSpc>
                </a:pPr>
                <a:r>
                  <a:rPr lang="en-US" altLang="zh-CN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15</a:t>
                </a:r>
              </a:p>
              <a:p>
                <a:pPr>
                  <a:lnSpc>
                    <a:spcPts val="2000"/>
                  </a:lnSpc>
                </a:pPr>
                <a:r>
                  <a:rPr lang="en-US" altLang="zh-CN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60</a:t>
                </a:r>
                <a:endParaRPr lang="zh-CN" altLang="en-US" b="0" dirty="0">
                  <a:solidFill>
                    <a:srgbClr val="FF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6393" name="直線接點 16392">
                <a:extLst>
                  <a:ext uri="{FF2B5EF4-FFF2-40B4-BE49-F238E27FC236}">
                    <a16:creationId xmlns:a16="http://schemas.microsoft.com/office/drawing/2014/main" xmlns="" id="{2906BE9E-013C-6B04-68A0-BB880B874B7E}"/>
                  </a:ext>
                </a:extLst>
              </p:cNvPr>
              <p:cNvCxnSpPr/>
              <p:nvPr/>
            </p:nvCxnSpPr>
            <p:spPr bwMode="auto">
              <a:xfrm>
                <a:off x="4386141" y="5990371"/>
                <a:ext cx="360000" cy="0"/>
              </a:xfrm>
              <a:prstGeom prst="line">
                <a:avLst/>
              </a:prstGeom>
              <a:noFill/>
              <a:ln w="19050" algn="ctr">
                <a:solidFill>
                  <a:srgbClr val="FF00FF"/>
                </a:solidFill>
                <a:prstDash val="solid"/>
                <a:round/>
                <a:headEnd/>
                <a:tailEnd/>
              </a:ln>
            </p:spPr>
          </p:cxnSp>
        </p:grpSp>
        <p:sp>
          <p:nvSpPr>
            <p:cNvPr id="16389" name="Rectangle 4">
              <a:extLst>
                <a:ext uri="{FF2B5EF4-FFF2-40B4-BE49-F238E27FC236}">
                  <a16:creationId xmlns:a16="http://schemas.microsoft.com/office/drawing/2014/main" xmlns="" id="{C6B7929B-3C66-945A-6C40-35062FB55A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167" y="5779650"/>
              <a:ext cx="738791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zh-CN" altLang="en-US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小時</a:t>
              </a:r>
            </a:p>
          </p:txBody>
        </p:sp>
        <p:sp>
          <p:nvSpPr>
            <p:cNvPr id="16390" name="Rectangle 4">
              <a:extLst>
                <a:ext uri="{FF2B5EF4-FFF2-40B4-BE49-F238E27FC236}">
                  <a16:creationId xmlns:a16="http://schemas.microsoft.com/office/drawing/2014/main" xmlns="" id="{F62AB697-700D-463D-5C15-E62E85D6BD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3026" y="5785712"/>
              <a:ext cx="664806" cy="36933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CN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= 1</a:t>
              </a:r>
              <a:endParaRPr lang="zh-CN" altLang="en-US" b="0" dirty="0">
                <a:solidFill>
                  <a:srgbClr val="FF00FF"/>
                </a:solidFill>
                <a:ea typeface="標楷體" panose="03000509000000000000" pitchFamily="65" charset="-120"/>
              </a:endParaRPr>
            </a:p>
          </p:txBody>
        </p:sp>
      </p:grpSp>
      <p:sp>
        <p:nvSpPr>
          <p:cNvPr id="15" name="文本框 22">
            <a:extLst>
              <a:ext uri="{FF2B5EF4-FFF2-40B4-BE49-F238E27FC236}">
                <a16:creationId xmlns:a16="http://schemas.microsoft.com/office/drawing/2014/main" xmlns="" id="{28D3F695-2B68-9676-688C-A41C9A838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2702" y="4212327"/>
            <a:ext cx="20188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137.5(km)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3" name="文本框 31">
            <a:extLst>
              <a:ext uri="{FF2B5EF4-FFF2-40B4-BE49-F238E27FC236}">
                <a16:creationId xmlns:a16="http://schemas.microsoft.com/office/drawing/2014/main" xmlns="" id="{78D59D69-C20D-7A72-90CB-8D5D1310F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7964" y="5359224"/>
            <a:ext cx="17926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62.5(km)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80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6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500"/>
                            </p:stCondLst>
                            <p:childTnLst>
                              <p:par>
                                <p:cTn id="1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000"/>
                            </p:stCondLst>
                            <p:childTnLst>
                              <p:par>
                                <p:cTn id="1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500"/>
                            </p:stCondLst>
                            <p:childTnLst>
                              <p:par>
                                <p:cTn id="1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000"/>
                            </p:stCondLst>
                            <p:childTnLst>
                              <p:par>
                                <p:cTn id="1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1500"/>
                            </p:stCondLst>
                            <p:childTnLst>
                              <p:par>
                                <p:cTn id="1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500"/>
                            </p:stCondLst>
                            <p:childTnLst>
                              <p:par>
                                <p:cTn id="1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3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0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500"/>
                            </p:stCondLst>
                            <p:childTnLst>
                              <p:par>
                                <p:cTn id="2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19" grpId="0" animBg="1"/>
      <p:bldP spid="19" grpId="1" animBg="1"/>
      <p:bldP spid="21" grpId="0" animBg="1"/>
      <p:bldP spid="21" grpId="1" animBg="1"/>
      <p:bldP spid="22" grpId="0" animBg="1"/>
      <p:bldP spid="22" grpId="1" animBg="1"/>
      <p:bldP spid="28" grpId="0" animBg="1"/>
      <p:bldP spid="28" grpId="1" animBg="1"/>
      <p:bldP spid="29" grpId="0" animBg="1"/>
      <p:bldP spid="29" grpId="1" animBg="1"/>
      <p:bldP spid="6" grpId="0"/>
      <p:bldP spid="18" grpId="0"/>
      <p:bldP spid="18" grpId="1"/>
      <p:bldP spid="24" grpId="0" animBg="1"/>
      <p:bldP spid="24" grpId="1" animBg="1"/>
      <p:bldP spid="26" grpId="0"/>
      <p:bldP spid="26" grpId="1"/>
      <p:bldP spid="27" grpId="0"/>
      <p:bldP spid="27" grpId="1"/>
      <p:bldP spid="32" grpId="0" animBg="1"/>
      <p:bldP spid="32" grpId="1" animBg="1"/>
      <p:bldP spid="33" grpId="0"/>
      <p:bldP spid="33" grpId="1"/>
      <p:bldP spid="34" grpId="0"/>
      <p:bldP spid="34" grpId="1"/>
      <p:bldP spid="38" grpId="0"/>
      <p:bldP spid="38" grpId="1"/>
      <p:bldP spid="41" grpId="0"/>
      <p:bldP spid="41" grpId="1"/>
      <p:bldP spid="42" grpId="0"/>
      <p:bldP spid="42" grpId="1"/>
      <p:bldP spid="48" grpId="0"/>
      <p:bldP spid="48" grpId="1"/>
      <p:bldP spid="50" grpId="0"/>
      <p:bldP spid="50" grpId="1"/>
      <p:bldP spid="52" grpId="0"/>
      <p:bldP spid="52" grpId="1"/>
      <p:bldP spid="56" grpId="0"/>
      <p:bldP spid="56" grpId="1"/>
      <p:bldP spid="62" grpId="0"/>
      <p:bldP spid="62" grpId="1"/>
      <p:bldP spid="16385" grpId="0"/>
      <p:bldP spid="16385" grpId="1"/>
      <p:bldP spid="16386" grpId="0"/>
      <p:bldP spid="1638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C1A50FAC-D631-4BC8-8AED-CF3274FF35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71" y="2875105"/>
            <a:ext cx="5015345" cy="2987866"/>
          </a:xfrm>
          <a:prstGeom prst="rect">
            <a:avLst/>
          </a:prstGeom>
        </p:spPr>
      </p:pic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1C35F3CE-A06A-4A1B-B40C-7ED20F554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31" y="900590"/>
            <a:ext cx="7349542" cy="180049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600"/>
              </a:spcAft>
            </a:pPr>
            <a:r>
              <a:rPr lang="zh-TW" altLang="en-US" sz="2400" b="0" dirty="0">
                <a:ea typeface="標楷體" panose="03000509000000000000" pitchFamily="65" charset="-120"/>
              </a:rPr>
              <a:t>根據</a:t>
            </a:r>
            <a:r>
              <a:rPr lang="zh-CN" altLang="en-US" sz="2400" b="0" dirty="0">
                <a:ea typeface="標楷體" panose="03000509000000000000" pitchFamily="65" charset="-120"/>
              </a:rPr>
              <a:t>右</a:t>
            </a:r>
            <a:r>
              <a:rPr lang="zh-TW" altLang="en-US" sz="2400" b="0" dirty="0">
                <a:ea typeface="標楷體" panose="03000509000000000000" pitchFamily="65" charset="-120"/>
              </a:rPr>
              <a:t>圖，下列哪項</a:t>
            </a:r>
            <a:r>
              <a:rPr lang="en-US" altLang="zh-TW" sz="2400" b="0" dirty="0">
                <a:ea typeface="標楷體" panose="03000509000000000000" pitchFamily="65" charset="-120"/>
              </a:rPr>
              <a:t>/</a:t>
            </a:r>
            <a:r>
              <a:rPr lang="zh-TW" altLang="en-US" sz="2400" b="0" dirty="0">
                <a:ea typeface="標楷體" panose="03000509000000000000" pitchFamily="65" charset="-120"/>
              </a:rPr>
              <a:t>些描述是正確的？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</a:pPr>
            <a:r>
              <a:rPr lang="zh-TW" altLang="en-US" sz="2400" b="0" dirty="0">
                <a:ea typeface="標楷體" panose="03000509000000000000" pitchFamily="65" charset="-120"/>
              </a:rPr>
              <a:t> 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sz="2400" b="0" dirty="0">
                <a:ea typeface="標楷體" panose="03000509000000000000" pitchFamily="65" charset="-120"/>
              </a:rPr>
              <a:t>. </a:t>
            </a:r>
            <a:r>
              <a:rPr lang="zh-TW" altLang="en-US" sz="2400" b="0" u="sng" dirty="0">
                <a:ea typeface="標楷體" panose="03000509000000000000" pitchFamily="65" charset="-120"/>
              </a:rPr>
              <a:t>曉華</a:t>
            </a:r>
            <a:r>
              <a:rPr lang="zh-TW" altLang="en-US" sz="2400" b="0" dirty="0">
                <a:ea typeface="標楷體" panose="03000509000000000000" pitchFamily="65" charset="-120"/>
              </a:rPr>
              <a:t>用</a:t>
            </a:r>
            <a:r>
              <a:rPr lang="en-US" altLang="zh-TW" sz="2400" b="0" dirty="0">
                <a:ea typeface="標楷體" panose="03000509000000000000" pitchFamily="65" charset="-120"/>
              </a:rPr>
              <a:t>5.4km/h</a:t>
            </a:r>
            <a:r>
              <a:rPr lang="zh-TW" altLang="en-US" sz="2400" b="0" dirty="0">
                <a:ea typeface="標楷體" panose="03000509000000000000" pitchFamily="65" charset="-120"/>
              </a:rPr>
              <a:t>的平均速率從學校跑到書局。      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</a:pP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altLang="zh-TW" sz="2400" b="0" dirty="0">
                <a:ea typeface="標楷體" panose="03000509000000000000" pitchFamily="65" charset="-120"/>
              </a:rPr>
              <a:t>. </a:t>
            </a:r>
            <a:r>
              <a:rPr lang="zh-TW" altLang="en-US" sz="2400" b="0" u="sng" dirty="0">
                <a:ea typeface="標楷體" panose="03000509000000000000" pitchFamily="65" charset="-120"/>
              </a:rPr>
              <a:t>曉華</a:t>
            </a:r>
            <a:r>
              <a:rPr lang="zh-TW" altLang="en-US" sz="2400" b="0" dirty="0">
                <a:ea typeface="標楷體" panose="03000509000000000000" pitchFamily="65" charset="-120"/>
              </a:rPr>
              <a:t>用</a:t>
            </a:r>
            <a:r>
              <a:rPr lang="en-US" altLang="zh-TW" sz="2400" b="0" dirty="0">
                <a:ea typeface="標楷體" panose="03000509000000000000" pitchFamily="65" charset="-120"/>
              </a:rPr>
              <a:t>3.6km/h</a:t>
            </a:r>
            <a:r>
              <a:rPr lang="zh-TW" altLang="en-US" sz="2400" b="0" dirty="0">
                <a:ea typeface="標楷體" panose="03000509000000000000" pitchFamily="65" charset="-120"/>
              </a:rPr>
              <a:t>的平均速率從書局跑回學校</a:t>
            </a:r>
            <a:r>
              <a:rPr lang="zh-CN" altLang="en-US" sz="2400" b="0" dirty="0">
                <a:ea typeface="標楷體" panose="03000509000000000000" pitchFamily="65" charset="-120"/>
              </a:rPr>
              <a:t>。</a:t>
            </a:r>
            <a:r>
              <a:rPr lang="zh-TW" altLang="en-US" sz="2400" b="0" dirty="0">
                <a:ea typeface="標楷體" panose="03000509000000000000" pitchFamily="65" charset="-120"/>
              </a:rPr>
              <a:t>     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</a:pP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en-US" altLang="zh-TW" sz="2400" b="0" dirty="0">
                <a:ea typeface="標楷體" panose="03000509000000000000" pitchFamily="65" charset="-120"/>
              </a:rPr>
              <a:t>. </a:t>
            </a:r>
            <a:r>
              <a:rPr lang="zh-TW" altLang="en-US" sz="2400" b="0" u="sng" dirty="0">
                <a:ea typeface="標楷體" panose="03000509000000000000" pitchFamily="65" charset="-120"/>
              </a:rPr>
              <a:t>曉華</a:t>
            </a:r>
            <a:r>
              <a:rPr lang="zh-TW" altLang="en-US" sz="2400" b="0" dirty="0">
                <a:ea typeface="標楷體" panose="03000509000000000000" pitchFamily="65" charset="-120"/>
              </a:rPr>
              <a:t>在書局逗留了</a:t>
            </a:r>
            <a:r>
              <a:rPr lang="en-US" altLang="zh-TW" sz="2400" b="0" dirty="0">
                <a:ea typeface="標楷體" panose="03000509000000000000" pitchFamily="65" charset="-120"/>
              </a:rPr>
              <a:t>20</a:t>
            </a:r>
            <a:r>
              <a:rPr lang="zh-TW" altLang="en-US" sz="2400" b="0" dirty="0">
                <a:ea typeface="標楷體" panose="03000509000000000000" pitchFamily="65" charset="-120"/>
              </a:rPr>
              <a:t>分鐘。</a:t>
            </a:r>
            <a:endParaRPr lang="zh-CN" altLang="en-US" sz="2400" b="0" dirty="0">
              <a:ea typeface="標楷體" panose="03000509000000000000" pitchFamily="65" charset="-12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35573"/>
            <a:ext cx="102076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6.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5" name="圆角矩形 7">
            <a:extLst>
              <a:ext uri="{FF2B5EF4-FFF2-40B4-BE49-F238E27FC236}">
                <a16:creationId xmlns:a16="http://schemas.microsoft.com/office/drawing/2014/main" xmlns="" id="{996A871D-C3D4-F25D-E674-2CC5BCEC64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8022" y="1011880"/>
            <a:ext cx="1547813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(2023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FC0C09AE-91C7-475B-BE59-C2E60076C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766" y="2866960"/>
            <a:ext cx="2489907" cy="180049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>
              <a:spcAft>
                <a:spcPts val="600"/>
              </a:spcAft>
              <a:defRPr/>
            </a:pPr>
            <a:r>
              <a:rPr lang="en-US" altLang="zh-CN" sz="2400" b="0" dirty="0">
                <a:ea typeface="標楷體" panose="03000509000000000000" pitchFamily="65" charset="-120"/>
              </a:rPr>
              <a:t>A. </a:t>
            </a:r>
            <a:r>
              <a:rPr lang="zh-TW" altLang="en-US" sz="2400" b="0" dirty="0">
                <a:ea typeface="標楷體" panose="03000509000000000000" pitchFamily="65" charset="-120"/>
              </a:rPr>
              <a:t>只有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400" b="0" dirty="0">
                <a:ea typeface="標楷體" panose="03000509000000000000" pitchFamily="65" charset="-120"/>
              </a:rPr>
              <a:t>B. </a:t>
            </a:r>
            <a:r>
              <a:rPr lang="zh-TW" altLang="en-US" sz="2400" b="0" dirty="0">
                <a:ea typeface="標楷體" panose="03000509000000000000" pitchFamily="65" charset="-120"/>
              </a:rPr>
              <a:t>只有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TW" altLang="en-US" sz="24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400" b="0" dirty="0">
                <a:ea typeface="標楷體" panose="03000509000000000000" pitchFamily="65" charset="-120"/>
              </a:rPr>
              <a:t>C.</a:t>
            </a:r>
            <a:r>
              <a:rPr lang="en-US" altLang="zh-TW" sz="2400" b="0" dirty="0">
                <a:ea typeface="標楷體" panose="03000509000000000000" pitchFamily="65" charset="-120"/>
              </a:rPr>
              <a:t> </a:t>
            </a:r>
            <a:r>
              <a:rPr lang="zh-TW" altLang="en-US" sz="2400" b="0" dirty="0">
                <a:ea typeface="標楷體" panose="03000509000000000000" pitchFamily="65" charset="-120"/>
              </a:rPr>
              <a:t>只有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4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en-US" altLang="zh-TW" sz="2400" b="0" dirty="0">
              <a:ea typeface="標楷體" panose="03000509000000000000" pitchFamily="65" charset="-120"/>
            </a:endParaRPr>
          </a:p>
          <a:p>
            <a:pPr marL="0" indent="0">
              <a:spcAft>
                <a:spcPts val="600"/>
              </a:spcAft>
              <a:defRPr/>
            </a:pPr>
            <a:r>
              <a:rPr lang="en-US" altLang="zh-CN" sz="2400" b="0" dirty="0">
                <a:ea typeface="標楷體" panose="03000509000000000000" pitchFamily="65" charset="-120"/>
              </a:rPr>
              <a:t>D.</a:t>
            </a:r>
            <a:r>
              <a:rPr lang="en-US" altLang="zh-TW" sz="2400" b="0" dirty="0">
                <a:ea typeface="標楷體" panose="03000509000000000000" pitchFamily="65" charset="-120"/>
              </a:rPr>
              <a:t> 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zh-CN" altLang="en-US" sz="24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zh-TW" altLang="en-US" sz="2400" b="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及</a:t>
            </a:r>
            <a:r>
              <a:rPr lang="en-US" altLang="zh-CN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endParaRPr lang="zh-TW" altLang="en-US" sz="2400" b="0" dirty="0">
              <a:ea typeface="標楷體" panose="03000509000000000000" pitchFamily="65" charset="-120"/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05B9C583-BB63-419B-B8D9-74163F321367}"/>
              </a:ext>
            </a:extLst>
          </p:cNvPr>
          <p:cNvSpPr/>
          <p:nvPr/>
        </p:nvSpPr>
        <p:spPr bwMode="auto">
          <a:xfrm>
            <a:off x="4048450" y="3103419"/>
            <a:ext cx="375770" cy="307109"/>
          </a:xfrm>
          <a:prstGeom prst="rect">
            <a:avLst/>
          </a:pr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44" name="直線接點 25">
            <a:extLst>
              <a:ext uri="{FF2B5EF4-FFF2-40B4-BE49-F238E27FC236}">
                <a16:creationId xmlns:a16="http://schemas.microsoft.com/office/drawing/2014/main" xmlns="" id="{1695C12D-ECB8-4712-8654-6239607D6A3B}"/>
              </a:ext>
            </a:extLst>
          </p:cNvPr>
          <p:cNvCxnSpPr>
            <a:cxnSpLocks/>
          </p:cNvCxnSpPr>
          <p:nvPr/>
        </p:nvCxnSpPr>
        <p:spPr bwMode="auto">
          <a:xfrm flipH="1">
            <a:off x="4451928" y="3251200"/>
            <a:ext cx="979054" cy="2041236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</p:cxnSp>
      <p:sp>
        <p:nvSpPr>
          <p:cNvPr id="45" name="文本框 5">
            <a:extLst>
              <a:ext uri="{FF2B5EF4-FFF2-40B4-BE49-F238E27FC236}">
                <a16:creationId xmlns:a16="http://schemas.microsoft.com/office/drawing/2014/main" xmlns="" id="{6283A81D-5D53-4EBD-AB9B-B257E4085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7861" y="2599125"/>
            <a:ext cx="32306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900m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，</a:t>
            </a:r>
            <a:r>
              <a:rPr lang="zh-CN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即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0.9km</a:t>
            </a:r>
            <a:r>
              <a:rPr lang="zh-CN" altLang="en-US" sz="24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1" name="任意多边形 41">
            <a:extLst>
              <a:ext uri="{FF2B5EF4-FFF2-40B4-BE49-F238E27FC236}">
                <a16:creationId xmlns:a16="http://schemas.microsoft.com/office/drawing/2014/main" xmlns="" id="{2B6236E4-47E1-4F98-BA03-5196380757B0}"/>
              </a:ext>
            </a:extLst>
          </p:cNvPr>
          <p:cNvSpPr/>
          <p:nvPr/>
        </p:nvSpPr>
        <p:spPr>
          <a:xfrm flipH="1">
            <a:off x="5388524" y="3251199"/>
            <a:ext cx="45719" cy="2041235"/>
          </a:xfrm>
          <a:custGeom>
            <a:avLst/>
            <a:gdLst>
              <a:gd name="connsiteX0" fmla="*/ 0 w 0"/>
              <a:gd name="connsiteY0" fmla="*/ 1450731 h 1450731"/>
              <a:gd name="connsiteX1" fmla="*/ 0 w 0"/>
              <a:gd name="connsiteY1" fmla="*/ 0 h 145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450731">
                <a:moveTo>
                  <a:pt x="0" y="1450731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00FF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2" name="文本框 5">
            <a:extLst>
              <a:ext uri="{FF2B5EF4-FFF2-40B4-BE49-F238E27FC236}">
                <a16:creationId xmlns:a16="http://schemas.microsoft.com/office/drawing/2014/main" xmlns="" id="{F751980A-CDBB-469B-B0CE-5275A2E33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9051" y="5423937"/>
            <a:ext cx="10690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 smtClean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en-US" altLang="zh-TW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0</a:t>
            </a:r>
            <a:r>
              <a:rPr lang="zh-TW" altLang="en-US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53" name="群組 31">
            <a:extLst>
              <a:ext uri="{FF2B5EF4-FFF2-40B4-BE49-F238E27FC236}">
                <a16:creationId xmlns:a16="http://schemas.microsoft.com/office/drawing/2014/main" xmlns="" id="{F7A7E451-30E8-4114-8141-140561C58779}"/>
              </a:ext>
            </a:extLst>
          </p:cNvPr>
          <p:cNvGrpSpPr/>
          <p:nvPr/>
        </p:nvGrpSpPr>
        <p:grpSpPr>
          <a:xfrm>
            <a:off x="4374354" y="4698442"/>
            <a:ext cx="1628371" cy="638636"/>
            <a:chOff x="6475594" y="2651101"/>
            <a:chExt cx="1628371" cy="638636"/>
          </a:xfrm>
        </p:grpSpPr>
        <p:grpSp>
          <p:nvGrpSpPr>
            <p:cNvPr id="54" name="组合 20">
              <a:extLst>
                <a:ext uri="{FF2B5EF4-FFF2-40B4-BE49-F238E27FC236}">
                  <a16:creationId xmlns:a16="http://schemas.microsoft.com/office/drawing/2014/main" xmlns="" id="{237F76E3-5D09-4386-8703-C9B7E20413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7285" y="2651101"/>
              <a:ext cx="642937" cy="638636"/>
              <a:chOff x="4357686" y="3237836"/>
              <a:chExt cx="642942" cy="637040"/>
            </a:xfrm>
          </p:grpSpPr>
          <p:sp>
            <p:nvSpPr>
              <p:cNvPr id="56" name="Rectangle 4">
                <a:extLst>
                  <a:ext uri="{FF2B5EF4-FFF2-40B4-BE49-F238E27FC236}">
                    <a16:creationId xmlns:a16="http://schemas.microsoft.com/office/drawing/2014/main" xmlns="" id="{70A31670-0C5B-4DA5-A1A0-C11A5AE193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7686" y="3237836"/>
                <a:ext cx="642942" cy="63704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marL="514350" indent="-5143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200"/>
                  </a:lnSpc>
                </a:pPr>
                <a:r>
                  <a:rPr lang="en-US" altLang="zh-TW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10</a:t>
                </a:r>
              </a:p>
              <a:p>
                <a:pPr algn="ctr" eaLnBrk="1" hangingPunct="1">
                  <a:lnSpc>
                    <a:spcPts val="2200"/>
                  </a:lnSpc>
                </a:pPr>
                <a:r>
                  <a:rPr lang="en-US" altLang="zh-TW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60</a:t>
                </a:r>
                <a:r>
                  <a:rPr lang="zh-TW" altLang="en-US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 </a:t>
                </a:r>
                <a:endParaRPr lang="zh-CN" altLang="en-US" b="0" dirty="0">
                  <a:solidFill>
                    <a:srgbClr val="FF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57" name="直接连接符 24">
                <a:extLst>
                  <a:ext uri="{FF2B5EF4-FFF2-40B4-BE49-F238E27FC236}">
                    <a16:creationId xmlns:a16="http://schemas.microsoft.com/office/drawing/2014/main" xmlns="" id="{74242B9D-D4DC-4C6A-83D6-85F3A0F5537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456112" y="3546158"/>
                <a:ext cx="432788" cy="0"/>
              </a:xfrm>
              <a:prstGeom prst="line">
                <a:avLst/>
              </a:prstGeom>
              <a:noFill/>
              <a:ln w="17780" algn="ctr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55" name="文本框 5">
              <a:extLst>
                <a:ext uri="{FF2B5EF4-FFF2-40B4-BE49-F238E27FC236}">
                  <a16:creationId xmlns:a16="http://schemas.microsoft.com/office/drawing/2014/main" xmlns="" id="{B48E60A2-74D8-406D-B279-29D00539A5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5594" y="2775529"/>
              <a:ext cx="162837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b="0" dirty="0">
                  <a:solidFill>
                    <a:srgbClr val="FF00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即 </a:t>
              </a:r>
              <a:r>
                <a:rPr lang="zh-TW" altLang="en-US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      </a:t>
              </a:r>
              <a:r>
                <a:rPr lang="zh-TW" altLang="en-US" b="0" dirty="0">
                  <a:solidFill>
                    <a:srgbClr val="FF00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小時</a:t>
              </a:r>
              <a:endParaRPr lang="zh-CN" altLang="en-US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58" name="左大括号 26">
            <a:extLst>
              <a:ext uri="{FF2B5EF4-FFF2-40B4-BE49-F238E27FC236}">
                <a16:creationId xmlns:a16="http://schemas.microsoft.com/office/drawing/2014/main" xmlns="" id="{7BD1756C-3728-4D6E-84E3-3CBA5C55C835}"/>
              </a:ext>
            </a:extLst>
          </p:cNvPr>
          <p:cNvSpPr/>
          <p:nvPr/>
        </p:nvSpPr>
        <p:spPr bwMode="auto">
          <a:xfrm rot="16200000" flipV="1">
            <a:off x="4875165" y="4870228"/>
            <a:ext cx="150032" cy="978033"/>
          </a:xfrm>
          <a:prstGeom prst="leftBrace">
            <a:avLst>
              <a:gd name="adj1" fmla="val 30718"/>
              <a:gd name="adj2" fmla="val 50000"/>
            </a:avLst>
          </a:prstGeom>
          <a:ln w="19050">
            <a:solidFill>
              <a:srgbClr val="FF00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grpSp>
        <p:nvGrpSpPr>
          <p:cNvPr id="60" name="组合 7">
            <a:extLst>
              <a:ext uri="{FF2B5EF4-FFF2-40B4-BE49-F238E27FC236}">
                <a16:creationId xmlns:a16="http://schemas.microsoft.com/office/drawing/2014/main" xmlns="" id="{68DA942D-242B-446E-A149-803B94CF32AB}"/>
              </a:ext>
            </a:extLst>
          </p:cNvPr>
          <p:cNvGrpSpPr>
            <a:grpSpLocks/>
          </p:cNvGrpSpPr>
          <p:nvPr/>
        </p:nvGrpSpPr>
        <p:grpSpPr bwMode="auto">
          <a:xfrm>
            <a:off x="438766" y="4790724"/>
            <a:ext cx="1650481" cy="836126"/>
            <a:chOff x="1473799" y="4856401"/>
            <a:chExt cx="1649912" cy="836771"/>
          </a:xfrm>
        </p:grpSpPr>
        <p:sp>
          <p:nvSpPr>
            <p:cNvPr id="61" name="文本框 11">
              <a:extLst>
                <a:ext uri="{FF2B5EF4-FFF2-40B4-BE49-F238E27FC236}">
                  <a16:creationId xmlns:a16="http://schemas.microsoft.com/office/drawing/2014/main" xmlns="" id="{B6DAD8AE-1FE1-403D-BF13-DCE1D17F60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3799" y="5007127"/>
              <a:ext cx="1649912" cy="462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1200"/>
                </a:spcAft>
              </a:pPr>
              <a:r>
                <a:rPr lang="en-US" altLang="zh-CN" sz="2400" b="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. </a:t>
              </a: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0.9</a:t>
              </a:r>
              <a:r>
                <a:rPr lang="en-US" altLang="zh-CN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Symbol" panose="05050102010706020507" pitchFamily="18" charset="2"/>
                </a:rPr>
                <a:t>÷</a:t>
              </a:r>
              <a:endPara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62" name="组合 20">
              <a:extLst>
                <a:ext uri="{FF2B5EF4-FFF2-40B4-BE49-F238E27FC236}">
                  <a16:creationId xmlns:a16="http://schemas.microsoft.com/office/drawing/2014/main" xmlns="" id="{2BCE6BA4-1D21-45BC-93D7-704D4546EC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6536" y="4856401"/>
              <a:ext cx="642937" cy="836771"/>
              <a:chOff x="4454472" y="3138494"/>
              <a:chExt cx="642942" cy="835726"/>
            </a:xfrm>
          </p:grpSpPr>
          <p:sp>
            <p:nvSpPr>
              <p:cNvPr id="63" name="Rectangle 4">
                <a:extLst>
                  <a:ext uri="{FF2B5EF4-FFF2-40B4-BE49-F238E27FC236}">
                    <a16:creationId xmlns:a16="http://schemas.microsoft.com/office/drawing/2014/main" xmlns="" id="{BC6F34A4-0B67-4055-B6B8-BC2519CFA0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4472" y="3138494"/>
                <a:ext cx="642942" cy="835726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marL="514350" indent="-5143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9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10</a:t>
                </a:r>
              </a:p>
              <a:p>
                <a:pPr algn="ctr" eaLnBrk="1" hangingPunct="1">
                  <a:lnSpc>
                    <a:spcPts val="29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60</a:t>
                </a:r>
                <a:r>
                  <a:rPr lang="zh-TW" altLang="en-US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 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64" name="直接连接符 24">
                <a:extLst>
                  <a:ext uri="{FF2B5EF4-FFF2-40B4-BE49-F238E27FC236}">
                    <a16:creationId xmlns:a16="http://schemas.microsoft.com/office/drawing/2014/main" xmlns="" id="{D35686E3-FE4A-424B-B251-C55CD463950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520634" y="3529344"/>
                <a:ext cx="503831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65" name="文本框 15">
            <a:extLst>
              <a:ext uri="{FF2B5EF4-FFF2-40B4-BE49-F238E27FC236}">
                <a16:creationId xmlns:a16="http://schemas.microsoft.com/office/drawing/2014/main" xmlns="" id="{DE2E1A82-C2B7-4B42-AD22-ED356E7F6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321" y="4950874"/>
            <a:ext cx="18898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5.4(km/h)</a:t>
            </a:r>
            <a:endParaRPr lang="en-US" altLang="zh-TW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7" name="任意多边形 41">
            <a:extLst>
              <a:ext uri="{FF2B5EF4-FFF2-40B4-BE49-F238E27FC236}">
                <a16:creationId xmlns:a16="http://schemas.microsoft.com/office/drawing/2014/main" xmlns="" id="{227C1CC9-619A-46E8-A449-94D2E0B61330}"/>
              </a:ext>
            </a:extLst>
          </p:cNvPr>
          <p:cNvSpPr/>
          <p:nvPr/>
        </p:nvSpPr>
        <p:spPr>
          <a:xfrm flipH="1">
            <a:off x="6892429" y="3256169"/>
            <a:ext cx="0" cy="2041235"/>
          </a:xfrm>
          <a:custGeom>
            <a:avLst/>
            <a:gdLst>
              <a:gd name="connsiteX0" fmla="*/ 0 w 0"/>
              <a:gd name="connsiteY0" fmla="*/ 1450731 h 1450731"/>
              <a:gd name="connsiteX1" fmla="*/ 0 w 0"/>
              <a:gd name="connsiteY1" fmla="*/ 0 h 145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1450731">
                <a:moveTo>
                  <a:pt x="0" y="1450731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rgbClr val="0000FF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28" name="任意多边形: 形状 27">
            <a:extLst>
              <a:ext uri="{FF2B5EF4-FFF2-40B4-BE49-F238E27FC236}">
                <a16:creationId xmlns:a16="http://schemas.microsoft.com/office/drawing/2014/main" xmlns="" id="{EC478C82-6D22-4E93-A43B-BCB6B6CF746C}"/>
              </a:ext>
            </a:extLst>
          </p:cNvPr>
          <p:cNvSpPr/>
          <p:nvPr/>
        </p:nvSpPr>
        <p:spPr bwMode="auto">
          <a:xfrm>
            <a:off x="6890327" y="3251200"/>
            <a:ext cx="1468582" cy="2032000"/>
          </a:xfrm>
          <a:custGeom>
            <a:avLst/>
            <a:gdLst>
              <a:gd name="connsiteX0" fmla="*/ 0 w 1468582"/>
              <a:gd name="connsiteY0" fmla="*/ 0 h 2032000"/>
              <a:gd name="connsiteX1" fmla="*/ 498764 w 1468582"/>
              <a:gd name="connsiteY1" fmla="*/ 1357745 h 2032000"/>
              <a:gd name="connsiteX2" fmla="*/ 979055 w 1468582"/>
              <a:gd name="connsiteY2" fmla="*/ 1357745 h 2032000"/>
              <a:gd name="connsiteX3" fmla="*/ 1468582 w 1468582"/>
              <a:gd name="connsiteY3" fmla="*/ 2032000 h 20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8582" h="2032000">
                <a:moveTo>
                  <a:pt x="0" y="0"/>
                </a:moveTo>
                <a:lnTo>
                  <a:pt x="498764" y="1357745"/>
                </a:lnTo>
                <a:lnTo>
                  <a:pt x="979055" y="1357745"/>
                </a:lnTo>
                <a:lnTo>
                  <a:pt x="1468582" y="2032000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文本框 5">
            <a:extLst>
              <a:ext uri="{FF2B5EF4-FFF2-40B4-BE49-F238E27FC236}">
                <a16:creationId xmlns:a16="http://schemas.microsoft.com/office/drawing/2014/main" xmlns="" id="{57E512BC-75DE-496C-9B8B-C4BBFC015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0973" y="5465450"/>
            <a:ext cx="10560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b="0" dirty="0" smtClean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en-US" altLang="zh-TW" b="0" dirty="0" smtClean="0">
                <a:solidFill>
                  <a:srgbClr val="FF00FF"/>
                </a:solidFill>
                <a:ea typeface="標楷體" panose="03000509000000000000" pitchFamily="65" charset="-120"/>
              </a:rPr>
              <a:t>5</a:t>
            </a:r>
            <a:r>
              <a:rPr lang="zh-TW" altLang="en-US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69" name="群組 31">
            <a:extLst>
              <a:ext uri="{FF2B5EF4-FFF2-40B4-BE49-F238E27FC236}">
                <a16:creationId xmlns:a16="http://schemas.microsoft.com/office/drawing/2014/main" xmlns="" id="{31376B69-BF71-4A59-A617-71CEC603880A}"/>
              </a:ext>
            </a:extLst>
          </p:cNvPr>
          <p:cNvGrpSpPr/>
          <p:nvPr/>
        </p:nvGrpSpPr>
        <p:grpSpPr>
          <a:xfrm>
            <a:off x="6986553" y="4702386"/>
            <a:ext cx="1628371" cy="638636"/>
            <a:chOff x="6475594" y="2651101"/>
            <a:chExt cx="1628371" cy="638636"/>
          </a:xfrm>
        </p:grpSpPr>
        <p:grpSp>
          <p:nvGrpSpPr>
            <p:cNvPr id="70" name="组合 20">
              <a:extLst>
                <a:ext uri="{FF2B5EF4-FFF2-40B4-BE49-F238E27FC236}">
                  <a16:creationId xmlns:a16="http://schemas.microsoft.com/office/drawing/2014/main" xmlns="" id="{863C889E-B6DE-4DB8-98AA-92D37C0653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27285" y="2651101"/>
              <a:ext cx="642937" cy="638636"/>
              <a:chOff x="4357686" y="3237836"/>
              <a:chExt cx="642942" cy="637040"/>
            </a:xfrm>
          </p:grpSpPr>
          <p:sp>
            <p:nvSpPr>
              <p:cNvPr id="72" name="Rectangle 4">
                <a:extLst>
                  <a:ext uri="{FF2B5EF4-FFF2-40B4-BE49-F238E27FC236}">
                    <a16:creationId xmlns:a16="http://schemas.microsoft.com/office/drawing/2014/main" xmlns="" id="{58DCB1E8-72C6-492F-8CBF-2B19155E24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7686" y="3237836"/>
                <a:ext cx="642942" cy="637040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marL="514350" indent="-5143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200"/>
                  </a:lnSpc>
                </a:pPr>
                <a:r>
                  <a:rPr lang="en-US" altLang="zh-TW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15</a:t>
                </a:r>
              </a:p>
              <a:p>
                <a:pPr algn="ctr" eaLnBrk="1" hangingPunct="1">
                  <a:lnSpc>
                    <a:spcPts val="2200"/>
                  </a:lnSpc>
                </a:pPr>
                <a:r>
                  <a:rPr lang="en-US" altLang="zh-TW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60</a:t>
                </a:r>
                <a:r>
                  <a:rPr lang="zh-TW" altLang="en-US" b="0" dirty="0">
                    <a:solidFill>
                      <a:srgbClr val="FF00FF"/>
                    </a:solidFill>
                    <a:ea typeface="標楷體" panose="03000509000000000000" pitchFamily="65" charset="-120"/>
                  </a:rPr>
                  <a:t> </a:t>
                </a:r>
                <a:endParaRPr lang="zh-CN" altLang="en-US" b="0" dirty="0">
                  <a:solidFill>
                    <a:srgbClr val="FF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73" name="直接连接符 24">
                <a:extLst>
                  <a:ext uri="{FF2B5EF4-FFF2-40B4-BE49-F238E27FC236}">
                    <a16:creationId xmlns:a16="http://schemas.microsoft.com/office/drawing/2014/main" xmlns="" id="{DED246A4-085F-4E39-8744-A28846EFD46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456112" y="3546158"/>
                <a:ext cx="432788" cy="0"/>
              </a:xfrm>
              <a:prstGeom prst="line">
                <a:avLst/>
              </a:prstGeom>
              <a:noFill/>
              <a:ln w="17780" algn="ctr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71" name="文本框 5">
              <a:extLst>
                <a:ext uri="{FF2B5EF4-FFF2-40B4-BE49-F238E27FC236}">
                  <a16:creationId xmlns:a16="http://schemas.microsoft.com/office/drawing/2014/main" xmlns="" id="{7C36BCB5-F999-4C4F-B9BB-0D9A43D877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5594" y="2775529"/>
              <a:ext cx="162837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b="0" dirty="0">
                  <a:solidFill>
                    <a:srgbClr val="FF00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即 </a:t>
              </a:r>
              <a:r>
                <a:rPr lang="zh-TW" altLang="en-US" b="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      </a:t>
              </a:r>
              <a:r>
                <a:rPr lang="zh-TW" altLang="en-US" b="0" dirty="0">
                  <a:solidFill>
                    <a:srgbClr val="FF00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小時</a:t>
              </a:r>
              <a:endParaRPr lang="zh-CN" altLang="en-US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74" name="左大括号 26">
            <a:extLst>
              <a:ext uri="{FF2B5EF4-FFF2-40B4-BE49-F238E27FC236}">
                <a16:creationId xmlns:a16="http://schemas.microsoft.com/office/drawing/2014/main" xmlns="" id="{F843E4BE-8AB8-4BC1-906A-78C571DE66D2}"/>
              </a:ext>
            </a:extLst>
          </p:cNvPr>
          <p:cNvSpPr/>
          <p:nvPr/>
        </p:nvSpPr>
        <p:spPr bwMode="auto">
          <a:xfrm rot="16200000" flipV="1">
            <a:off x="7553918" y="4635161"/>
            <a:ext cx="150032" cy="1459949"/>
          </a:xfrm>
          <a:prstGeom prst="leftBrace">
            <a:avLst>
              <a:gd name="adj1" fmla="val 30718"/>
              <a:gd name="adj2" fmla="val 50000"/>
            </a:avLst>
          </a:prstGeom>
          <a:ln w="19050">
            <a:solidFill>
              <a:srgbClr val="FF00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grpSp>
        <p:nvGrpSpPr>
          <p:cNvPr id="75" name="组合 7">
            <a:extLst>
              <a:ext uri="{FF2B5EF4-FFF2-40B4-BE49-F238E27FC236}">
                <a16:creationId xmlns:a16="http://schemas.microsoft.com/office/drawing/2014/main" xmlns="" id="{D5BB2142-0499-40B8-B33D-CCB701BA17E5}"/>
              </a:ext>
            </a:extLst>
          </p:cNvPr>
          <p:cNvGrpSpPr>
            <a:grpSpLocks/>
          </p:cNvGrpSpPr>
          <p:nvPr/>
        </p:nvGrpSpPr>
        <p:grpSpPr bwMode="auto">
          <a:xfrm>
            <a:off x="401590" y="5040712"/>
            <a:ext cx="1670881" cy="836126"/>
            <a:chOff x="1409168" y="4856401"/>
            <a:chExt cx="1670305" cy="836771"/>
          </a:xfrm>
        </p:grpSpPr>
        <p:sp>
          <p:nvSpPr>
            <p:cNvPr id="76" name="文本框 11">
              <a:extLst>
                <a:ext uri="{FF2B5EF4-FFF2-40B4-BE49-F238E27FC236}">
                  <a16:creationId xmlns:a16="http://schemas.microsoft.com/office/drawing/2014/main" xmlns="" id="{C4BC7DD9-9CFE-4DDE-A9C9-09F7E4960C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9168" y="5016370"/>
              <a:ext cx="1649912" cy="462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1200"/>
                </a:spcAft>
              </a:pPr>
              <a:r>
                <a:rPr lang="en-US" altLang="zh-CN" sz="2400" b="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II</a:t>
              </a: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. </a:t>
              </a: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0.9</a:t>
              </a:r>
              <a:r>
                <a:rPr lang="en-US" altLang="zh-CN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Symbol" panose="05050102010706020507" pitchFamily="18" charset="2"/>
                </a:rPr>
                <a:t>÷</a:t>
              </a:r>
              <a:endPara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grpSp>
          <p:nvGrpSpPr>
            <p:cNvPr id="77" name="组合 20">
              <a:extLst>
                <a:ext uri="{FF2B5EF4-FFF2-40B4-BE49-F238E27FC236}">
                  <a16:creationId xmlns:a16="http://schemas.microsoft.com/office/drawing/2014/main" xmlns="" id="{FC857A27-369A-4E17-A282-22E3EB5B6A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6536" y="4856401"/>
              <a:ext cx="642937" cy="836771"/>
              <a:chOff x="4454472" y="3138494"/>
              <a:chExt cx="642942" cy="835726"/>
            </a:xfrm>
          </p:grpSpPr>
          <p:sp>
            <p:nvSpPr>
              <p:cNvPr id="78" name="Rectangle 4">
                <a:extLst>
                  <a:ext uri="{FF2B5EF4-FFF2-40B4-BE49-F238E27FC236}">
                    <a16:creationId xmlns:a16="http://schemas.microsoft.com/office/drawing/2014/main" xmlns="" id="{23901FD5-871D-4404-BC0B-9DE664B698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4472" y="3138494"/>
                <a:ext cx="642942" cy="835726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marL="514350" indent="-5143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lnSpc>
                    <a:spcPts val="29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15</a:t>
                </a:r>
              </a:p>
              <a:p>
                <a:pPr algn="ctr" eaLnBrk="1" hangingPunct="1">
                  <a:lnSpc>
                    <a:spcPts val="29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60</a:t>
                </a:r>
                <a:r>
                  <a:rPr lang="zh-TW" altLang="en-US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 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79" name="直接连接符 24">
                <a:extLst>
                  <a:ext uri="{FF2B5EF4-FFF2-40B4-BE49-F238E27FC236}">
                    <a16:creationId xmlns:a16="http://schemas.microsoft.com/office/drawing/2014/main" xmlns="" id="{1966C1A3-641B-40F4-84DC-9E2F75DA467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520634" y="3529344"/>
                <a:ext cx="503831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80" name="文本框 15">
            <a:extLst>
              <a:ext uri="{FF2B5EF4-FFF2-40B4-BE49-F238E27FC236}">
                <a16:creationId xmlns:a16="http://schemas.microsoft.com/office/drawing/2014/main" xmlns="" id="{3053FE7C-501D-4D47-AB81-CFE1390E8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031" y="5200862"/>
            <a:ext cx="188983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3.6(km/h)</a:t>
            </a:r>
            <a:endParaRPr lang="en-US" altLang="zh-TW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2" name="左大括号 26">
            <a:extLst>
              <a:ext uri="{FF2B5EF4-FFF2-40B4-BE49-F238E27FC236}">
                <a16:creationId xmlns:a16="http://schemas.microsoft.com/office/drawing/2014/main" xmlns="" id="{21825148-B400-4372-B686-6DB0D8FDCD12}"/>
              </a:ext>
            </a:extLst>
          </p:cNvPr>
          <p:cNvSpPr/>
          <p:nvPr/>
        </p:nvSpPr>
        <p:spPr bwMode="auto">
          <a:xfrm rot="16200000" flipV="1">
            <a:off x="6083599" y="2608977"/>
            <a:ext cx="152320" cy="1450782"/>
          </a:xfrm>
          <a:prstGeom prst="leftBrace">
            <a:avLst>
              <a:gd name="adj1" fmla="val 30718"/>
              <a:gd name="adj2" fmla="val 50000"/>
            </a:avLst>
          </a:prstGeom>
          <a:ln w="19050">
            <a:solidFill>
              <a:srgbClr val="FF00FF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83" name="文本框 5">
            <a:extLst>
              <a:ext uri="{FF2B5EF4-FFF2-40B4-BE49-F238E27FC236}">
                <a16:creationId xmlns:a16="http://schemas.microsoft.com/office/drawing/2014/main" xmlns="" id="{2B3D4277-7ECB-4D63-BDDF-178D549A4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010" y="3337981"/>
            <a:ext cx="162239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CN" altLang="en-US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逗留了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en-US" altLang="zh-TW" b="0" dirty="0">
                <a:solidFill>
                  <a:srgbClr val="FF00FF"/>
                </a:solidFill>
                <a:ea typeface="標楷體" panose="03000509000000000000" pitchFamily="65" charset="-120"/>
              </a:rPr>
              <a:t>5</a:t>
            </a:r>
            <a:r>
              <a:rPr lang="zh-TW" altLang="en-US" b="0" dirty="0">
                <a:solidFill>
                  <a:srgbClr val="FF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</a:t>
            </a:r>
            <a:endParaRPr lang="en-US" altLang="zh-TW" b="0" dirty="0">
              <a:solidFill>
                <a:srgbClr val="FF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4" name="Text Box 54">
            <a:extLst>
              <a:ext uri="{FF2B5EF4-FFF2-40B4-BE49-F238E27FC236}">
                <a16:creationId xmlns:a16="http://schemas.microsoft.com/office/drawing/2014/main" xmlns="" id="{FBBB4470-373F-455B-A2C9-E847F8F4A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267" y="1352731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5" name="Text Box 54">
            <a:extLst>
              <a:ext uri="{FF2B5EF4-FFF2-40B4-BE49-F238E27FC236}">
                <a16:creationId xmlns:a16="http://schemas.microsoft.com/office/drawing/2014/main" xmlns="" id="{7B8B5DD3-5639-47FC-A686-BB0A400F1B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868" y="1792245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6" name="Text Box 54">
            <a:extLst>
              <a:ext uri="{FF2B5EF4-FFF2-40B4-BE49-F238E27FC236}">
                <a16:creationId xmlns:a16="http://schemas.microsoft.com/office/drawing/2014/main" xmlns="" id="{174DE9CF-0FDE-4640-8A16-7BEA63564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21" y="2232956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7" name="Oval 2">
            <a:extLst>
              <a:ext uri="{FF2B5EF4-FFF2-40B4-BE49-F238E27FC236}">
                <a16:creationId xmlns:a16="http://schemas.microsoft.com/office/drawing/2014/main" xmlns="" id="{1F4B09B6-70CD-4D89-92FF-C08E87FA7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674" y="4451306"/>
            <a:ext cx="576262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88" name="Text Box 54">
            <a:extLst>
              <a:ext uri="{FF2B5EF4-FFF2-40B4-BE49-F238E27FC236}">
                <a16:creationId xmlns:a16="http://schemas.microsoft.com/office/drawing/2014/main" xmlns="" id="{FF9D8123-D26F-4312-BD46-CAFE9A009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4744" y="4487818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" name="任意多边形 1"/>
          <p:cNvSpPr/>
          <p:nvPr/>
        </p:nvSpPr>
        <p:spPr bwMode="auto">
          <a:xfrm>
            <a:off x="1140820" y="1793965"/>
            <a:ext cx="5686697" cy="0"/>
          </a:xfrm>
          <a:custGeom>
            <a:avLst/>
            <a:gdLst>
              <a:gd name="connsiteX0" fmla="*/ 0 w 5686697"/>
              <a:gd name="connsiteY0" fmla="*/ 0 h 0"/>
              <a:gd name="connsiteX1" fmla="*/ 5686697 w 568669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686697">
                <a:moveTo>
                  <a:pt x="0" y="0"/>
                </a:moveTo>
                <a:lnTo>
                  <a:pt x="5686697" y="0"/>
                </a:lnTo>
              </a:path>
            </a:pathLst>
          </a:cu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9" name="任意多边形 88"/>
          <p:cNvSpPr/>
          <p:nvPr/>
        </p:nvSpPr>
        <p:spPr bwMode="auto">
          <a:xfrm>
            <a:off x="1189744" y="2237560"/>
            <a:ext cx="5686697" cy="0"/>
          </a:xfrm>
          <a:custGeom>
            <a:avLst/>
            <a:gdLst>
              <a:gd name="connsiteX0" fmla="*/ 0 w 5686697"/>
              <a:gd name="connsiteY0" fmla="*/ 0 h 0"/>
              <a:gd name="connsiteX1" fmla="*/ 5686697 w 568669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686697">
                <a:moveTo>
                  <a:pt x="0" y="0"/>
                </a:moveTo>
                <a:lnTo>
                  <a:pt x="5686697" y="0"/>
                </a:lnTo>
              </a:path>
            </a:pathLst>
          </a:cu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0" name="任意多边形 89"/>
          <p:cNvSpPr/>
          <p:nvPr/>
        </p:nvSpPr>
        <p:spPr bwMode="auto">
          <a:xfrm>
            <a:off x="1241869" y="2701083"/>
            <a:ext cx="3383280" cy="0"/>
          </a:xfrm>
          <a:custGeom>
            <a:avLst/>
            <a:gdLst>
              <a:gd name="connsiteX0" fmla="*/ 0 w 5686697"/>
              <a:gd name="connsiteY0" fmla="*/ 0 h 0"/>
              <a:gd name="connsiteX1" fmla="*/ 5686697 w 568669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686697">
                <a:moveTo>
                  <a:pt x="0" y="0"/>
                </a:moveTo>
                <a:lnTo>
                  <a:pt x="5686697" y="0"/>
                </a:lnTo>
              </a:path>
            </a:pathLst>
          </a:custGeom>
          <a:noFill/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085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5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500"/>
                            </p:stCondLst>
                            <p:childTnLst>
                              <p:par>
                                <p:cTn id="1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5" grpId="0" build="allAtOnce"/>
      <p:bldP spid="52" grpId="0" build="allAtOnce"/>
      <p:bldP spid="58" grpId="0" animBg="1"/>
      <p:bldP spid="58" grpId="1" animBg="1"/>
      <p:bldP spid="65" grpId="0" build="allAtOnce"/>
      <p:bldP spid="28" grpId="0" animBg="1"/>
      <p:bldP spid="28" grpId="1" animBg="1"/>
      <p:bldP spid="68" grpId="0" build="allAtOnce"/>
      <p:bldP spid="74" grpId="0" animBg="1"/>
      <p:bldP spid="74" grpId="1" animBg="1"/>
      <p:bldP spid="80" grpId="0" build="allAtOnce"/>
      <p:bldP spid="82" grpId="0" animBg="1"/>
      <p:bldP spid="82" grpId="1" animBg="1"/>
      <p:bldP spid="83" grpId="0" build="allAtOnce"/>
      <p:bldP spid="84" grpId="0"/>
      <p:bldP spid="84" grpId="1"/>
      <p:bldP spid="85" grpId="0"/>
      <p:bldP spid="85" grpId="1"/>
      <p:bldP spid="86" grpId="0"/>
      <p:bldP spid="86" grpId="1"/>
      <p:bldP spid="88" grpId="0"/>
      <p:bldP spid="2" grpId="0" animBg="1"/>
      <p:bldP spid="2" grpId="1" animBg="1"/>
      <p:bldP spid="89" grpId="0" animBg="1"/>
      <p:bldP spid="89" grpId="1" animBg="1"/>
      <p:bldP spid="90" grpId="0" animBg="1"/>
      <p:bldP spid="9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A64983CC-0E06-2CD6-80D0-B9CD3A44E704}"/>
              </a:ext>
            </a:extLst>
          </p:cNvPr>
          <p:cNvSpPr/>
          <p:nvPr/>
        </p:nvSpPr>
        <p:spPr bwMode="auto">
          <a:xfrm>
            <a:off x="4287670" y="5427379"/>
            <a:ext cx="122400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0174CF50-5A23-9C44-5F1E-B0C826A671D3}"/>
              </a:ext>
            </a:extLst>
          </p:cNvPr>
          <p:cNvSpPr/>
          <p:nvPr/>
        </p:nvSpPr>
        <p:spPr bwMode="auto">
          <a:xfrm>
            <a:off x="1345972" y="2804055"/>
            <a:ext cx="2216377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759D4823-A86A-6C5C-4BC2-284C89DA3277}"/>
              </a:ext>
            </a:extLst>
          </p:cNvPr>
          <p:cNvSpPr/>
          <p:nvPr/>
        </p:nvSpPr>
        <p:spPr bwMode="auto">
          <a:xfrm>
            <a:off x="5594350" y="2373530"/>
            <a:ext cx="1224000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1953EC56-C5E0-D842-A062-5C8AA36CFD6A}"/>
              </a:ext>
            </a:extLst>
          </p:cNvPr>
          <p:cNvSpPr/>
          <p:nvPr/>
        </p:nvSpPr>
        <p:spPr bwMode="auto">
          <a:xfrm>
            <a:off x="3827364" y="1956098"/>
            <a:ext cx="1512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0B601F64-E055-C2C2-15C0-69435E3F86ED}"/>
              </a:ext>
            </a:extLst>
          </p:cNvPr>
          <p:cNvSpPr/>
          <p:nvPr/>
        </p:nvSpPr>
        <p:spPr bwMode="auto">
          <a:xfrm>
            <a:off x="4349750" y="984250"/>
            <a:ext cx="1512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E849D775-E5EF-FE80-30BA-ACB992AA6D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68E9963F-8CCC-3DA3-23DD-D251F465D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307" y="912079"/>
            <a:ext cx="7898326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800" b="0" dirty="0">
                <a:ea typeface="標楷體" panose="03000509000000000000" pitchFamily="65" charset="-120"/>
              </a:rPr>
              <a:t>每個星期六，</a:t>
            </a:r>
            <a:r>
              <a:rPr lang="zh-TW" altLang="en-US" sz="2800" b="0" u="sng" dirty="0">
                <a:ea typeface="標楷體" panose="03000509000000000000" pitchFamily="65" charset="-120"/>
              </a:rPr>
              <a:t>子南</a:t>
            </a:r>
            <a:r>
              <a:rPr lang="zh-TW" altLang="en-US" sz="2800" b="0" dirty="0">
                <a:ea typeface="標楷體" panose="03000509000000000000" pitchFamily="65" charset="-120"/>
              </a:rPr>
              <a:t>要在</a:t>
            </a:r>
            <a:r>
              <a:rPr lang="en-US" altLang="zh-TW" sz="2800" b="0" dirty="0">
                <a:ea typeface="標楷體" panose="03000509000000000000" pitchFamily="65" charset="-120"/>
              </a:rPr>
              <a:t>2:05 p.m.</a:t>
            </a:r>
            <a:r>
              <a:rPr lang="zh-TW" altLang="en-US" sz="2800" b="0" dirty="0">
                <a:ea typeface="標楷體" panose="03000509000000000000" pitchFamily="65" charset="-120"/>
              </a:rPr>
              <a:t>到劍擊俱樂部，參加劍擊培訓。</a:t>
            </a:r>
          </a:p>
        </p:txBody>
      </p:sp>
      <p:sp>
        <p:nvSpPr>
          <p:cNvPr id="4" name="圆角矩形 7">
            <a:extLst>
              <a:ext uri="{FF2B5EF4-FFF2-40B4-BE49-F238E27FC236}">
                <a16:creationId xmlns:a16="http://schemas.microsoft.com/office/drawing/2014/main" xmlns="" id="{551A1851-599B-64B0-F5F2-827F9D69D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1782" y="1481806"/>
            <a:ext cx="1547813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(2018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73C1B1B-12C4-C15C-BCAE-0AC6006C6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307" y="1882060"/>
            <a:ext cx="99191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TW" sz="2800" b="0" dirty="0">
                <a:ea typeface="標楷體" panose="03000509000000000000" pitchFamily="65" charset="-120"/>
              </a:rPr>
              <a:t>(a) </a:t>
            </a:r>
            <a:endParaRPr lang="zh-TW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691C3118-2D0C-5B01-2FBB-535693A4C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190" y="1877628"/>
            <a:ext cx="7543323" cy="181588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800" b="0" dirty="0">
                <a:ea typeface="標楷體" panose="03000509000000000000" pitchFamily="65" charset="-120"/>
              </a:rPr>
              <a:t>上周六，爸爸於</a:t>
            </a:r>
            <a:r>
              <a:rPr lang="en-US" altLang="zh-TW" sz="2800" b="0" dirty="0">
                <a:ea typeface="標楷體" panose="03000509000000000000" pitchFamily="65" charset="-120"/>
              </a:rPr>
              <a:t>1:35 p.m.</a:t>
            </a:r>
            <a:r>
              <a:rPr lang="zh-TW" altLang="en-US" sz="2800" b="0" dirty="0">
                <a:ea typeface="標楷體" panose="03000509000000000000" pitchFamily="65" charset="-120"/>
              </a:rPr>
              <a:t>從家駕車送她去劍擊俱樂部，汽車的平均速率是</a:t>
            </a:r>
            <a:r>
              <a:rPr lang="en-US" altLang="zh-TW" sz="2800" b="0" dirty="0">
                <a:ea typeface="標楷體" panose="03000509000000000000" pitchFamily="65" charset="-120"/>
              </a:rPr>
              <a:t>45km/h</a:t>
            </a:r>
            <a:r>
              <a:rPr lang="zh-TW" altLang="en-US" sz="2800" b="0" dirty="0">
                <a:ea typeface="標楷體" panose="03000509000000000000" pitchFamily="65" charset="-120"/>
              </a:rPr>
              <a:t>，結果</a:t>
            </a:r>
            <a:r>
              <a:rPr lang="zh-TW" altLang="en-US" sz="2800" b="0" u="sng" dirty="0">
                <a:ea typeface="標楷體" panose="03000509000000000000" pitchFamily="65" charset="-120"/>
              </a:rPr>
              <a:t>子南</a:t>
            </a:r>
            <a:r>
              <a:rPr lang="zh-TW" altLang="en-US" sz="2800" b="0" dirty="0">
                <a:ea typeface="標楷體" panose="03000509000000000000" pitchFamily="65" charset="-120"/>
              </a:rPr>
              <a:t>遲到了</a:t>
            </a:r>
            <a:r>
              <a:rPr lang="en-US" altLang="zh-TW" sz="2800" b="0" dirty="0">
                <a:ea typeface="標楷體" panose="03000509000000000000" pitchFamily="65" charset="-120"/>
              </a:rPr>
              <a:t>10</a:t>
            </a:r>
            <a:r>
              <a:rPr lang="zh-TW" altLang="en-US" sz="2800" b="0" dirty="0">
                <a:ea typeface="標楷體" panose="03000509000000000000" pitchFamily="65" charset="-120"/>
              </a:rPr>
              <a:t>分鐘。</a:t>
            </a:r>
            <a:r>
              <a:rPr lang="zh-TW" altLang="en-US" sz="2800" b="0" u="sng" dirty="0">
                <a:ea typeface="標楷體" panose="03000509000000000000" pitchFamily="65" charset="-120"/>
              </a:rPr>
              <a:t>子南</a:t>
            </a:r>
            <a:r>
              <a:rPr lang="zh-TW" altLang="en-US" sz="2800" b="0" dirty="0">
                <a:ea typeface="標楷體" panose="03000509000000000000" pitchFamily="65" charset="-120"/>
              </a:rPr>
              <a:t>家到劍擊俱樂部的路程是多少？</a:t>
            </a:r>
            <a:r>
              <a:rPr lang="en-US" altLang="zh-TW" sz="2800" b="0" dirty="0">
                <a:ea typeface="標楷體" panose="03000509000000000000" pitchFamily="65" charset="-120"/>
              </a:rPr>
              <a:t>(</a:t>
            </a:r>
            <a:r>
              <a:rPr lang="zh-TW" altLang="en-US" sz="2800" b="0" dirty="0">
                <a:ea typeface="標楷體" panose="03000509000000000000" pitchFamily="65" charset="-120"/>
              </a:rPr>
              <a:t>只須寫出答案</a:t>
            </a:r>
            <a:r>
              <a:rPr lang="en-US" altLang="zh-TW" sz="2800" b="0" dirty="0">
                <a:ea typeface="標楷體" panose="03000509000000000000" pitchFamily="65" charset="-120"/>
              </a:rPr>
              <a:t>)</a:t>
            </a:r>
            <a:endParaRPr lang="zh-TW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CFFC107A-4440-DDDE-9AB5-56A0B11DE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190" y="3747984"/>
            <a:ext cx="388428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TW" altLang="en-US" sz="2800" b="0" dirty="0">
                <a:ea typeface="標楷體" panose="03000509000000000000" pitchFamily="65" charset="-120"/>
              </a:rPr>
              <a:t>答案</a:t>
            </a:r>
            <a:r>
              <a:rPr lang="zh-CN" altLang="en-US" sz="2800" b="0" dirty="0">
                <a:ea typeface="標楷體" panose="03000509000000000000" pitchFamily="65" charset="-120"/>
              </a:rPr>
              <a:t>：</a:t>
            </a:r>
            <a:r>
              <a:rPr lang="zh-CN" altLang="en-US" sz="2800" b="0" u="sng" dirty="0">
                <a:ea typeface="標楷體" panose="03000509000000000000" pitchFamily="65" charset="-120"/>
              </a:rPr>
              <a:t>                </a:t>
            </a:r>
            <a:r>
              <a:rPr lang="en-US" altLang="zh-CN" sz="2800" b="0" dirty="0">
                <a:ea typeface="標楷體" panose="03000509000000000000" pitchFamily="65" charset="-120"/>
              </a:rPr>
              <a:t>km</a:t>
            </a:r>
            <a:endParaRPr lang="zh-TW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47F229A0-44C8-9090-D394-0A6B0EC75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7764" y="4004271"/>
            <a:ext cx="2600865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路程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速率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時間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4CBE9D65-2981-D054-C703-97DF539F4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3694" y="5050752"/>
            <a:ext cx="154594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30(km)</a:t>
            </a:r>
            <a:endParaRPr lang="zh-TW" altLang="en-US" sz="2400" b="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xmlns="" id="{B267674F-BE80-703E-D40F-C31694B82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311" y="4212906"/>
            <a:ext cx="160530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1:35 p.m.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602B5649-2739-D20A-37F0-8886852BC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1446" y="4212906"/>
            <a:ext cx="155177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2:05 p.m.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xmlns="" id="{89A082A9-BDA7-4FCD-C984-68FB1D626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7580" y="4983078"/>
            <a:ext cx="1310697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sz="2000" b="0" dirty="0">
                <a:solidFill>
                  <a:srgbClr val="C00000"/>
                </a:solidFill>
                <a:ea typeface="標楷體" panose="03000509000000000000" pitchFamily="65" charset="-120"/>
              </a:rPr>
              <a:t>2:00 p.m.</a:t>
            </a:r>
            <a:endParaRPr lang="zh-TW" altLang="en-US" sz="20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FCF03CF1-3AD1-CB85-4FBC-2D69F5F63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3610" y="4718220"/>
            <a:ext cx="944535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b="0" dirty="0">
                <a:solidFill>
                  <a:srgbClr val="C00000"/>
                </a:solidFill>
                <a:ea typeface="標楷體" panose="03000509000000000000" pitchFamily="65" charset="-120"/>
              </a:rPr>
              <a:t>5</a:t>
            </a:r>
            <a:r>
              <a:rPr lang="zh-CN" altLang="en-US" b="0" dirty="0">
                <a:solidFill>
                  <a:srgbClr val="C00000"/>
                </a:solidFill>
                <a:ea typeface="標楷體" panose="03000509000000000000" pitchFamily="65" charset="-120"/>
              </a:rPr>
              <a:t>分鐘</a:t>
            </a:r>
            <a:endParaRPr lang="zh-TW" altLang="en-US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F436D760-53F6-6BA9-A30E-E5B072A99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773" y="4677474"/>
            <a:ext cx="959198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b="0" dirty="0">
                <a:solidFill>
                  <a:srgbClr val="C00000"/>
                </a:solidFill>
                <a:ea typeface="標楷體" panose="03000509000000000000" pitchFamily="65" charset="-120"/>
              </a:rPr>
              <a:t>25</a:t>
            </a:r>
            <a:r>
              <a:rPr lang="zh-CN" altLang="en-US" b="0" dirty="0">
                <a:solidFill>
                  <a:srgbClr val="C00000"/>
                </a:solidFill>
                <a:ea typeface="標楷體" panose="03000509000000000000" pitchFamily="65" charset="-120"/>
              </a:rPr>
              <a:t>分鐘</a:t>
            </a:r>
            <a:endParaRPr lang="zh-TW" altLang="en-US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26" name="直線單箭頭接點 25">
            <a:extLst>
              <a:ext uri="{FF2B5EF4-FFF2-40B4-BE49-F238E27FC236}">
                <a16:creationId xmlns:a16="http://schemas.microsoft.com/office/drawing/2014/main" xmlns="" id="{3AA21036-4A07-E734-FD03-67308FBCE653}"/>
              </a:ext>
            </a:extLst>
          </p:cNvPr>
          <p:cNvCxnSpPr>
            <a:cxnSpLocks/>
          </p:cNvCxnSpPr>
          <p:nvPr/>
        </p:nvCxnSpPr>
        <p:spPr bwMode="auto">
          <a:xfrm>
            <a:off x="1754262" y="4662883"/>
            <a:ext cx="396000" cy="363963"/>
          </a:xfrm>
          <a:prstGeom prst="straightConnector1">
            <a:avLst/>
          </a:prstGeom>
          <a:noFill/>
          <a:ln w="12700" algn="ctr">
            <a:solidFill>
              <a:srgbClr val="C00000"/>
            </a:solidFill>
            <a:prstDash val="solid"/>
            <a:round/>
            <a:headEnd/>
            <a:tailEnd type="triangle"/>
          </a:ln>
        </p:spPr>
      </p:cxnSp>
      <p:cxnSp>
        <p:nvCxnSpPr>
          <p:cNvPr id="28" name="直線單箭頭接點 27">
            <a:extLst>
              <a:ext uri="{FF2B5EF4-FFF2-40B4-BE49-F238E27FC236}">
                <a16:creationId xmlns:a16="http://schemas.microsoft.com/office/drawing/2014/main" xmlns="" id="{34EE5E2F-BEF6-49B2-8CD4-316DA2A00F75}"/>
              </a:ext>
            </a:extLst>
          </p:cNvPr>
          <p:cNvCxnSpPr>
            <a:cxnSpLocks/>
          </p:cNvCxnSpPr>
          <p:nvPr/>
        </p:nvCxnSpPr>
        <p:spPr bwMode="auto">
          <a:xfrm flipV="1">
            <a:off x="2355005" y="4631162"/>
            <a:ext cx="396000" cy="363963"/>
          </a:xfrm>
          <a:prstGeom prst="straightConnector1">
            <a:avLst/>
          </a:prstGeom>
          <a:noFill/>
          <a:ln w="12700" algn="ctr">
            <a:solidFill>
              <a:srgbClr val="C00000"/>
            </a:solidFill>
            <a:prstDash val="solid"/>
            <a:round/>
            <a:headEnd/>
            <a:tailEnd type="triangle"/>
          </a:ln>
        </p:spPr>
      </p:cxn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5183B3B6-4A5A-D18E-C7F2-9BD256A13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080" y="5396899"/>
            <a:ext cx="229223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汽車行駛了：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949F12D1-8F8E-2FA8-B3EB-4C2226FAC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5285" y="5396899"/>
            <a:ext cx="163327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40(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分鐘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)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grpSp>
        <p:nvGrpSpPr>
          <p:cNvPr id="44" name="群組 43">
            <a:extLst>
              <a:ext uri="{FF2B5EF4-FFF2-40B4-BE49-F238E27FC236}">
                <a16:creationId xmlns:a16="http://schemas.microsoft.com/office/drawing/2014/main" xmlns="" id="{F46C306D-31EB-455B-3C79-48C514C307FF}"/>
              </a:ext>
            </a:extLst>
          </p:cNvPr>
          <p:cNvGrpSpPr/>
          <p:nvPr/>
        </p:nvGrpSpPr>
        <p:grpSpPr>
          <a:xfrm>
            <a:off x="2450578" y="5396899"/>
            <a:ext cx="1806612" cy="461665"/>
            <a:chOff x="2450578" y="5396899"/>
            <a:chExt cx="1806612" cy="461665"/>
          </a:xfrm>
        </p:grpSpPr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xmlns="" id="{08DC62C5-1872-B2D2-63D2-235C9590B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0578" y="5396899"/>
              <a:ext cx="1184558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indent="0"/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25</a:t>
              </a:r>
              <a:r>
                <a: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＋</a:t>
              </a: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5</a:t>
              </a:r>
              <a:endPara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31" name="Rectangle 4">
              <a:extLst>
                <a:ext uri="{FF2B5EF4-FFF2-40B4-BE49-F238E27FC236}">
                  <a16:creationId xmlns:a16="http://schemas.microsoft.com/office/drawing/2014/main" xmlns="" id="{760E4E5A-F2AC-4BF4-9D48-E64A522981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1280" y="5396899"/>
              <a:ext cx="975910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indent="0"/>
              <a:r>
                <a:rPr lang="zh-CN" altLang="en-US" sz="2400" b="0" dirty="0">
                  <a:solidFill>
                    <a:srgbClr val="92D050"/>
                  </a:solidFill>
                  <a:ea typeface="標楷體" panose="03000509000000000000" pitchFamily="65" charset="-120"/>
                </a:rPr>
                <a:t>＋</a:t>
              </a:r>
              <a:r>
                <a:rPr lang="en-US" altLang="zh-CN" sz="2400" b="0" dirty="0">
                  <a:solidFill>
                    <a:srgbClr val="92D050"/>
                  </a:solidFill>
                  <a:ea typeface="標楷體" panose="03000509000000000000" pitchFamily="65" charset="-120"/>
                </a:rPr>
                <a:t>10</a:t>
              </a:r>
              <a:endParaRPr lang="zh-TW" altLang="en-US" sz="2400" b="0" dirty="0">
                <a:solidFill>
                  <a:srgbClr val="92D050"/>
                </a:solidFill>
                <a:ea typeface="標楷體" panose="03000509000000000000" pitchFamily="65" charset="-120"/>
              </a:endParaRPr>
            </a:p>
          </p:txBody>
        </p:sp>
      </p:grp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72222E6B-A858-7E84-E934-012A14D976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9563" y="4526663"/>
            <a:ext cx="162253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路程是：</a:t>
            </a:r>
            <a:endParaRPr lang="zh-TW" altLang="en-US" sz="2400" b="0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86C7399F-AD79-85B3-3FE7-D8E8C8B47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8602" y="3779293"/>
            <a:ext cx="78285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sz="2800" b="0" dirty="0">
                <a:solidFill>
                  <a:srgbClr val="FF0000"/>
                </a:solidFill>
                <a:ea typeface="標楷體" panose="03000509000000000000" pitchFamily="65" charset="-120"/>
              </a:rPr>
              <a:t>30</a:t>
            </a:r>
            <a:endParaRPr lang="zh-TW" altLang="en-US" sz="2800" b="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3" name="群組 42">
            <a:extLst>
              <a:ext uri="{FF2B5EF4-FFF2-40B4-BE49-F238E27FC236}">
                <a16:creationId xmlns:a16="http://schemas.microsoft.com/office/drawing/2014/main" xmlns="" id="{A0EC5CBC-4EF1-7CF5-1970-9BED51851CF6}"/>
              </a:ext>
            </a:extLst>
          </p:cNvPr>
          <p:cNvGrpSpPr/>
          <p:nvPr/>
        </p:nvGrpSpPr>
        <p:grpSpPr>
          <a:xfrm>
            <a:off x="6140375" y="4873961"/>
            <a:ext cx="1299722" cy="810478"/>
            <a:chOff x="6140375" y="4873961"/>
            <a:chExt cx="1299722" cy="810478"/>
          </a:xfrm>
        </p:grpSpPr>
        <p:sp>
          <p:nvSpPr>
            <p:cNvPr id="10" name="Rectangle 4">
              <a:extLst>
                <a:ext uri="{FF2B5EF4-FFF2-40B4-BE49-F238E27FC236}">
                  <a16:creationId xmlns:a16="http://schemas.microsoft.com/office/drawing/2014/main" xmlns="" id="{186E5BD9-1AAA-1067-7F94-DB9FEF2B9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0375" y="5019281"/>
              <a:ext cx="566856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06400" indent="-4064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indent="0"/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45</a:t>
              </a:r>
              <a:endParaRPr lang="zh-TW" altLang="en-US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41" name="群組 40">
              <a:extLst>
                <a:ext uri="{FF2B5EF4-FFF2-40B4-BE49-F238E27FC236}">
                  <a16:creationId xmlns:a16="http://schemas.microsoft.com/office/drawing/2014/main" xmlns="" id="{7715D37F-D651-621F-2B0E-0A485821B2CB}"/>
                </a:ext>
              </a:extLst>
            </p:cNvPr>
            <p:cNvGrpSpPr/>
            <p:nvPr/>
          </p:nvGrpSpPr>
          <p:grpSpPr>
            <a:xfrm>
              <a:off x="6485405" y="4873961"/>
              <a:ext cx="954692" cy="810478"/>
              <a:chOff x="6485405" y="4873961"/>
              <a:chExt cx="954692" cy="810478"/>
            </a:xfrm>
          </p:grpSpPr>
          <p:grpSp>
            <p:nvGrpSpPr>
              <p:cNvPr id="14" name="群組 13">
                <a:extLst>
                  <a:ext uri="{FF2B5EF4-FFF2-40B4-BE49-F238E27FC236}">
                    <a16:creationId xmlns:a16="http://schemas.microsoft.com/office/drawing/2014/main" xmlns="" id="{B2EE5CB6-0623-5ED9-3346-A381BDF8377A}"/>
                  </a:ext>
                </a:extLst>
              </p:cNvPr>
              <p:cNvGrpSpPr/>
              <p:nvPr/>
            </p:nvGrpSpPr>
            <p:grpSpPr>
              <a:xfrm>
                <a:off x="6740767" y="4873961"/>
                <a:ext cx="699330" cy="810478"/>
                <a:chOff x="2095623" y="5113283"/>
                <a:chExt cx="699330" cy="810478"/>
              </a:xfrm>
            </p:grpSpPr>
            <p:sp>
              <p:nvSpPr>
                <p:cNvPr id="11" name="Rectangle 4">
                  <a:extLst>
                    <a:ext uri="{FF2B5EF4-FFF2-40B4-BE49-F238E27FC236}">
                      <a16:creationId xmlns:a16="http://schemas.microsoft.com/office/drawing/2014/main" xmlns="" id="{080CF7C7-989D-A8A6-1310-5822F54B54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95623" y="5113283"/>
                  <a:ext cx="699330" cy="810478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prstShdw prst="shdw17" dist="17961" dir="2700000">
                    <a:srgbClr val="003D99">
                      <a:alpha val="79999"/>
                    </a:srgbClr>
                  </a:prst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marL="406400" indent="-4064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marL="0" indent="0" algn="ctr">
                    <a:lnSpc>
                      <a:spcPts val="2800"/>
                    </a:lnSpc>
                  </a:pPr>
                  <a:r>
                    <a:rPr lang="en-US" altLang="zh-CN" sz="2400" b="0" dirty="0">
                      <a:solidFill>
                        <a:srgbClr val="0000FF"/>
                      </a:solidFill>
                      <a:ea typeface="標楷體" panose="03000509000000000000" pitchFamily="65" charset="-120"/>
                      <a:cs typeface="Arial" panose="020B0604020202020204" pitchFamily="34" charset="0"/>
                    </a:rPr>
                    <a:t>40</a:t>
                  </a:r>
                </a:p>
                <a:p>
                  <a:pPr marL="0" indent="0" algn="ctr">
                    <a:lnSpc>
                      <a:spcPts val="2800"/>
                    </a:lnSpc>
                  </a:pPr>
                  <a:r>
                    <a:rPr lang="en-US" altLang="zh-TW" sz="2400" b="0" dirty="0">
                      <a:solidFill>
                        <a:srgbClr val="0000FF"/>
                      </a:solidFill>
                      <a:ea typeface="標楷體" panose="03000509000000000000" pitchFamily="65" charset="-120"/>
                      <a:cs typeface="Arial" panose="020B0604020202020204" pitchFamily="34" charset="0"/>
                    </a:rPr>
                    <a:t>60</a:t>
                  </a:r>
                  <a:endParaRPr lang="zh-TW" altLang="en-US" sz="2400" b="0" dirty="0">
                    <a:solidFill>
                      <a:srgbClr val="0000FF"/>
                    </a:solidFill>
                    <a:ea typeface="微软雅黑" panose="020B0503020204020204" pitchFamily="34" charset="-122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13" name="直線接點 12">
                  <a:extLst>
                    <a:ext uri="{FF2B5EF4-FFF2-40B4-BE49-F238E27FC236}">
                      <a16:creationId xmlns:a16="http://schemas.microsoft.com/office/drawing/2014/main" xmlns="" id="{B65A202B-677A-552E-BCF8-F1B06FCF9009}"/>
                    </a:ext>
                  </a:extLst>
                </p:cNvPr>
                <p:cNvCxnSpPr/>
                <p:nvPr/>
              </p:nvCxnSpPr>
              <p:spPr bwMode="auto">
                <a:xfrm>
                  <a:off x="2176836" y="5508441"/>
                  <a:ext cx="504000" cy="0"/>
                </a:xfrm>
                <a:prstGeom prst="line">
                  <a:avLst/>
                </a:prstGeom>
                <a:noFill/>
                <a:ln w="19050" algn="ctr">
                  <a:solidFill>
                    <a:srgbClr val="0000FF"/>
                  </a:solidFill>
                  <a:prstDash val="solid"/>
                  <a:round/>
                  <a:headEnd/>
                  <a:tailEnd/>
                </a:ln>
              </p:spPr>
            </p:cxnSp>
          </p:grpSp>
          <p:sp>
            <p:nvSpPr>
              <p:cNvPr id="35" name="Rectangle 4">
                <a:extLst>
                  <a:ext uri="{FF2B5EF4-FFF2-40B4-BE49-F238E27FC236}">
                    <a16:creationId xmlns:a16="http://schemas.microsoft.com/office/drawing/2014/main" xmlns="" id="{FE779C19-646C-4FDE-F1C8-8EC68A3B8E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85405" y="5025139"/>
                <a:ext cx="529205" cy="46166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406400" indent="-4064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marL="0" indent="0"/>
                <a:r>
                  <a:rPr lang="en-US" altLang="zh-CN" sz="2400" b="0" dirty="0">
                    <a:solidFill>
                      <a:srgbClr val="0000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×</a:t>
                </a:r>
                <a:endParaRPr lang="zh-TW" altLang="en-US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D8A9A61F-AC32-75AA-7767-F3CB6513D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7525" y="4232174"/>
            <a:ext cx="163985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2:15 p.m.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08B94C14-3FA6-81DE-11CF-AC00822E3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135" y="4534546"/>
            <a:ext cx="1263422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000" b="0" dirty="0">
                <a:solidFill>
                  <a:srgbClr val="92D050"/>
                </a:solidFill>
                <a:ea typeface="標楷體" panose="03000509000000000000" pitchFamily="65" charset="-120"/>
              </a:rPr>
              <a:t>遲</a:t>
            </a:r>
            <a:r>
              <a:rPr lang="en-US" altLang="zh-CN" sz="2000" b="0" dirty="0">
                <a:solidFill>
                  <a:srgbClr val="92D050"/>
                </a:solidFill>
                <a:ea typeface="標楷體" panose="03000509000000000000" pitchFamily="65" charset="-120"/>
              </a:rPr>
              <a:t>10</a:t>
            </a:r>
            <a:r>
              <a:rPr lang="zh-CN" altLang="en-US" sz="2000" b="0" dirty="0">
                <a:solidFill>
                  <a:srgbClr val="92D050"/>
                </a:solidFill>
                <a:ea typeface="標楷體" panose="03000509000000000000" pitchFamily="65" charset="-120"/>
              </a:rPr>
              <a:t>分鐘</a:t>
            </a:r>
            <a:endParaRPr lang="zh-TW" altLang="en-US" sz="2000" b="0" dirty="0">
              <a:solidFill>
                <a:srgbClr val="92D050"/>
              </a:solidFill>
              <a:ea typeface="標楷體" panose="03000509000000000000" pitchFamily="65" charset="-120"/>
            </a:endParaRPr>
          </a:p>
        </p:txBody>
      </p:sp>
      <p:cxnSp>
        <p:nvCxnSpPr>
          <p:cNvPr id="39" name="直線單箭頭接點 38">
            <a:extLst>
              <a:ext uri="{FF2B5EF4-FFF2-40B4-BE49-F238E27FC236}">
                <a16:creationId xmlns:a16="http://schemas.microsoft.com/office/drawing/2014/main" xmlns="" id="{52E85105-1DDF-BA82-582D-3394CEFA212B}"/>
              </a:ext>
            </a:extLst>
          </p:cNvPr>
          <p:cNvCxnSpPr>
            <a:cxnSpLocks/>
          </p:cNvCxnSpPr>
          <p:nvPr/>
        </p:nvCxnSpPr>
        <p:spPr bwMode="auto">
          <a:xfrm>
            <a:off x="2035835" y="4463006"/>
            <a:ext cx="540000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/>
            <a:tailEnd type="triangle"/>
          </a:ln>
        </p:spPr>
      </p:cxnSp>
      <p:cxnSp>
        <p:nvCxnSpPr>
          <p:cNvPr id="40" name="直線單箭頭接點 39">
            <a:extLst>
              <a:ext uri="{FF2B5EF4-FFF2-40B4-BE49-F238E27FC236}">
                <a16:creationId xmlns:a16="http://schemas.microsoft.com/office/drawing/2014/main" xmlns="" id="{A1CA8F84-752E-320E-096D-E1103A2D35DA}"/>
              </a:ext>
            </a:extLst>
          </p:cNvPr>
          <p:cNvCxnSpPr>
            <a:cxnSpLocks/>
          </p:cNvCxnSpPr>
          <p:nvPr/>
        </p:nvCxnSpPr>
        <p:spPr bwMode="auto">
          <a:xfrm>
            <a:off x="3985285" y="4463006"/>
            <a:ext cx="576000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/>
            <a:tailEnd type="triangle"/>
          </a:ln>
        </p:spPr>
      </p:cxnSp>
    </p:spTree>
    <p:extLst>
      <p:ext uri="{BB962C8B-B14F-4D97-AF65-F5344CB8AC3E}">
        <p14:creationId xmlns:p14="http://schemas.microsoft.com/office/powerpoint/2010/main" val="122218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5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75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25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75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25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19" grpId="0" animBg="1"/>
      <p:bldP spid="19" grpId="1" animBg="1"/>
      <p:bldP spid="18" grpId="0" animBg="1"/>
      <p:bldP spid="18" grpId="1" animBg="1"/>
      <p:bldP spid="17" grpId="0" animBg="1"/>
      <p:bldP spid="17" grpId="1" animBg="1"/>
      <p:bldP spid="16" grpId="0" animBg="1"/>
      <p:bldP spid="16" grpId="1" animBg="1"/>
      <p:bldP spid="9" grpId="0" animBg="1"/>
      <p:bldP spid="9" grpId="1" animBg="1"/>
      <p:bldP spid="15" grpId="0"/>
      <p:bldP spid="15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9" grpId="0"/>
      <p:bldP spid="29" grpId="1"/>
      <p:bldP spid="30" grpId="0"/>
      <p:bldP spid="30" grpId="1"/>
      <p:bldP spid="33" grpId="0"/>
      <p:bldP spid="33" grpId="1"/>
      <p:bldP spid="34" grpId="0"/>
      <p:bldP spid="36" grpId="0"/>
      <p:bldP spid="36" grpId="1"/>
      <p:bldP spid="37" grpId="0"/>
      <p:bldP spid="37" grpId="1"/>
    </p:bld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1067</Words>
  <Application>Microsoft Office PowerPoint</Application>
  <PresentationFormat>全屏显示(4:3)</PresentationFormat>
  <Paragraphs>221</Paragraphs>
  <Slides>11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11</vt:i4>
      </vt:variant>
    </vt:vector>
  </HeadingPairs>
  <TitlesOfParts>
    <vt:vector size="27" baseType="lpstr">
      <vt:lpstr>等线</vt:lpstr>
      <vt:lpstr>微软雅黑</vt:lpstr>
      <vt:lpstr>PMingLiU</vt:lpstr>
      <vt:lpstr>PMingLiU</vt:lpstr>
      <vt:lpstr>標楷體</vt:lpstr>
      <vt:lpstr>Arial</vt:lpstr>
      <vt:lpstr>Calibri</vt:lpstr>
      <vt:lpstr>Symbol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2024-03-07T06:30:52Z</dcterms:created>
  <dcterms:modified xsi:type="dcterms:W3CDTF">2024-03-07T07:05:30Z</dcterms:modified>
</cp:coreProperties>
</file>