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3"/>
  </p:notesMasterIdLst>
  <p:sldIdLst>
    <p:sldId id="325" r:id="rId5"/>
    <p:sldId id="312" r:id="rId6"/>
    <p:sldId id="492" r:id="rId7"/>
    <p:sldId id="491" r:id="rId8"/>
    <p:sldId id="493" r:id="rId9"/>
    <p:sldId id="500" r:id="rId10"/>
    <p:sldId id="499" r:id="rId11"/>
    <p:sldId id="310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5EC"/>
    <a:srgbClr val="92D050"/>
    <a:srgbClr val="FFC000"/>
    <a:srgbClr val="F2A60E"/>
    <a:srgbClr val="FF00FF"/>
    <a:srgbClr val="0000FF"/>
    <a:srgbClr val="FFCC00"/>
    <a:srgbClr val="FFCB25"/>
    <a:srgbClr val="F7FBC5"/>
    <a:srgbClr val="E0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8433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699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3423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0081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4381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8880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B7D018-E84C-40D6-985B-6A82BC6321D3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72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18.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統計圖和平均數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18.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統計圖和平均數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18.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統計圖和平均數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18.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統計圖和平均數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18. </a:t>
            </a:r>
            <a:r>
              <a:rPr lang="zh-TW" altLang="en-US" sz="3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  <a:cs typeface="+mn-cs"/>
              </a:rPr>
              <a:t>統計圖和平均數</a:t>
            </a:r>
            <a:endParaRPr lang="en-US" altLang="zh-TW" sz="3200" b="1" kern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  <a:cs typeface="+mn-cs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2A3262C8-7F08-4B4A-8FE8-013EABF2596F}"/>
              </a:ext>
            </a:extLst>
          </p:cNvPr>
          <p:cNvSpPr/>
          <p:nvPr/>
        </p:nvSpPr>
        <p:spPr bwMode="auto">
          <a:xfrm>
            <a:off x="7445833" y="3466369"/>
            <a:ext cx="324000" cy="29759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94F42BCE-BCAF-497A-9FBB-45257457E4EB}"/>
              </a:ext>
            </a:extLst>
          </p:cNvPr>
          <p:cNvSpPr/>
          <p:nvPr/>
        </p:nvSpPr>
        <p:spPr bwMode="auto">
          <a:xfrm>
            <a:off x="5949950" y="3466370"/>
            <a:ext cx="324000" cy="29759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7" name="Rectangle 492">
            <a:extLst>
              <a:ext uri="{FF2B5EF4-FFF2-40B4-BE49-F238E27FC236}">
                <a16:creationId xmlns:a16="http://schemas.microsoft.com/office/drawing/2014/main" xmlns="" id="{5DACE83B-CF7C-4F1A-BBBE-D23291BF4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866" y="1987774"/>
            <a:ext cx="684000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19" name="Rectangle 484">
            <a:extLst>
              <a:ext uri="{FF2B5EF4-FFF2-40B4-BE49-F238E27FC236}">
                <a16:creationId xmlns:a16="http://schemas.microsoft.com/office/drawing/2014/main" xmlns="" id="{8F6DF7CB-11A0-41D8-BF93-760E04943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763" y="1583384"/>
            <a:ext cx="2470909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20" name="右箭头标注 12">
            <a:extLst>
              <a:ext uri="{FF2B5EF4-FFF2-40B4-BE49-F238E27FC236}">
                <a16:creationId xmlns:a16="http://schemas.microsoft.com/office/drawing/2014/main" xmlns="" id="{CEC68B02-4773-4361-BF63-03E2750A5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81295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xmlns="" id="{D606CAB3-4858-45E7-BBA2-0B618418A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2" name="圖片 47">
            <a:extLst>
              <a:ext uri="{FF2B5EF4-FFF2-40B4-BE49-F238E27FC236}">
                <a16:creationId xmlns:a16="http://schemas.microsoft.com/office/drawing/2014/main" xmlns="" id="{B85220C9-8830-4064-9E39-BD9D4230FC6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84410" y="1172433"/>
            <a:ext cx="3895216" cy="2592000"/>
          </a:xfrm>
          <a:prstGeom prst="rect">
            <a:avLst/>
          </a:prstGeom>
        </p:spPr>
      </p:pic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A447B59E-4CB1-48E9-BBD5-5BD11633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135" y="1065272"/>
            <a:ext cx="4121705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根據右圖，妹妹哪一次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的測驗比前一次的退步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最多？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Rectangle 53">
            <a:extLst>
              <a:ext uri="{FF2B5EF4-FFF2-40B4-BE49-F238E27FC236}">
                <a16:creationId xmlns:a16="http://schemas.microsoft.com/office/drawing/2014/main" xmlns="" id="{C23F418B-67D8-4B04-827A-C1DAECD1A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9" y="2767171"/>
            <a:ext cx="350523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marL="406400" indent="-4064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60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測驗二和測驗五都比前一次退步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5" name="Rectangle 54">
            <a:extLst>
              <a:ext uri="{FF2B5EF4-FFF2-40B4-BE49-F238E27FC236}">
                <a16:creationId xmlns:a16="http://schemas.microsoft.com/office/drawing/2014/main" xmlns="" id="{F1DC9819-254E-48C6-A654-694990D33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7599" y="3845755"/>
            <a:ext cx="27146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80</a:t>
            </a:r>
            <a:r>
              <a:rPr lang="zh-TW" altLang="en-US" sz="2800" b="0" dirty="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60 = 20(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6" name="Rectangle 269">
            <a:extLst>
              <a:ext uri="{FF2B5EF4-FFF2-40B4-BE49-F238E27FC236}">
                <a16:creationId xmlns:a16="http://schemas.microsoft.com/office/drawing/2014/main" xmlns="" id="{1F6322A3-C061-450B-90BA-922B54D95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9" y="3845755"/>
            <a:ext cx="31658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測驗二退步了：</a:t>
            </a:r>
          </a:p>
        </p:txBody>
      </p:sp>
      <p:sp>
        <p:nvSpPr>
          <p:cNvPr id="27" name="Rectangle 270">
            <a:extLst>
              <a:ext uri="{FF2B5EF4-FFF2-40B4-BE49-F238E27FC236}">
                <a16:creationId xmlns:a16="http://schemas.microsoft.com/office/drawing/2014/main" xmlns="" id="{6F08A5DE-3B41-401D-97F1-DB38A2524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9" y="4445041"/>
            <a:ext cx="269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測驗五退步了：</a:t>
            </a:r>
          </a:p>
        </p:txBody>
      </p:sp>
      <p:sp>
        <p:nvSpPr>
          <p:cNvPr id="28" name="Rectangle 490">
            <a:extLst>
              <a:ext uri="{FF2B5EF4-FFF2-40B4-BE49-F238E27FC236}">
                <a16:creationId xmlns:a16="http://schemas.microsoft.com/office/drawing/2014/main" xmlns="" id="{720E8471-A2AD-41D4-93CA-A1E1DD0C9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407" y="4450763"/>
            <a:ext cx="27146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80</a:t>
            </a:r>
            <a:r>
              <a:rPr lang="zh-TW" altLang="en-US" sz="2800" b="0" dirty="0">
                <a:solidFill>
                  <a:srgbClr val="0000FF"/>
                </a:solidFill>
                <a:cs typeface="Arial" panose="020B0604020202020204" pitchFamily="34" charset="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50 = 30(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分</a:t>
            </a:r>
            <a:r>
              <a:rPr lang="en-US" altLang="zh-TW" sz="2800" b="0" dirty="0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9" name="Rectangle 491">
            <a:extLst>
              <a:ext uri="{FF2B5EF4-FFF2-40B4-BE49-F238E27FC236}">
                <a16:creationId xmlns:a16="http://schemas.microsoft.com/office/drawing/2014/main" xmlns="" id="{ED3C9E42-AE9A-44CB-A409-A5B86786C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9" y="5053880"/>
            <a:ext cx="3371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</a:t>
            </a:r>
            <a:r>
              <a:rPr lang="zh-CN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測驗五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退步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最多。</a:t>
            </a:r>
          </a:p>
        </p:txBody>
      </p:sp>
      <p:cxnSp>
        <p:nvCxnSpPr>
          <p:cNvPr id="30" name="直線接點 58">
            <a:extLst>
              <a:ext uri="{FF2B5EF4-FFF2-40B4-BE49-F238E27FC236}">
                <a16:creationId xmlns:a16="http://schemas.microsoft.com/office/drawing/2014/main" xmlns="" id="{33AB2E26-33CC-4966-A687-36DCC8E79FBA}"/>
              </a:ext>
            </a:extLst>
          </p:cNvPr>
          <p:cNvCxnSpPr/>
          <p:nvPr/>
        </p:nvCxnSpPr>
        <p:spPr bwMode="auto">
          <a:xfrm>
            <a:off x="5607050" y="2018570"/>
            <a:ext cx="508000" cy="349250"/>
          </a:xfrm>
          <a:prstGeom prst="lin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線接點 61">
            <a:extLst>
              <a:ext uri="{FF2B5EF4-FFF2-40B4-BE49-F238E27FC236}">
                <a16:creationId xmlns:a16="http://schemas.microsoft.com/office/drawing/2014/main" xmlns="" id="{DB62024D-71F1-474B-ACF6-4CBA64BF7029}"/>
              </a:ext>
            </a:extLst>
          </p:cNvPr>
          <p:cNvCxnSpPr>
            <a:cxnSpLocks/>
          </p:cNvCxnSpPr>
          <p:nvPr/>
        </p:nvCxnSpPr>
        <p:spPr bwMode="auto">
          <a:xfrm>
            <a:off x="7099833" y="2018570"/>
            <a:ext cx="507467" cy="514350"/>
          </a:xfrm>
          <a:prstGeom prst="lin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54">
            <a:extLst>
              <a:ext uri="{FF2B5EF4-FFF2-40B4-BE49-F238E27FC236}">
                <a16:creationId xmlns:a16="http://schemas.microsoft.com/office/drawing/2014/main" xmlns="" id="{70E3A9B2-08E9-4EE6-A123-095729824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7510" y="1696684"/>
            <a:ext cx="4944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b="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</a:p>
        </p:txBody>
      </p:sp>
      <p:sp>
        <p:nvSpPr>
          <p:cNvPr id="33" name="Rectangle 54">
            <a:extLst>
              <a:ext uri="{FF2B5EF4-FFF2-40B4-BE49-F238E27FC236}">
                <a16:creationId xmlns:a16="http://schemas.microsoft.com/office/drawing/2014/main" xmlns="" id="{BFC0FFD6-A42D-4FC5-8ED0-B3218D15D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6398" y="2310670"/>
            <a:ext cx="4944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b="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4" name="Rectangle 54">
            <a:extLst>
              <a:ext uri="{FF2B5EF4-FFF2-40B4-BE49-F238E27FC236}">
                <a16:creationId xmlns:a16="http://schemas.microsoft.com/office/drawing/2014/main" xmlns="" id="{84FC4700-661F-4ED4-BC77-2D5623A54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4269" y="1680323"/>
            <a:ext cx="4944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altLang="zh-TW" b="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5" name="Rectangle 54">
            <a:extLst>
              <a:ext uri="{FF2B5EF4-FFF2-40B4-BE49-F238E27FC236}">
                <a16:creationId xmlns:a16="http://schemas.microsoft.com/office/drawing/2014/main" xmlns="" id="{BF08A632-B959-4958-8E92-0F9828D01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033" y="2506753"/>
            <a:ext cx="4944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b="0" dirty="0">
                <a:solidFill>
                  <a:srgbClr val="F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16" grpId="1" animBg="1"/>
      <p:bldP spid="17" grpId="0" animBg="1"/>
      <p:bldP spid="19" grpId="0" animBg="1"/>
      <p:bldP spid="20" grpId="0" animBg="1"/>
      <p:bldP spid="24" grpId="0"/>
      <p:bldP spid="25" grpId="0"/>
      <p:bldP spid="26" grpId="0"/>
      <p:bldP spid="28" grpId="0"/>
      <p:bldP spid="29" grpId="0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63C12440-28EE-436C-823A-AC8CF7F17A21}"/>
              </a:ext>
            </a:extLst>
          </p:cNvPr>
          <p:cNvSpPr/>
          <p:nvPr/>
        </p:nvSpPr>
        <p:spPr bwMode="auto">
          <a:xfrm>
            <a:off x="5039360" y="1422547"/>
            <a:ext cx="2880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F91EC509-BEBC-4E3A-81AE-D81B5C78B0E4}"/>
              </a:ext>
            </a:extLst>
          </p:cNvPr>
          <p:cNvSpPr/>
          <p:nvPr/>
        </p:nvSpPr>
        <p:spPr bwMode="auto">
          <a:xfrm>
            <a:off x="705360" y="1422781"/>
            <a:ext cx="293192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AD3A5040-DDDE-4F41-A69C-D10248798DAB}"/>
              </a:ext>
            </a:extLst>
          </p:cNvPr>
          <p:cNvSpPr/>
          <p:nvPr/>
        </p:nvSpPr>
        <p:spPr bwMode="auto">
          <a:xfrm>
            <a:off x="5228080" y="995985"/>
            <a:ext cx="259512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xmlns="" id="{2937F1E5-3417-4A3E-B86B-A790730ABCC5}"/>
              </a:ext>
            </a:extLst>
          </p:cNvPr>
          <p:cNvSpPr/>
          <p:nvPr/>
        </p:nvSpPr>
        <p:spPr bwMode="auto">
          <a:xfrm>
            <a:off x="1828800" y="986076"/>
            <a:ext cx="201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2BAEF704-3D4B-4816-AAB8-C4D970CE5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40" y="2392976"/>
            <a:ext cx="5598285" cy="1031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nn-NO" altLang="zh-TW" sz="2800" b="0" dirty="0">
                <a:ea typeface="標楷體" panose="03000509000000000000" pitchFamily="65" charset="-120"/>
              </a:rPr>
              <a:t>A. 49kg 			B. 50kg</a:t>
            </a:r>
          </a:p>
          <a:p>
            <a:pPr eaLnBrk="1" hangingPunct="1">
              <a:spcAft>
                <a:spcPts val="600"/>
              </a:spcAft>
            </a:pPr>
            <a:r>
              <a:rPr lang="nn-NO" altLang="zh-TW" sz="2800" b="0" dirty="0">
                <a:ea typeface="標楷體" panose="03000509000000000000" pitchFamily="65" charset="-120"/>
              </a:rPr>
              <a:t>C. 59kg 			D. 60kg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0" name="Oval 2">
            <a:extLst>
              <a:ext uri="{FF2B5EF4-FFF2-40B4-BE49-F238E27FC236}">
                <a16:creationId xmlns:a16="http://schemas.microsoft.com/office/drawing/2014/main" xmlns="" id="{D43A17BD-8006-4910-A113-8074E4D2E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7445" y="302228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1" name="圆角矩形 7">
            <a:extLst>
              <a:ext uri="{FF2B5EF4-FFF2-40B4-BE49-F238E27FC236}">
                <a16:creationId xmlns:a16="http://schemas.microsoft.com/office/drawing/2014/main" xmlns="" id="{1A4C2359-CB32-4C65-873C-54FDE873D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303" y="1910163"/>
            <a:ext cx="1547812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(2019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Text Box 54">
            <a:extLst>
              <a:ext uri="{FF2B5EF4-FFF2-40B4-BE49-F238E27FC236}">
                <a16:creationId xmlns:a16="http://schemas.microsoft.com/office/drawing/2014/main" xmlns="" id="{FE6B7426-4424-4A31-A57F-2FEC7F57F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5405" y="302831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595FC9C6-C9D4-4B95-856F-7C0928603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67" y="4485140"/>
            <a:ext cx="800780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u="sng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巧珍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的體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重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後來的總重量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3" panose="05040102010807070707" pitchFamily="18" charset="2"/>
              </a:rPr>
              <a:t>－原來的總重量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44954DA8-FAC6-411B-B730-A87A994D8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708185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升降機原有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名乘客，他們的平均體重是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53kg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巧珍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進入升降機後，乘客的平均體重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是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52.5kg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巧珍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的體重是多少？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041A24E9-3A9D-4424-949E-5D364B6F8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9313" y="5009869"/>
            <a:ext cx="21782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52.5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(7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1)</a:t>
            </a: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5315A389-AC1F-4410-9E11-490A24DEF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866" y="5530070"/>
            <a:ext cx="17745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49(kg)</a:t>
            </a:r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C3F622AA-9997-456F-AC62-7E60793F7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40" y="3528036"/>
            <a:ext cx="2779691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   總重量 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平均重量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×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總人數</a:t>
            </a:r>
          </a:p>
        </p:txBody>
      </p:sp>
      <p:sp>
        <p:nvSpPr>
          <p:cNvPr id="66" name="Rectangle 4">
            <a:extLst>
              <a:ext uri="{FF2B5EF4-FFF2-40B4-BE49-F238E27FC236}">
                <a16:creationId xmlns:a16="http://schemas.microsoft.com/office/drawing/2014/main" xmlns="" id="{9D5FFEFC-D02F-462C-8EC2-4FB748D2D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2677" y="5006850"/>
            <a:ext cx="14741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42" grpId="0"/>
      <p:bldP spid="43" grpId="0"/>
      <p:bldP spid="43" grpId="1"/>
      <p:bldP spid="45" grpId="0"/>
      <p:bldP spid="45" grpId="1"/>
      <p:bldP spid="46" grpId="0"/>
      <p:bldP spid="46" grpId="1"/>
      <p:bldP spid="65" grpId="0" animBg="1"/>
      <p:bldP spid="65" grpId="1" animBg="1"/>
      <p:bldP spid="66" grpId="0"/>
      <p:bldP spid="6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文本框 15">
            <a:extLst>
              <a:ext uri="{FF2B5EF4-FFF2-40B4-BE49-F238E27FC236}">
                <a16:creationId xmlns:a16="http://schemas.microsoft.com/office/drawing/2014/main" xmlns="" id="{BDE5DBC6-AC8D-4AA5-8C9E-DC18B821A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104" y="5345652"/>
            <a:ext cx="61990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. 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三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樓電車的數量佔該層樓車輛總數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量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FDB12BEB-A836-4207-8DB4-66E2ED488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294" y="1967359"/>
            <a:ext cx="4521199" cy="3362198"/>
          </a:xfrm>
          <a:prstGeom prst="rect">
            <a:avLst/>
          </a:prstGeom>
        </p:spPr>
      </p:pic>
      <p:sp>
        <p:nvSpPr>
          <p:cNvPr id="101" name="矩形 13">
            <a:extLst>
              <a:ext uri="{FF2B5EF4-FFF2-40B4-BE49-F238E27FC236}">
                <a16:creationId xmlns:a16="http://schemas.microsoft.com/office/drawing/2014/main" xmlns="" id="{5F0ABB57-AFBE-44B9-85A6-2EC79BE25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6449" y="1429583"/>
            <a:ext cx="1198387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9" name="矩形 13">
            <a:extLst>
              <a:ext uri="{FF2B5EF4-FFF2-40B4-BE49-F238E27FC236}">
                <a16:creationId xmlns:a16="http://schemas.microsoft.com/office/drawing/2014/main" xmlns="" id="{41990A61-6DB4-4CE1-9577-ED5866F67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100" y="1898395"/>
            <a:ext cx="626806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7" name="矩形 13">
            <a:extLst>
              <a:ext uri="{FF2B5EF4-FFF2-40B4-BE49-F238E27FC236}">
                <a16:creationId xmlns:a16="http://schemas.microsoft.com/office/drawing/2014/main" xmlns="" id="{C297C491-09A1-4465-88C9-E6955A417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1962" y="2381990"/>
            <a:ext cx="3392886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9" name="矩形 13">
            <a:extLst>
              <a:ext uri="{FF2B5EF4-FFF2-40B4-BE49-F238E27FC236}">
                <a16:creationId xmlns:a16="http://schemas.microsoft.com/office/drawing/2014/main" xmlns="" id="{5DE9A1F2-ADE5-4A71-A2C9-9B7555795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510" y="1917975"/>
            <a:ext cx="626806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0" name="矩形 13">
            <a:extLst>
              <a:ext uri="{FF2B5EF4-FFF2-40B4-BE49-F238E27FC236}">
                <a16:creationId xmlns:a16="http://schemas.microsoft.com/office/drawing/2014/main" xmlns="" id="{E1DE76DE-08E8-4324-8341-A5C12C018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170" y="1912662"/>
            <a:ext cx="626806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3" name="矩形 13">
            <a:extLst>
              <a:ext uri="{FF2B5EF4-FFF2-40B4-BE49-F238E27FC236}">
                <a16:creationId xmlns:a16="http://schemas.microsoft.com/office/drawing/2014/main" xmlns="" id="{AE47DD59-E7B0-4106-A07D-5CCFAA141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603" y="2856010"/>
            <a:ext cx="1534471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D3D7FAC9-C362-4D88-BD88-5A717E969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896067"/>
            <a:ext cx="5794471" cy="240065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9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根據</a:t>
            </a:r>
            <a:r>
              <a:rPr lang="zh-CN" altLang="en-US" sz="2400" b="0" dirty="0">
                <a:ea typeface="標楷體" panose="03000509000000000000" pitchFamily="65" charset="-120"/>
              </a:rPr>
              <a:t>右</a:t>
            </a:r>
            <a:r>
              <a:rPr lang="zh-TW" altLang="en-US" sz="2400" b="0" dirty="0">
                <a:ea typeface="標楷體" panose="03000509000000000000" pitchFamily="65" charset="-120"/>
              </a:rPr>
              <a:t>圖，下列哪些描述是正確的？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9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dirty="0">
                <a:ea typeface="標楷體" panose="03000509000000000000" pitchFamily="65" charset="-120"/>
              </a:rPr>
              <a:t>該汽車中心的油車共有</a:t>
            </a:r>
            <a:r>
              <a:rPr lang="en-US" altLang="zh-TW" sz="2400" b="0" dirty="0">
                <a:ea typeface="標楷體" panose="03000509000000000000" pitchFamily="65" charset="-120"/>
              </a:rPr>
              <a:t>130</a:t>
            </a:r>
            <a:r>
              <a:rPr lang="zh-TW" altLang="en-US" sz="2400" b="0" dirty="0">
                <a:ea typeface="標楷體" panose="03000509000000000000" pitchFamily="65" charset="-120"/>
              </a:rPr>
              <a:t>輛。 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9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dirty="0">
                <a:ea typeface="標楷體" panose="03000509000000000000" pitchFamily="65" charset="-120"/>
              </a:rPr>
              <a:t>一樓和二樓的車輛相差</a:t>
            </a:r>
            <a:r>
              <a:rPr lang="en-US" altLang="zh-TW" sz="2400" b="0" dirty="0">
                <a:ea typeface="標楷體" panose="03000509000000000000" pitchFamily="65" charset="-120"/>
              </a:rPr>
              <a:t>20</a:t>
            </a:r>
            <a:r>
              <a:rPr lang="zh-TW" altLang="en-US" sz="2400" b="0" dirty="0">
                <a:ea typeface="標楷體" panose="03000509000000000000" pitchFamily="65" charset="-120"/>
              </a:rPr>
              <a:t>輛</a:t>
            </a:r>
            <a:r>
              <a:rPr lang="zh-CN" altLang="en-US" sz="2400" b="0" dirty="0">
                <a:ea typeface="標楷體" panose="03000509000000000000" pitchFamily="65" charset="-120"/>
              </a:rPr>
              <a:t>。</a:t>
            </a:r>
            <a:r>
              <a:rPr lang="zh-TW" altLang="en-US" sz="2400" b="0" dirty="0">
                <a:ea typeface="標楷體" panose="03000509000000000000" pitchFamily="65" charset="-120"/>
              </a:rPr>
              <a:t>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9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dirty="0">
                <a:ea typeface="標楷體" panose="03000509000000000000" pitchFamily="65" charset="-120"/>
              </a:rPr>
              <a:t>三樓電車的數量佔該層樓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442913">
              <a:spcAft>
                <a:spcPts val="9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車輛總數量</a:t>
            </a:r>
            <a:r>
              <a:rPr lang="zh-CN" altLang="en-US" sz="2400" b="0" dirty="0">
                <a:ea typeface="標楷體" panose="03000509000000000000" pitchFamily="65" charset="-120"/>
              </a:rPr>
              <a:t>的      </a:t>
            </a:r>
            <a:r>
              <a:rPr lang="zh-TW" altLang="en-US" sz="2400" b="0" dirty="0">
                <a:ea typeface="標楷體" panose="03000509000000000000" pitchFamily="65" charset="-120"/>
              </a:rPr>
              <a:t>。</a:t>
            </a:r>
            <a:endParaRPr lang="zh-CN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103" name="文本框 5">
            <a:extLst>
              <a:ext uri="{FF2B5EF4-FFF2-40B4-BE49-F238E27FC236}">
                <a16:creationId xmlns:a16="http://schemas.microsoft.com/office/drawing/2014/main" xmlns="" id="{CEC26CD9-F8AB-4E5C-9D5E-678F458F6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102" y="2964217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1F170B6A-5627-EADA-D802-63FB0F229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1" name="圆角矩形 7">
            <a:extLst>
              <a:ext uri="{FF2B5EF4-FFF2-40B4-BE49-F238E27FC236}">
                <a16:creationId xmlns:a16="http://schemas.microsoft.com/office/drawing/2014/main" xmlns="" id="{BEC9F4C6-27BF-441E-BB74-62025E690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0897" y="1011369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(2022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2AD4CA1A-8C80-4455-A19D-F4D987D61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346" y="3318857"/>
            <a:ext cx="2489907" cy="180049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A.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B.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C.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D.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91" name="Text Box 54">
            <a:extLst>
              <a:ext uri="{FF2B5EF4-FFF2-40B4-BE49-F238E27FC236}">
                <a16:creationId xmlns:a16="http://schemas.microsoft.com/office/drawing/2014/main" xmlns="" id="{46D4738D-4745-4635-A914-185D5E3F4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281" y="139107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2" name="Text Box 54">
            <a:extLst>
              <a:ext uri="{FF2B5EF4-FFF2-40B4-BE49-F238E27FC236}">
                <a16:creationId xmlns:a16="http://schemas.microsoft.com/office/drawing/2014/main" xmlns="" id="{7CC03DC9-6811-4FFD-BD4F-785A780E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160" y="186613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4" name="Oval 2">
            <a:extLst>
              <a:ext uri="{FF2B5EF4-FFF2-40B4-BE49-F238E27FC236}">
                <a16:creationId xmlns:a16="http://schemas.microsoft.com/office/drawing/2014/main" xmlns="" id="{8B21CBBA-EA83-465A-844F-A05329ACD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599" y="4608321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5" name="Text Box 54">
            <a:extLst>
              <a:ext uri="{FF2B5EF4-FFF2-40B4-BE49-F238E27FC236}">
                <a16:creationId xmlns:a16="http://schemas.microsoft.com/office/drawing/2014/main" xmlns="" id="{9FD4A92A-3994-4967-910E-DAFFB943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669" y="4644833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98" name="组合 20">
            <a:extLst>
              <a:ext uri="{FF2B5EF4-FFF2-40B4-BE49-F238E27FC236}">
                <a16:creationId xmlns:a16="http://schemas.microsoft.com/office/drawing/2014/main" xmlns="" id="{DF7A4EA6-DB34-46CA-8AF4-CBA98FBF1F65}"/>
              </a:ext>
            </a:extLst>
          </p:cNvPr>
          <p:cNvGrpSpPr>
            <a:grpSpLocks/>
          </p:cNvGrpSpPr>
          <p:nvPr/>
        </p:nvGrpSpPr>
        <p:grpSpPr bwMode="auto">
          <a:xfrm>
            <a:off x="3012326" y="2704488"/>
            <a:ext cx="643159" cy="836126"/>
            <a:chOff x="4454472" y="3138494"/>
            <a:chExt cx="642942" cy="835726"/>
          </a:xfrm>
        </p:grpSpPr>
        <p:sp>
          <p:nvSpPr>
            <p:cNvPr id="99" name="Rectangle 4">
              <a:extLst>
                <a:ext uri="{FF2B5EF4-FFF2-40B4-BE49-F238E27FC236}">
                  <a16:creationId xmlns:a16="http://schemas.microsoft.com/office/drawing/2014/main" xmlns="" id="{92B7B6A6-2E45-41C7-9F0C-0C71AD9D7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472" y="3138494"/>
              <a:ext cx="642942" cy="835726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marL="514350" indent="-5143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ts val="2900"/>
                </a:lnSpc>
              </a:pPr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1</a:t>
              </a:r>
            </a:p>
            <a:p>
              <a:pPr algn="ctr" eaLnBrk="1" hangingPunct="1">
                <a:lnSpc>
                  <a:spcPts val="2900"/>
                </a:lnSpc>
              </a:pPr>
              <a:r>
                <a:rPr lang="en-US" altLang="zh-TW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3</a:t>
              </a:r>
              <a:r>
                <a:rPr lang="zh-TW" altLang="en-US" sz="2400" b="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 </a:t>
              </a:r>
              <a:endParaRPr lang="zh-CN" altLang="en-US" sz="2400" b="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00" name="直接连接符 24">
              <a:extLst>
                <a:ext uri="{FF2B5EF4-FFF2-40B4-BE49-F238E27FC236}">
                  <a16:creationId xmlns:a16="http://schemas.microsoft.com/office/drawing/2014/main" xmlns="" id="{C394C7F9-EB90-468E-81C7-27D7A0422D2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20634" y="3529344"/>
              <a:ext cx="503831" cy="0"/>
            </a:xfrm>
            <a:prstGeom prst="line">
              <a:avLst/>
            </a:prstGeom>
            <a:noFill/>
            <a:ln w="17780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2" name="矩形 101">
            <a:extLst>
              <a:ext uri="{FF2B5EF4-FFF2-40B4-BE49-F238E27FC236}">
                <a16:creationId xmlns:a16="http://schemas.microsoft.com/office/drawing/2014/main" xmlns="" id="{41934D86-0C4A-42A9-8C9A-4AAC0BA9499D}"/>
              </a:ext>
            </a:extLst>
          </p:cNvPr>
          <p:cNvSpPr/>
          <p:nvPr/>
        </p:nvSpPr>
        <p:spPr bwMode="auto">
          <a:xfrm>
            <a:off x="8468148" y="2292313"/>
            <a:ext cx="297019" cy="66266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4" name="文本框 5">
            <a:extLst>
              <a:ext uri="{FF2B5EF4-FFF2-40B4-BE49-F238E27FC236}">
                <a16:creationId xmlns:a16="http://schemas.microsoft.com/office/drawing/2014/main" xmlns="" id="{8B9241B1-2B05-41A4-AAB3-28809E283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4776" y="3888011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5" name="文本框 5">
            <a:extLst>
              <a:ext uri="{FF2B5EF4-FFF2-40B4-BE49-F238E27FC236}">
                <a16:creationId xmlns:a16="http://schemas.microsoft.com/office/drawing/2014/main" xmlns="" id="{925D31EE-A16D-4DE9-9FD7-ED7811F6C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9725" y="2683564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6" name="文本框 15">
            <a:extLst>
              <a:ext uri="{FF2B5EF4-FFF2-40B4-BE49-F238E27FC236}">
                <a16:creationId xmlns:a16="http://schemas.microsoft.com/office/drawing/2014/main" xmlns="" id="{7C722AD1-3107-463F-8A5C-39F1BFC97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486" y="5339768"/>
            <a:ext cx="159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130(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輛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7" name="文本框 15">
            <a:extLst>
              <a:ext uri="{FF2B5EF4-FFF2-40B4-BE49-F238E27FC236}">
                <a16:creationId xmlns:a16="http://schemas.microsoft.com/office/drawing/2014/main" xmlns="" id="{CBA02DEE-6669-412C-8705-B92ED004D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224" y="5325294"/>
            <a:ext cx="1696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. 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油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車共有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8" name="文本框 15">
            <a:extLst>
              <a:ext uri="{FF2B5EF4-FFF2-40B4-BE49-F238E27FC236}">
                <a16:creationId xmlns:a16="http://schemas.microsoft.com/office/drawing/2014/main" xmlns="" id="{BE064E60-2274-4CB1-8C8C-13C0B00E6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04" y="5351078"/>
            <a:ext cx="24417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＋ 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0" name="矩形 109">
            <a:extLst>
              <a:ext uri="{FF2B5EF4-FFF2-40B4-BE49-F238E27FC236}">
                <a16:creationId xmlns:a16="http://schemas.microsoft.com/office/drawing/2014/main" xmlns="" id="{0DE4BB52-0E86-4F20-A341-1D74A04A7F5A}"/>
              </a:ext>
            </a:extLst>
          </p:cNvPr>
          <p:cNvSpPr/>
          <p:nvPr/>
        </p:nvSpPr>
        <p:spPr bwMode="auto">
          <a:xfrm>
            <a:off x="5373756" y="2728656"/>
            <a:ext cx="823842" cy="236982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1" name="矩形 110">
            <a:extLst>
              <a:ext uri="{FF2B5EF4-FFF2-40B4-BE49-F238E27FC236}">
                <a16:creationId xmlns:a16="http://schemas.microsoft.com/office/drawing/2014/main" xmlns="" id="{92579EB7-1AC4-48A9-ABF4-9B57623462C9}"/>
              </a:ext>
            </a:extLst>
          </p:cNvPr>
          <p:cNvSpPr/>
          <p:nvPr/>
        </p:nvSpPr>
        <p:spPr bwMode="auto">
          <a:xfrm>
            <a:off x="6354338" y="2389359"/>
            <a:ext cx="823842" cy="270836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2" name="文本框 5">
            <a:extLst>
              <a:ext uri="{FF2B5EF4-FFF2-40B4-BE49-F238E27FC236}">
                <a16:creationId xmlns:a16="http://schemas.microsoft.com/office/drawing/2014/main" xmlns="" id="{B747402B-D4FA-4D05-B7B8-48FE9F443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537" y="2682480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3" name="文本框 5">
            <a:extLst>
              <a:ext uri="{FF2B5EF4-FFF2-40B4-BE49-F238E27FC236}">
                <a16:creationId xmlns:a16="http://schemas.microsoft.com/office/drawing/2014/main" xmlns="" id="{8AC59641-85BF-4850-A116-8718238B3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8103" y="2359324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" name="文本框 15">
            <a:extLst>
              <a:ext uri="{FF2B5EF4-FFF2-40B4-BE49-F238E27FC236}">
                <a16:creationId xmlns:a16="http://schemas.microsoft.com/office/drawing/2014/main" xmlns="" id="{39133EE5-769A-4501-8E5E-64601941C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223" y="5799270"/>
            <a:ext cx="159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20(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輛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5" name="文本框 15">
            <a:extLst>
              <a:ext uri="{FF2B5EF4-FFF2-40B4-BE49-F238E27FC236}">
                <a16:creationId xmlns:a16="http://schemas.microsoft.com/office/drawing/2014/main" xmlns="" id="{D29547E8-FA46-46AF-8317-9FA2BBDBC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47" y="5332441"/>
            <a:ext cx="37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400" b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.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一樓和二樓的車輛相差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16" name="文本框 15">
            <a:extLst>
              <a:ext uri="{FF2B5EF4-FFF2-40B4-BE49-F238E27FC236}">
                <a16:creationId xmlns:a16="http://schemas.microsoft.com/office/drawing/2014/main" xmlns="" id="{FDDE5F5C-E45A-491E-B1D0-0F500067D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16" y="5800025"/>
            <a:ext cx="34285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70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9" name="文本框 5">
            <a:extLst>
              <a:ext uri="{FF2B5EF4-FFF2-40B4-BE49-F238E27FC236}">
                <a16:creationId xmlns:a16="http://schemas.microsoft.com/office/drawing/2014/main" xmlns="" id="{116EA584-F917-4922-812E-C2F434665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400" y="3588709"/>
            <a:ext cx="465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endParaRPr lang="en-US" altLang="zh-TW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8" name="Rectangle 4">
            <a:extLst>
              <a:ext uri="{FF2B5EF4-FFF2-40B4-BE49-F238E27FC236}">
                <a16:creationId xmlns:a16="http://schemas.microsoft.com/office/drawing/2014/main" xmlns="" id="{01B9399B-8386-44BC-8654-FA6F6DB32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533" y="5536190"/>
            <a:ext cx="1361904" cy="46423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2900"/>
              </a:lnSpc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60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29" name="直接连接符 24">
            <a:extLst>
              <a:ext uri="{FF2B5EF4-FFF2-40B4-BE49-F238E27FC236}">
                <a16:creationId xmlns:a16="http://schemas.microsoft.com/office/drawing/2014/main" xmlns="" id="{A9CE2034-AEB4-40B2-B227-7D29CC4069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49140" y="5592814"/>
            <a:ext cx="1097280" cy="0"/>
          </a:xfrm>
          <a:prstGeom prst="line">
            <a:avLst/>
          </a:prstGeom>
          <a:noFill/>
          <a:ln w="1778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组合 2">
            <a:extLst>
              <a:ext uri="{FF2B5EF4-FFF2-40B4-BE49-F238E27FC236}">
                <a16:creationId xmlns:a16="http://schemas.microsoft.com/office/drawing/2014/main" xmlns="" id="{5F4FB43F-AFD7-40E9-90C8-D9E72C91BBCD}"/>
              </a:ext>
            </a:extLst>
          </p:cNvPr>
          <p:cNvGrpSpPr/>
          <p:nvPr/>
        </p:nvGrpSpPr>
        <p:grpSpPr>
          <a:xfrm>
            <a:off x="7592153" y="5195523"/>
            <a:ext cx="880893" cy="836126"/>
            <a:chOff x="2369252" y="5750008"/>
            <a:chExt cx="880893" cy="836126"/>
          </a:xfrm>
        </p:grpSpPr>
        <p:grpSp>
          <p:nvGrpSpPr>
            <p:cNvPr id="124" name="组合 20">
              <a:extLst>
                <a:ext uri="{FF2B5EF4-FFF2-40B4-BE49-F238E27FC236}">
                  <a16:creationId xmlns:a16="http://schemas.microsoft.com/office/drawing/2014/main" xmlns="" id="{943B3408-462A-4023-8753-2C244A1FF6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6986" y="5750008"/>
              <a:ext cx="643159" cy="836126"/>
              <a:chOff x="4454472" y="3138494"/>
              <a:chExt cx="642942" cy="835726"/>
            </a:xfrm>
          </p:grpSpPr>
          <p:sp>
            <p:nvSpPr>
              <p:cNvPr id="125" name="Rectangle 4">
                <a:extLst>
                  <a:ext uri="{FF2B5EF4-FFF2-40B4-BE49-F238E27FC236}">
                    <a16:creationId xmlns:a16="http://schemas.microsoft.com/office/drawing/2014/main" xmlns="" id="{1D05700E-5081-49B3-BEC2-D92A9369E0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4472" y="3138494"/>
                <a:ext cx="642942" cy="83572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26" name="直接连接符 24">
                <a:extLst>
                  <a:ext uri="{FF2B5EF4-FFF2-40B4-BE49-F238E27FC236}">
                    <a16:creationId xmlns:a16="http://schemas.microsoft.com/office/drawing/2014/main" xmlns="" id="{4DE3DDB4-8749-4F66-B259-FF42BAF3E21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20634" y="3529344"/>
                <a:ext cx="50383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30" name="文本框 15">
              <a:extLst>
                <a:ext uri="{FF2B5EF4-FFF2-40B4-BE49-F238E27FC236}">
                  <a16:creationId xmlns:a16="http://schemas.microsoft.com/office/drawing/2014/main" xmlns="" id="{615C41E0-D75C-49B3-8C7C-6EFEB62ACC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9252" y="5907229"/>
              <a:ext cx="3725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</a:t>
              </a:r>
              <a:endParaRPr lang="en-US" altLang="zh-TW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CBF0824F-9E9E-4F6B-92F9-395C82F3E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2176" y="5224950"/>
            <a:ext cx="643159" cy="441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514350" indent="-5143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2900"/>
              </a:lnSpc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</a:p>
        </p:txBody>
      </p:sp>
      <p:sp>
        <p:nvSpPr>
          <p:cNvPr id="46" name="Text Box 54">
            <a:extLst>
              <a:ext uri="{FF2B5EF4-FFF2-40B4-BE49-F238E27FC236}">
                <a16:creationId xmlns:a16="http://schemas.microsoft.com/office/drawing/2014/main" xmlns="" id="{FCBD5F0A-946E-4226-897B-1E5EDF5F9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407" y="237090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BDBF12FD-DC92-4196-9E94-7EDFAB7DE169}"/>
              </a:ext>
            </a:extLst>
          </p:cNvPr>
          <p:cNvSpPr/>
          <p:nvPr/>
        </p:nvSpPr>
        <p:spPr bwMode="auto">
          <a:xfrm>
            <a:off x="8803820" y="2301184"/>
            <a:ext cx="297019" cy="662667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500"/>
                            </p:stCondLst>
                            <p:childTnLst>
                              <p:par>
                                <p:cTn id="1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0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build="allAtOnce"/>
      <p:bldP spid="101" grpId="0" animBg="1"/>
      <p:bldP spid="101" grpId="1" animBg="1"/>
      <p:bldP spid="109" grpId="0" animBg="1"/>
      <p:bldP spid="109" grpId="1" animBg="1"/>
      <p:bldP spid="117" grpId="0" animBg="1"/>
      <p:bldP spid="11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103" grpId="0" build="allAtOnce"/>
      <p:bldP spid="91" grpId="0"/>
      <p:bldP spid="91" grpId="1"/>
      <p:bldP spid="92" grpId="0"/>
      <p:bldP spid="92" grpId="1"/>
      <p:bldP spid="94" grpId="0" animBg="1"/>
      <p:bldP spid="94" grpId="1" animBg="1"/>
      <p:bldP spid="95" grpId="0"/>
      <p:bldP spid="102" grpId="0" animBg="1"/>
      <p:bldP spid="102" grpId="1" animBg="1"/>
      <p:bldP spid="104" grpId="0" build="allAtOnce"/>
      <p:bldP spid="105" grpId="0" build="allAtOnce"/>
      <p:bldP spid="106" grpId="0" build="allAtOnce"/>
      <p:bldP spid="107" grpId="0" build="allAtOnce"/>
      <p:bldP spid="108" grpId="0" build="allAtOnce"/>
      <p:bldP spid="110" grpId="0" animBg="1"/>
      <p:bldP spid="110" grpId="1" animBg="1"/>
      <p:bldP spid="111" grpId="0" animBg="1"/>
      <p:bldP spid="111" grpId="1" animBg="1"/>
      <p:bldP spid="112" grpId="0" build="allAtOnce"/>
      <p:bldP spid="113" grpId="0" build="allAtOnce"/>
      <p:bldP spid="114" grpId="0" build="allAtOnce"/>
      <p:bldP spid="115" grpId="0" build="allAtOnce"/>
      <p:bldP spid="116" grpId="0" build="allAtOnce"/>
      <p:bldP spid="119" grpId="0" build="allAtOnce"/>
      <p:bldP spid="128" grpId="0"/>
      <p:bldP spid="128" grpId="1"/>
      <p:bldP spid="45" grpId="0"/>
      <p:bldP spid="45" grpId="1"/>
      <p:bldP spid="46" grpId="0"/>
      <p:bldP spid="46" grpId="1"/>
      <p:bldP spid="47" grpId="0" animBg="1"/>
      <p:bldP spid="4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93530098-E348-4467-9D8E-385A6785142C}"/>
              </a:ext>
            </a:extLst>
          </p:cNvPr>
          <p:cNvSpPr/>
          <p:nvPr/>
        </p:nvSpPr>
        <p:spPr bwMode="auto">
          <a:xfrm>
            <a:off x="7150652" y="3877691"/>
            <a:ext cx="1116000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80A6763C-DF31-4405-A5C9-D0D99FF31CA5}"/>
              </a:ext>
            </a:extLst>
          </p:cNvPr>
          <p:cNvSpPr/>
          <p:nvPr/>
        </p:nvSpPr>
        <p:spPr bwMode="auto">
          <a:xfrm>
            <a:off x="4651003" y="3881449"/>
            <a:ext cx="2146962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BCBF169E-111F-47D6-AFCF-4A5E16FEA0D0}"/>
              </a:ext>
            </a:extLst>
          </p:cNvPr>
          <p:cNvSpPr/>
          <p:nvPr/>
        </p:nvSpPr>
        <p:spPr bwMode="auto">
          <a:xfrm>
            <a:off x="812040" y="4293349"/>
            <a:ext cx="998287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B1C1BCBE-D0CF-46DA-8AF1-AAE707610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790236"/>
            <a:ext cx="784026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根據上圖，鞋店上半年中最低的月銷量與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平均每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月銷量相差多少雙？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92A5CBD9-B0FF-40B7-ABAE-4F841337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952" y="904796"/>
            <a:ext cx="5691600" cy="2904200"/>
          </a:xfrm>
          <a:prstGeom prst="rect">
            <a:avLst/>
          </a:prstGeom>
        </p:spPr>
      </p:pic>
      <p:grpSp>
        <p:nvGrpSpPr>
          <p:cNvPr id="50" name="群組 26">
            <a:extLst>
              <a:ext uri="{FF2B5EF4-FFF2-40B4-BE49-F238E27FC236}">
                <a16:creationId xmlns:a16="http://schemas.microsoft.com/office/drawing/2014/main" xmlns="" id="{942AC6CB-4F01-4A36-AD4E-E737D9E663D0}"/>
              </a:ext>
            </a:extLst>
          </p:cNvPr>
          <p:cNvGrpSpPr/>
          <p:nvPr/>
        </p:nvGrpSpPr>
        <p:grpSpPr>
          <a:xfrm>
            <a:off x="784615" y="4773667"/>
            <a:ext cx="7531043" cy="1054565"/>
            <a:chOff x="784615" y="4773667"/>
            <a:chExt cx="7531043" cy="1054565"/>
          </a:xfrm>
        </p:grpSpPr>
        <p:sp>
          <p:nvSpPr>
            <p:cNvPr id="51" name="Oval 2">
              <a:extLst>
                <a:ext uri="{FF2B5EF4-FFF2-40B4-BE49-F238E27FC236}">
                  <a16:creationId xmlns:a16="http://schemas.microsoft.com/office/drawing/2014/main" xmlns="" id="{95EDF871-21B2-4FAC-85A3-678CD3A49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9395" y="5251969"/>
              <a:ext cx="576263" cy="57626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52" name="Rectangle 4">
              <a:extLst>
                <a:ext uri="{FF2B5EF4-FFF2-40B4-BE49-F238E27FC236}">
                  <a16:creationId xmlns:a16="http://schemas.microsoft.com/office/drawing/2014/main" xmlns="" id="{B1A6315D-FBE1-463C-8D99-30C51EB09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615" y="4773667"/>
              <a:ext cx="6530581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A. 40 			B. 45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C. 80 			D. 125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56" name="Text Box 54">
            <a:extLst>
              <a:ext uri="{FF2B5EF4-FFF2-40B4-BE49-F238E27FC236}">
                <a16:creationId xmlns:a16="http://schemas.microsoft.com/office/drawing/2014/main" xmlns="" id="{13293DC3-99BC-4347-B59B-0546349DC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411" y="528213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7" name="圆角矩形 22">
            <a:extLst>
              <a:ext uri="{FF2B5EF4-FFF2-40B4-BE49-F238E27FC236}">
                <a16:creationId xmlns:a16="http://schemas.microsoft.com/office/drawing/2014/main" xmlns="" id="{16B665EE-0181-49A2-94EB-53DBE1B62698}"/>
              </a:ext>
            </a:extLst>
          </p:cNvPr>
          <p:cNvSpPr/>
          <p:nvPr/>
        </p:nvSpPr>
        <p:spPr>
          <a:xfrm>
            <a:off x="4001373" y="4353879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42729CB6-F118-46C2-B989-75CDBAB42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7F2A2484-7610-4BE0-AA51-28FA86E63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2806" y="5038569"/>
            <a:ext cx="187593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125(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雙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grpSp>
        <p:nvGrpSpPr>
          <p:cNvPr id="62" name="群組 11">
            <a:extLst>
              <a:ext uri="{FF2B5EF4-FFF2-40B4-BE49-F238E27FC236}">
                <a16:creationId xmlns:a16="http://schemas.microsoft.com/office/drawing/2014/main" xmlns="" id="{638AC91A-FCD7-466E-80C6-9657466AF0EA}"/>
              </a:ext>
            </a:extLst>
          </p:cNvPr>
          <p:cNvGrpSpPr/>
          <p:nvPr/>
        </p:nvGrpSpPr>
        <p:grpSpPr>
          <a:xfrm rot="1237236">
            <a:off x="3996184" y="2567843"/>
            <a:ext cx="162000" cy="162000"/>
            <a:chOff x="6581775" y="2607468"/>
            <a:chExt cx="144000" cy="144000"/>
          </a:xfrm>
        </p:grpSpPr>
        <p:cxnSp>
          <p:nvCxnSpPr>
            <p:cNvPr id="63" name="直線接點 7">
              <a:extLst>
                <a:ext uri="{FF2B5EF4-FFF2-40B4-BE49-F238E27FC236}">
                  <a16:creationId xmlns:a16="http://schemas.microsoft.com/office/drawing/2014/main" xmlns="" id="{57D54562-2FA1-49E7-B44C-A90FB786DD9B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10">
              <a:extLst>
                <a:ext uri="{FF2B5EF4-FFF2-40B4-BE49-F238E27FC236}">
                  <a16:creationId xmlns:a16="http://schemas.microsoft.com/office/drawing/2014/main" xmlns="" id="{A6C997FE-F7C1-43E3-A71E-F9D19235B27B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D31E85F0-CDDA-4B9C-BF44-EB15CE724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5372" y="2673046"/>
            <a:ext cx="46805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</a:p>
        </p:txBody>
      </p:sp>
      <p:sp>
        <p:nvSpPr>
          <p:cNvPr id="66" name="Rectangle 4">
            <a:extLst>
              <a:ext uri="{FF2B5EF4-FFF2-40B4-BE49-F238E27FC236}">
                <a16:creationId xmlns:a16="http://schemas.microsoft.com/office/drawing/2014/main" xmlns="" id="{822B580A-9D10-4AC6-B25B-AD242D9F3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8936" y="2164044"/>
            <a:ext cx="8256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</a:p>
        </p:txBody>
      </p:sp>
      <p:sp>
        <p:nvSpPr>
          <p:cNvPr id="67" name="Rectangle 4">
            <a:extLst>
              <a:ext uri="{FF2B5EF4-FFF2-40B4-BE49-F238E27FC236}">
                <a16:creationId xmlns:a16="http://schemas.microsoft.com/office/drawing/2014/main" xmlns="" id="{A2596EDB-9D6C-4BB8-B735-2A2B0EDC0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164" y="1807220"/>
            <a:ext cx="8256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130</a:t>
            </a:r>
          </a:p>
        </p:txBody>
      </p:sp>
      <p:sp>
        <p:nvSpPr>
          <p:cNvPr id="68" name="Rectangle 4">
            <a:extLst>
              <a:ext uri="{FF2B5EF4-FFF2-40B4-BE49-F238E27FC236}">
                <a16:creationId xmlns:a16="http://schemas.microsoft.com/office/drawing/2014/main" xmlns="" id="{A7BB88B7-E001-4E12-8C02-CD82F678C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291" y="2216100"/>
            <a:ext cx="8256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xmlns="" id="{6FAEEDA4-7B80-45E6-88F3-223AFF1D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035" y="1978296"/>
            <a:ext cx="8256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140</a:t>
            </a: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CF5DBDD5-2B11-49FD-A891-F5B961202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809" y="1746491"/>
            <a:ext cx="8256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160</a:t>
            </a: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60BFB9A9-DDF4-45D9-B017-B68E12512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454" y="4663284"/>
            <a:ext cx="29022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平均每月銷量是：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652F5DBE-1AB0-4BD6-A7F5-B390BE1E5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901" y="5038569"/>
            <a:ext cx="54823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(120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140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160)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</a:p>
        </p:txBody>
      </p: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3D25DE1C-13B0-4117-B848-7F0D9B47C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072" y="5422747"/>
            <a:ext cx="130272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相差：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5477D699-E29E-4577-9022-F04E56D26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113" y="5422747"/>
            <a:ext cx="151922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80</a:t>
            </a:r>
          </a:p>
        </p:txBody>
      </p:sp>
      <p:sp>
        <p:nvSpPr>
          <p:cNvPr id="75" name="Rectangle 4">
            <a:extLst>
              <a:ext uri="{FF2B5EF4-FFF2-40B4-BE49-F238E27FC236}">
                <a16:creationId xmlns:a16="http://schemas.microsoft.com/office/drawing/2014/main" xmlns="" id="{986E81F5-B61A-4B99-9C12-02497B227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5279" y="5422747"/>
            <a:ext cx="15343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45(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雙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76" name="左大括弧 27">
            <a:extLst>
              <a:ext uri="{FF2B5EF4-FFF2-40B4-BE49-F238E27FC236}">
                <a16:creationId xmlns:a16="http://schemas.microsoft.com/office/drawing/2014/main" xmlns="" id="{69DA075B-3E7D-4427-9F01-AFB5E0E23FAA}"/>
              </a:ext>
            </a:extLst>
          </p:cNvPr>
          <p:cNvSpPr/>
          <p:nvPr/>
        </p:nvSpPr>
        <p:spPr>
          <a:xfrm>
            <a:off x="2265600" y="1339850"/>
            <a:ext cx="166687" cy="430138"/>
          </a:xfrm>
          <a:prstGeom prst="leftBrace">
            <a:avLst>
              <a:gd name="adj1" fmla="val 15476"/>
              <a:gd name="adj2" fmla="val 50000"/>
            </a:avLst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Rectangle 4">
            <a:extLst>
              <a:ext uri="{FF2B5EF4-FFF2-40B4-BE49-F238E27FC236}">
                <a16:creationId xmlns:a16="http://schemas.microsoft.com/office/drawing/2014/main" xmlns="" id="{8B2D6D33-3BD8-4464-82B3-96BBD8214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897" y="1369453"/>
            <a:ext cx="516431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40</a:t>
            </a:r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xmlns="" id="{52F28344-A6EE-4F4A-9471-00A841D69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50" y="1296806"/>
            <a:ext cx="1901775" cy="92333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兩格表示</a:t>
            </a:r>
            <a:r>
              <a:rPr lang="en-US" altLang="zh-CN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40</a:t>
            </a:r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en-US" altLang="zh-CN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則一格表示</a:t>
            </a:r>
            <a:r>
              <a:rPr lang="en-US" altLang="zh-CN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</a:t>
            </a:r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en-US" altLang="zh-CN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半格表示</a:t>
            </a:r>
            <a:r>
              <a:rPr lang="en-US" altLang="zh-CN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79" name="群組 33">
            <a:extLst>
              <a:ext uri="{FF2B5EF4-FFF2-40B4-BE49-F238E27FC236}">
                <a16:creationId xmlns:a16="http://schemas.microsoft.com/office/drawing/2014/main" xmlns="" id="{FF34DA8D-AB6F-4C64-9A53-8F85A5009EB2}"/>
              </a:ext>
            </a:extLst>
          </p:cNvPr>
          <p:cNvGrpSpPr/>
          <p:nvPr/>
        </p:nvGrpSpPr>
        <p:grpSpPr>
          <a:xfrm rot="2412386">
            <a:off x="2368748" y="2131092"/>
            <a:ext cx="162000" cy="162000"/>
            <a:chOff x="6581775" y="2607468"/>
            <a:chExt cx="144000" cy="144000"/>
          </a:xfrm>
        </p:grpSpPr>
        <p:cxnSp>
          <p:nvCxnSpPr>
            <p:cNvPr id="80" name="直線接點 34">
              <a:extLst>
                <a:ext uri="{FF2B5EF4-FFF2-40B4-BE49-F238E27FC236}">
                  <a16:creationId xmlns:a16="http://schemas.microsoft.com/office/drawing/2014/main" xmlns="" id="{7F6AD19F-C259-48EE-B31D-311C64768CCA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35">
              <a:extLst>
                <a:ext uri="{FF2B5EF4-FFF2-40B4-BE49-F238E27FC236}">
                  <a16:creationId xmlns:a16="http://schemas.microsoft.com/office/drawing/2014/main" xmlns="" id="{F8DD7BA0-F46A-4A8A-BC55-D29D481CB36F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群組 36">
            <a:extLst>
              <a:ext uri="{FF2B5EF4-FFF2-40B4-BE49-F238E27FC236}">
                <a16:creationId xmlns:a16="http://schemas.microsoft.com/office/drawing/2014/main" xmlns="" id="{075920D8-A140-489C-8E54-DCECA363D149}"/>
              </a:ext>
            </a:extLst>
          </p:cNvPr>
          <p:cNvGrpSpPr/>
          <p:nvPr/>
        </p:nvGrpSpPr>
        <p:grpSpPr>
          <a:xfrm rot="3424787">
            <a:off x="3186504" y="2021705"/>
            <a:ext cx="162000" cy="162000"/>
            <a:chOff x="6581775" y="2607468"/>
            <a:chExt cx="144000" cy="144000"/>
          </a:xfrm>
        </p:grpSpPr>
        <p:cxnSp>
          <p:nvCxnSpPr>
            <p:cNvPr id="83" name="直線接點 37">
              <a:extLst>
                <a:ext uri="{FF2B5EF4-FFF2-40B4-BE49-F238E27FC236}">
                  <a16:creationId xmlns:a16="http://schemas.microsoft.com/office/drawing/2014/main" xmlns="" id="{4B397738-B39A-48EB-83C1-3FA389764E58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38">
              <a:extLst>
                <a:ext uri="{FF2B5EF4-FFF2-40B4-BE49-F238E27FC236}">
                  <a16:creationId xmlns:a16="http://schemas.microsoft.com/office/drawing/2014/main" xmlns="" id="{029F856D-E5B4-49FD-9387-CEA6C850AF77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群組 39">
            <a:extLst>
              <a:ext uri="{FF2B5EF4-FFF2-40B4-BE49-F238E27FC236}">
                <a16:creationId xmlns:a16="http://schemas.microsoft.com/office/drawing/2014/main" xmlns="" id="{C556FC6F-AACD-4311-919F-E3F6F57F352C}"/>
              </a:ext>
            </a:extLst>
          </p:cNvPr>
          <p:cNvGrpSpPr/>
          <p:nvPr/>
        </p:nvGrpSpPr>
        <p:grpSpPr>
          <a:xfrm rot="1814049">
            <a:off x="4815884" y="2126799"/>
            <a:ext cx="162000" cy="162000"/>
            <a:chOff x="6581775" y="2607468"/>
            <a:chExt cx="144000" cy="144000"/>
          </a:xfrm>
        </p:grpSpPr>
        <p:cxnSp>
          <p:nvCxnSpPr>
            <p:cNvPr id="86" name="直線接點 40">
              <a:extLst>
                <a:ext uri="{FF2B5EF4-FFF2-40B4-BE49-F238E27FC236}">
                  <a16:creationId xmlns:a16="http://schemas.microsoft.com/office/drawing/2014/main" xmlns="" id="{B98CA018-BC2F-476E-9BDB-C4923F599673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41">
              <a:extLst>
                <a:ext uri="{FF2B5EF4-FFF2-40B4-BE49-F238E27FC236}">
                  <a16:creationId xmlns:a16="http://schemas.microsoft.com/office/drawing/2014/main" xmlns="" id="{F384AFE4-C1B1-4A58-8D1A-005DF956B21E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群組 42">
            <a:extLst>
              <a:ext uri="{FF2B5EF4-FFF2-40B4-BE49-F238E27FC236}">
                <a16:creationId xmlns:a16="http://schemas.microsoft.com/office/drawing/2014/main" xmlns="" id="{001721AC-3949-4FBE-8F05-69205D80E024}"/>
              </a:ext>
            </a:extLst>
          </p:cNvPr>
          <p:cNvGrpSpPr/>
          <p:nvPr/>
        </p:nvGrpSpPr>
        <p:grpSpPr>
          <a:xfrm rot="2642918">
            <a:off x="5648933" y="1906464"/>
            <a:ext cx="162000" cy="162000"/>
            <a:chOff x="6581775" y="2607468"/>
            <a:chExt cx="144000" cy="144000"/>
          </a:xfrm>
        </p:grpSpPr>
        <p:cxnSp>
          <p:nvCxnSpPr>
            <p:cNvPr id="89" name="直線接點 43">
              <a:extLst>
                <a:ext uri="{FF2B5EF4-FFF2-40B4-BE49-F238E27FC236}">
                  <a16:creationId xmlns:a16="http://schemas.microsoft.com/office/drawing/2014/main" xmlns="" id="{2E94FA38-0EB6-4EEE-BFA3-EF78C9E59C56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接點 44">
              <a:extLst>
                <a:ext uri="{FF2B5EF4-FFF2-40B4-BE49-F238E27FC236}">
                  <a16:creationId xmlns:a16="http://schemas.microsoft.com/office/drawing/2014/main" xmlns="" id="{CD3BA7C3-FE03-495E-96B3-3BDC6E2C6C0C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群組 45">
            <a:extLst>
              <a:ext uri="{FF2B5EF4-FFF2-40B4-BE49-F238E27FC236}">
                <a16:creationId xmlns:a16="http://schemas.microsoft.com/office/drawing/2014/main" xmlns="" id="{393EA032-C4D9-412E-A5A2-783062F6D645}"/>
              </a:ext>
            </a:extLst>
          </p:cNvPr>
          <p:cNvGrpSpPr/>
          <p:nvPr/>
        </p:nvGrpSpPr>
        <p:grpSpPr>
          <a:xfrm rot="2567177">
            <a:off x="6473478" y="1687330"/>
            <a:ext cx="162000" cy="162000"/>
            <a:chOff x="6581775" y="2607468"/>
            <a:chExt cx="144000" cy="144000"/>
          </a:xfrm>
        </p:grpSpPr>
        <p:cxnSp>
          <p:nvCxnSpPr>
            <p:cNvPr id="92" name="直線接點 46">
              <a:extLst>
                <a:ext uri="{FF2B5EF4-FFF2-40B4-BE49-F238E27FC236}">
                  <a16:creationId xmlns:a16="http://schemas.microsoft.com/office/drawing/2014/main" xmlns="" id="{47C54B2C-AD15-4A39-9F41-057335A7B7D9}"/>
                </a:ext>
              </a:extLst>
            </p:cNvPr>
            <p:cNvCxnSpPr>
              <a:cxnSpLocks/>
            </p:cNvCxnSpPr>
            <p:nvPr/>
          </p:nvCxnSpPr>
          <p:spPr>
            <a:xfrm>
              <a:off x="6581775" y="2679468"/>
              <a:ext cx="144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接點 47">
              <a:extLst>
                <a:ext uri="{FF2B5EF4-FFF2-40B4-BE49-F238E27FC236}">
                  <a16:creationId xmlns:a16="http://schemas.microsoft.com/office/drawing/2014/main" xmlns="" id="{BDCF296F-9587-4885-802D-6B85AC21E575}"/>
                </a:ext>
              </a:extLst>
            </p:cNvPr>
            <p:cNvCxnSpPr>
              <a:cxnSpLocks/>
            </p:cNvCxnSpPr>
            <p:nvPr/>
          </p:nvCxnSpPr>
          <p:spPr>
            <a:xfrm>
              <a:off x="6653775" y="2607468"/>
              <a:ext cx="0" cy="14400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/>
      <p:bldP spid="60" grpId="0"/>
      <p:bldP spid="60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 animBg="1"/>
      <p:bldP spid="76" grpId="1" animBg="1"/>
      <p:bldP spid="77" grpId="0"/>
      <p:bldP spid="77" grpId="1"/>
      <p:bldP spid="78" grpId="0"/>
      <p:bldP spid="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>
            <a:extLst>
              <a:ext uri="{FF2B5EF4-FFF2-40B4-BE49-F238E27FC236}">
                <a16:creationId xmlns:a16="http://schemas.microsoft.com/office/drawing/2014/main" xmlns="" id="{93530098-E348-4467-9D8E-385A6785142C}"/>
              </a:ext>
            </a:extLst>
          </p:cNvPr>
          <p:cNvSpPr/>
          <p:nvPr/>
        </p:nvSpPr>
        <p:spPr bwMode="auto">
          <a:xfrm>
            <a:off x="1326555" y="4663558"/>
            <a:ext cx="603846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xmlns="" id="{80A6763C-DF31-4405-A5C9-D0D99FF31CA5}"/>
              </a:ext>
            </a:extLst>
          </p:cNvPr>
          <p:cNvSpPr/>
          <p:nvPr/>
        </p:nvSpPr>
        <p:spPr bwMode="auto">
          <a:xfrm>
            <a:off x="2870015" y="4663558"/>
            <a:ext cx="603846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BCBF169E-111F-47D6-AFCF-4A5E16FEA0D0}"/>
              </a:ext>
            </a:extLst>
          </p:cNvPr>
          <p:cNvSpPr/>
          <p:nvPr/>
        </p:nvSpPr>
        <p:spPr bwMode="auto">
          <a:xfrm>
            <a:off x="3767957" y="4652919"/>
            <a:ext cx="603846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B1A6315D-FBE1-463C-8D99-30C51EB09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6" y="4605776"/>
            <a:ext cx="74634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(a) 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九月售出的椰汁比七月多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/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少幾瓶？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只須寫出答案</a:t>
            </a: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B1C1BCBE-D0CF-46DA-8AF1-AAE707610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96095"/>
            <a:ext cx="445236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下圖顯示某店飲品的銷量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7" name="圆角矩形 22">
            <a:extLst>
              <a:ext uri="{FF2B5EF4-FFF2-40B4-BE49-F238E27FC236}">
                <a16:creationId xmlns:a16="http://schemas.microsoft.com/office/drawing/2014/main" xmlns="" id="{16B665EE-0181-49A2-94EB-53DBE1B62698}"/>
              </a:ext>
            </a:extLst>
          </p:cNvPr>
          <p:cNvSpPr/>
          <p:nvPr/>
        </p:nvSpPr>
        <p:spPr>
          <a:xfrm>
            <a:off x="4420791" y="974625"/>
            <a:ext cx="2547209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、</a:t>
            </a:r>
            <a:r>
              <a:rPr kumimoji="1" lang="en-US" altLang="zh-TW" b="1" dirty="0">
                <a:solidFill>
                  <a:srgbClr val="FFFFFF"/>
                </a:solidFill>
                <a:latin typeface="Arial"/>
                <a:ea typeface="標楷體" pitchFamily="65" charset="-120"/>
                <a:cs typeface="Arial" pitchFamily="34" charset="0"/>
              </a:rPr>
              <a:t>2016</a:t>
            </a:r>
            <a:r>
              <a:rPr kumimoji="1" lang="zh-CN" altLang="en-US" b="1" dirty="0">
                <a:solidFill>
                  <a:srgbClr val="FFFFFF"/>
                </a:solidFill>
                <a:latin typeface="Arial"/>
                <a:ea typeface="標楷體" pitchFamily="65" charset="-120"/>
                <a:cs typeface="Arial" pitchFamily="34" charset="0"/>
              </a:rPr>
              <a:t>年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42729CB6-F118-46C2-B989-75CDBAB42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CB53638E-0C64-4745-9A6E-53D4BC8BE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6454" y="1482402"/>
            <a:ext cx="6049626" cy="3119763"/>
          </a:xfrm>
          <a:prstGeom prst="rect">
            <a:avLst/>
          </a:prstGeom>
        </p:spPr>
      </p:pic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975B9DF1-74B9-4C8A-B074-447FA74C5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764" y="5110305"/>
            <a:ext cx="651303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ea typeface="標楷體" panose="03000509000000000000" pitchFamily="65" charset="-120"/>
              </a:rPr>
              <a:t>答案</a:t>
            </a:r>
            <a:r>
              <a:rPr lang="zh-CN" altLang="en-US" sz="2400" b="0" dirty="0">
                <a:ea typeface="標楷體" panose="03000509000000000000" pitchFamily="65" charset="-120"/>
              </a:rPr>
              <a:t>：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 * 多 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/ 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少 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*圈出答案</a:t>
            </a:r>
            <a:r>
              <a:rPr lang="en-US" altLang="zh-CN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  <a:r>
              <a:rPr lang="zh-CN" altLang="en-US" sz="2400" b="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瓶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294F663F-EF3D-488C-A7F6-27C52443867A}"/>
              </a:ext>
            </a:extLst>
          </p:cNvPr>
          <p:cNvSpPr/>
          <p:nvPr/>
        </p:nvSpPr>
        <p:spPr bwMode="auto">
          <a:xfrm>
            <a:off x="6336145" y="2255366"/>
            <a:ext cx="869171" cy="34928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左大括弧 27">
            <a:extLst>
              <a:ext uri="{FF2B5EF4-FFF2-40B4-BE49-F238E27FC236}">
                <a16:creationId xmlns:a16="http://schemas.microsoft.com/office/drawing/2014/main" xmlns="" id="{7AAD6751-B22C-4565-8196-067F040BBA1E}"/>
              </a:ext>
            </a:extLst>
          </p:cNvPr>
          <p:cNvSpPr/>
          <p:nvPr/>
        </p:nvSpPr>
        <p:spPr>
          <a:xfrm flipH="1">
            <a:off x="3214459" y="2852580"/>
            <a:ext cx="138252" cy="648000"/>
          </a:xfrm>
          <a:prstGeom prst="leftBrace">
            <a:avLst>
              <a:gd name="adj1" fmla="val 15476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xmlns="" id="{C3705A62-DE6F-4978-96F9-DD652777B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725" y="2984632"/>
            <a:ext cx="75155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1750</a:t>
            </a:r>
          </a:p>
        </p:txBody>
      </p:sp>
      <p:sp>
        <p:nvSpPr>
          <p:cNvPr id="94" name="左大括弧 27">
            <a:extLst>
              <a:ext uri="{FF2B5EF4-FFF2-40B4-BE49-F238E27FC236}">
                <a16:creationId xmlns:a16="http://schemas.microsoft.com/office/drawing/2014/main" xmlns="" id="{625D132F-2CFF-4629-BD9A-9390393D9B51}"/>
              </a:ext>
            </a:extLst>
          </p:cNvPr>
          <p:cNvSpPr/>
          <p:nvPr/>
        </p:nvSpPr>
        <p:spPr>
          <a:xfrm>
            <a:off x="5009201" y="2925272"/>
            <a:ext cx="138252" cy="769273"/>
          </a:xfrm>
          <a:prstGeom prst="leftBrace">
            <a:avLst>
              <a:gd name="adj1" fmla="val 15476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Rectangle 4">
            <a:extLst>
              <a:ext uri="{FF2B5EF4-FFF2-40B4-BE49-F238E27FC236}">
                <a16:creationId xmlns:a16="http://schemas.microsoft.com/office/drawing/2014/main" xmlns="" id="{7567B693-6D4B-400F-8974-F439B8EA5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1803" y="3133292"/>
            <a:ext cx="72442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2000</a:t>
            </a:r>
          </a:p>
        </p:txBody>
      </p:sp>
      <p:sp>
        <p:nvSpPr>
          <p:cNvPr id="96" name="左大括弧 27">
            <a:extLst>
              <a:ext uri="{FF2B5EF4-FFF2-40B4-BE49-F238E27FC236}">
                <a16:creationId xmlns:a16="http://schemas.microsoft.com/office/drawing/2014/main" xmlns="" id="{42ACE1D5-0D06-4C2A-85F8-4D1ADD93AEC6}"/>
              </a:ext>
            </a:extLst>
          </p:cNvPr>
          <p:cNvSpPr/>
          <p:nvPr/>
        </p:nvSpPr>
        <p:spPr>
          <a:xfrm>
            <a:off x="2115127" y="4064402"/>
            <a:ext cx="118037" cy="195407"/>
          </a:xfrm>
          <a:prstGeom prst="leftBrace">
            <a:avLst>
              <a:gd name="adj1" fmla="val 15476"/>
              <a:gd name="adj2" fmla="val 50000"/>
            </a:avLst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8" name="Rectangle 4">
            <a:extLst>
              <a:ext uri="{FF2B5EF4-FFF2-40B4-BE49-F238E27FC236}">
                <a16:creationId xmlns:a16="http://schemas.microsoft.com/office/drawing/2014/main" xmlns="" id="{9D5D22DF-5CEC-48F2-81B7-EEF15999B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19" y="3990938"/>
            <a:ext cx="1532091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一格表示</a:t>
            </a:r>
            <a:r>
              <a:rPr lang="en-US" altLang="zh-CN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500</a:t>
            </a:r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xmlns="" id="{72846342-14DD-49FF-9AB0-F1F154B5227C}"/>
              </a:ext>
            </a:extLst>
          </p:cNvPr>
          <p:cNvSpPr/>
          <p:nvPr/>
        </p:nvSpPr>
        <p:spPr bwMode="auto">
          <a:xfrm>
            <a:off x="2742263" y="2838770"/>
            <a:ext cx="450000" cy="66181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xmlns="" id="{D09C9C47-0E46-49EA-B6DF-BC5B92F6C78C}"/>
              </a:ext>
            </a:extLst>
          </p:cNvPr>
          <p:cNvSpPr/>
          <p:nvPr/>
        </p:nvSpPr>
        <p:spPr bwMode="auto">
          <a:xfrm>
            <a:off x="5165282" y="2925271"/>
            <a:ext cx="450000" cy="769273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02" name="文本框 11">
            <a:extLst>
              <a:ext uri="{FF2B5EF4-FFF2-40B4-BE49-F238E27FC236}">
                <a16:creationId xmlns:a16="http://schemas.microsoft.com/office/drawing/2014/main" xmlns="" id="{94E5C297-97E7-44B1-A2BD-E2DDDB395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778" y="5079527"/>
            <a:ext cx="77723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250</a:t>
            </a:r>
            <a:endParaRPr lang="zh-TW" altLang="en-US" sz="26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3" name="橢圓 31">
            <a:extLst>
              <a:ext uri="{FF2B5EF4-FFF2-40B4-BE49-F238E27FC236}">
                <a16:creationId xmlns:a16="http://schemas.microsoft.com/office/drawing/2014/main" xmlns="" id="{02859EAE-5B7F-405A-8BC8-BC81C0B08D9E}"/>
              </a:ext>
            </a:extLst>
          </p:cNvPr>
          <p:cNvSpPr/>
          <p:nvPr/>
        </p:nvSpPr>
        <p:spPr bwMode="auto">
          <a:xfrm>
            <a:off x="2507957" y="5101433"/>
            <a:ext cx="362058" cy="504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7F2A2484-7610-4BE0-AA51-28FA86E63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791" y="3760105"/>
            <a:ext cx="15343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250(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瓶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60BFB9A9-DDF4-45D9-B017-B68E12512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943" y="2920218"/>
            <a:ext cx="7772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多：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652F5DBE-1AB0-4BD6-A7F5-B390BE1E5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943" y="3361097"/>
            <a:ext cx="18843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2000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1750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9303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48" grpId="0" animBg="1"/>
      <p:bldP spid="48" grpId="1" animBg="1"/>
      <p:bldP spid="49" grpId="0" animBg="1"/>
      <p:bldP spid="49" grpId="1" animBg="1"/>
      <p:bldP spid="61" grpId="0"/>
      <p:bldP spid="61" grpId="1"/>
      <p:bldP spid="94" grpId="0" animBg="1"/>
      <p:bldP spid="94" grpId="1" animBg="1"/>
      <p:bldP spid="95" grpId="0"/>
      <p:bldP spid="95" grpId="1"/>
      <p:bldP spid="96" grpId="0" animBg="1"/>
      <p:bldP spid="96" grpId="1" animBg="1"/>
      <p:bldP spid="98" grpId="0"/>
      <p:bldP spid="98" grpId="1"/>
      <p:bldP spid="100" grpId="0" animBg="1"/>
      <p:bldP spid="100" grpId="1" animBg="1"/>
      <p:bldP spid="101" grpId="0" animBg="1"/>
      <p:bldP spid="101" grpId="1" animBg="1"/>
      <p:bldP spid="103" grpId="0" animBg="1"/>
      <p:bldP spid="60" grpId="0"/>
      <p:bldP spid="60" grpId="1"/>
      <p:bldP spid="71" grpId="0"/>
      <p:bldP spid="71" grpId="1"/>
      <p:bldP spid="72" grpId="0"/>
      <p:bldP spid="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矩形 79">
            <a:extLst>
              <a:ext uri="{FF2B5EF4-FFF2-40B4-BE49-F238E27FC236}">
                <a16:creationId xmlns:a16="http://schemas.microsoft.com/office/drawing/2014/main" xmlns="" id="{079CA7E1-00D9-4FCA-93DE-DDF6A7082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3824" y="2846233"/>
            <a:ext cx="595758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xmlns="" id="{5493B8FE-AF68-4D28-8D75-C7084AF6F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002" y="3237714"/>
            <a:ext cx="595758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xmlns="" id="{EEAEEA24-6803-4746-AF1A-B0FD3F1CC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958" y="2850130"/>
            <a:ext cx="595758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xmlns="" id="{9C89EFE8-876B-4476-BC3F-80524112A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002" y="2838206"/>
            <a:ext cx="595758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xmlns="" id="{8624166E-D5EA-4800-9003-88F789B30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9581" y="2844866"/>
            <a:ext cx="612000" cy="396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xmlns="" id="{EC074350-A287-4D2E-8D62-8E9B8B5B2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1475" y="3599124"/>
            <a:ext cx="4480112" cy="2310372"/>
          </a:xfrm>
          <a:prstGeom prst="rect">
            <a:avLst/>
          </a:prstGeom>
        </p:spPr>
      </p:pic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ACC86FA-018C-41AE-8D40-7C0829E43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6" y="2795520"/>
            <a:ext cx="7463458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ea typeface="標楷體" panose="03000509000000000000" pitchFamily="65" charset="-120"/>
              </a:rPr>
              <a:t>九月實施新價計劃後，在咖啡類別，九月的收入會比</a:t>
            </a:r>
          </a:p>
          <a:p>
            <a:r>
              <a:rPr lang="zh-TW" altLang="en-US" sz="2400" b="0" dirty="0">
                <a:ea typeface="標楷體" panose="03000509000000000000" pitchFamily="65" charset="-120"/>
              </a:rPr>
              <a:t>八月的少嗎？試解釋。</a:t>
            </a:r>
          </a:p>
        </p:txBody>
      </p: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F91AC601-2149-4E07-9D62-AAB0F7E5E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97291309-5B55-49E1-85C9-6DF0825807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4764" y="951901"/>
            <a:ext cx="5171194" cy="1806206"/>
          </a:xfrm>
          <a:prstGeom prst="rect">
            <a:avLst/>
          </a:prstGeom>
        </p:spPr>
      </p:pic>
      <p:sp>
        <p:nvSpPr>
          <p:cNvPr id="72" name="文本框 11">
            <a:extLst>
              <a:ext uri="{FF2B5EF4-FFF2-40B4-BE49-F238E27FC236}">
                <a16:creationId xmlns:a16="http://schemas.microsoft.com/office/drawing/2014/main" xmlns="" id="{063B8D2F-C7AF-49CA-8A4F-9A948CCA3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353" y="3678611"/>
            <a:ext cx="648971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628650">
              <a:spcAft>
                <a:spcPts val="1000"/>
              </a:spcAft>
            </a:pPr>
            <a:r>
              <a:rPr lang="en-US" altLang="zh-CN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22×1500 = 33 000</a:t>
            </a:r>
            <a:r>
              <a:rPr lang="zh-CN" altLang="en-US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，九月售出咖啡的</a:t>
            </a:r>
          </a:p>
          <a:p>
            <a:pPr>
              <a:spcAft>
                <a:spcPts val="1000"/>
              </a:spcAft>
            </a:pPr>
            <a:r>
              <a:rPr lang="zh-CN" altLang="en-US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收入是</a:t>
            </a:r>
            <a:r>
              <a:rPr lang="en-US" altLang="zh-CN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$33 000</a:t>
            </a:r>
            <a:r>
              <a:rPr lang="zh-CN" altLang="en-US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r>
              <a:rPr lang="en-US" altLang="zh-CN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26×1000 = 26 000</a:t>
            </a:r>
            <a:r>
              <a:rPr lang="zh-CN" altLang="en-US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，八月</a:t>
            </a:r>
          </a:p>
          <a:p>
            <a:pPr>
              <a:spcAft>
                <a:spcPts val="1000"/>
              </a:spcAft>
            </a:pPr>
            <a:r>
              <a:rPr lang="zh-CN" altLang="en-US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的收入是</a:t>
            </a:r>
            <a:r>
              <a:rPr lang="en-US" altLang="zh-CN" sz="2600" b="0" dirty="0">
                <a:solidFill>
                  <a:srgbClr val="FF0000"/>
                </a:solidFill>
                <a:ea typeface="標楷體" panose="03000509000000000000" pitchFamily="65" charset="-120"/>
              </a:rPr>
              <a:t>$26 000</a:t>
            </a:r>
            <a:endParaRPr lang="zh-TW" altLang="en-US" sz="26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8" name="橢圓 31">
            <a:extLst>
              <a:ext uri="{FF2B5EF4-FFF2-40B4-BE49-F238E27FC236}">
                <a16:creationId xmlns:a16="http://schemas.microsoft.com/office/drawing/2014/main" xmlns="" id="{E027CAB4-CA79-4EE5-89EC-6F8A3A70B678}"/>
              </a:ext>
            </a:extLst>
          </p:cNvPr>
          <p:cNvSpPr/>
          <p:nvPr/>
        </p:nvSpPr>
        <p:spPr bwMode="auto">
          <a:xfrm>
            <a:off x="4684880" y="5250061"/>
            <a:ext cx="681923" cy="504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671AC740-7D09-45A4-934D-0849365FF17F}"/>
              </a:ext>
            </a:extLst>
          </p:cNvPr>
          <p:cNvGrpSpPr/>
          <p:nvPr/>
        </p:nvGrpSpPr>
        <p:grpSpPr>
          <a:xfrm>
            <a:off x="746075" y="3685386"/>
            <a:ext cx="8277853" cy="2029356"/>
            <a:chOff x="746075" y="3879347"/>
            <a:chExt cx="8277853" cy="2029356"/>
          </a:xfrm>
        </p:grpSpPr>
        <p:grpSp>
          <p:nvGrpSpPr>
            <p:cNvPr id="65" name="群組 25">
              <a:extLst>
                <a:ext uri="{FF2B5EF4-FFF2-40B4-BE49-F238E27FC236}">
                  <a16:creationId xmlns:a16="http://schemas.microsoft.com/office/drawing/2014/main" xmlns="" id="{B9D348E6-A35C-4509-8DA1-7C262F70DA05}"/>
                </a:ext>
              </a:extLst>
            </p:cNvPr>
            <p:cNvGrpSpPr/>
            <p:nvPr/>
          </p:nvGrpSpPr>
          <p:grpSpPr>
            <a:xfrm>
              <a:off x="746075" y="3879347"/>
              <a:ext cx="8277853" cy="2029356"/>
              <a:chOff x="1281782" y="3371351"/>
              <a:chExt cx="8277853" cy="2029356"/>
            </a:xfrm>
          </p:grpSpPr>
          <p:sp>
            <p:nvSpPr>
              <p:cNvPr id="66" name="Rectangle 4">
                <a:extLst>
                  <a:ext uri="{FF2B5EF4-FFF2-40B4-BE49-F238E27FC236}">
                    <a16:creationId xmlns:a16="http://schemas.microsoft.com/office/drawing/2014/main" xmlns="" id="{B507EAA3-E2BA-4C7C-8B3F-CA87F14CD8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782" y="3371351"/>
                <a:ext cx="2237298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CN" altLang="en-US" sz="2400" b="0" dirty="0">
                    <a:ea typeface="標楷體" panose="03000509000000000000" pitchFamily="65" charset="-120"/>
                  </a:rPr>
                  <a:t>答案：因爲</a:t>
                </a:r>
              </a:p>
            </p:txBody>
          </p:sp>
          <p:sp>
            <p:nvSpPr>
              <p:cNvPr id="67" name="Rectangle 4">
                <a:extLst>
                  <a:ext uri="{FF2B5EF4-FFF2-40B4-BE49-F238E27FC236}">
                    <a16:creationId xmlns:a16="http://schemas.microsoft.com/office/drawing/2014/main" xmlns="" id="{3102E2C3-31DF-4D75-B2FA-4D5F32EF1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2059" y="4939042"/>
                <a:ext cx="7277576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TW" altLang="en-US" sz="2400" b="0" dirty="0">
                    <a:ea typeface="標楷體" panose="03000509000000000000" pitchFamily="65" charset="-120"/>
                  </a:rPr>
                  <a:t>所以九月的收入* 會 </a:t>
                </a:r>
                <a:r>
                  <a:rPr lang="en-US" altLang="zh-TW" sz="2400" b="0" dirty="0">
                    <a:ea typeface="標楷體" panose="03000509000000000000" pitchFamily="65" charset="-120"/>
                  </a:rPr>
                  <a:t>/ </a:t>
                </a:r>
                <a:r>
                  <a:rPr lang="zh-TW" altLang="en-US" sz="2400" b="0" dirty="0">
                    <a:ea typeface="標楷體" panose="03000509000000000000" pitchFamily="65" charset="-120"/>
                  </a:rPr>
                  <a:t>不會 比八月的少。</a:t>
                </a:r>
                <a:r>
                  <a:rPr lang="en-US" altLang="zh-CN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(</a:t>
                </a:r>
                <a:r>
                  <a:rPr lang="zh-CN" altLang="en-US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*圈出答案</a:t>
                </a:r>
                <a:r>
                  <a:rPr lang="en-US" altLang="zh-CN" sz="2400" b="0" dirty="0">
                    <a:solidFill>
                      <a:srgbClr val="000000"/>
                    </a:solidFill>
                    <a:ea typeface="標楷體" panose="03000509000000000000" pitchFamily="65" charset="-120"/>
                  </a:rPr>
                  <a:t>)</a:t>
                </a:r>
                <a:endParaRPr lang="zh-CN" altLang="en-US" sz="2400" b="0" dirty="0">
                  <a:ea typeface="標楷體" panose="03000509000000000000" pitchFamily="65" charset="-120"/>
                </a:endParaRPr>
              </a:p>
            </p:txBody>
          </p:sp>
          <p:sp>
            <p:nvSpPr>
              <p:cNvPr id="68" name="Rectangle 4">
                <a:extLst>
                  <a:ext uri="{FF2B5EF4-FFF2-40B4-BE49-F238E27FC236}">
                    <a16:creationId xmlns:a16="http://schemas.microsoft.com/office/drawing/2014/main" xmlns="" id="{AD84684F-99EB-43D1-AE79-F06CF04DA6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33280" y="4548725"/>
                <a:ext cx="638491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zh-CN" altLang="en-US" sz="2400" b="0" dirty="0">
                    <a:ea typeface="標楷體" panose="03000509000000000000" pitchFamily="65" charset="-120"/>
                  </a:rPr>
                  <a:t>，</a:t>
                </a:r>
              </a:p>
            </p:txBody>
          </p:sp>
          <p:cxnSp>
            <p:nvCxnSpPr>
              <p:cNvPr id="69" name="直線接點 29">
                <a:extLst>
                  <a:ext uri="{FF2B5EF4-FFF2-40B4-BE49-F238E27FC236}">
                    <a16:creationId xmlns:a16="http://schemas.microsoft.com/office/drawing/2014/main" xmlns="" id="{73E1BAD3-AB0D-462E-AC9E-ADB922B67252}"/>
                  </a:ext>
                </a:extLst>
              </p:cNvPr>
              <p:cNvCxnSpPr/>
              <p:nvPr/>
            </p:nvCxnSpPr>
            <p:spPr bwMode="auto">
              <a:xfrm>
                <a:off x="2906602" y="3811147"/>
                <a:ext cx="5580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  <p:cxnSp>
            <p:nvCxnSpPr>
              <p:cNvPr id="70" name="直線接點 30">
                <a:extLst>
                  <a:ext uri="{FF2B5EF4-FFF2-40B4-BE49-F238E27FC236}">
                    <a16:creationId xmlns:a16="http://schemas.microsoft.com/office/drawing/2014/main" xmlns="" id="{65FA3326-EA76-4869-8B26-AC6875792E50}"/>
                  </a:ext>
                </a:extLst>
              </p:cNvPr>
              <p:cNvCxnSpPr/>
              <p:nvPr/>
            </p:nvCxnSpPr>
            <p:spPr bwMode="auto">
              <a:xfrm>
                <a:off x="2384641" y="4317298"/>
                <a:ext cx="6084000" cy="0"/>
              </a:xfrm>
              <a:prstGeom prst="line">
                <a:avLst/>
              </a:prstGeom>
              <a:noFill/>
              <a:ln w="19050" algn="ctr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</p:cxnSp>
        </p:grpSp>
        <p:cxnSp>
          <p:nvCxnSpPr>
            <p:cNvPr id="79" name="直線接點 30">
              <a:extLst>
                <a:ext uri="{FF2B5EF4-FFF2-40B4-BE49-F238E27FC236}">
                  <a16:creationId xmlns:a16="http://schemas.microsoft.com/office/drawing/2014/main" xmlns="" id="{CBD3A82F-A7EE-45C7-A4FB-3DE6D056D550}"/>
                </a:ext>
              </a:extLst>
            </p:cNvPr>
            <p:cNvCxnSpPr/>
            <p:nvPr/>
          </p:nvCxnSpPr>
          <p:spPr bwMode="auto">
            <a:xfrm>
              <a:off x="1853554" y="5347145"/>
              <a:ext cx="579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71" name="文本框 11">
            <a:extLst>
              <a:ext uri="{FF2B5EF4-FFF2-40B4-BE49-F238E27FC236}">
                <a16:creationId xmlns:a16="http://schemas.microsoft.com/office/drawing/2014/main" xmlns="" id="{8555021B-CAED-4311-AD75-60ADD4115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183" y="4737374"/>
            <a:ext cx="28418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zh-TW" altLang="en-US" sz="20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xmlns="" id="{496761E6-5AFC-47BC-B82E-7B0C2D589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5375" y="2307115"/>
            <a:ext cx="544874" cy="396000"/>
          </a:xfrm>
          <a:prstGeom prst="rect">
            <a:avLst/>
          </a:prstGeom>
          <a:solidFill>
            <a:srgbClr val="FFC5EC">
              <a:alpha val="60000"/>
            </a:srgbClr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A9FB2780-4F9E-4796-9D7D-59E6A08FF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72" y="3181606"/>
            <a:ext cx="83960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原價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xmlns="" id="{76A0782C-D2B6-4EB5-9A2F-9CEB80644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5213" y="2311287"/>
            <a:ext cx="510747" cy="396000"/>
          </a:xfrm>
          <a:prstGeom prst="rect">
            <a:avLst/>
          </a:prstGeom>
          <a:solidFill>
            <a:srgbClr val="92D050">
              <a:alpha val="60000"/>
            </a:srgbClr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1" name="文本框 26">
            <a:extLst>
              <a:ext uri="{FF2B5EF4-FFF2-40B4-BE49-F238E27FC236}">
                <a16:creationId xmlns:a16="http://schemas.microsoft.com/office/drawing/2014/main" xmlns="" id="{D5BEC895-DE07-44F1-B4A6-54769F9B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095" y="3692911"/>
            <a:ext cx="36243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九月售出咖啡的收入是：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3" name="文本框 33">
            <a:extLst>
              <a:ext uri="{FF2B5EF4-FFF2-40B4-BE49-F238E27FC236}">
                <a16:creationId xmlns:a16="http://schemas.microsoft.com/office/drawing/2014/main" xmlns="" id="{058EF484-C8AA-4613-8675-87701A81F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2811" y="5409544"/>
            <a:ext cx="41029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九月的收入不會比八月的少。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9" name="矩形 98">
            <a:extLst>
              <a:ext uri="{FF2B5EF4-FFF2-40B4-BE49-F238E27FC236}">
                <a16:creationId xmlns:a16="http://schemas.microsoft.com/office/drawing/2014/main" xmlns="" id="{0D392FED-819B-4963-BA0F-BF455686344F}"/>
              </a:ext>
            </a:extLst>
          </p:cNvPr>
          <p:cNvSpPr/>
          <p:nvPr/>
        </p:nvSpPr>
        <p:spPr bwMode="auto">
          <a:xfrm>
            <a:off x="4495960" y="4441079"/>
            <a:ext cx="615627" cy="238617"/>
          </a:xfrm>
          <a:prstGeom prst="rect">
            <a:avLst/>
          </a:prstGeom>
          <a:noFill/>
          <a:ln w="19050" cap="flat" cmpd="sng" algn="ctr">
            <a:solidFill>
              <a:srgbClr val="F2A60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xmlns="" id="{B2E9E15D-39F8-49E9-810C-C86BFC909A04}"/>
              </a:ext>
            </a:extLst>
          </p:cNvPr>
          <p:cNvSpPr/>
          <p:nvPr/>
        </p:nvSpPr>
        <p:spPr bwMode="auto">
          <a:xfrm>
            <a:off x="2714356" y="5361274"/>
            <a:ext cx="334800" cy="282693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xmlns="" id="{BCEAEF45-805B-4E6A-8CD0-D158C775B0D5}"/>
              </a:ext>
            </a:extLst>
          </p:cNvPr>
          <p:cNvSpPr/>
          <p:nvPr/>
        </p:nvSpPr>
        <p:spPr bwMode="auto">
          <a:xfrm>
            <a:off x="3606594" y="5244482"/>
            <a:ext cx="334800" cy="4068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02" name="左大括弧 27">
            <a:extLst>
              <a:ext uri="{FF2B5EF4-FFF2-40B4-BE49-F238E27FC236}">
                <a16:creationId xmlns:a16="http://schemas.microsoft.com/office/drawing/2014/main" xmlns="" id="{D5DE3FA5-F14E-412F-A9BD-24698B3A7D86}"/>
              </a:ext>
            </a:extLst>
          </p:cNvPr>
          <p:cNvSpPr/>
          <p:nvPr/>
        </p:nvSpPr>
        <p:spPr>
          <a:xfrm flipH="1">
            <a:off x="3944911" y="5232228"/>
            <a:ext cx="138252" cy="432000"/>
          </a:xfrm>
          <a:prstGeom prst="leftBrace">
            <a:avLst>
              <a:gd name="adj1" fmla="val 15476"/>
              <a:gd name="adj2" fmla="val 50000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3" name="Rectangle 4">
            <a:extLst>
              <a:ext uri="{FF2B5EF4-FFF2-40B4-BE49-F238E27FC236}">
                <a16:creationId xmlns:a16="http://schemas.microsoft.com/office/drawing/2014/main" xmlns="" id="{63AAE98B-FBD5-4213-84D7-853C2A690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025" y="5266608"/>
            <a:ext cx="75155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1500</a:t>
            </a:r>
          </a:p>
        </p:txBody>
      </p:sp>
      <p:sp>
        <p:nvSpPr>
          <p:cNvPr id="104" name="左大括弧 27">
            <a:extLst>
              <a:ext uri="{FF2B5EF4-FFF2-40B4-BE49-F238E27FC236}">
                <a16:creationId xmlns:a16="http://schemas.microsoft.com/office/drawing/2014/main" xmlns="" id="{81B888C6-65A4-4B69-9C64-13558D15CFDE}"/>
              </a:ext>
            </a:extLst>
          </p:cNvPr>
          <p:cNvSpPr/>
          <p:nvPr/>
        </p:nvSpPr>
        <p:spPr>
          <a:xfrm>
            <a:off x="2578170" y="5366672"/>
            <a:ext cx="138252" cy="297556"/>
          </a:xfrm>
          <a:prstGeom prst="leftBrace">
            <a:avLst>
              <a:gd name="adj1" fmla="val 15476"/>
              <a:gd name="adj2" fmla="val 50000"/>
            </a:avLst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Rectangle 4">
            <a:extLst>
              <a:ext uri="{FF2B5EF4-FFF2-40B4-BE49-F238E27FC236}">
                <a16:creationId xmlns:a16="http://schemas.microsoft.com/office/drawing/2014/main" xmlns="" id="{60B56A70-A693-4C42-A8DA-57084B7C5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690" y="5333437"/>
            <a:ext cx="72442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 smtClean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1000</a:t>
            </a:r>
            <a:endParaRPr lang="en-US" altLang="zh-CN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6" name="文本框 26">
            <a:extLst>
              <a:ext uri="{FF2B5EF4-FFF2-40B4-BE49-F238E27FC236}">
                <a16:creationId xmlns:a16="http://schemas.microsoft.com/office/drawing/2014/main" xmlns="" id="{E8989E10-1739-4A8C-8649-D542FFBBB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688" y="4108031"/>
            <a:ext cx="28911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22×1500 = $33 000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7" name="文本框 26">
            <a:extLst>
              <a:ext uri="{FF2B5EF4-FFF2-40B4-BE49-F238E27FC236}">
                <a16:creationId xmlns:a16="http://schemas.microsoft.com/office/drawing/2014/main" xmlns="" id="{9BF0E555-98DB-4B84-BADB-82AE7B875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243" y="4557428"/>
            <a:ext cx="36243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八月售出咖啡的收入是：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8" name="文本框 26">
            <a:extLst>
              <a:ext uri="{FF2B5EF4-FFF2-40B4-BE49-F238E27FC236}">
                <a16:creationId xmlns:a16="http://schemas.microsoft.com/office/drawing/2014/main" xmlns="" id="{4B525670-BA93-48EA-AF3E-E3A707B50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836" y="4972548"/>
            <a:ext cx="28911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26×1000 = $ 26 000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922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500"/>
                            </p:stCondLst>
                            <p:childTnLst>
                              <p:par>
                                <p:cTn id="1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500"/>
                            </p:stCondLst>
                            <p:childTnLst>
                              <p:par>
                                <p:cTn id="1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0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78" grpId="0" animBg="1"/>
      <p:bldP spid="81" grpId="0" animBg="1"/>
      <p:bldP spid="81" grpId="1" animBg="1"/>
      <p:bldP spid="87" grpId="0"/>
      <p:bldP spid="87" grpId="1"/>
      <p:bldP spid="89" grpId="0" animBg="1"/>
      <p:bldP spid="89" grpId="1" animBg="1"/>
      <p:bldP spid="91" grpId="0"/>
      <p:bldP spid="91" grpId="1"/>
      <p:bldP spid="93" grpId="0"/>
      <p:bldP spid="93" grpId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/>
      <p:bldP spid="103" grpId="1"/>
      <p:bldP spid="104" grpId="0" animBg="1"/>
      <p:bldP spid="104" grpId="1" animBg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全屏显示(4:3)</PresentationFormat>
  <Paragraphs>124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等线</vt:lpstr>
      <vt:lpstr>微软雅黑</vt:lpstr>
      <vt:lpstr>新細明體</vt:lpstr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2024-03-07T07:27:39Z</dcterms:created>
  <dcterms:modified xsi:type="dcterms:W3CDTF">2024-03-07T07:28:19Z</dcterms:modified>
</cp:coreProperties>
</file>