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4"/>
  </p:notesMasterIdLst>
  <p:sldIdLst>
    <p:sldId id="325" r:id="rId5"/>
    <p:sldId id="312" r:id="rId6"/>
    <p:sldId id="492" r:id="rId7"/>
    <p:sldId id="502" r:id="rId8"/>
    <p:sldId id="493" r:id="rId9"/>
    <p:sldId id="504" r:id="rId10"/>
    <p:sldId id="496" r:id="rId11"/>
    <p:sldId id="501" r:id="rId12"/>
    <p:sldId id="310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00"/>
    <a:srgbClr val="0000FF"/>
    <a:srgbClr val="FFC5EC"/>
    <a:srgbClr val="FFC000"/>
    <a:srgbClr val="FFCE33"/>
    <a:srgbClr val="DAFF71"/>
    <a:srgbClr val="FFD85B"/>
    <a:srgbClr val="FFDFC9"/>
    <a:srgbClr val="FFF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214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3523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869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3838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4793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8332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43457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699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19.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圓形圖及統計的應用和誤用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680224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50867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942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10">
            <a:extLst>
              <a:ext uri="{FF2B5EF4-FFF2-40B4-BE49-F238E27FC236}">
                <a16:creationId xmlns:a16="http://schemas.microsoft.com/office/drawing/2014/main" xmlns="" id="{B7DE0BB2-029E-494D-93A2-E4A33276951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8332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xmlns="" id="{4F8A0E15-45D2-4B2A-B86B-F060213571E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43457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xmlns="" id="{ED0AC1D9-4D42-41AF-83A6-B9982A10872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699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7D22BC42-1733-40BB-8BA5-36DBB317F1FD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19.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圓形圖及統計的應用和誤用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52487608-43D8-40A5-80FB-566F691787F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680224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xmlns="" id="{E818A125-C53E-486E-9CD0-5358C78807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50867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7" name="AutoShape 9">
            <a:extLst>
              <a:ext uri="{FF2B5EF4-FFF2-40B4-BE49-F238E27FC236}">
                <a16:creationId xmlns:a16="http://schemas.microsoft.com/office/drawing/2014/main" xmlns="" id="{A48A587A-CC88-4B45-A61E-A5E418B7477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942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AutoShape 10">
            <a:extLst>
              <a:ext uri="{FF2B5EF4-FFF2-40B4-BE49-F238E27FC236}">
                <a16:creationId xmlns:a16="http://schemas.microsoft.com/office/drawing/2014/main" xmlns="" id="{F7CB24DE-B917-43E5-BA56-AE52A423669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8332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xmlns="" id="{FA0D2236-92D7-4C70-8333-369EC807B8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43457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xmlns="" id="{85898891-0F14-416A-A3C5-23853F22D0E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699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xmlns="" id="{8B447F8F-A07F-476B-8273-A136DB5D476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19.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圓形圖及統計的應用和誤用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A56E32DE-62B3-4958-B635-9EA3545EB12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680224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xmlns="" id="{1C7EECBD-2487-45D5-BA83-A319CF51568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50867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xmlns="" id="{2B28D0F6-9A62-46F7-A885-B8AC4BE018D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942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0">
            <a:extLst>
              <a:ext uri="{FF2B5EF4-FFF2-40B4-BE49-F238E27FC236}">
                <a16:creationId xmlns:a16="http://schemas.microsoft.com/office/drawing/2014/main" xmlns="" id="{ECD16D42-DFEA-4D72-9BE1-7DE11A6A321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8332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xmlns="" id="{F6B6938E-FA8D-4CE4-BF7C-24F9FA10FBB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43457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12">
            <a:extLst>
              <a:ext uri="{FF2B5EF4-FFF2-40B4-BE49-F238E27FC236}">
                <a16:creationId xmlns:a16="http://schemas.microsoft.com/office/drawing/2014/main" xmlns="" id="{905BAB4F-CB4B-405A-BDF6-1F1DA3A08ED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699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82E8A35F-6F73-43DD-85B5-411CFAB51E4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19.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圓形圖及統計的應用和誤用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xmlns="" id="{08105E93-2958-405A-A315-A9CBC2961BC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680224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xmlns="" id="{B73311B2-E69B-4AA7-8CE8-39A602C2BF0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50867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3" name="AutoShape 9">
            <a:extLst>
              <a:ext uri="{FF2B5EF4-FFF2-40B4-BE49-F238E27FC236}">
                <a16:creationId xmlns:a16="http://schemas.microsoft.com/office/drawing/2014/main" xmlns="" id="{92919EE0-039D-459D-980F-A040FDE427D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942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AutoShape 10">
            <a:extLst>
              <a:ext uri="{FF2B5EF4-FFF2-40B4-BE49-F238E27FC236}">
                <a16:creationId xmlns:a16="http://schemas.microsoft.com/office/drawing/2014/main" xmlns="" id="{93B2B7B7-61C4-46AF-98A4-B287E9F0CF1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8332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xmlns="" id="{734F760A-6807-4B32-B3DA-FCE81F99AEE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43457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xmlns="" id="{42F9C483-AE24-486B-8BA5-220DEA19BBF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699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xmlns="" id="{E04A21C2-E63B-4892-AE8B-6324031081F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19.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圓形圖及統計的應用和誤用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977BE249-A6B9-422C-8DFA-B91EEBB223B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680224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xmlns="" id="{59A50069-9314-46D7-9E3C-E465351A5AA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50867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2" name="AutoShape 9">
            <a:extLst>
              <a:ext uri="{FF2B5EF4-FFF2-40B4-BE49-F238E27FC236}">
                <a16:creationId xmlns:a16="http://schemas.microsoft.com/office/drawing/2014/main" xmlns="" id="{D7262B82-DE6A-46C0-B0F1-0C48CE47187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9420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9033D21C-3AEB-473A-85E1-67881096A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2716" y="1070985"/>
            <a:ext cx="631432" cy="396000"/>
          </a:xfrm>
          <a:prstGeom prst="rect">
            <a:avLst/>
          </a:prstGeom>
          <a:solidFill>
            <a:srgbClr val="FFCE33"/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CDA5C9C0-2F07-475D-A199-DD684A02C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7629" y="1517538"/>
            <a:ext cx="1430115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D26B6600-EB00-046C-56CE-D0D43E03B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136" y="1037561"/>
            <a:ext cx="4117194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電器店有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720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部電器。根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據右圖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，空氣炸鍋有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多少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/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部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右箭头标注 12">
            <a:extLst>
              <a:ext uri="{FF2B5EF4-FFF2-40B4-BE49-F238E27FC236}">
                <a16:creationId xmlns:a16="http://schemas.microsoft.com/office/drawing/2014/main" xmlns="" id="{1AD5F505-83F7-947A-9FBA-77C45B0F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90" y="3902838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1" name="AutoShape 15">
            <a:extLst>
              <a:ext uri="{FF2B5EF4-FFF2-40B4-BE49-F238E27FC236}">
                <a16:creationId xmlns:a16="http://schemas.microsoft.com/office/drawing/2014/main" xmlns="" id="{ABFDDDAF-079C-C0F4-DBCE-1267D52D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11C700CF-DB97-4069-B9CE-CD66684233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958" y="1003686"/>
            <a:ext cx="2533751" cy="2574356"/>
          </a:xfrm>
          <a:prstGeom prst="rect">
            <a:avLst/>
          </a:prstGeom>
        </p:spPr>
      </p:pic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EA310DF-C331-45DA-BA01-D6F8AB6EA204}"/>
              </a:ext>
            </a:extLst>
          </p:cNvPr>
          <p:cNvGrpSpPr/>
          <p:nvPr/>
        </p:nvGrpSpPr>
        <p:grpSpPr>
          <a:xfrm>
            <a:off x="3434945" y="3669334"/>
            <a:ext cx="5660572" cy="830997"/>
            <a:chOff x="2503550" y="4770546"/>
            <a:chExt cx="5660572" cy="830997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xmlns="" id="{DECA2E1E-585B-480D-8F8B-5F90900F9EDE}"/>
                </a:ext>
              </a:extLst>
            </p:cNvPr>
            <p:cNvGrpSpPr/>
            <p:nvPr/>
          </p:nvGrpSpPr>
          <p:grpSpPr>
            <a:xfrm>
              <a:off x="2953316" y="4770546"/>
              <a:ext cx="5210806" cy="830997"/>
              <a:chOff x="2953316" y="4770546"/>
              <a:chExt cx="5210806" cy="830997"/>
            </a:xfrm>
          </p:grpSpPr>
          <p:sp>
            <p:nvSpPr>
              <p:cNvPr id="28" name="文本框 26">
                <a:extLst>
                  <a:ext uri="{FF2B5EF4-FFF2-40B4-BE49-F238E27FC236}">
                    <a16:creationId xmlns:a16="http://schemas.microsoft.com/office/drawing/2014/main" xmlns="" id="{89F3711D-8E1E-4A45-A209-8FA82BCC4B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3316" y="4955211"/>
                <a:ext cx="40632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zh-TW" altLang="en-US" sz="2400" dirty="0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標楷體" pitchFamily="65" charset="-120"/>
                  </a:rPr>
                  <a:t>空氣炸鍋佔全部電器的分數</a:t>
                </a:r>
                <a:endParaRPr lang="en-US" altLang="zh-TW" sz="24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標楷體" pitchFamily="65" charset="-120"/>
                </a:endParaRPr>
              </a:p>
            </p:txBody>
          </p:sp>
          <p:grpSp>
            <p:nvGrpSpPr>
              <p:cNvPr id="29" name="群組 55">
                <a:extLst>
                  <a:ext uri="{FF2B5EF4-FFF2-40B4-BE49-F238E27FC236}">
                    <a16:creationId xmlns:a16="http://schemas.microsoft.com/office/drawing/2014/main" xmlns="" id="{B1161A7C-553A-4978-BA6C-8E2CE7E46A6A}"/>
                  </a:ext>
                </a:extLst>
              </p:cNvPr>
              <p:cNvGrpSpPr/>
              <p:nvPr/>
            </p:nvGrpSpPr>
            <p:grpSpPr>
              <a:xfrm>
                <a:off x="6677547" y="4770546"/>
                <a:ext cx="1486575" cy="830997"/>
                <a:chOff x="4933969" y="2992458"/>
                <a:chExt cx="1486575" cy="830997"/>
              </a:xfrm>
            </p:grpSpPr>
            <p:grpSp>
              <p:nvGrpSpPr>
                <p:cNvPr id="30" name="群組 56">
                  <a:extLst>
                    <a:ext uri="{FF2B5EF4-FFF2-40B4-BE49-F238E27FC236}">
                      <a16:creationId xmlns:a16="http://schemas.microsoft.com/office/drawing/2014/main" xmlns="" id="{55CB7C88-FF2F-4F12-9039-D6D625E5DCF9}"/>
                    </a:ext>
                  </a:extLst>
                </p:cNvPr>
                <p:cNvGrpSpPr/>
                <p:nvPr/>
              </p:nvGrpSpPr>
              <p:grpSpPr>
                <a:xfrm>
                  <a:off x="5185692" y="2992458"/>
                  <a:ext cx="1234852" cy="830997"/>
                  <a:chOff x="7583175" y="2750711"/>
                  <a:chExt cx="1234852" cy="830997"/>
                </a:xfrm>
              </p:grpSpPr>
              <p:sp>
                <p:nvSpPr>
                  <p:cNvPr id="32" name="文本框 26">
                    <a:extLst>
                      <a:ext uri="{FF2B5EF4-FFF2-40B4-BE49-F238E27FC236}">
                        <a16:creationId xmlns:a16="http://schemas.microsoft.com/office/drawing/2014/main" xmlns="" id="{60390A8A-D2DA-4D81-8F2C-1DC14F609A4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583175" y="2750711"/>
                    <a:ext cx="1234852" cy="83099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/>
                    <a:r>
                      <a:rPr lang="en-US" altLang="zh-TW" sz="2400" dirty="0" smtClean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標楷體" pitchFamily="65" charset="-120"/>
                      </a:rPr>
                      <a:t>120</a:t>
                    </a:r>
                    <a:r>
                      <a:rPr lang="en-US" altLang="zh-CN" sz="2400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標楷體" pitchFamily="65" charset="-120"/>
                      </a:rPr>
                      <a:t> °</a:t>
                    </a:r>
                    <a:endParaRPr lang="en-US" altLang="zh-TW" sz="2400" dirty="0" smtClean="0">
                      <a:solidFill>
                        <a:srgbClr val="008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標楷體" pitchFamily="65" charset="-120"/>
                    </a:endParaRPr>
                  </a:p>
                  <a:p>
                    <a:pPr algn="ctr"/>
                    <a:r>
                      <a:rPr lang="en-US" altLang="zh-CN" sz="2400" dirty="0" smtClean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標楷體" pitchFamily="65" charset="-120"/>
                      </a:rPr>
                      <a:t>360</a:t>
                    </a:r>
                    <a:r>
                      <a:rPr lang="en-US" altLang="zh-CN" sz="2400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標楷體" pitchFamily="65" charset="-120"/>
                      </a:rPr>
                      <a:t>°</a:t>
                    </a:r>
                    <a:endParaRPr lang="en-US" altLang="zh-TW" sz="2400" dirty="0">
                      <a:solidFill>
                        <a:srgbClr val="008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標楷體" pitchFamily="65" charset="-120"/>
                    </a:endParaRPr>
                  </a:p>
                </p:txBody>
              </p:sp>
              <p:cxnSp>
                <p:nvCxnSpPr>
                  <p:cNvPr id="33" name="直線接點 59">
                    <a:extLst>
                      <a:ext uri="{FF2B5EF4-FFF2-40B4-BE49-F238E27FC236}">
                        <a16:creationId xmlns:a16="http://schemas.microsoft.com/office/drawing/2014/main" xmlns="" id="{5785B81A-9749-4019-B847-67C01F449240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796378" y="3175507"/>
                    <a:ext cx="640080" cy="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008000"/>
                    </a:solidFill>
                    <a:prstDash val="solid"/>
                    <a:round/>
                    <a:headEnd/>
                    <a:tailEnd/>
                  </a:ln>
                </p:spPr>
              </p:cxnSp>
            </p:grpSp>
            <p:sp>
              <p:nvSpPr>
                <p:cNvPr id="31" name="文本框 26">
                  <a:extLst>
                    <a:ext uri="{FF2B5EF4-FFF2-40B4-BE49-F238E27FC236}">
                      <a16:creationId xmlns:a16="http://schemas.microsoft.com/office/drawing/2014/main" xmlns="" id="{50CF8A07-6E45-4EBB-9B0B-7F47CA65AA4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33969" y="3186421"/>
                  <a:ext cx="60056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zh-CN" altLang="en-US" sz="2000" b="0" dirty="0">
                      <a:solidFill>
                        <a:srgbClr val="00B050"/>
                      </a:solidFill>
                      <a:ea typeface="標楷體" panose="03000509000000000000" pitchFamily="65" charset="-120"/>
                      <a:sym typeface="Wingdings 3" panose="05040102010807070707" pitchFamily="18" charset="2"/>
                    </a:rPr>
                    <a:t> </a:t>
                  </a:r>
                  <a:r>
                    <a:rPr lang="en-US" altLang="zh-CN" sz="2400" dirty="0" smtClean="0">
                      <a:solidFill>
                        <a:srgbClr val="008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標楷體" pitchFamily="65" charset="-120"/>
                      <a:sym typeface="Wingdings 3" panose="05040102010807070707" pitchFamily="18" charset="2"/>
                    </a:rPr>
                    <a:t>=</a:t>
                  </a:r>
                  <a:endParaRPr lang="en-US" altLang="zh-TW" sz="2400" dirty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標楷體" pitchFamily="65" charset="-120"/>
                  </a:endParaRPr>
                </a:p>
              </p:txBody>
            </p:sp>
          </p:grpSp>
        </p:grpSp>
        <p:sp>
          <p:nvSpPr>
            <p:cNvPr id="34" name="Rectangle 4">
              <a:extLst>
                <a:ext uri="{FF2B5EF4-FFF2-40B4-BE49-F238E27FC236}">
                  <a16:creationId xmlns:a16="http://schemas.microsoft.com/office/drawing/2014/main" xmlns="" id="{D072EB62-06B1-4150-B23E-A5405ED19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3550" y="5003387"/>
              <a:ext cx="971591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</p:spPr>
          <p:txBody>
            <a:bodyPr wrap="square" anchor="ctr">
              <a:spAutoFit/>
            </a:bodyPr>
            <a:lstStyle>
              <a:lvl1pPr algn="l" eaLnBrk="0" hangingPunct="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l" eaLnBrk="0" hangingPunct="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l" eaLnBrk="0" hangingPunct="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l" eaLnBrk="0" hangingPunct="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l" eaLnBrk="0" hangingPunct="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r>
                <a:rPr lang="zh-TW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</a:t>
              </a:r>
              <a:endParaRPr lang="zh-TW" altLang="en-US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endParaRPr>
            </a:p>
          </p:txBody>
        </p:sp>
      </p:grpSp>
      <p:grpSp>
        <p:nvGrpSpPr>
          <p:cNvPr id="41" name="群組 55">
            <a:extLst>
              <a:ext uri="{FF2B5EF4-FFF2-40B4-BE49-F238E27FC236}">
                <a16:creationId xmlns:a16="http://schemas.microsoft.com/office/drawing/2014/main" xmlns="" id="{DD065D53-F84E-4119-BC79-69A9010403EF}"/>
              </a:ext>
            </a:extLst>
          </p:cNvPr>
          <p:cNvGrpSpPr/>
          <p:nvPr/>
        </p:nvGrpSpPr>
        <p:grpSpPr>
          <a:xfrm>
            <a:off x="1313211" y="3683955"/>
            <a:ext cx="1870012" cy="954107"/>
            <a:chOff x="4474279" y="2939388"/>
            <a:chExt cx="1870012" cy="954107"/>
          </a:xfrm>
        </p:grpSpPr>
        <p:grpSp>
          <p:nvGrpSpPr>
            <p:cNvPr id="42" name="群組 56">
              <a:extLst>
                <a:ext uri="{FF2B5EF4-FFF2-40B4-BE49-F238E27FC236}">
                  <a16:creationId xmlns:a16="http://schemas.microsoft.com/office/drawing/2014/main" xmlns="" id="{5AF7BEF3-5B69-42EA-80A4-0C78E14F4CAD}"/>
                </a:ext>
              </a:extLst>
            </p:cNvPr>
            <p:cNvGrpSpPr/>
            <p:nvPr/>
          </p:nvGrpSpPr>
          <p:grpSpPr>
            <a:xfrm>
              <a:off x="5317246" y="2939388"/>
              <a:ext cx="1027045" cy="954107"/>
              <a:chOff x="7714729" y="2697641"/>
              <a:chExt cx="1027045" cy="954107"/>
            </a:xfrm>
          </p:grpSpPr>
          <p:sp>
            <p:nvSpPr>
              <p:cNvPr id="44" name="文本框 26">
                <a:extLst>
                  <a:ext uri="{FF2B5EF4-FFF2-40B4-BE49-F238E27FC236}">
                    <a16:creationId xmlns:a16="http://schemas.microsoft.com/office/drawing/2014/main" xmlns="" id="{E0152E28-182B-4362-A52D-E69A4CB76B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14729" y="2697641"/>
                <a:ext cx="1027045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CN" sz="2800" b="0" dirty="0">
                    <a:solidFill>
                      <a:srgbClr val="0000FF"/>
                    </a:solidFill>
                    <a:latin typeface="+mn-lt"/>
                    <a:ea typeface="標楷體" panose="03000509000000000000" pitchFamily="65" charset="-120"/>
                  </a:rPr>
                  <a:t>120°</a:t>
                </a:r>
                <a:r>
                  <a:rPr lang="en-US" altLang="zh-CN" sz="2400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標楷體" pitchFamily="65" charset="-120"/>
                  </a:rPr>
                  <a:t> </a:t>
                </a:r>
                <a:r>
                  <a:rPr lang="en-US" altLang="zh-CN" sz="2800" b="0" dirty="0">
                    <a:solidFill>
                      <a:srgbClr val="0000FF"/>
                    </a:solidFill>
                    <a:latin typeface="+mn-lt"/>
                    <a:ea typeface="標楷體" panose="03000509000000000000" pitchFamily="65" charset="-120"/>
                  </a:rPr>
                  <a:t>360°</a:t>
                </a:r>
                <a:endParaRPr lang="en-US" altLang="zh-TW" sz="2800" b="0" dirty="0">
                  <a:solidFill>
                    <a:srgbClr val="0000FF"/>
                  </a:solidFill>
                  <a:latin typeface="+mn-lt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5" name="直線接點 59">
                <a:extLst>
                  <a:ext uri="{FF2B5EF4-FFF2-40B4-BE49-F238E27FC236}">
                    <a16:creationId xmlns:a16="http://schemas.microsoft.com/office/drawing/2014/main" xmlns="" id="{15BCEEF8-354F-4438-9783-3D6C7F665F2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796378" y="3166271"/>
                <a:ext cx="789428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3" name="文本框 26">
              <a:extLst>
                <a:ext uri="{FF2B5EF4-FFF2-40B4-BE49-F238E27FC236}">
                  <a16:creationId xmlns:a16="http://schemas.microsoft.com/office/drawing/2014/main" xmlns="" id="{5D06EE68-A5CD-467D-AF09-BB4C35D4FE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4279" y="3110540"/>
              <a:ext cx="11587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latin typeface="+mn-lt"/>
                  <a:ea typeface="標楷體" panose="03000509000000000000" pitchFamily="65" charset="-120"/>
                  <a:sym typeface="Wingdings 3" panose="05040102010807070707" pitchFamily="18" charset="2"/>
                </a:rPr>
                <a:t>720</a:t>
              </a:r>
              <a:r>
                <a:rPr lang="en-US" altLang="zh-CN" sz="2800" b="0" dirty="0">
                  <a:solidFill>
                    <a:srgbClr val="0000FF"/>
                  </a:solidFill>
                  <a:latin typeface="+mn-lt"/>
                  <a:ea typeface="標楷體" panose="03000509000000000000" pitchFamily="65" charset="-120"/>
                </a:rPr>
                <a:t>×</a:t>
              </a:r>
              <a:endParaRPr lang="en-US" altLang="zh-TW" sz="2800" b="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endParaRPr>
            </a:p>
          </p:txBody>
        </p:sp>
      </p:grpSp>
      <p:sp>
        <p:nvSpPr>
          <p:cNvPr id="47" name="Rectangle 53">
            <a:extLst>
              <a:ext uri="{FF2B5EF4-FFF2-40B4-BE49-F238E27FC236}">
                <a16:creationId xmlns:a16="http://schemas.microsoft.com/office/drawing/2014/main" xmlns="" id="{93764BF8-30F0-47B6-885B-721C0D2B9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63" y="5201396"/>
            <a:ext cx="308815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空氣炸鍋有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240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部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66">
            <a:extLst>
              <a:ext uri="{FF2B5EF4-FFF2-40B4-BE49-F238E27FC236}">
                <a16:creationId xmlns:a16="http://schemas.microsoft.com/office/drawing/2014/main" xmlns="" id="{2900838A-C56D-4D2A-AA47-42A9F640D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553" y="4706554"/>
            <a:ext cx="10951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</a:rPr>
              <a:t>240</a:t>
            </a:r>
            <a:endParaRPr lang="zh-TW" altLang="en-US" sz="2800" b="0" baseline="30000" dirty="0">
              <a:solidFill>
                <a:srgbClr val="FF0000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54E655AF-AD1D-4AE1-91CE-CC51EC110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0753" y="2148280"/>
            <a:ext cx="500265" cy="311220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4" grpId="0" animBg="1"/>
      <p:bldP spid="64" grpId="1" animBg="1"/>
      <p:bldP spid="9" grpId="0" animBg="1"/>
      <p:bldP spid="47" grpId="0"/>
      <p:bldP spid="58" grpId="0"/>
      <p:bldP spid="26" grpId="0" animBg="1"/>
      <p:bldP spid="2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F193EA39-26CB-457A-9E16-68568E983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4312" y="1416966"/>
            <a:ext cx="2678544" cy="2522910"/>
          </a:xfrm>
          <a:prstGeom prst="rect">
            <a:avLst/>
          </a:prstGeom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FC3E00D8-177E-887F-D36C-7DBE59C0A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64" y="1868839"/>
            <a:ext cx="317996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兩種最暢銷的蔬菜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5837698" y="4028389"/>
            <a:ext cx="2828110" cy="39600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794D37F5-30B9-4767-B956-EE73BFBD7B87}"/>
              </a:ext>
            </a:extLst>
          </p:cNvPr>
          <p:cNvSpPr/>
          <p:nvPr/>
        </p:nvSpPr>
        <p:spPr bwMode="auto">
          <a:xfrm>
            <a:off x="4674337" y="4045577"/>
            <a:ext cx="802636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4911265"/>
            <a:ext cx="520054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56kg 			B. 40kg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32kg 			D. 24kg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3510A516-0FBA-49F1-BD7E-556B3E076135}"/>
              </a:ext>
            </a:extLst>
          </p:cNvPr>
          <p:cNvSpPr/>
          <p:nvPr/>
        </p:nvSpPr>
        <p:spPr bwMode="auto">
          <a:xfrm>
            <a:off x="2847949" y="3454686"/>
            <a:ext cx="700148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923" y="528892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4703" y="532812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2915552" y="4525686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62927E2A-DAAE-EB15-7FA2-7AA463DA9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283" y="3424195"/>
            <a:ext cx="112168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70%</a:t>
            </a: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096637C6-1B4E-422A-9D08-1D7775393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926" y="875844"/>
            <a:ext cx="619640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以下圓形圖顯示超級市場蔬菜的銷量。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0" name="弧形 49">
            <a:extLst>
              <a:ext uri="{FF2B5EF4-FFF2-40B4-BE49-F238E27FC236}">
                <a16:creationId xmlns:a16="http://schemas.microsoft.com/office/drawing/2014/main" xmlns="" id="{CAC28969-3E4C-4D15-BA1B-5A516C2D0D42}"/>
              </a:ext>
            </a:extLst>
          </p:cNvPr>
          <p:cNvSpPr/>
          <p:nvPr/>
        </p:nvSpPr>
        <p:spPr bwMode="auto">
          <a:xfrm>
            <a:off x="3569394" y="1930726"/>
            <a:ext cx="1980000" cy="1980000"/>
          </a:xfrm>
          <a:prstGeom prst="arc">
            <a:avLst>
              <a:gd name="adj1" fmla="val 4958969"/>
              <a:gd name="adj2" fmla="val 13590063"/>
            </a:avLst>
          </a:prstGeom>
          <a:solidFill>
            <a:srgbClr val="92D050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弧形 50">
            <a:extLst>
              <a:ext uri="{FF2B5EF4-FFF2-40B4-BE49-F238E27FC236}">
                <a16:creationId xmlns:a16="http://schemas.microsoft.com/office/drawing/2014/main" xmlns="" id="{48833CA8-3197-48AF-8671-A6BB2D3E3C90}"/>
              </a:ext>
            </a:extLst>
          </p:cNvPr>
          <p:cNvSpPr/>
          <p:nvPr/>
        </p:nvSpPr>
        <p:spPr bwMode="auto">
          <a:xfrm>
            <a:off x="3591956" y="1926829"/>
            <a:ext cx="1980000" cy="1980000"/>
          </a:xfrm>
          <a:prstGeom prst="arc">
            <a:avLst>
              <a:gd name="adj1" fmla="val 20095164"/>
              <a:gd name="adj2" fmla="val 5006441"/>
            </a:avLst>
          </a:prstGeom>
          <a:solidFill>
            <a:srgbClr val="FFC5EC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F26DD388-5AB6-4711-8C62-DADFE8A9D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253" y="2427130"/>
            <a:ext cx="18061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生菜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椰菜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338B1B5E-5DB8-44D2-B9F3-3A3872DBF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646" y="2912593"/>
            <a:ext cx="26251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共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佔總銷量的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82513047-DD29-4844-8F4E-F9DF241AF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38" y="3421854"/>
            <a:ext cx="225082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20%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10%</a:t>
            </a: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A5791EAD-47DF-448C-9A60-582E4A758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765" y="2928530"/>
            <a:ext cx="168245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56(kg)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5414CD28-3784-4DC6-93C7-E4B2B1D16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478" y="2390274"/>
            <a:ext cx="29547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兩種最暢銷的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共售出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5112590F-7526-405A-A09D-AA7BA85E9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5164" y="2932338"/>
            <a:ext cx="12935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80×70%</a:t>
            </a: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xmlns="" id="{8A4DD658-0126-4A0B-81EA-61AEDE2D2F09}"/>
              </a:ext>
            </a:extLst>
          </p:cNvPr>
          <p:cNvSpPr/>
          <p:nvPr/>
        </p:nvSpPr>
        <p:spPr>
          <a:xfrm>
            <a:off x="4274853" y="2346970"/>
            <a:ext cx="426452" cy="2520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44B32CC0-AE0F-4604-B169-E36E55D14A2B}"/>
              </a:ext>
            </a:extLst>
          </p:cNvPr>
          <p:cNvSpPr/>
          <p:nvPr/>
        </p:nvSpPr>
        <p:spPr>
          <a:xfrm>
            <a:off x="4873949" y="2347364"/>
            <a:ext cx="426452" cy="2520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955542"/>
            <a:ext cx="8339556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超級市場蔬菜的總銷量是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80kg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。兩種最暢銷的蔬菜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共售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出多少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6" grpId="0" animBg="1"/>
      <p:bldP spid="26" grpId="1" animBg="1"/>
      <p:bldP spid="60" grpId="0" animBg="1"/>
      <p:bldP spid="60" grpId="1" animBg="1"/>
      <p:bldP spid="61" grpId="0" animBg="1"/>
      <p:bldP spid="61" grpId="1" animBg="1"/>
      <p:bldP spid="22" grpId="0"/>
      <p:bldP spid="25" grpId="0"/>
      <p:bldP spid="25" grpId="1"/>
      <p:bldP spid="50" grpId="0" animBg="1"/>
      <p:bldP spid="50" grpId="1" animBg="1"/>
      <p:bldP spid="51" grpId="0" animBg="1"/>
      <p:bldP spid="51" grpId="1" animBg="1"/>
      <p:bldP spid="52" grpId="0"/>
      <p:bldP spid="52" grpId="1"/>
      <p:bldP spid="53" grpId="0"/>
      <p:bldP spid="53" grpId="1"/>
      <p:bldP spid="54" grpId="0"/>
      <p:bldP spid="54" grpId="1"/>
      <p:bldP spid="57" grpId="0"/>
      <p:bldP spid="57" grpId="1"/>
      <p:bldP spid="58" grpId="0"/>
      <p:bldP spid="58" grpId="1"/>
      <p:bldP spid="59" grpId="0"/>
      <p:bldP spid="59" grpId="1"/>
      <p:bldP spid="62" grpId="0" animBg="1"/>
      <p:bldP spid="62" grpId="1" animBg="1"/>
      <p:bldP spid="63" grpId="0" animBg="1"/>
      <p:bldP spid="6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3">
            <a:extLst>
              <a:ext uri="{FF2B5EF4-FFF2-40B4-BE49-F238E27FC236}">
                <a16:creationId xmlns:a16="http://schemas.microsoft.com/office/drawing/2014/main" xmlns="" id="{1503547A-BF4A-4BC8-83DF-8C42EE017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202" y="3870332"/>
            <a:ext cx="1564005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6" name="矩形 13">
            <a:extLst>
              <a:ext uri="{FF2B5EF4-FFF2-40B4-BE49-F238E27FC236}">
                <a16:creationId xmlns:a16="http://schemas.microsoft.com/office/drawing/2014/main" xmlns="" id="{C7CD601E-93CC-48F7-BA85-76E6D614B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87" y="4400790"/>
            <a:ext cx="662767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1" name="矩形 13">
            <a:extLst>
              <a:ext uri="{FF2B5EF4-FFF2-40B4-BE49-F238E27FC236}">
                <a16:creationId xmlns:a16="http://schemas.microsoft.com/office/drawing/2014/main" xmlns="" id="{6D362678-5E6F-4675-A717-E7EDBF464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89" y="4909432"/>
            <a:ext cx="677835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2" name="矩形 13">
            <a:extLst>
              <a:ext uri="{FF2B5EF4-FFF2-40B4-BE49-F238E27FC236}">
                <a16:creationId xmlns:a16="http://schemas.microsoft.com/office/drawing/2014/main" xmlns="" id="{5A58E78E-826A-41B1-9386-A1E0B5E18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774" y="4395731"/>
            <a:ext cx="931873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3" name="矩形 13">
            <a:extLst>
              <a:ext uri="{FF2B5EF4-FFF2-40B4-BE49-F238E27FC236}">
                <a16:creationId xmlns:a16="http://schemas.microsoft.com/office/drawing/2014/main" xmlns="" id="{29CF9CB4-37D1-4146-85A9-5016666DA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7813" y="4905782"/>
            <a:ext cx="947834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4" name="矩形 13">
            <a:extLst>
              <a:ext uri="{FF2B5EF4-FFF2-40B4-BE49-F238E27FC236}">
                <a16:creationId xmlns:a16="http://schemas.microsoft.com/office/drawing/2014/main" xmlns="" id="{6CA7F172-80C1-4CE0-BDBD-21EF2C9B3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669" y="5428689"/>
            <a:ext cx="684855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5" name="矩形 13">
            <a:extLst>
              <a:ext uri="{FF2B5EF4-FFF2-40B4-BE49-F238E27FC236}">
                <a16:creationId xmlns:a16="http://schemas.microsoft.com/office/drawing/2014/main" xmlns="" id="{DB0F63B9-5577-46AC-B6CF-9E92E200F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4735" y="5415803"/>
            <a:ext cx="1418744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Oval 2">
            <a:extLst>
              <a:ext uri="{FF2B5EF4-FFF2-40B4-BE49-F238E27FC236}">
                <a16:creationId xmlns:a16="http://schemas.microsoft.com/office/drawing/2014/main" xmlns="" id="{F442E0F5-134E-02F3-F33F-C786CFDBD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0355" y="5270517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4B369356-D83F-CC10-FB79-A375C9D72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3807116"/>
            <a:ext cx="5514548" cy="20313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400" b="0" dirty="0">
                <a:ea typeface="標楷體" panose="03000509000000000000" pitchFamily="65" charset="-120"/>
              </a:rPr>
              <a:t>A. 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應該用複合棒形圖比較他們的儲蓄。</a:t>
            </a:r>
            <a:r>
              <a:rPr lang="en-US" altLang="zh-CN" sz="2400" b="0" dirty="0">
                <a:ea typeface="標楷體" panose="03000509000000000000" pitchFamily="65" charset="-12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altLang="zh-CN" sz="2400" b="0" dirty="0">
                <a:ea typeface="標楷體" panose="03000509000000000000" pitchFamily="65" charset="-120"/>
              </a:rPr>
              <a:t>B. 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佳怡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的儲蓄是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嘉林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     。</a:t>
            </a:r>
            <a:endParaRPr lang="en-US" altLang="zh-CN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400" b="0" dirty="0">
                <a:ea typeface="標楷體" panose="03000509000000000000" pitchFamily="65" charset="-120"/>
              </a:rPr>
              <a:t>C. 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佳怡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的儲蓄比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子豪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的少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1000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元。</a:t>
            </a:r>
            <a:endParaRPr lang="en-US" altLang="zh-CN" sz="2400" b="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CN" sz="2400" b="0" dirty="0">
                <a:ea typeface="標楷體" panose="03000509000000000000" pitchFamily="65" charset="-120"/>
              </a:rPr>
              <a:t>D. 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曉倩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的儲蓄是</a:t>
            </a:r>
            <a:r>
              <a:rPr lang="zh-TW" altLang="en-US" sz="24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子豪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的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倍。</a:t>
            </a:r>
            <a:endParaRPr lang="zh-CN" altLang="en-US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圆角矩形 22">
            <a:extLst>
              <a:ext uri="{FF2B5EF4-FFF2-40B4-BE49-F238E27FC236}">
                <a16:creationId xmlns:a16="http://schemas.microsoft.com/office/drawing/2014/main" xmlns="" id="{EE703D06-7326-B00E-7116-55D21B212590}"/>
              </a:ext>
            </a:extLst>
          </p:cNvPr>
          <p:cNvSpPr/>
          <p:nvPr/>
        </p:nvSpPr>
        <p:spPr>
          <a:xfrm>
            <a:off x="6583222" y="347223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0" name="Text Box 54">
            <a:extLst>
              <a:ext uri="{FF2B5EF4-FFF2-40B4-BE49-F238E27FC236}">
                <a16:creationId xmlns:a16="http://schemas.microsoft.com/office/drawing/2014/main" xmlns="" id="{279320E1-C0F7-A483-9905-57A8F436A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149" y="530920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F33F7618-782D-478D-5168-4ABF97349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4FD0AC4F-3DFF-5026-907A-50E5E9FF0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3366594"/>
            <a:ext cx="60225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對比以上兩個棒形圖，以下哪項是正確的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？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xmlns="" id="{18306029-E26D-4F4D-ABB7-C06BE892B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326" y="966234"/>
            <a:ext cx="5546801" cy="2313720"/>
          </a:xfrm>
          <a:prstGeom prst="rect">
            <a:avLst/>
          </a:prstGeom>
        </p:spPr>
      </p:pic>
      <p:sp>
        <p:nvSpPr>
          <p:cNvPr id="29" name="Text Box 54">
            <a:extLst>
              <a:ext uri="{FF2B5EF4-FFF2-40B4-BE49-F238E27FC236}">
                <a16:creationId xmlns:a16="http://schemas.microsoft.com/office/drawing/2014/main" xmlns="" id="{7528C0B5-7E38-4DA1-95A5-37D7CC80A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992" y="377305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0" name="TextBox 70">
            <a:extLst>
              <a:ext uri="{FF2B5EF4-FFF2-40B4-BE49-F238E27FC236}">
                <a16:creationId xmlns:a16="http://schemas.microsoft.com/office/drawing/2014/main" xmlns="" id="{7D25F984-3FA8-4A9A-A244-DDA590C44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1712" y="5301990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solidFill>
                  <a:srgbClr val="C0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31" name="Text Box 54">
            <a:extLst>
              <a:ext uri="{FF2B5EF4-FFF2-40B4-BE49-F238E27FC236}">
                <a16:creationId xmlns:a16="http://schemas.microsoft.com/office/drawing/2014/main" xmlns="" id="{B74599CC-62E0-4C30-9C1F-C3C216BB9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650" y="4270439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2" name="Text Box 54">
            <a:extLst>
              <a:ext uri="{FF2B5EF4-FFF2-40B4-BE49-F238E27FC236}">
                <a16:creationId xmlns:a16="http://schemas.microsoft.com/office/drawing/2014/main" xmlns="" id="{93717D15-4F2A-4DE4-B216-432DC7680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120" y="4792427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C0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C0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33" name="群組 47">
            <a:extLst>
              <a:ext uri="{FF2B5EF4-FFF2-40B4-BE49-F238E27FC236}">
                <a16:creationId xmlns:a16="http://schemas.microsoft.com/office/drawing/2014/main" xmlns="" id="{A600A0B7-73EE-4B90-A05F-F210DB36CACA}"/>
              </a:ext>
            </a:extLst>
          </p:cNvPr>
          <p:cNvGrpSpPr/>
          <p:nvPr/>
        </p:nvGrpSpPr>
        <p:grpSpPr>
          <a:xfrm>
            <a:off x="3836486" y="4222401"/>
            <a:ext cx="544473" cy="761185"/>
            <a:chOff x="6219260" y="4309544"/>
            <a:chExt cx="544473" cy="761185"/>
          </a:xfrm>
        </p:grpSpPr>
        <p:sp>
          <p:nvSpPr>
            <p:cNvPr id="34" name="文本框 26">
              <a:extLst>
                <a:ext uri="{FF2B5EF4-FFF2-40B4-BE49-F238E27FC236}">
                  <a16:creationId xmlns:a16="http://schemas.microsoft.com/office/drawing/2014/main" xmlns="" id="{5F23F9E3-B2D3-406F-A92E-F2B713278D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6604" y="4309544"/>
              <a:ext cx="3497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7</a:t>
              </a:r>
            </a:p>
          </p:txBody>
        </p:sp>
        <p:sp>
          <p:nvSpPr>
            <p:cNvPr id="35" name="文本框 28">
              <a:extLst>
                <a:ext uri="{FF2B5EF4-FFF2-40B4-BE49-F238E27FC236}">
                  <a16:creationId xmlns:a16="http://schemas.microsoft.com/office/drawing/2014/main" xmlns="" id="{9374791E-76BC-465A-AEE1-3FC7CB4408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9260" y="4609064"/>
              <a:ext cx="52917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10</a:t>
              </a:r>
            </a:p>
          </p:txBody>
        </p:sp>
        <p:cxnSp>
          <p:nvCxnSpPr>
            <p:cNvPr id="37" name="直線接點 51">
              <a:extLst>
                <a:ext uri="{FF2B5EF4-FFF2-40B4-BE49-F238E27FC236}">
                  <a16:creationId xmlns:a16="http://schemas.microsoft.com/office/drawing/2014/main" xmlns="" id="{A9919DF4-E193-4A17-A46E-84120CC7632D}"/>
                </a:ext>
              </a:extLst>
            </p:cNvPr>
            <p:cNvCxnSpPr/>
            <p:nvPr/>
          </p:nvCxnSpPr>
          <p:spPr bwMode="auto">
            <a:xfrm>
              <a:off x="6259733" y="4691026"/>
              <a:ext cx="504000" cy="0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9" name="文本框 5">
            <a:extLst>
              <a:ext uri="{FF2B5EF4-FFF2-40B4-BE49-F238E27FC236}">
                <a16:creationId xmlns:a16="http://schemas.microsoft.com/office/drawing/2014/main" xmlns="" id="{241BB783-2D7F-4FAC-AA7E-E7B8C5DFE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873" y="1762998"/>
            <a:ext cx="777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350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xmlns="" id="{842B6D95-D2E5-4CAC-BB0D-09DB59903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868" y="1264959"/>
            <a:ext cx="777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550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1" name="文本框 5">
            <a:extLst>
              <a:ext uri="{FF2B5EF4-FFF2-40B4-BE49-F238E27FC236}">
                <a16:creationId xmlns:a16="http://schemas.microsoft.com/office/drawing/2014/main" xmlns="" id="{63BA717C-BE4C-47D8-8E07-3CC05C43E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7633" y="1384430"/>
            <a:ext cx="777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文本框 5">
            <a:extLst>
              <a:ext uri="{FF2B5EF4-FFF2-40B4-BE49-F238E27FC236}">
                <a16:creationId xmlns:a16="http://schemas.microsoft.com/office/drawing/2014/main" xmlns="" id="{A11959BA-8115-4A32-BAA9-35CDB0836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8364" y="1268874"/>
            <a:ext cx="777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275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CF6E868C-07A9-471C-A12C-0AF1DC114BC1}"/>
              </a:ext>
            </a:extLst>
          </p:cNvPr>
          <p:cNvSpPr/>
          <p:nvPr/>
        </p:nvSpPr>
        <p:spPr>
          <a:xfrm>
            <a:off x="1786872" y="2154541"/>
            <a:ext cx="337487" cy="434588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DB96C736-8577-46B9-89E4-4564F266CFF0}"/>
              </a:ext>
            </a:extLst>
          </p:cNvPr>
          <p:cNvSpPr/>
          <p:nvPr/>
        </p:nvSpPr>
        <p:spPr>
          <a:xfrm>
            <a:off x="4510948" y="2272145"/>
            <a:ext cx="337487" cy="221673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6" name="文本框 26">
            <a:extLst>
              <a:ext uri="{FF2B5EF4-FFF2-40B4-BE49-F238E27FC236}">
                <a16:creationId xmlns:a16="http://schemas.microsoft.com/office/drawing/2014/main" xmlns="" id="{AC327697-9DAC-453D-B5E1-6DA0F7CD7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8217" y="4249217"/>
            <a:ext cx="951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3500</a:t>
            </a:r>
          </a:p>
        </p:txBody>
      </p:sp>
      <p:sp>
        <p:nvSpPr>
          <p:cNvPr id="38" name="文本框 28">
            <a:extLst>
              <a:ext uri="{FF2B5EF4-FFF2-40B4-BE49-F238E27FC236}">
                <a16:creationId xmlns:a16="http://schemas.microsoft.com/office/drawing/2014/main" xmlns="" id="{3D12183E-5081-4A0F-8603-7BFD331BA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755" y="4523521"/>
            <a:ext cx="7918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2500</a:t>
            </a:r>
          </a:p>
        </p:txBody>
      </p:sp>
      <p:cxnSp>
        <p:nvCxnSpPr>
          <p:cNvPr id="39" name="直線接點 51">
            <a:extLst>
              <a:ext uri="{FF2B5EF4-FFF2-40B4-BE49-F238E27FC236}">
                <a16:creationId xmlns:a16="http://schemas.microsoft.com/office/drawing/2014/main" xmlns="" id="{8A9DE61C-E751-4D6A-A218-098A758F724E}"/>
              </a:ext>
            </a:extLst>
          </p:cNvPr>
          <p:cNvCxnSpPr>
            <a:cxnSpLocks/>
          </p:cNvCxnSpPr>
          <p:nvPr/>
        </p:nvCxnSpPr>
        <p:spPr bwMode="auto">
          <a:xfrm>
            <a:off x="4910229" y="4596247"/>
            <a:ext cx="68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B105C5C4-18CF-4735-AEBC-FD088021DC61}"/>
              </a:ext>
            </a:extLst>
          </p:cNvPr>
          <p:cNvGrpSpPr/>
          <p:nvPr/>
        </p:nvGrpSpPr>
        <p:grpSpPr>
          <a:xfrm>
            <a:off x="5541652" y="4206260"/>
            <a:ext cx="657631" cy="702122"/>
            <a:chOff x="6816237" y="4203929"/>
            <a:chExt cx="657631" cy="702122"/>
          </a:xfrm>
        </p:grpSpPr>
        <p:grpSp>
          <p:nvGrpSpPr>
            <p:cNvPr id="40" name="群組 47">
              <a:extLst>
                <a:ext uri="{FF2B5EF4-FFF2-40B4-BE49-F238E27FC236}">
                  <a16:creationId xmlns:a16="http://schemas.microsoft.com/office/drawing/2014/main" xmlns="" id="{93737D19-7A94-464B-A5DD-F1A01905447A}"/>
                </a:ext>
              </a:extLst>
            </p:cNvPr>
            <p:cNvGrpSpPr/>
            <p:nvPr/>
          </p:nvGrpSpPr>
          <p:grpSpPr>
            <a:xfrm>
              <a:off x="7117623" y="4203929"/>
              <a:ext cx="356245" cy="702122"/>
              <a:chOff x="6219259" y="4307052"/>
              <a:chExt cx="356245" cy="702122"/>
            </a:xfrm>
          </p:grpSpPr>
          <p:sp>
            <p:nvSpPr>
              <p:cNvPr id="41" name="文本框 26">
                <a:extLst>
                  <a:ext uri="{FF2B5EF4-FFF2-40B4-BE49-F238E27FC236}">
                    <a16:creationId xmlns:a16="http://schemas.microsoft.com/office/drawing/2014/main" xmlns="" id="{E19F9EAC-D773-4C74-88DE-6AC3C8BFF7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721" y="4307052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7</a:t>
                </a:r>
              </a:p>
            </p:txBody>
          </p:sp>
          <p:sp>
            <p:nvSpPr>
              <p:cNvPr id="42" name="文本框 28">
                <a:extLst>
                  <a:ext uri="{FF2B5EF4-FFF2-40B4-BE49-F238E27FC236}">
                    <a16:creationId xmlns:a16="http://schemas.microsoft.com/office/drawing/2014/main" xmlns="" id="{B6F001E8-09CA-4927-A3C5-DE81D0B006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19259" y="4609064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43" name="直線接點 51">
                <a:extLst>
                  <a:ext uri="{FF2B5EF4-FFF2-40B4-BE49-F238E27FC236}">
                    <a16:creationId xmlns:a16="http://schemas.microsoft.com/office/drawing/2014/main" xmlns="" id="{CC8D3D3C-9794-4C55-8B9C-156DB78819C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261" y="4691026"/>
                <a:ext cx="307309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4" name="Rectangle 4">
              <a:extLst>
                <a:ext uri="{FF2B5EF4-FFF2-40B4-BE49-F238E27FC236}">
                  <a16:creationId xmlns:a16="http://schemas.microsoft.com/office/drawing/2014/main" xmlns="" id="{DA66A329-76DE-4C63-BFF1-40E854C1C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6237" y="4394623"/>
              <a:ext cx="356245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0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</a:t>
              </a: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xmlns="" id="{FDBCB9B8-BC63-40D2-819B-7560042DB8BB}"/>
              </a:ext>
            </a:extLst>
          </p:cNvPr>
          <p:cNvGrpSpPr/>
          <p:nvPr/>
        </p:nvGrpSpPr>
        <p:grpSpPr>
          <a:xfrm>
            <a:off x="6144489" y="4197350"/>
            <a:ext cx="805410" cy="702122"/>
            <a:chOff x="6668458" y="4203929"/>
            <a:chExt cx="805410" cy="702122"/>
          </a:xfrm>
        </p:grpSpPr>
        <p:grpSp>
          <p:nvGrpSpPr>
            <p:cNvPr id="46" name="群組 47">
              <a:extLst>
                <a:ext uri="{FF2B5EF4-FFF2-40B4-BE49-F238E27FC236}">
                  <a16:creationId xmlns:a16="http://schemas.microsoft.com/office/drawing/2014/main" xmlns="" id="{7F455FC1-C010-4A1B-AC28-5EDFC863D40F}"/>
                </a:ext>
              </a:extLst>
            </p:cNvPr>
            <p:cNvGrpSpPr/>
            <p:nvPr/>
          </p:nvGrpSpPr>
          <p:grpSpPr>
            <a:xfrm>
              <a:off x="7117623" y="4203929"/>
              <a:ext cx="356245" cy="702122"/>
              <a:chOff x="6219259" y="4307052"/>
              <a:chExt cx="356245" cy="702122"/>
            </a:xfrm>
          </p:grpSpPr>
          <p:sp>
            <p:nvSpPr>
              <p:cNvPr id="48" name="文本框 26">
                <a:extLst>
                  <a:ext uri="{FF2B5EF4-FFF2-40B4-BE49-F238E27FC236}">
                    <a16:creationId xmlns:a16="http://schemas.microsoft.com/office/drawing/2014/main" xmlns="" id="{4E54FCBE-E7D0-4E0F-8B7C-0120FA57B5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721" y="4307052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</p:txBody>
          </p:sp>
          <p:sp>
            <p:nvSpPr>
              <p:cNvPr id="49" name="文本框 28">
                <a:extLst>
                  <a:ext uri="{FF2B5EF4-FFF2-40B4-BE49-F238E27FC236}">
                    <a16:creationId xmlns:a16="http://schemas.microsoft.com/office/drawing/2014/main" xmlns="" id="{A103C062-676F-4AFB-8534-9F3EED32D8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19259" y="4609064"/>
                <a:ext cx="34778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</p:txBody>
          </p:sp>
          <p:cxnSp>
            <p:nvCxnSpPr>
              <p:cNvPr id="50" name="直線接點 51">
                <a:extLst>
                  <a:ext uri="{FF2B5EF4-FFF2-40B4-BE49-F238E27FC236}">
                    <a16:creationId xmlns:a16="http://schemas.microsoft.com/office/drawing/2014/main" xmlns="" id="{A8F8D385-E194-43E7-9702-45EDAFF02B1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261" y="4691026"/>
                <a:ext cx="307309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7" name="Rectangle 4">
              <a:extLst>
                <a:ext uri="{FF2B5EF4-FFF2-40B4-BE49-F238E27FC236}">
                  <a16:creationId xmlns:a16="http://schemas.microsoft.com/office/drawing/2014/main" xmlns="" id="{9894E95D-C4B0-4BCA-8B0A-0BCCDD2EE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458" y="4394623"/>
              <a:ext cx="564778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0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1</a:t>
              </a:r>
            </a:p>
          </p:txBody>
        </p:sp>
      </p:grp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3048C4F9-3E02-4F18-BC85-D592B209F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291" y="4846692"/>
            <a:ext cx="128320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750(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元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6703A88B-2E7B-4204-A8C1-722B1D57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8979" y="4850180"/>
            <a:ext cx="208636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多：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3500</a:t>
            </a: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2750</a:t>
            </a: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726EC376-8A85-4A4D-A754-346E02F81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239" y="5409288"/>
            <a:ext cx="101754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5500</a:t>
            </a: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2631C2BE-6FDA-42D7-99C0-0B385BFF1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496" y="5403945"/>
            <a:ext cx="118460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2750×2</a:t>
            </a: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F9764947-9895-4EC4-A858-BEB5E41A8359}"/>
              </a:ext>
            </a:extLst>
          </p:cNvPr>
          <p:cNvSpPr/>
          <p:nvPr/>
        </p:nvSpPr>
        <p:spPr bwMode="auto">
          <a:xfrm>
            <a:off x="2577714" y="1812099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EF5DE7A2-234B-47B7-B592-64CEA2A0D61A}"/>
              </a:ext>
            </a:extLst>
          </p:cNvPr>
          <p:cNvSpPr/>
          <p:nvPr/>
        </p:nvSpPr>
        <p:spPr bwMode="auto">
          <a:xfrm>
            <a:off x="5622943" y="1446489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xmlns="" id="{8E553976-D1BE-4E0B-AC13-AB132E6B604C}"/>
              </a:ext>
            </a:extLst>
          </p:cNvPr>
          <p:cNvSpPr/>
          <p:nvPr/>
        </p:nvSpPr>
        <p:spPr bwMode="auto">
          <a:xfrm>
            <a:off x="6265866" y="1311140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F2D6E7D3-AAE5-433F-B430-C4D722D8DB3D}"/>
              </a:ext>
            </a:extLst>
          </p:cNvPr>
          <p:cNvSpPr/>
          <p:nvPr/>
        </p:nvSpPr>
        <p:spPr bwMode="auto">
          <a:xfrm>
            <a:off x="3209028" y="1311074"/>
            <a:ext cx="551154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8" name="矩形 13">
            <a:extLst>
              <a:ext uri="{FF2B5EF4-FFF2-40B4-BE49-F238E27FC236}">
                <a16:creationId xmlns:a16="http://schemas.microsoft.com/office/drawing/2014/main" xmlns="" id="{D2B6C8DE-75D0-46F0-A17D-25FD9238D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111" y="5438136"/>
            <a:ext cx="672438" cy="326159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2631C2BE-6FDA-42D7-99C0-0B385BFF1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090" y="3142956"/>
            <a:ext cx="325651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每人只有儲蓄這一個項目。</a:t>
            </a:r>
            <a:endParaRPr lang="en-US" altLang="zh-CN" sz="20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341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6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6" grpId="0" animBg="1"/>
      <p:bldP spid="26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10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19" grpId="0" build="allAtOnce"/>
      <p:bldP spid="20" grpId="0" build="allAtOnce"/>
      <p:bldP spid="21" grpId="0" build="allAtOnce"/>
      <p:bldP spid="22" grpId="0" build="allAtOnce"/>
      <p:bldP spid="24" grpId="0" animBg="1"/>
      <p:bldP spid="24" grpId="1" animBg="1"/>
      <p:bldP spid="25" grpId="0" animBg="1"/>
      <p:bldP spid="25" grpId="1" animBg="1"/>
      <p:bldP spid="36" grpId="0"/>
      <p:bldP spid="36" grpId="1"/>
      <p:bldP spid="38" grpId="0"/>
      <p:bldP spid="38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 animBg="1"/>
      <p:bldP spid="60" grpId="1" animBg="1"/>
      <p:bldP spid="60" grpId="2" animBg="1"/>
      <p:bldP spid="60" grpId="3" animBg="1"/>
      <p:bldP spid="61" grpId="0" animBg="1"/>
      <p:bldP spid="61" grpId="1" animBg="1"/>
      <p:bldP spid="62" grpId="0" animBg="1"/>
      <p:bldP spid="62" grpId="1" animBg="1"/>
      <p:bldP spid="62" grpId="2" animBg="1"/>
      <p:bldP spid="62" grpId="3" animBg="1"/>
      <p:bldP spid="65" grpId="0" animBg="1"/>
      <p:bldP spid="65" grpId="1" animBg="1"/>
      <p:bldP spid="68" grpId="0" animBg="1"/>
      <p:bldP spid="68" grpId="1" animBg="1"/>
      <p:bldP spid="63" grpId="0"/>
      <p:bldP spid="6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3571A8BB-4477-4D00-A5E3-28435FC6DCBD}"/>
              </a:ext>
            </a:extLst>
          </p:cNvPr>
          <p:cNvSpPr/>
          <p:nvPr/>
        </p:nvSpPr>
        <p:spPr bwMode="auto">
          <a:xfrm>
            <a:off x="2505913" y="4028274"/>
            <a:ext cx="2213867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0893ED3D-A8E4-48B2-A537-8F0C9AD686C0}"/>
              </a:ext>
            </a:extLst>
          </p:cNvPr>
          <p:cNvSpPr/>
          <p:nvPr/>
        </p:nvSpPr>
        <p:spPr bwMode="auto">
          <a:xfrm>
            <a:off x="4748444" y="4036887"/>
            <a:ext cx="1446916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B4966241-F747-4D58-B43A-C70ECB933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978917"/>
            <a:ext cx="7418532" cy="9079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ea typeface="標楷體" panose="03000509000000000000" pitchFamily="65" charset="-120"/>
              </a:rPr>
              <a:t>(a) </a:t>
            </a:r>
            <a:r>
              <a:rPr lang="zh-TW" altLang="en-US" sz="2400" b="0" dirty="0">
                <a:ea typeface="標楷體" panose="03000509000000000000" pitchFamily="65" charset="-120"/>
              </a:rPr>
              <a:t>消費金額少於</a:t>
            </a:r>
            <a:r>
              <a:rPr lang="en-US" altLang="zh-TW" sz="2400" b="0" dirty="0">
                <a:ea typeface="標楷體" panose="03000509000000000000" pitchFamily="65" charset="-120"/>
              </a:rPr>
              <a:t>$200</a:t>
            </a:r>
            <a:r>
              <a:rPr lang="zh-TW" altLang="en-US" sz="2400" b="0" dirty="0">
                <a:ea typeface="標楷體" panose="03000509000000000000" pitchFamily="65" charset="-120"/>
              </a:rPr>
              <a:t>的顧客佔全部顧客的百分之幾？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534988">
              <a:spcAft>
                <a:spcPts val="600"/>
              </a:spcAft>
            </a:pPr>
            <a:r>
              <a:rPr lang="en-US" altLang="zh-TW" sz="2400" b="0" dirty="0"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400" b="0" dirty="0">
                <a:ea typeface="標楷體" panose="03000509000000000000" pitchFamily="65" charset="-120"/>
              </a:rPr>
              <a:t>)</a:t>
            </a:r>
            <a:endParaRPr lang="en-US" altLang="zh-CN" sz="2400" b="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F6E8F806-152B-4826-B327-B0DA22DF0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8" y="3093817"/>
            <a:ext cx="8167369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ea typeface="標楷體" panose="03000509000000000000" pitchFamily="65" charset="-120"/>
              </a:rPr>
              <a:t>上圖顯示昨天商場顧客的消費金額。昨天在商場消費的</a:t>
            </a:r>
            <a:r>
              <a:rPr lang="zh-CN" altLang="en-US" sz="2400" b="0" dirty="0">
                <a:ea typeface="標楷體" panose="03000509000000000000" pitchFamily="65" charset="-120"/>
              </a:rPr>
              <a:t>顧客</a:t>
            </a:r>
            <a:endParaRPr lang="zh-TW" altLang="en-US" sz="2400" b="0" dirty="0">
              <a:ea typeface="標楷體" panose="03000509000000000000" pitchFamily="65" charset="-120"/>
            </a:endParaRPr>
          </a:p>
          <a:p>
            <a:r>
              <a:rPr lang="zh-CN" altLang="en-US" sz="2400" b="0" dirty="0">
                <a:ea typeface="標楷體" panose="03000509000000000000" pitchFamily="65" charset="-120"/>
              </a:rPr>
              <a:t>有</a:t>
            </a:r>
            <a:r>
              <a:rPr lang="en-US" altLang="zh-CN" sz="2400" b="0" dirty="0">
                <a:ea typeface="標楷體" panose="03000509000000000000" pitchFamily="65" charset="-120"/>
              </a:rPr>
              <a:t>360</a:t>
            </a:r>
            <a:r>
              <a:rPr lang="zh-CN" altLang="en-US" sz="2400" b="0" dirty="0">
                <a:ea typeface="標楷體" panose="03000509000000000000" pitchFamily="65" charset="-120"/>
              </a:rPr>
              <a:t>人</a:t>
            </a:r>
            <a:r>
              <a:rPr lang="zh-TW" altLang="en-US" sz="2400" b="0" dirty="0">
                <a:ea typeface="標楷體" panose="03000509000000000000" pitchFamily="65" charset="-120"/>
              </a:rPr>
              <a:t>。</a:t>
            </a:r>
            <a:endParaRPr lang="zh-CN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52" name="圆角矩形 22">
            <a:extLst>
              <a:ext uri="{FF2B5EF4-FFF2-40B4-BE49-F238E27FC236}">
                <a16:creationId xmlns:a16="http://schemas.microsoft.com/office/drawing/2014/main" xmlns="" id="{C3878EA6-2C5B-4DA1-A6CC-970A4E106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545" y="3543689"/>
            <a:ext cx="1252191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原創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文本框 14">
            <a:extLst>
              <a:ext uri="{FF2B5EF4-FFF2-40B4-BE49-F238E27FC236}">
                <a16:creationId xmlns:a16="http://schemas.microsoft.com/office/drawing/2014/main" xmlns="" id="{801B1A8F-79B2-495B-9AE6-EF9868B36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913" y="5050004"/>
            <a:ext cx="9116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37.5</a:t>
            </a:r>
            <a:endParaRPr lang="zh-CN" altLang="en-US" sz="24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1F611927-D674-4BD2-B355-BAB94536C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309" y="977467"/>
            <a:ext cx="4137887" cy="2144054"/>
          </a:xfrm>
          <a:prstGeom prst="rect">
            <a:avLst/>
          </a:prstGeom>
        </p:spPr>
      </p:pic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83C5FCE1-B878-4F60-A518-612D61BB5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764" y="5036421"/>
            <a:ext cx="275381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ea typeface="標楷體" panose="03000509000000000000" pitchFamily="65" charset="-120"/>
              </a:rPr>
              <a:t>答案</a:t>
            </a:r>
            <a:r>
              <a:rPr lang="zh-CN" altLang="en-US" sz="2400" b="0" dirty="0">
                <a:ea typeface="標楷體" panose="03000509000000000000" pitchFamily="65" charset="-120"/>
              </a:rPr>
              <a:t>：</a:t>
            </a:r>
            <a:r>
              <a:rPr lang="zh-CN" altLang="en-US" sz="2400" b="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%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6A3B98CC-E64D-421E-AF42-73F6B7BE83F1}"/>
              </a:ext>
            </a:extLst>
          </p:cNvPr>
          <p:cNvSpPr/>
          <p:nvPr/>
        </p:nvSpPr>
        <p:spPr>
          <a:xfrm>
            <a:off x="4326872" y="1884220"/>
            <a:ext cx="392908" cy="26709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8" name="文本框 26">
            <a:extLst>
              <a:ext uri="{FF2B5EF4-FFF2-40B4-BE49-F238E27FC236}">
                <a16:creationId xmlns:a16="http://schemas.microsoft.com/office/drawing/2014/main" xmlns="" id="{97BA8FA0-3A15-424A-971F-6FA31225C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934" y="4736861"/>
            <a:ext cx="951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135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文本框 28">
            <a:extLst>
              <a:ext uri="{FF2B5EF4-FFF2-40B4-BE49-F238E27FC236}">
                <a16:creationId xmlns:a16="http://schemas.microsoft.com/office/drawing/2014/main" xmlns="" id="{F852AEDB-0173-4305-9BD2-EE1946526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472" y="5094289"/>
            <a:ext cx="9116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360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70" name="直線接點 51">
            <a:extLst>
              <a:ext uri="{FF2B5EF4-FFF2-40B4-BE49-F238E27FC236}">
                <a16:creationId xmlns:a16="http://schemas.microsoft.com/office/drawing/2014/main" xmlns="" id="{13D3AC95-0ECD-4F9F-B154-C65F1B5274A2}"/>
              </a:ext>
            </a:extLst>
          </p:cNvPr>
          <p:cNvCxnSpPr>
            <a:cxnSpLocks/>
          </p:cNvCxnSpPr>
          <p:nvPr/>
        </p:nvCxnSpPr>
        <p:spPr bwMode="auto">
          <a:xfrm>
            <a:off x="4550946" y="5139307"/>
            <a:ext cx="68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A0691B65-605B-4C0E-8196-B5922C8D2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5360" y="4908474"/>
            <a:ext cx="14318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37.5%</a:t>
            </a: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6C9570A5-BB9C-449B-A70B-28716EB79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4047" y="4915575"/>
            <a:ext cx="11885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×100%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xmlns="" id="{5DBABFC2-2A90-45B7-B092-659AB0AF3268}"/>
              </a:ext>
            </a:extLst>
          </p:cNvPr>
          <p:cNvSpPr/>
          <p:nvPr/>
        </p:nvSpPr>
        <p:spPr bwMode="auto">
          <a:xfrm>
            <a:off x="5519044" y="1530325"/>
            <a:ext cx="854048" cy="298474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78" grpId="0" animBg="1"/>
      <p:bldP spid="78" grpId="1" animBg="1"/>
      <p:bldP spid="57" grpId="0"/>
      <p:bldP spid="66" grpId="0" animBg="1"/>
      <p:bldP spid="66" grpId="1" animBg="1"/>
      <p:bldP spid="68" grpId="0"/>
      <p:bldP spid="68" grpId="1"/>
      <p:bldP spid="69" grpId="0"/>
      <p:bldP spid="69" grpId="1"/>
      <p:bldP spid="73" grpId="0"/>
      <p:bldP spid="73" grpId="1"/>
      <p:bldP spid="77" grpId="0"/>
      <p:bldP spid="77" grpId="1"/>
      <p:bldP spid="67" grpId="0" animBg="1"/>
      <p:bldP spid="6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3571A8BB-4477-4D00-A5E3-28435FC6DCBD}"/>
              </a:ext>
            </a:extLst>
          </p:cNvPr>
          <p:cNvSpPr/>
          <p:nvPr/>
        </p:nvSpPr>
        <p:spPr bwMode="auto">
          <a:xfrm>
            <a:off x="2805876" y="3957534"/>
            <a:ext cx="1649957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0893ED3D-A8E4-48B2-A537-8F0C9AD686C0}"/>
              </a:ext>
            </a:extLst>
          </p:cNvPr>
          <p:cNvSpPr/>
          <p:nvPr/>
        </p:nvSpPr>
        <p:spPr bwMode="auto">
          <a:xfrm>
            <a:off x="6222423" y="3983279"/>
            <a:ext cx="1618815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00980AA0-DA44-4A33-BD37-CE3BCBE35FAA}"/>
              </a:ext>
            </a:extLst>
          </p:cNvPr>
          <p:cNvSpPr/>
          <p:nvPr/>
        </p:nvSpPr>
        <p:spPr bwMode="auto">
          <a:xfrm>
            <a:off x="819734" y="3509315"/>
            <a:ext cx="1138375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5B575562-7FFA-4FB6-A879-24BB22E68ADC}"/>
              </a:ext>
            </a:extLst>
          </p:cNvPr>
          <p:cNvSpPr/>
          <p:nvPr/>
        </p:nvSpPr>
        <p:spPr bwMode="auto">
          <a:xfrm>
            <a:off x="8090798" y="3142690"/>
            <a:ext cx="663330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B4966241-F747-4D58-B43A-C70ECB933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925086"/>
            <a:ext cx="8104188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ea typeface="標楷體" panose="03000509000000000000" pitchFamily="65" charset="-120"/>
              </a:rPr>
              <a:t>(b) </a:t>
            </a:r>
            <a:r>
              <a:rPr lang="zh-TW" altLang="en-US" sz="2400" b="0" dirty="0">
                <a:ea typeface="標楷體" panose="03000509000000000000" pitchFamily="65" charset="-120"/>
              </a:rPr>
              <a:t>消費金額是</a:t>
            </a:r>
            <a:r>
              <a:rPr lang="en-US" altLang="zh-TW" sz="2400" b="0" dirty="0">
                <a:ea typeface="標楷體" panose="03000509000000000000" pitchFamily="65" charset="-120"/>
              </a:rPr>
              <a:t>$400</a:t>
            </a:r>
            <a:r>
              <a:rPr lang="zh-TW" altLang="en-US" sz="2400" b="0" dirty="0">
                <a:ea typeface="標楷體" panose="03000509000000000000" pitchFamily="65" charset="-120"/>
              </a:rPr>
              <a:t>或以上的顧客中，有</a:t>
            </a:r>
            <a:r>
              <a:rPr lang="en-US" altLang="zh-TW" sz="2400" b="0" dirty="0">
                <a:ea typeface="標楷體" panose="03000509000000000000" pitchFamily="65" charset="-120"/>
              </a:rPr>
              <a:t>80%</a:t>
            </a:r>
            <a:r>
              <a:rPr lang="zh-TW" altLang="en-US" sz="2400" b="0" dirty="0">
                <a:ea typeface="標楷體" panose="03000509000000000000" pitchFamily="65" charset="-120"/>
              </a:rPr>
              <a:t>是女性，消費</a:t>
            </a:r>
          </a:p>
          <a:p>
            <a:pPr indent="534988"/>
            <a:r>
              <a:rPr lang="zh-TW" altLang="en-US" sz="2400" b="0" dirty="0">
                <a:ea typeface="標楷體" panose="03000509000000000000" pitchFamily="65" charset="-120"/>
              </a:rPr>
              <a:t>金額是</a:t>
            </a:r>
            <a:r>
              <a:rPr lang="en-US" altLang="zh-TW" sz="2400" b="0" dirty="0">
                <a:ea typeface="標楷體" panose="03000509000000000000" pitchFamily="65" charset="-120"/>
              </a:rPr>
              <a:t>$400</a:t>
            </a:r>
            <a:r>
              <a:rPr lang="zh-TW" altLang="en-US" sz="2400" b="0" dirty="0">
                <a:ea typeface="標楷體" panose="03000509000000000000" pitchFamily="65" charset="-120"/>
              </a:rPr>
              <a:t>或以上的女性顧客共有多少人？</a:t>
            </a:r>
            <a:r>
              <a:rPr lang="en-US" altLang="zh-TW" sz="2400" b="0" dirty="0"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ea typeface="標楷體" panose="03000509000000000000" pitchFamily="65" charset="-120"/>
              </a:rPr>
              <a:t>只須寫出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indent="534988"/>
            <a:r>
              <a:rPr lang="zh-TW" altLang="en-US" sz="2400" b="0" dirty="0">
                <a:ea typeface="標楷體" panose="03000509000000000000" pitchFamily="65" charset="-120"/>
              </a:rPr>
              <a:t>答案</a:t>
            </a:r>
            <a:r>
              <a:rPr lang="en-US" altLang="zh-TW" sz="2400" b="0" dirty="0">
                <a:ea typeface="標楷體" panose="03000509000000000000" pitchFamily="65" charset="-120"/>
              </a:rPr>
              <a:t>)</a:t>
            </a:r>
            <a:endParaRPr lang="en-US" altLang="zh-CN" sz="2400" b="0" dirty="0"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4BB4AF4C-A4B0-44C6-9A6C-F3BCFCD0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8" y="3093817"/>
            <a:ext cx="8167369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ea typeface="標楷體" panose="03000509000000000000" pitchFamily="65" charset="-120"/>
              </a:rPr>
              <a:t>上圖顯示昨天商場顧客的消費金額。昨天在商場消費的</a:t>
            </a:r>
            <a:r>
              <a:rPr lang="zh-CN" altLang="en-US" sz="2400" b="0" dirty="0">
                <a:ea typeface="標楷體" panose="03000509000000000000" pitchFamily="65" charset="-120"/>
              </a:rPr>
              <a:t>顧客</a:t>
            </a:r>
            <a:endParaRPr lang="zh-TW" altLang="en-US" sz="2400" b="0" dirty="0">
              <a:ea typeface="標楷體" panose="03000509000000000000" pitchFamily="65" charset="-120"/>
            </a:endParaRPr>
          </a:p>
          <a:p>
            <a:r>
              <a:rPr lang="zh-CN" altLang="en-US" sz="2400" b="0" dirty="0">
                <a:ea typeface="標楷體" panose="03000509000000000000" pitchFamily="65" charset="-120"/>
              </a:rPr>
              <a:t>有</a:t>
            </a:r>
            <a:r>
              <a:rPr lang="en-US" altLang="zh-CN" sz="2400" b="0" dirty="0">
                <a:ea typeface="標楷體" panose="03000509000000000000" pitchFamily="65" charset="-120"/>
              </a:rPr>
              <a:t>360</a:t>
            </a:r>
            <a:r>
              <a:rPr lang="zh-CN" altLang="en-US" sz="2400" b="0" dirty="0">
                <a:ea typeface="標楷體" panose="03000509000000000000" pitchFamily="65" charset="-120"/>
              </a:rPr>
              <a:t>人</a:t>
            </a:r>
            <a:r>
              <a:rPr lang="zh-TW" altLang="en-US" sz="2400" b="0" dirty="0">
                <a:ea typeface="標楷體" panose="03000509000000000000" pitchFamily="65" charset="-120"/>
              </a:rPr>
              <a:t>。</a:t>
            </a:r>
            <a:endParaRPr lang="zh-CN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39" name="圆角矩形 22">
            <a:extLst>
              <a:ext uri="{FF2B5EF4-FFF2-40B4-BE49-F238E27FC236}">
                <a16:creationId xmlns:a16="http://schemas.microsoft.com/office/drawing/2014/main" xmlns="" id="{B22371DC-35A8-47FC-91D0-D2223A63E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545" y="3543689"/>
            <a:ext cx="1252191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原創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xmlns="" id="{A792DEA3-0919-4557-B4FB-2775D56F6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309" y="977467"/>
            <a:ext cx="4137887" cy="214405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5573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7" name="文本框 14">
            <a:extLst>
              <a:ext uri="{FF2B5EF4-FFF2-40B4-BE49-F238E27FC236}">
                <a16:creationId xmlns:a16="http://schemas.microsoft.com/office/drawing/2014/main" xmlns="" id="{801B1A8F-79B2-495B-9AE6-EF9868B36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982" y="5207020"/>
            <a:ext cx="5992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60</a:t>
            </a:r>
            <a:endParaRPr lang="zh-CN" altLang="en-US" sz="24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83C5FCE1-B878-4F60-A518-612D61BB5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764" y="5184200"/>
            <a:ext cx="284618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ea typeface="標楷體" panose="03000509000000000000" pitchFamily="65" charset="-120"/>
              </a:rPr>
              <a:t>答案</a:t>
            </a:r>
            <a:r>
              <a:rPr lang="zh-CN" altLang="en-US" sz="2400" b="0" dirty="0">
                <a:ea typeface="標楷體" panose="03000509000000000000" pitchFamily="65" charset="-120"/>
              </a:rPr>
              <a:t>：</a:t>
            </a:r>
            <a:r>
              <a:rPr lang="zh-CN" altLang="en-US" sz="2400" b="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人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6A3B98CC-E64D-421E-AF42-73F6B7BE83F1}"/>
              </a:ext>
            </a:extLst>
          </p:cNvPr>
          <p:cNvSpPr/>
          <p:nvPr/>
        </p:nvSpPr>
        <p:spPr>
          <a:xfrm>
            <a:off x="3788740" y="1906455"/>
            <a:ext cx="312205" cy="1800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8" name="文本框 26">
            <a:extLst>
              <a:ext uri="{FF2B5EF4-FFF2-40B4-BE49-F238E27FC236}">
                <a16:creationId xmlns:a16="http://schemas.microsoft.com/office/drawing/2014/main" xmlns="" id="{97BA8FA0-3A15-424A-971F-6FA31225C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7691" y="5413160"/>
            <a:ext cx="1631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45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文本框 28">
            <a:extLst>
              <a:ext uri="{FF2B5EF4-FFF2-40B4-BE49-F238E27FC236}">
                <a16:creationId xmlns:a16="http://schemas.microsoft.com/office/drawing/2014/main" xmlns="" id="{F852AEDB-0173-4305-9BD2-EE1946526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960" y="5763171"/>
            <a:ext cx="9116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360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70" name="直線接點 51">
            <a:extLst>
              <a:ext uri="{FF2B5EF4-FFF2-40B4-BE49-F238E27FC236}">
                <a16:creationId xmlns:a16="http://schemas.microsoft.com/office/drawing/2014/main" xmlns="" id="{13D3AC95-0ECD-4F9F-B154-C65F1B5274A2}"/>
              </a:ext>
            </a:extLst>
          </p:cNvPr>
          <p:cNvCxnSpPr>
            <a:cxnSpLocks/>
          </p:cNvCxnSpPr>
          <p:nvPr/>
        </p:nvCxnSpPr>
        <p:spPr bwMode="auto">
          <a:xfrm>
            <a:off x="5056590" y="5796265"/>
            <a:ext cx="122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A0691B65-605B-4C0E-8196-B5922C8D2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402" y="5523985"/>
            <a:ext cx="112861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60</a:t>
            </a: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6C9570A5-BB9C-449B-A70B-28716EB79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709" y="5539232"/>
            <a:ext cx="106091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360 ×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xmlns="" id="{5DBABFC2-2A90-45B7-B092-659AB0AF3268}"/>
              </a:ext>
            </a:extLst>
          </p:cNvPr>
          <p:cNvSpPr/>
          <p:nvPr/>
        </p:nvSpPr>
        <p:spPr bwMode="auto">
          <a:xfrm>
            <a:off x="2212425" y="2167414"/>
            <a:ext cx="950821" cy="298474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86596EA0-0A2D-4816-97DB-ED9BFAA09D2E}"/>
              </a:ext>
            </a:extLst>
          </p:cNvPr>
          <p:cNvSpPr/>
          <p:nvPr/>
        </p:nvSpPr>
        <p:spPr bwMode="auto">
          <a:xfrm>
            <a:off x="2373745" y="1573457"/>
            <a:ext cx="731453" cy="298474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EDC1F76A-3A40-4530-8D68-A93EB955DD09}"/>
              </a:ext>
            </a:extLst>
          </p:cNvPr>
          <p:cNvSpPr/>
          <p:nvPr/>
        </p:nvSpPr>
        <p:spPr>
          <a:xfrm>
            <a:off x="3869443" y="2168919"/>
            <a:ext cx="312205" cy="18000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文本框 26">
            <a:extLst>
              <a:ext uri="{FF2B5EF4-FFF2-40B4-BE49-F238E27FC236}">
                <a16:creationId xmlns:a16="http://schemas.microsoft.com/office/drawing/2014/main" xmlns="" id="{694998B2-03FE-4B6F-974E-B9DA3EEDE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970" y="5593298"/>
            <a:ext cx="47557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消費</a:t>
            </a: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$400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或以上</a:t>
            </a:r>
            <a:r>
              <a:rPr lang="zh-CN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的</a:t>
            </a:r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顧客</a:t>
            </a:r>
            <a:r>
              <a:rPr lang="zh-CN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佔</a:t>
            </a:r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總顧客人數：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文本框 26">
            <a:extLst>
              <a:ext uri="{FF2B5EF4-FFF2-40B4-BE49-F238E27FC236}">
                <a16:creationId xmlns:a16="http://schemas.microsoft.com/office/drawing/2014/main" xmlns="" id="{2A0EDF1B-A46D-4814-94A8-F5606DA23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795" y="5608635"/>
            <a:ext cx="35054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消費</a:t>
            </a: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$400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或以上的顧</a:t>
            </a:r>
            <a:r>
              <a:rPr lang="zh-CN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客</a:t>
            </a:r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：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F1B7CD8F-0C7F-454B-8FF9-FBC57C01F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5444" y="5528172"/>
            <a:ext cx="114167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×80%</a:t>
            </a:r>
          </a:p>
        </p:txBody>
      </p:sp>
      <p:sp>
        <p:nvSpPr>
          <p:cNvPr id="36" name="文本框 26">
            <a:extLst>
              <a:ext uri="{FF2B5EF4-FFF2-40B4-BE49-F238E27FC236}">
                <a16:creationId xmlns:a16="http://schemas.microsoft.com/office/drawing/2014/main" xmlns="" id="{048BBDC0-7962-43DE-8FF6-41A5A34AC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55" y="5593298"/>
            <a:ext cx="42232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消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費</a:t>
            </a:r>
            <a:r>
              <a:rPr lang="en-US" altLang="zh-TW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$400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或以上的女性顧</a:t>
            </a:r>
            <a:r>
              <a:rPr lang="zh-CN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客</a:t>
            </a:r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：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F19C7248-81AC-4A92-90C6-741593292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6202" y="1489399"/>
            <a:ext cx="2447925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6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78" grpId="0" animBg="1"/>
      <p:bldP spid="78" grpId="1" animBg="1"/>
      <p:bldP spid="19" grpId="0" animBg="1"/>
      <p:bldP spid="19" grpId="1" animBg="1"/>
      <p:bldP spid="41" grpId="0" animBg="1"/>
      <p:bldP spid="41" grpId="1" animBg="1"/>
      <p:bldP spid="57" grpId="0"/>
      <p:bldP spid="66" grpId="0" animBg="1"/>
      <p:bldP spid="66" grpId="1" animBg="1"/>
      <p:bldP spid="68" grpId="0"/>
      <p:bldP spid="68" grpId="1"/>
      <p:bldP spid="69" grpId="0"/>
      <p:bldP spid="69" grpId="1"/>
      <p:bldP spid="73" grpId="0"/>
      <p:bldP spid="73" grpId="1"/>
      <p:bldP spid="77" grpId="0"/>
      <p:bldP spid="77" grpId="1"/>
      <p:bldP spid="67" grpId="0" animBg="1"/>
      <p:bldP spid="67" grpId="1" animBg="1"/>
      <p:bldP spid="21" grpId="0" animBg="1"/>
      <p:bldP spid="21" grpId="1" animBg="1"/>
      <p:bldP spid="22" grpId="0" animBg="1"/>
      <p:bldP spid="22" grpId="1" animBg="1"/>
      <p:bldP spid="26" grpId="0"/>
      <p:bldP spid="26" grpId="1"/>
      <p:bldP spid="33" grpId="0"/>
      <p:bldP spid="33" grpId="1"/>
      <p:bldP spid="35" grpId="0"/>
      <p:bldP spid="35" grpId="1"/>
      <p:bldP spid="36" grpId="0"/>
      <p:bldP spid="3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9CA36A89-6F08-43DD-92B9-B87E677A86ED}"/>
              </a:ext>
            </a:extLst>
          </p:cNvPr>
          <p:cNvSpPr/>
          <p:nvPr/>
        </p:nvSpPr>
        <p:spPr bwMode="auto">
          <a:xfrm>
            <a:off x="5255491" y="4341455"/>
            <a:ext cx="2152073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F40E74B4-7758-45CA-82B7-CA012D6E1E0A}"/>
              </a:ext>
            </a:extLst>
          </p:cNvPr>
          <p:cNvSpPr/>
          <p:nvPr/>
        </p:nvSpPr>
        <p:spPr bwMode="auto">
          <a:xfrm>
            <a:off x="7714093" y="4332219"/>
            <a:ext cx="674257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98B0CDB3-09AB-7037-0224-6923E450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915845"/>
            <a:ext cx="8104188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ea typeface="標楷體" panose="03000509000000000000" pitchFamily="65" charset="-120"/>
              </a:rPr>
              <a:t>上圖分別表示過去兩個月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店的鉛筆和蠟筆銷量。根據上</a:t>
            </a:r>
          </a:p>
          <a:p>
            <a:r>
              <a:rPr lang="zh-TW" altLang="en-US" sz="2400" b="0" dirty="0">
                <a:ea typeface="標楷體" panose="03000509000000000000" pitchFamily="65" charset="-120"/>
              </a:rPr>
              <a:t>圖，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店員工認為過去兩個月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店鉛筆銷量的增長比蠟筆</a:t>
            </a:r>
          </a:p>
          <a:p>
            <a:r>
              <a:rPr lang="zh-TW" altLang="en-US" sz="2400" b="0" dirty="0">
                <a:ea typeface="標楷體" panose="03000509000000000000" pitchFamily="65" charset="-120"/>
              </a:rPr>
              <a:t>的多。你同意嗎？試解釋。</a:t>
            </a:r>
            <a:endParaRPr lang="en-US" altLang="zh-CN" sz="2400" b="0" dirty="0">
              <a:ea typeface="標楷體" panose="03000509000000000000" pitchFamily="65" charset="-120"/>
            </a:endParaRPr>
          </a:p>
        </p:txBody>
      </p:sp>
      <p:sp>
        <p:nvSpPr>
          <p:cNvPr id="11" name="圆角矩形 22">
            <a:extLst>
              <a:ext uri="{FF2B5EF4-FFF2-40B4-BE49-F238E27FC236}">
                <a16:creationId xmlns:a16="http://schemas.microsoft.com/office/drawing/2014/main" xmlns="" id="{E616AB43-BA20-AB45-A634-C9307AAED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183" y="4757469"/>
            <a:ext cx="1206009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原創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9D24D936-6D2D-DC9F-516B-524ED9DA8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5573"/>
            <a:ext cx="6589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49907D7C-FC85-4909-BA68-75A7A1227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475" y="1011555"/>
            <a:ext cx="4796344" cy="2844428"/>
          </a:xfrm>
          <a:prstGeom prst="rect">
            <a:avLst/>
          </a:prstGeom>
        </p:spPr>
      </p:pic>
      <p:sp>
        <p:nvSpPr>
          <p:cNvPr id="31" name="文本框 5">
            <a:extLst>
              <a:ext uri="{FF2B5EF4-FFF2-40B4-BE49-F238E27FC236}">
                <a16:creationId xmlns:a16="http://schemas.microsoft.com/office/drawing/2014/main" xmlns="" id="{1C19623E-510B-44F0-BCE5-A018B15EA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927" y="3031960"/>
            <a:ext cx="5965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DD6E29C7-9C11-4BE2-9740-7953503574F4}"/>
              </a:ext>
            </a:extLst>
          </p:cNvPr>
          <p:cNvSpPr/>
          <p:nvPr/>
        </p:nvSpPr>
        <p:spPr>
          <a:xfrm>
            <a:off x="1798419" y="2433769"/>
            <a:ext cx="265184" cy="434588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3" name="文本框 5">
            <a:extLst>
              <a:ext uri="{FF2B5EF4-FFF2-40B4-BE49-F238E27FC236}">
                <a16:creationId xmlns:a16="http://schemas.microsoft.com/office/drawing/2014/main" xmlns="" id="{9D41D9DF-A62E-48DD-8DED-0872D37F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4140" y="1432988"/>
            <a:ext cx="5965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7" name="文本框 26">
            <a:extLst>
              <a:ext uri="{FF2B5EF4-FFF2-40B4-BE49-F238E27FC236}">
                <a16:creationId xmlns:a16="http://schemas.microsoft.com/office/drawing/2014/main" xmlns="" id="{F882ABAB-FB50-4795-8DA1-62408A351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40" y="5128231"/>
            <a:ext cx="24557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鉛筆的銷量增長了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：</a:t>
            </a:r>
            <a:endParaRPr lang="en-US" altLang="zh-TW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文本框 26">
            <a:extLst>
              <a:ext uri="{FF2B5EF4-FFF2-40B4-BE49-F238E27FC236}">
                <a16:creationId xmlns:a16="http://schemas.microsoft.com/office/drawing/2014/main" xmlns="" id="{005D6554-10EE-4098-800C-8C6DFCB8D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555" y="5151197"/>
            <a:ext cx="24557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100 = 400(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支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9" name="文本框 5">
            <a:extLst>
              <a:ext uri="{FF2B5EF4-FFF2-40B4-BE49-F238E27FC236}">
                <a16:creationId xmlns:a16="http://schemas.microsoft.com/office/drawing/2014/main" xmlns="" id="{B6F60F9C-0FDB-457F-9A97-20E1E3440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046" y="3051955"/>
            <a:ext cx="7453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en-US" altLang="zh-TW" b="0" dirty="0">
                <a:solidFill>
                  <a:srgbClr val="00B050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E7956B92-58A6-406E-A22D-A8DB97755424}"/>
              </a:ext>
            </a:extLst>
          </p:cNvPr>
          <p:cNvSpPr/>
          <p:nvPr/>
        </p:nvSpPr>
        <p:spPr>
          <a:xfrm>
            <a:off x="4467482" y="2453764"/>
            <a:ext cx="265184" cy="4345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1" name="文本框 5">
            <a:extLst>
              <a:ext uri="{FF2B5EF4-FFF2-40B4-BE49-F238E27FC236}">
                <a16:creationId xmlns:a16="http://schemas.microsoft.com/office/drawing/2014/main" xmlns="" id="{D473E3E8-C79D-49A7-B3D0-C477CF2C7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383" y="1689975"/>
            <a:ext cx="7453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00B05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en-US" altLang="zh-TW" b="0" dirty="0">
                <a:solidFill>
                  <a:srgbClr val="00B050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本框 26">
            <a:extLst>
              <a:ext uri="{FF2B5EF4-FFF2-40B4-BE49-F238E27FC236}">
                <a16:creationId xmlns:a16="http://schemas.microsoft.com/office/drawing/2014/main" xmlns="" id="{93134A0D-500C-4EB3-9F9D-51DB7F654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40" y="5512762"/>
            <a:ext cx="24557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蠟</a:t>
            </a:r>
            <a:r>
              <a:rPr lang="zh-TW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筆的銷量增長了</a:t>
            </a:r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：</a:t>
            </a:r>
            <a:endParaRPr lang="en-US" altLang="zh-TW" sz="20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文本框 26">
            <a:extLst>
              <a:ext uri="{FF2B5EF4-FFF2-40B4-BE49-F238E27FC236}">
                <a16:creationId xmlns:a16="http://schemas.microsoft.com/office/drawing/2014/main" xmlns="" id="{BA226C9E-7E3A-4C7D-B232-13E0CF28A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555" y="5535728"/>
            <a:ext cx="24557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100 = 400(</a:t>
            </a:r>
            <a:r>
              <a:rPr lang="zh-TW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支</a:t>
            </a:r>
            <a:r>
              <a:rPr lang="en-US" altLang="zh-TW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9" grpId="0" animBg="1"/>
      <p:bldP spid="32" grpId="0" animBg="1"/>
      <p:bldP spid="37" grpId="0"/>
      <p:bldP spid="38" grpId="0"/>
      <p:bldP spid="40" grpId="0" animBg="1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06D58E62-9883-B9C7-3E98-A1647864E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5573"/>
            <a:ext cx="6127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D4911EDD-8936-4887-AA66-EABA52411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6" y="929838"/>
            <a:ext cx="7897566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ea typeface="標楷體" panose="03000509000000000000" pitchFamily="65" charset="-120"/>
              </a:rPr>
              <a:t>上圖分別表示過去兩個月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店的鉛筆和蠟筆銷量。根據上</a:t>
            </a:r>
          </a:p>
          <a:p>
            <a:r>
              <a:rPr lang="zh-TW" altLang="en-US" sz="2400" b="0" dirty="0">
                <a:ea typeface="標楷體" panose="03000509000000000000" pitchFamily="65" charset="-120"/>
              </a:rPr>
              <a:t>圖，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店員工認為過去兩個月</a:t>
            </a:r>
            <a:r>
              <a:rPr lang="en-US" altLang="zh-TW" sz="2400" b="0" dirty="0"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ea typeface="標楷體" panose="03000509000000000000" pitchFamily="65" charset="-120"/>
              </a:rPr>
              <a:t>店鉛筆銷量的增長比蠟筆</a:t>
            </a:r>
          </a:p>
          <a:p>
            <a:r>
              <a:rPr lang="zh-TW" altLang="en-US" sz="2400" b="0" dirty="0">
                <a:ea typeface="標楷體" panose="03000509000000000000" pitchFamily="65" charset="-120"/>
              </a:rPr>
              <a:t>的多。你同意嗎？試解釋。</a:t>
            </a:r>
            <a:endParaRPr lang="en-US" altLang="zh-CN" sz="2400" b="0" dirty="0">
              <a:ea typeface="標楷體" panose="03000509000000000000" pitchFamily="65" charset="-120"/>
            </a:endParaRPr>
          </a:p>
        </p:txBody>
      </p:sp>
      <p:grpSp>
        <p:nvGrpSpPr>
          <p:cNvPr id="62" name="组合 61">
            <a:extLst>
              <a:ext uri="{FF2B5EF4-FFF2-40B4-BE49-F238E27FC236}">
                <a16:creationId xmlns:a16="http://schemas.microsoft.com/office/drawing/2014/main" xmlns="" id="{3B0D9FA2-A853-441A-B740-EE78A8603EE4}"/>
              </a:ext>
            </a:extLst>
          </p:cNvPr>
          <p:cNvGrpSpPr/>
          <p:nvPr/>
        </p:nvGrpSpPr>
        <p:grpSpPr>
          <a:xfrm>
            <a:off x="746075" y="2355352"/>
            <a:ext cx="7862216" cy="2029356"/>
            <a:chOff x="746075" y="3879347"/>
            <a:chExt cx="7862216" cy="2029356"/>
          </a:xfrm>
        </p:grpSpPr>
        <p:grpSp>
          <p:nvGrpSpPr>
            <p:cNvPr id="63" name="群組 25">
              <a:extLst>
                <a:ext uri="{FF2B5EF4-FFF2-40B4-BE49-F238E27FC236}">
                  <a16:creationId xmlns:a16="http://schemas.microsoft.com/office/drawing/2014/main" xmlns="" id="{5B9821CA-DD6B-4B14-8655-68CDB1CB8A66}"/>
                </a:ext>
              </a:extLst>
            </p:cNvPr>
            <p:cNvGrpSpPr/>
            <p:nvPr/>
          </p:nvGrpSpPr>
          <p:grpSpPr>
            <a:xfrm>
              <a:off x="746075" y="3879347"/>
              <a:ext cx="7862216" cy="2029356"/>
              <a:chOff x="1281782" y="3371351"/>
              <a:chExt cx="7862216" cy="2029356"/>
            </a:xfrm>
          </p:grpSpPr>
          <p:sp>
            <p:nvSpPr>
              <p:cNvPr id="65" name="Rectangle 4">
                <a:extLst>
                  <a:ext uri="{FF2B5EF4-FFF2-40B4-BE49-F238E27FC236}">
                    <a16:creationId xmlns:a16="http://schemas.microsoft.com/office/drawing/2014/main" xmlns="" id="{AE0E2A05-00AB-4B55-9DF7-2CE82DA91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782" y="3371351"/>
                <a:ext cx="2237298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CN" altLang="en-US" sz="2400" b="0" dirty="0">
                    <a:ea typeface="標楷體" panose="03000509000000000000" pitchFamily="65" charset="-120"/>
                  </a:rPr>
                  <a:t>答案：因爲</a:t>
                </a:r>
              </a:p>
            </p:txBody>
          </p:sp>
          <p:sp>
            <p:nvSpPr>
              <p:cNvPr id="66" name="Rectangle 4">
                <a:extLst>
                  <a:ext uri="{FF2B5EF4-FFF2-40B4-BE49-F238E27FC236}">
                    <a16:creationId xmlns:a16="http://schemas.microsoft.com/office/drawing/2014/main" xmlns="" id="{E69FFF21-042E-4217-AD60-289D439FF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2059" y="4939042"/>
                <a:ext cx="6204543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TW" altLang="en-US" sz="2400" b="0" dirty="0">
                    <a:ea typeface="標楷體" panose="03000509000000000000" pitchFamily="65" charset="-120"/>
                  </a:rPr>
                  <a:t>所以</a:t>
                </a:r>
                <a:r>
                  <a:rPr lang="zh-CN" altLang="en-US" sz="2400" b="0" dirty="0">
                    <a:ea typeface="標楷體" panose="03000509000000000000" pitchFamily="65" charset="-120"/>
                  </a:rPr>
                  <a:t>我</a:t>
                </a:r>
                <a:r>
                  <a:rPr lang="zh-TW" altLang="en-US" sz="2400" b="0" dirty="0">
                    <a:ea typeface="標楷體" panose="03000509000000000000" pitchFamily="65" charset="-120"/>
                  </a:rPr>
                  <a:t>* </a:t>
                </a:r>
                <a:r>
                  <a:rPr lang="zh-CN" altLang="en-US" sz="2400" b="0" dirty="0">
                    <a:ea typeface="標楷體" panose="03000509000000000000" pitchFamily="65" charset="-120"/>
                  </a:rPr>
                  <a:t>同意</a:t>
                </a:r>
                <a:r>
                  <a:rPr lang="zh-TW" altLang="en-US" sz="2400" b="0" dirty="0">
                    <a:ea typeface="標楷體" panose="03000509000000000000" pitchFamily="65" charset="-120"/>
                  </a:rPr>
                  <a:t> </a:t>
                </a:r>
                <a:r>
                  <a:rPr lang="en-US" altLang="zh-TW" sz="2400" b="0" dirty="0">
                    <a:ea typeface="標楷體" panose="03000509000000000000" pitchFamily="65" charset="-120"/>
                  </a:rPr>
                  <a:t>/ </a:t>
                </a:r>
                <a:r>
                  <a:rPr lang="zh-TW" altLang="en-US" sz="2400" b="0" dirty="0">
                    <a:ea typeface="標楷體" panose="03000509000000000000" pitchFamily="65" charset="-120"/>
                  </a:rPr>
                  <a:t>不</a:t>
                </a:r>
                <a:r>
                  <a:rPr lang="zh-CN" altLang="en-US" sz="2400" b="0" dirty="0" smtClean="0">
                    <a:ea typeface="標楷體" panose="03000509000000000000" pitchFamily="65" charset="-120"/>
                  </a:rPr>
                  <a:t>同意 他</a:t>
                </a:r>
                <a:r>
                  <a:rPr lang="zh-CN" altLang="en-US" sz="2400" b="0" dirty="0">
                    <a:ea typeface="標楷體" panose="03000509000000000000" pitchFamily="65" charset="-120"/>
                  </a:rPr>
                  <a:t>的說法</a:t>
                </a:r>
                <a:r>
                  <a:rPr lang="zh-TW" altLang="en-US" sz="2400" b="0" dirty="0">
                    <a:ea typeface="標楷體" panose="03000509000000000000" pitchFamily="65" charset="-120"/>
                  </a:rPr>
                  <a:t>。</a:t>
                </a:r>
                <a:r>
                  <a:rPr lang="en-US" altLang="zh-CN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(</a:t>
                </a:r>
                <a:r>
                  <a:rPr lang="zh-CN" altLang="en-US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*圈出答案</a:t>
                </a:r>
                <a:r>
                  <a:rPr lang="en-US" altLang="zh-CN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)</a:t>
                </a:r>
                <a:endParaRPr lang="zh-CN" altLang="en-US" sz="2400" b="0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67" name="Rectangle 4">
                <a:extLst>
                  <a:ext uri="{FF2B5EF4-FFF2-40B4-BE49-F238E27FC236}">
                    <a16:creationId xmlns:a16="http://schemas.microsoft.com/office/drawing/2014/main" xmlns="" id="{C93D7173-6340-4DA4-B5E0-03CC02BFB4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59751" y="4548725"/>
                <a:ext cx="484247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CN" altLang="en-US" sz="2400" b="0" dirty="0">
                    <a:ea typeface="標楷體" panose="03000509000000000000" pitchFamily="65" charset="-120"/>
                  </a:rPr>
                  <a:t>，</a:t>
                </a:r>
              </a:p>
            </p:txBody>
          </p:sp>
          <p:cxnSp>
            <p:nvCxnSpPr>
              <p:cNvPr id="68" name="直線接點 29">
                <a:extLst>
                  <a:ext uri="{FF2B5EF4-FFF2-40B4-BE49-F238E27FC236}">
                    <a16:creationId xmlns:a16="http://schemas.microsoft.com/office/drawing/2014/main" xmlns="" id="{4F547A83-9735-4EF3-8C0A-7292378EFA1A}"/>
                  </a:ext>
                </a:extLst>
              </p:cNvPr>
              <p:cNvCxnSpPr/>
              <p:nvPr/>
            </p:nvCxnSpPr>
            <p:spPr bwMode="auto">
              <a:xfrm>
                <a:off x="2906602" y="3811147"/>
                <a:ext cx="6120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69" name="直線接點 30">
                <a:extLst>
                  <a:ext uri="{FF2B5EF4-FFF2-40B4-BE49-F238E27FC236}">
                    <a16:creationId xmlns:a16="http://schemas.microsoft.com/office/drawing/2014/main" xmlns="" id="{E6480806-C99F-43F6-A7DF-7954E4D6C83B}"/>
                  </a:ext>
                </a:extLst>
              </p:cNvPr>
              <p:cNvCxnSpPr/>
              <p:nvPr/>
            </p:nvCxnSpPr>
            <p:spPr bwMode="auto">
              <a:xfrm>
                <a:off x="2384641" y="4317298"/>
                <a:ext cx="6624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cxnSp>
          <p:nvCxnSpPr>
            <p:cNvPr id="64" name="直線接點 30">
              <a:extLst>
                <a:ext uri="{FF2B5EF4-FFF2-40B4-BE49-F238E27FC236}">
                  <a16:creationId xmlns:a16="http://schemas.microsoft.com/office/drawing/2014/main" xmlns="" id="{7DF8E76B-8D84-4C70-A26F-F33ECD41B3C3}"/>
                </a:ext>
              </a:extLst>
            </p:cNvPr>
            <p:cNvCxnSpPr/>
            <p:nvPr/>
          </p:nvCxnSpPr>
          <p:spPr bwMode="auto">
            <a:xfrm>
              <a:off x="1853554" y="5347145"/>
              <a:ext cx="633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70" name="文本框 11">
            <a:extLst>
              <a:ext uri="{FF2B5EF4-FFF2-40B4-BE49-F238E27FC236}">
                <a16:creationId xmlns:a16="http://schemas.microsoft.com/office/drawing/2014/main" xmlns="" id="{8B76AACD-BD2C-41AA-966C-86C0A2B8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52" y="2359836"/>
            <a:ext cx="6871175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628650">
              <a:spcAft>
                <a:spcPts val="1200"/>
              </a:spcAft>
            </a:pP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店從八月至九月，鉛筆的銷量增長了：</a:t>
            </a:r>
            <a:endParaRPr lang="en-US" altLang="zh-TW" sz="2400" b="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100 = 400(</a:t>
            </a:r>
            <a:r>
              <a:rPr lang="zh-TW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支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，蠟筆的銷量增長了：</a:t>
            </a:r>
          </a:p>
          <a:p>
            <a:pPr>
              <a:spcAft>
                <a:spcPts val="1200"/>
              </a:spcAft>
            </a:pPr>
            <a:r>
              <a:rPr lang="en-US" altLang="zh-CN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4000</a:t>
            </a:r>
            <a:r>
              <a:rPr lang="zh-CN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1000 = 3000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支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zh-CN" altLang="en-US" sz="24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1" name="橢圓 31">
            <a:extLst>
              <a:ext uri="{FF2B5EF4-FFF2-40B4-BE49-F238E27FC236}">
                <a16:creationId xmlns:a16="http://schemas.microsoft.com/office/drawing/2014/main" xmlns="" id="{8AAA6703-00C0-4F8C-A2DD-29D05C396C3A}"/>
              </a:ext>
            </a:extLst>
          </p:cNvPr>
          <p:cNvSpPr/>
          <p:nvPr/>
        </p:nvSpPr>
        <p:spPr bwMode="auto">
          <a:xfrm>
            <a:off x="3770479" y="3930383"/>
            <a:ext cx="986248" cy="504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文本框 11">
            <a:extLst>
              <a:ext uri="{FF2B5EF4-FFF2-40B4-BE49-F238E27FC236}">
                <a16:creationId xmlns:a16="http://schemas.microsoft.com/office/drawing/2014/main" xmlns="" id="{6FE3C631-1AAD-4679-B288-33A8C4376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2169" y="3434988"/>
            <a:ext cx="28418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zh-TW" altLang="en-US" sz="20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3" name="圆角矩形 22">
            <a:extLst>
              <a:ext uri="{FF2B5EF4-FFF2-40B4-BE49-F238E27FC236}">
                <a16:creationId xmlns:a16="http://schemas.microsoft.com/office/drawing/2014/main" xmlns="" id="{87EF504C-6103-4ED5-8EC3-13E85C4B3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70234"/>
            <a:ext cx="1206009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原創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8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756</Words>
  <Application>Microsoft Office PowerPoint</Application>
  <PresentationFormat>全屏显示(4:3)</PresentationFormat>
  <Paragraphs>121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等线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Annie Xie</cp:lastModifiedBy>
  <cp:revision>68</cp:revision>
  <dcterms:created xsi:type="dcterms:W3CDTF">2022-08-16T02:06:14Z</dcterms:created>
  <dcterms:modified xsi:type="dcterms:W3CDTF">2024-03-07T08:00:58Z</dcterms:modified>
</cp:coreProperties>
</file>