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7"/>
  </p:notesMasterIdLst>
  <p:sldIdLst>
    <p:sldId id="325" r:id="rId5"/>
    <p:sldId id="312" r:id="rId6"/>
    <p:sldId id="492" r:id="rId7"/>
    <p:sldId id="491" r:id="rId8"/>
    <p:sldId id="497" r:id="rId9"/>
    <p:sldId id="496" r:id="rId10"/>
    <p:sldId id="493" r:id="rId11"/>
    <p:sldId id="498" r:id="rId12"/>
    <p:sldId id="499" r:id="rId13"/>
    <p:sldId id="500" r:id="rId14"/>
    <p:sldId id="503" r:id="rId15"/>
    <p:sldId id="310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7575"/>
    <a:srgbClr val="E97800"/>
    <a:srgbClr val="FFC5C5"/>
    <a:srgbClr val="92D050"/>
    <a:srgbClr val="FF3399"/>
    <a:srgbClr val="FFD85D"/>
    <a:srgbClr val="FFD243"/>
    <a:srgbClr val="BEE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9903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6145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8583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255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559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5.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  <p:sp>
        <p:nvSpPr>
          <p:cNvPr id="5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3E5515AA-5693-697A-CAC1-3E06B133B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Oval 8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BBB25D8D-A2E9-9237-139D-9923533021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1">
            <a:extLst>
              <a:ext uri="{FF2B5EF4-FFF2-40B4-BE49-F238E27FC236}">
                <a16:creationId xmlns:a16="http://schemas.microsoft.com/office/drawing/2014/main" xmlns="" id="{11C3948C-85A2-4ACC-9EB6-62EA763D72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3F3F4"/>
              </a:clrFrom>
              <a:clrTo>
                <a:srgbClr val="F3F3F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8621" y="1000813"/>
            <a:ext cx="4029368" cy="1880124"/>
          </a:xfrm>
          <a:prstGeom prst="rect">
            <a:avLst/>
          </a:prstGeom>
        </p:spPr>
      </p:pic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7B8C6AAB-767A-7C94-68AB-BBEE02FD2963}"/>
              </a:ext>
            </a:extLst>
          </p:cNvPr>
          <p:cNvSpPr/>
          <p:nvPr/>
        </p:nvSpPr>
        <p:spPr bwMode="auto">
          <a:xfrm>
            <a:off x="6564854" y="4643938"/>
            <a:ext cx="589295" cy="396056"/>
          </a:xfrm>
          <a:prstGeom prst="rect">
            <a:avLst/>
          </a:prstGeom>
          <a:solidFill>
            <a:srgbClr val="FFC39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8CBBBF18-E80C-6CA1-FCE4-C9FDC77E9041}"/>
              </a:ext>
            </a:extLst>
          </p:cNvPr>
          <p:cNvSpPr/>
          <p:nvPr/>
        </p:nvSpPr>
        <p:spPr bwMode="auto">
          <a:xfrm>
            <a:off x="2902998" y="3027285"/>
            <a:ext cx="923278" cy="432000"/>
          </a:xfrm>
          <a:prstGeom prst="rect">
            <a:avLst/>
          </a:prstGeom>
          <a:solidFill>
            <a:srgbClr val="FFC1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73A6DCB-92CA-DCF5-2C6B-A7469FC68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AD8F44B-F41F-A001-02FD-8A176BD9B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90" y="2962196"/>
            <a:ext cx="70604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永孝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郵寄一個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4.5kg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的包裹，應付款多少？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Oval 2">
            <a:extLst>
              <a:ext uri="{FF2B5EF4-FFF2-40B4-BE49-F238E27FC236}">
                <a16:creationId xmlns:a16="http://schemas.microsoft.com/office/drawing/2014/main" xmlns="" id="{7A2F2BFA-39B1-2045-2609-923A4B39A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1064" y="4056067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7">
            <a:extLst>
              <a:ext uri="{FF2B5EF4-FFF2-40B4-BE49-F238E27FC236}">
                <a16:creationId xmlns:a16="http://schemas.microsoft.com/office/drawing/2014/main" xmlns="" id="{9299041D-5BCF-7351-46D8-A22464A9A5F5}"/>
              </a:ext>
            </a:extLst>
          </p:cNvPr>
          <p:cNvSpPr/>
          <p:nvPr/>
        </p:nvSpPr>
        <p:spPr>
          <a:xfrm>
            <a:off x="7368782" y="311161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8" name="Text Box 54">
            <a:extLst>
              <a:ext uri="{FF2B5EF4-FFF2-40B4-BE49-F238E27FC236}">
                <a16:creationId xmlns:a16="http://schemas.microsoft.com/office/drawing/2014/main" xmlns="" id="{B84CFC3C-DFFA-5A57-62D8-FE54BBFAA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8377" y="4090363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49199136-398E-2210-C2D5-911C4E93E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14" y="3553846"/>
            <a:ext cx="553648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$170			B. $135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$80			D. $45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66289037-0695-08A0-B627-3BFC935C8000}"/>
              </a:ext>
            </a:extLst>
          </p:cNvPr>
          <p:cNvSpPr/>
          <p:nvPr/>
        </p:nvSpPr>
        <p:spPr bwMode="auto">
          <a:xfrm>
            <a:off x="2767319" y="1885913"/>
            <a:ext cx="3116245" cy="360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ACCC8177-C382-59EE-55D4-7082F016A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4227986"/>
            <a:ext cx="1314764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4.5kg</a:t>
            </a:r>
            <a:endParaRPr lang="zh-CN" altLang="en-US" sz="22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7E9400F2-221E-1028-164D-8E273CCB5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731" y="5296671"/>
            <a:ext cx="239161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3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CB84FBA5-3DF9-A830-E9CD-319312332129}"/>
              </a:ext>
            </a:extLst>
          </p:cNvPr>
          <p:cNvSpPr/>
          <p:nvPr/>
        </p:nvSpPr>
        <p:spPr bwMode="auto">
          <a:xfrm>
            <a:off x="900817" y="4838934"/>
            <a:ext cx="3240000" cy="432000"/>
          </a:xfrm>
          <a:prstGeom prst="rect">
            <a:avLst/>
          </a:prstGeom>
          <a:solidFill>
            <a:srgbClr val="FFDDFF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07A8573F-338F-04A7-C908-EA39C190B372}"/>
              </a:ext>
            </a:extLst>
          </p:cNvPr>
          <p:cNvSpPr/>
          <p:nvPr/>
        </p:nvSpPr>
        <p:spPr bwMode="auto">
          <a:xfrm>
            <a:off x="900817" y="4838934"/>
            <a:ext cx="1944000" cy="432000"/>
          </a:xfrm>
          <a:prstGeom prst="rect">
            <a:avLst/>
          </a:prstGeom>
          <a:solidFill>
            <a:srgbClr val="DAFF71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3kg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51C2283B-0890-64E0-93A9-840654B53341}"/>
              </a:ext>
            </a:extLst>
          </p:cNvPr>
          <p:cNvSpPr/>
          <p:nvPr/>
        </p:nvSpPr>
        <p:spPr bwMode="auto">
          <a:xfrm>
            <a:off x="2839762" y="4838934"/>
            <a:ext cx="432000" cy="432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0</a:t>
            </a: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.5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A3B97B82-86FE-7327-24A4-A13B868A74E2}"/>
              </a:ext>
            </a:extLst>
          </p:cNvPr>
          <p:cNvSpPr/>
          <p:nvPr/>
        </p:nvSpPr>
        <p:spPr bwMode="auto">
          <a:xfrm>
            <a:off x="3268379" y="4838934"/>
            <a:ext cx="432000" cy="432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0</a:t>
            </a: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.5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9CE01E80-6A9E-2E95-86B1-C09C1E54491D}"/>
              </a:ext>
            </a:extLst>
          </p:cNvPr>
          <p:cNvSpPr/>
          <p:nvPr/>
        </p:nvSpPr>
        <p:spPr bwMode="auto">
          <a:xfrm>
            <a:off x="3704617" y="4838934"/>
            <a:ext cx="432000" cy="432000"/>
          </a:xfrm>
          <a:prstGeom prst="rect">
            <a:avLst/>
          </a:prstGeom>
          <a:solidFill>
            <a:srgbClr val="FFFF99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dirty="0">
                <a:solidFill>
                  <a:srgbClr val="C00000"/>
                </a:solidFill>
                <a:latin typeface="Arial" charset="0"/>
                <a:ea typeface="新細明體" pitchFamily="18" charset="-120"/>
              </a:rPr>
              <a:t>0</a:t>
            </a: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新細明體" pitchFamily="18" charset="-120"/>
              </a:rPr>
              <a:t>.5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1" name="左大括弧 20">
            <a:extLst>
              <a:ext uri="{FF2B5EF4-FFF2-40B4-BE49-F238E27FC236}">
                <a16:creationId xmlns:a16="http://schemas.microsoft.com/office/drawing/2014/main" xmlns="" id="{CE6BEBD9-C6A8-976E-4B78-54330BDCED06}"/>
              </a:ext>
            </a:extLst>
          </p:cNvPr>
          <p:cNvSpPr/>
          <p:nvPr/>
        </p:nvSpPr>
        <p:spPr bwMode="auto">
          <a:xfrm rot="5400000">
            <a:off x="2412817" y="3095566"/>
            <a:ext cx="216000" cy="3240000"/>
          </a:xfrm>
          <a:prstGeom prst="leftBrace">
            <a:avLst>
              <a:gd name="adj1" fmla="val 20093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33FB5E53-D111-4AEB-5EED-A0ADAF907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811" y="4581610"/>
            <a:ext cx="258502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1.5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箭號: 向下 22">
            <a:extLst>
              <a:ext uri="{FF2B5EF4-FFF2-40B4-BE49-F238E27FC236}">
                <a16:creationId xmlns:a16="http://schemas.microsoft.com/office/drawing/2014/main" xmlns="" id="{8FAFADDE-7111-7D2E-5FCE-341633F71762}"/>
              </a:ext>
            </a:extLst>
          </p:cNvPr>
          <p:cNvSpPr/>
          <p:nvPr/>
        </p:nvSpPr>
        <p:spPr bwMode="auto">
          <a:xfrm>
            <a:off x="6757714" y="5105176"/>
            <a:ext cx="165501" cy="204394"/>
          </a:xfrm>
          <a:prstGeom prst="downArrow">
            <a:avLst/>
          </a:prstGeom>
          <a:solidFill>
            <a:srgbClr val="FFC39B"/>
          </a:solidFill>
          <a:ln w="127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55CC0471-A1A7-87F4-D77E-801EA10A8291}"/>
              </a:ext>
            </a:extLst>
          </p:cNvPr>
          <p:cNvSpPr/>
          <p:nvPr/>
        </p:nvSpPr>
        <p:spPr bwMode="auto">
          <a:xfrm>
            <a:off x="2767319" y="2251651"/>
            <a:ext cx="3116245" cy="36000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左大括弧 1">
            <a:extLst>
              <a:ext uri="{FF2B5EF4-FFF2-40B4-BE49-F238E27FC236}">
                <a16:creationId xmlns:a16="http://schemas.microsoft.com/office/drawing/2014/main" xmlns="" id="{6A864A97-B069-304A-34A2-4473D88843C6}"/>
              </a:ext>
            </a:extLst>
          </p:cNvPr>
          <p:cNvSpPr/>
          <p:nvPr/>
        </p:nvSpPr>
        <p:spPr bwMode="auto">
          <a:xfrm rot="16200000" flipV="1">
            <a:off x="1798289" y="4389481"/>
            <a:ext cx="144000" cy="1938945"/>
          </a:xfrm>
          <a:prstGeom prst="leftBrace">
            <a:avLst>
              <a:gd name="adj1" fmla="val 20093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93AFB1D-4207-F768-63E7-3FE827D74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421" y="5396957"/>
            <a:ext cx="841879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$35</a:t>
            </a:r>
            <a:endParaRPr lang="zh-CN" altLang="en-US" sz="22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左大括弧 9">
            <a:extLst>
              <a:ext uri="{FF2B5EF4-FFF2-40B4-BE49-F238E27FC236}">
                <a16:creationId xmlns:a16="http://schemas.microsoft.com/office/drawing/2014/main" xmlns="" id="{A2B6E181-4354-96F0-3195-9CD38717901E}"/>
              </a:ext>
            </a:extLst>
          </p:cNvPr>
          <p:cNvSpPr/>
          <p:nvPr/>
        </p:nvSpPr>
        <p:spPr bwMode="auto">
          <a:xfrm rot="16200000" flipV="1">
            <a:off x="2983447" y="5146022"/>
            <a:ext cx="144000" cy="425863"/>
          </a:xfrm>
          <a:prstGeom prst="leftBrace">
            <a:avLst>
              <a:gd name="adj1" fmla="val 20093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D80B94EF-D2C5-F969-BF4F-46EBBD948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5479" y="5396957"/>
            <a:ext cx="841879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$15</a:t>
            </a:r>
            <a:endParaRPr lang="zh-CN" altLang="en-US" sz="22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1CDE783D-D22B-396C-2AAC-3BC1974F7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8691" y="4869027"/>
            <a:ext cx="84187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1.5kg</a:t>
            </a:r>
            <a:endParaRPr lang="zh-CN" altLang="en-US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074C5349-0353-0FDB-14B5-1E9ACB7D5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995" y="4620871"/>
            <a:ext cx="186761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應付款：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EE6B28B-8B1A-14D7-D901-FC7B294A5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716" y="5157952"/>
            <a:ext cx="216183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3496953C-6101-F8E7-84CB-C9757195C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260" y="5157952"/>
            <a:ext cx="133403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$80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003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12" grpId="0" animBg="1"/>
      <p:bldP spid="12" grpId="1" animBg="1"/>
      <p:bldP spid="8" grpId="0"/>
      <p:bldP spid="13" grpId="0" animBg="1"/>
      <p:bldP spid="13" grpId="1" animBg="1"/>
      <p:bldP spid="14" grpId="0"/>
      <p:bldP spid="14" grpId="1"/>
      <p:bldP spid="15" grpId="0"/>
      <p:bldP spid="15" grpId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5" grpId="0" animBg="1"/>
      <p:bldP spid="25" grpId="1" animBg="1"/>
      <p:bldP spid="2" grpId="0" animBg="1"/>
      <p:bldP spid="2" grpId="1" animBg="1"/>
      <p:bldP spid="3" grpId="0"/>
      <p:bldP spid="3" grpId="1"/>
      <p:bldP spid="10" grpId="0" animBg="1"/>
      <p:bldP spid="10" grpId="1" animBg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B9CACAA2-8FE1-4F56-B592-0462D4585D15}"/>
              </a:ext>
            </a:extLst>
          </p:cNvPr>
          <p:cNvSpPr/>
          <p:nvPr/>
        </p:nvSpPr>
        <p:spPr>
          <a:xfrm>
            <a:off x="2869525" y="2010085"/>
            <a:ext cx="3295650" cy="292602"/>
          </a:xfrm>
          <a:prstGeom prst="rect">
            <a:avLst/>
          </a:prstGeom>
          <a:solidFill>
            <a:srgbClr val="FFC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AA62ACDC-F21E-F16C-C46E-D86428381160}"/>
              </a:ext>
            </a:extLst>
          </p:cNvPr>
          <p:cNvSpPr/>
          <p:nvPr/>
        </p:nvSpPr>
        <p:spPr>
          <a:xfrm>
            <a:off x="2867025" y="1677805"/>
            <a:ext cx="3295650" cy="292602"/>
          </a:xfrm>
          <a:prstGeom prst="rect">
            <a:avLst/>
          </a:prstGeom>
          <a:solidFill>
            <a:srgbClr val="FFC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A59F3B50-718A-6251-BD34-A49D4E79E699}"/>
              </a:ext>
            </a:extLst>
          </p:cNvPr>
          <p:cNvSpPr/>
          <p:nvPr/>
        </p:nvSpPr>
        <p:spPr>
          <a:xfrm>
            <a:off x="3629294" y="3149514"/>
            <a:ext cx="3636000" cy="396000"/>
          </a:xfrm>
          <a:prstGeom prst="rect">
            <a:avLst/>
          </a:prstGeom>
          <a:solidFill>
            <a:srgbClr val="FF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3B4F5DDD-2358-E956-1112-AB3D05E7627F}"/>
              </a:ext>
            </a:extLst>
          </p:cNvPr>
          <p:cNvSpPr/>
          <p:nvPr/>
        </p:nvSpPr>
        <p:spPr>
          <a:xfrm>
            <a:off x="5719762" y="2721807"/>
            <a:ext cx="1332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xmlns="" id="{30D2C737-D2E4-56A9-E556-D5F446C4CE79}"/>
              </a:ext>
            </a:extLst>
          </p:cNvPr>
          <p:cNvSpPr/>
          <p:nvPr/>
        </p:nvSpPr>
        <p:spPr>
          <a:xfrm>
            <a:off x="1200149" y="4114800"/>
            <a:ext cx="7210425" cy="1605461"/>
          </a:xfrm>
          <a:prstGeom prst="roundRect">
            <a:avLst>
              <a:gd name="adj" fmla="val 15480"/>
            </a:avLst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9A625D4-CF66-E467-D1DF-745413E26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814" y="2636082"/>
            <a:ext cx="7717711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霖傑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打算購買茶具和點心送給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位朋友作手信。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若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霖傑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贈送他們每人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套茶具和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盒點心，根據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上表，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霖傑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共須付款多少？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圆角矩形 7">
            <a:extLst>
              <a:ext uri="{FF2B5EF4-FFF2-40B4-BE49-F238E27FC236}">
                <a16:creationId xmlns:a16="http://schemas.microsoft.com/office/drawing/2014/main" xmlns="" id="{547123EF-A037-A46C-1905-D48526549A73}"/>
              </a:ext>
            </a:extLst>
          </p:cNvPr>
          <p:cNvSpPr/>
          <p:nvPr/>
        </p:nvSpPr>
        <p:spPr>
          <a:xfrm>
            <a:off x="5463782" y="3645601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xmlns="" id="{45608AB1-446A-C2B2-B88E-9292B5C5A4A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29287" y="3970730"/>
            <a:ext cx="2337193" cy="1749531"/>
          </a:xfrm>
          <a:prstGeom prst="rect">
            <a:avLst/>
          </a:pr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2795C06B-F764-2787-325F-F2EE8D3C0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748" y="4664468"/>
            <a:ext cx="153002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760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A0E1ADF1-BCB7-8D8F-A138-F690B61E9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748" y="5107619"/>
            <a:ext cx="394937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zh-TW" altLang="en-US" sz="2800" b="0" u="sng" dirty="0">
                <a:solidFill>
                  <a:srgbClr val="FF0000"/>
                </a:solidFill>
                <a:ea typeface="標楷體" panose="03000509000000000000" pitchFamily="65" charset="-120"/>
              </a:rPr>
              <a:t>霖傑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共須付款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$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760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CN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9D10B59B-59C7-5574-CAF6-8848126A0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032" y="4161357"/>
            <a:ext cx="337116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(                       )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413CE8AF-D35D-A51B-E9EF-881BD8A57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899" y="4161357"/>
            <a:ext cx="25111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       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14.6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96C986AC-7A44-4305-9E4F-49EC78265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898" y="4161357"/>
            <a:ext cx="983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87.8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4065B1C8-D997-4EB6-963F-4407BE89106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4983" y="970034"/>
            <a:ext cx="4076701" cy="1645269"/>
          </a:xfrm>
          <a:prstGeom prst="rect">
            <a:avLst/>
          </a:prstGeom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A424D78D-D709-486A-8922-DD824C087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59" y="946362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386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17" grpId="0" animBg="1"/>
      <p:bldP spid="17" grpId="1" animBg="1"/>
      <p:bldP spid="16" grpId="0" animBg="1"/>
      <p:bldP spid="16" grpId="1" animBg="1"/>
      <p:bldP spid="15" grpId="0" animBg="1"/>
      <p:bldP spid="15" grpId="1" animBg="1"/>
      <p:bldP spid="13" grpId="0"/>
      <p:bldP spid="14" grpId="0"/>
      <p:bldP spid="18" grpId="0"/>
      <p:bldP spid="7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xmlns="" id="{F9811D03-1D03-3DF7-3FBB-66BA0C457EBD}"/>
              </a:ext>
            </a:extLst>
          </p:cNvPr>
          <p:cNvSpPr/>
          <p:nvPr/>
        </p:nvSpPr>
        <p:spPr bwMode="auto">
          <a:xfrm>
            <a:off x="2475437" y="1897756"/>
            <a:ext cx="540000" cy="432000"/>
          </a:xfrm>
          <a:prstGeom prst="rect">
            <a:avLst/>
          </a:prstGeom>
          <a:solidFill>
            <a:srgbClr val="CCFFC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15B32444-7B93-1AC0-7790-D44AD89E8305}"/>
              </a:ext>
            </a:extLst>
          </p:cNvPr>
          <p:cNvSpPr/>
          <p:nvPr/>
        </p:nvSpPr>
        <p:spPr bwMode="auto">
          <a:xfrm>
            <a:off x="2462213" y="1123950"/>
            <a:ext cx="16560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F32FB14-56F2-E511-1F24-5CD506FA1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213" y="1068715"/>
            <a:ext cx="275107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5.61</a:t>
            </a:r>
            <a:r>
              <a:rPr lang="en-US" altLang="zh-TW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b="0" dirty="0">
                <a:ea typeface="標楷體" panose="03000509000000000000" pitchFamily="65" charset="-120"/>
              </a:rPr>
              <a:t>(2.7</a:t>
            </a:r>
            <a:r>
              <a:rPr lang="zh-TW" altLang="en-US" sz="2800" b="0" dirty="0"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</a:rPr>
              <a:t>1.6)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" name="右箭头标注 12">
            <a:extLst>
              <a:ext uri="{FF2B5EF4-FFF2-40B4-BE49-F238E27FC236}">
                <a16:creationId xmlns:a16="http://schemas.microsoft.com/office/drawing/2014/main" xmlns="" id="{BC6FD51F-8DA9-7FEE-D71A-262CBB9DA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87007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5" name="AutoShape 15">
            <a:extLst>
              <a:ext uri="{FF2B5EF4-FFF2-40B4-BE49-F238E27FC236}">
                <a16:creationId xmlns:a16="http://schemas.microsoft.com/office/drawing/2014/main" xmlns="" id="{072FA63F-C896-ED21-1D39-901AD7E57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4FD1B0BC-FE18-BBA6-3312-9726FD649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849766"/>
            <a:ext cx="2428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5.61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1.1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506CA1AC-3112-9FA7-06B6-F7C7938EC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650" y="1111399"/>
            <a:ext cx="37592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先計算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括號內的減法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EFDD80C2-6467-CE2D-CF4E-D74B2F409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650" y="1895475"/>
            <a:ext cx="4368800" cy="8302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將被除數和除數同時倍大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10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倍，再計算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81E29ECA-C639-1575-F3E5-9299B33BA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5553"/>
            <a:ext cx="2428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56.1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11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543E9478-539D-A64C-21EB-58069DA6D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068966"/>
            <a:ext cx="14287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5.1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2" grpId="0" animBg="1"/>
      <p:bldP spid="2" grpId="1" animBg="1"/>
      <p:bldP spid="4" grpId="0" animBg="1"/>
      <p:bldP spid="10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D679D00A-B77B-E07E-5E7E-0600B72CD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593" y="4301371"/>
            <a:ext cx="5737308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數字相同時，小數位數越多，值越小</a:t>
            </a:r>
            <a:r>
              <a:rPr lang="zh-CN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00D2B355-C112-224D-BFCA-0C9CE27BCA13}"/>
              </a:ext>
            </a:extLst>
          </p:cNvPr>
          <p:cNvSpPr/>
          <p:nvPr/>
        </p:nvSpPr>
        <p:spPr bwMode="auto">
          <a:xfrm>
            <a:off x="1292659" y="4474576"/>
            <a:ext cx="3166488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3D183454-052B-0B12-16CA-5709AD064591}"/>
              </a:ext>
            </a:extLst>
          </p:cNvPr>
          <p:cNvSpPr/>
          <p:nvPr/>
        </p:nvSpPr>
        <p:spPr>
          <a:xfrm>
            <a:off x="5430321" y="2086911"/>
            <a:ext cx="243654" cy="360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C46E1EB1-20EC-ACF4-CA4F-343CF6C78AC8}"/>
              </a:ext>
            </a:extLst>
          </p:cNvPr>
          <p:cNvSpPr/>
          <p:nvPr/>
        </p:nvSpPr>
        <p:spPr>
          <a:xfrm>
            <a:off x="6078021" y="1589751"/>
            <a:ext cx="432000" cy="360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77945E56-7552-C6DF-ECF7-2AC5620747D8}"/>
              </a:ext>
            </a:extLst>
          </p:cNvPr>
          <p:cNvSpPr/>
          <p:nvPr/>
        </p:nvSpPr>
        <p:spPr>
          <a:xfrm>
            <a:off x="1775646" y="2088842"/>
            <a:ext cx="243654" cy="36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A87B5884-8CBA-76BA-4AFA-B02858297FB9}"/>
              </a:ext>
            </a:extLst>
          </p:cNvPr>
          <p:cNvSpPr/>
          <p:nvPr/>
        </p:nvSpPr>
        <p:spPr>
          <a:xfrm>
            <a:off x="2430966" y="1591682"/>
            <a:ext cx="432000" cy="36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3282272" y="996980"/>
            <a:ext cx="720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190307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533" y="1933237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4440807" y="105131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40" y="1500242"/>
            <a:ext cx="653058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162</a:t>
            </a:r>
            <a:r>
              <a:rPr lang="en-US" altLang="zh-CN" sz="2800" b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0.25 		B. 143</a:t>
            </a:r>
            <a:r>
              <a:rPr lang="en-US" altLang="zh-CN" sz="2800" b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0.32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16.2</a:t>
            </a:r>
            <a:r>
              <a:rPr lang="en-US" altLang="zh-CN" sz="2800" b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25 		D. 14.3</a:t>
            </a:r>
            <a:r>
              <a:rPr lang="en-US" altLang="zh-CN" sz="2800" b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90" y="904796"/>
            <a:ext cx="44030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下列哪一項的值最小？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100" y="4410966"/>
            <a:ext cx="24462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162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0.25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101" y="4950656"/>
            <a:ext cx="26653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 143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0.32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2330586" y="1825237"/>
            <a:ext cx="108000" cy="108000"/>
          </a:xfrm>
          <a:prstGeom prst="rect">
            <a:avLst/>
          </a:prstGeom>
          <a:solidFill>
            <a:srgbClr val="FF00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F4EA46A-D3A4-B246-C4CD-47CDEE58557D}"/>
              </a:ext>
            </a:extLst>
          </p:cNvPr>
          <p:cNvSpPr/>
          <p:nvPr/>
        </p:nvSpPr>
        <p:spPr bwMode="auto">
          <a:xfrm>
            <a:off x="1690506" y="2340837"/>
            <a:ext cx="108000" cy="108000"/>
          </a:xfrm>
          <a:prstGeom prst="rect">
            <a:avLst/>
          </a:prstGeom>
          <a:solidFill>
            <a:srgbClr val="FF00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842417E6-E1FA-2DA0-A26A-2BFCFD6FE9EE}"/>
              </a:ext>
            </a:extLst>
          </p:cNvPr>
          <p:cNvSpPr/>
          <p:nvPr/>
        </p:nvSpPr>
        <p:spPr bwMode="auto">
          <a:xfrm>
            <a:off x="5979795" y="1825237"/>
            <a:ext cx="108000" cy="108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A77F53CC-E10A-88FC-D685-87F29CBC0B08}"/>
              </a:ext>
            </a:extLst>
          </p:cNvPr>
          <p:cNvSpPr/>
          <p:nvPr/>
        </p:nvSpPr>
        <p:spPr bwMode="auto">
          <a:xfrm>
            <a:off x="5347335" y="2340837"/>
            <a:ext cx="108000" cy="108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3249ADA-BC07-46C5-D1CA-1FD5E4684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100" y="2900699"/>
            <a:ext cx="5837801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忽略小數點，選項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的值相同，選項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的值相同。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EF480D98-BF87-827B-A82C-5E0CF99A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863" y="1555342"/>
            <a:ext cx="1548646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2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兩位小數</a:t>
            </a:r>
            <a:endParaRPr lang="en-US" altLang="zh-CN" sz="22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E942A87F-FDF2-78FF-B6EB-EBB14B00C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6966" y="2051508"/>
            <a:ext cx="144876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2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一位小數</a:t>
            </a:r>
            <a:endParaRPr lang="en-US" altLang="zh-CN" sz="22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B205AB89-5217-6873-2492-712539C3E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9463" y="1562202"/>
            <a:ext cx="1548646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200" b="0" dirty="0">
                <a:solidFill>
                  <a:srgbClr val="6CA62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兩位小數</a:t>
            </a:r>
            <a:endParaRPr lang="en-US" altLang="zh-CN" sz="2200" b="0" dirty="0">
              <a:solidFill>
                <a:srgbClr val="6CA62C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42BCCD1D-26F8-F93D-60B2-211731073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978" y="2055049"/>
            <a:ext cx="1448761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200" b="0" dirty="0">
                <a:solidFill>
                  <a:srgbClr val="6CA62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一位小數</a:t>
            </a:r>
            <a:endParaRPr lang="en-US" altLang="zh-CN" sz="2200" b="0" dirty="0">
              <a:solidFill>
                <a:srgbClr val="6CA62C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0E24C2C3-1396-47B8-137E-C004D40EA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899" y="2456437"/>
            <a:ext cx="239425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 &lt; C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，剔除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38604118-E84F-6A01-BB3F-94956AD14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9555" y="2463948"/>
            <a:ext cx="239425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6CA62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 &lt; D</a:t>
            </a:r>
            <a:r>
              <a:rPr lang="zh-CN" altLang="en-US" sz="2400" b="0" dirty="0">
                <a:solidFill>
                  <a:srgbClr val="6CA62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，剔除</a:t>
            </a:r>
            <a:r>
              <a:rPr lang="en-US" altLang="zh-CN" sz="2400" b="0" dirty="0">
                <a:solidFill>
                  <a:srgbClr val="6CA62C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</a:t>
            </a:r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xmlns="" id="{BFE954D7-E036-A5CE-C4C6-7D991F52BC94}"/>
              </a:ext>
            </a:extLst>
          </p:cNvPr>
          <p:cNvGrpSpPr/>
          <p:nvPr/>
        </p:nvGrpSpPr>
        <p:grpSpPr>
          <a:xfrm>
            <a:off x="4473429" y="2103081"/>
            <a:ext cx="324000" cy="324000"/>
            <a:chOff x="4564869" y="2103081"/>
            <a:chExt cx="324000" cy="324000"/>
          </a:xfrm>
        </p:grpSpPr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xmlns="" id="{9346258D-2B28-BC20-9919-5D79B726A536}"/>
                </a:ext>
              </a:extLst>
            </p:cNvPr>
            <p:cNvCxnSpPr>
              <a:cxnSpLocks/>
            </p:cNvCxnSpPr>
            <p:nvPr/>
          </p:nvCxnSpPr>
          <p:spPr>
            <a:xfrm>
              <a:off x="4564869" y="2103081"/>
              <a:ext cx="324000" cy="3240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xmlns="" id="{E1D5B8D8-1B6E-67F5-8F10-2CF77F9032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64869" y="2103081"/>
              <a:ext cx="324000" cy="3240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群組 26">
            <a:extLst>
              <a:ext uri="{FF2B5EF4-FFF2-40B4-BE49-F238E27FC236}">
                <a16:creationId xmlns:a16="http://schemas.microsoft.com/office/drawing/2014/main" xmlns="" id="{BFC0CB29-7FC7-4E9F-5C40-6B27FB0526C6}"/>
              </a:ext>
            </a:extLst>
          </p:cNvPr>
          <p:cNvGrpSpPr/>
          <p:nvPr/>
        </p:nvGrpSpPr>
        <p:grpSpPr>
          <a:xfrm>
            <a:off x="824220" y="2099726"/>
            <a:ext cx="324000" cy="324000"/>
            <a:chOff x="4564869" y="2103081"/>
            <a:chExt cx="324000" cy="324000"/>
          </a:xfrm>
        </p:grpSpPr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xmlns="" id="{A9489E38-B67F-513D-1605-5CEE7406CCEF}"/>
                </a:ext>
              </a:extLst>
            </p:cNvPr>
            <p:cNvCxnSpPr>
              <a:cxnSpLocks/>
            </p:cNvCxnSpPr>
            <p:nvPr/>
          </p:nvCxnSpPr>
          <p:spPr>
            <a:xfrm>
              <a:off x="4564869" y="2103081"/>
              <a:ext cx="324000" cy="3240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xmlns="" id="{77534E07-2B7B-B4F1-B9EE-D2F3395512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64869" y="2103081"/>
              <a:ext cx="324000" cy="3240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7D3AC238-F686-03E9-CC5B-9AC461C1C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100" y="3871276"/>
            <a:ext cx="309930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比較選項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和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E4394E5E-B2FC-2D00-B4C1-D939C8DD7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923" y="4407484"/>
            <a:ext cx="150602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40.5 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D2E839A4-11C6-DF35-C404-DAA8A7CC6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1303" y="4951423"/>
            <a:ext cx="17678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45.76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3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8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3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2" grpId="0" animBg="1"/>
      <p:bldP spid="32" grpId="1" animBg="1"/>
      <p:bldP spid="11" grpId="0" animBg="1"/>
      <p:bldP spid="11" grpId="1" animBg="1"/>
      <p:bldP spid="12" grpId="0" animBg="1"/>
      <p:bldP spid="12" grpId="1" animBg="1"/>
      <p:bldP spid="10" grpId="0" animBg="1"/>
      <p:bldP spid="10" grpId="1" animBg="1"/>
      <p:bldP spid="8" grpId="0" animBg="1"/>
      <p:bldP spid="8" grpId="1" animBg="1"/>
      <p:bldP spid="26" grpId="1" animBg="1"/>
      <p:bldP spid="26" grpId="2" animBg="1"/>
      <p:bldP spid="22" grpId="0"/>
      <p:bldP spid="33" grpId="0"/>
      <p:bldP spid="33" grpId="1"/>
      <p:bldP spid="9" grpId="0"/>
      <p:bldP spid="9" grpId="1"/>
      <p:bldP spid="14" grpId="0" animBg="1"/>
      <p:bldP spid="14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/>
      <p:bldP spid="7" grpId="1"/>
      <p:bldP spid="13" grpId="0"/>
      <p:bldP spid="13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31" grpId="0"/>
      <p:bldP spid="31" grpId="1"/>
      <p:bldP spid="34" grpId="0"/>
      <p:bldP spid="34" grpId="1"/>
      <p:bldP spid="35" grpId="0"/>
      <p:bldP spid="3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7BFA4800-1003-4E7A-B467-DA69F2ABE575}"/>
              </a:ext>
            </a:extLst>
          </p:cNvPr>
          <p:cNvSpPr/>
          <p:nvPr/>
        </p:nvSpPr>
        <p:spPr bwMode="auto">
          <a:xfrm>
            <a:off x="1533236" y="2135432"/>
            <a:ext cx="3779384" cy="39528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20A38EBE-3235-49CB-B316-0BBA58AA1239}"/>
              </a:ext>
            </a:extLst>
          </p:cNvPr>
          <p:cNvSpPr/>
          <p:nvPr/>
        </p:nvSpPr>
        <p:spPr bwMode="auto">
          <a:xfrm>
            <a:off x="5312620" y="2138098"/>
            <a:ext cx="1041998" cy="395287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45B6EEA-F3AE-6E93-3A72-98B8E8341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9" y="2056332"/>
            <a:ext cx="776735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欣怡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為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位朋友每位購買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張明信片。她共須付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210" y="3453647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1899174" y="2609818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3073862"/>
            <a:ext cx="585163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$416.4 			B. $441.6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$2476.8 		D. $2841.8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F3DDC7D-D8DB-1876-E7F0-58374059F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D32F428C-B2CF-4464-9249-B639131AD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012" y="1009258"/>
            <a:ext cx="2395714" cy="954107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xmlns="" id="{5C0BD5F4-06FF-4B5D-9675-DF177A8FE8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3647" y="1000022"/>
            <a:ext cx="2214642" cy="961072"/>
          </a:xfrm>
          <a:prstGeom prst="rect">
            <a:avLst/>
          </a:prstGeom>
        </p:spPr>
      </p:pic>
      <p:sp>
        <p:nvSpPr>
          <p:cNvPr id="30" name="Text Box 54">
            <a:extLst>
              <a:ext uri="{FF2B5EF4-FFF2-40B4-BE49-F238E27FC236}">
                <a16:creationId xmlns:a16="http://schemas.microsoft.com/office/drawing/2014/main" xmlns="" id="{5BD7FCF1-B376-452E-8B9C-06DDB7F09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0673" y="349201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6B829FEA-01ED-4615-A305-1A3A2732A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2270" y="4996613"/>
            <a:ext cx="71267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FF3399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4.6</a:t>
            </a:r>
            <a:endParaRPr lang="zh-CN" altLang="en-US" sz="2800" b="0" dirty="0">
              <a:solidFill>
                <a:srgbClr val="FF3399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DE8FECDF-4167-4D28-B332-C50AA5894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103" y="4178739"/>
            <a:ext cx="5733245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須付的款項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每張</a:t>
            </a:r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</a:rPr>
              <a:t>明信片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的售價 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數量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4" name="箭號: 向下 20">
            <a:extLst>
              <a:ext uri="{FF2B5EF4-FFF2-40B4-BE49-F238E27FC236}">
                <a16:creationId xmlns:a16="http://schemas.microsoft.com/office/drawing/2014/main" xmlns="" id="{2DCAD985-9B18-4DD5-99DD-3B26D2A368B5}"/>
              </a:ext>
            </a:extLst>
          </p:cNvPr>
          <p:cNvSpPr/>
          <p:nvPr/>
        </p:nvSpPr>
        <p:spPr bwMode="auto">
          <a:xfrm>
            <a:off x="5174993" y="4738430"/>
            <a:ext cx="192455" cy="282382"/>
          </a:xfrm>
          <a:prstGeom prst="downArrow">
            <a:avLst/>
          </a:prstGeom>
          <a:solidFill>
            <a:srgbClr val="FFC5C5"/>
          </a:solidFill>
          <a:ln w="12700" cap="flat" cmpd="sng" algn="ctr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箭號: 向下 21">
            <a:extLst>
              <a:ext uri="{FF2B5EF4-FFF2-40B4-BE49-F238E27FC236}">
                <a16:creationId xmlns:a16="http://schemas.microsoft.com/office/drawing/2014/main" xmlns="" id="{5EF55246-4ED2-4E81-84F3-B90F8682706F}"/>
              </a:ext>
            </a:extLst>
          </p:cNvPr>
          <p:cNvSpPr/>
          <p:nvPr/>
        </p:nvSpPr>
        <p:spPr bwMode="auto">
          <a:xfrm>
            <a:off x="6180633" y="4714231"/>
            <a:ext cx="192455" cy="282382"/>
          </a:xfrm>
          <a:prstGeom prst="downArrow">
            <a:avLst/>
          </a:prstGeom>
          <a:solidFill>
            <a:srgbClr val="FFEEB9"/>
          </a:solidFill>
          <a:ln w="127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C1DA2841-0C64-4808-93D4-7FDAEADC9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693" y="4968905"/>
            <a:ext cx="349643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      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       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) = 441.6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9C296FE0-1482-4192-92C1-775390994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4809" y="4973322"/>
            <a:ext cx="10086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</a:t>
            </a:r>
            <a:r>
              <a:rPr lang="en-US" altLang="zh-TW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endParaRPr lang="zh-CN" altLang="en-US" sz="28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FCE8823D-858E-400A-8203-D4B511600824}"/>
              </a:ext>
            </a:extLst>
          </p:cNvPr>
          <p:cNvSpPr/>
          <p:nvPr/>
        </p:nvSpPr>
        <p:spPr bwMode="auto">
          <a:xfrm>
            <a:off x="5268605" y="1079339"/>
            <a:ext cx="1418522" cy="717086"/>
          </a:xfrm>
          <a:prstGeom prst="rect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0" grpId="0"/>
      <p:bldP spid="31" grpId="0"/>
      <p:bldP spid="31" grpId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7" grpId="0"/>
      <p:bldP spid="37" grpId="1"/>
      <p:bldP spid="38" grpId="0"/>
      <p:bldP spid="38" grpId="1"/>
      <p:bldP spid="26" grpId="0" animBg="1"/>
      <p:bldP spid="2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2E28762D-8002-4743-BA6B-47A118E286F1}"/>
              </a:ext>
            </a:extLst>
          </p:cNvPr>
          <p:cNvSpPr/>
          <p:nvPr/>
        </p:nvSpPr>
        <p:spPr bwMode="auto">
          <a:xfrm>
            <a:off x="4040777" y="2173016"/>
            <a:ext cx="3791659" cy="39528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0FE966D0-4379-4D58-8F25-CAA63A95A56C}"/>
              </a:ext>
            </a:extLst>
          </p:cNvPr>
          <p:cNvSpPr/>
          <p:nvPr/>
        </p:nvSpPr>
        <p:spPr bwMode="auto">
          <a:xfrm>
            <a:off x="797642" y="2562483"/>
            <a:ext cx="2047157" cy="395287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xmlns="" id="{A527AF72-FF0F-42A3-A204-23E1EE28BAF6}"/>
              </a:ext>
            </a:extLst>
          </p:cNvPr>
          <p:cNvSpPr/>
          <p:nvPr/>
        </p:nvSpPr>
        <p:spPr bwMode="auto">
          <a:xfrm>
            <a:off x="2238103" y="2178242"/>
            <a:ext cx="1428206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09B0B656-3183-499B-B22C-37D371D0A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9" y="2081033"/>
            <a:ext cx="7767355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承上題，優惠套裝內含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本畫冊和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張明信片，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售價是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$89.8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。如果購買相同數量的畫冊和明信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片，購買優惠套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裝可以節省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59FE3873-E304-E8F2-BB4A-155F1FF218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952130"/>
            <a:ext cx="792000" cy="643937"/>
          </a:xfrm>
          <a:prstGeom prst="rect">
            <a:avLst/>
          </a:prstGeom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962FA36-8D8F-A962-F1C1-7803B5774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839" y="100048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1" name="Oval 2">
            <a:extLst>
              <a:ext uri="{FF2B5EF4-FFF2-40B4-BE49-F238E27FC236}">
                <a16:creationId xmlns:a16="http://schemas.microsoft.com/office/drawing/2014/main" xmlns="" id="{2812CFB0-B364-4216-9B84-8E92A1890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210" y="3730736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2" name="圆角矩形 22">
            <a:extLst>
              <a:ext uri="{FF2B5EF4-FFF2-40B4-BE49-F238E27FC236}">
                <a16:creationId xmlns:a16="http://schemas.microsoft.com/office/drawing/2014/main" xmlns="" id="{178C3864-2C12-489A-8A1C-A06801F25EFA}"/>
              </a:ext>
            </a:extLst>
          </p:cNvPr>
          <p:cNvSpPr/>
          <p:nvPr/>
        </p:nvSpPr>
        <p:spPr>
          <a:xfrm>
            <a:off x="6147902" y="305637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DB04D1F-F9C3-45C4-94D4-E67A275C3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3434075"/>
            <a:ext cx="585163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$7 			B. $14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$16.8 		         D. $18.8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xmlns="" id="{503FFA84-789E-46D1-85DA-4AFBF02004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3012" y="1009258"/>
            <a:ext cx="2395714" cy="954107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xmlns="" id="{6358A501-89D7-4DB6-9F0E-876492EAD0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3647" y="1000022"/>
            <a:ext cx="2214642" cy="961072"/>
          </a:xfrm>
          <a:prstGeom prst="rect">
            <a:avLst/>
          </a:prstGeom>
        </p:spPr>
      </p:pic>
      <p:sp>
        <p:nvSpPr>
          <p:cNvPr id="40" name="Text Box 54">
            <a:extLst>
              <a:ext uri="{FF2B5EF4-FFF2-40B4-BE49-F238E27FC236}">
                <a16:creationId xmlns:a16="http://schemas.microsoft.com/office/drawing/2014/main" xmlns="" id="{66DE4A10-0FDA-4938-A2F1-24FC00FFE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0673" y="3759864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E360632D-AE6C-4B7B-898F-84FF094D5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7013" y="4465126"/>
            <a:ext cx="130091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18.8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2B3F549A-84C9-4B9A-A822-6F80B5A4A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627" y="4472863"/>
            <a:ext cx="10654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89.8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591377BF-3707-42ED-883F-03D63DEE9199}"/>
              </a:ext>
            </a:extLst>
          </p:cNvPr>
          <p:cNvSpPr/>
          <p:nvPr/>
        </p:nvSpPr>
        <p:spPr bwMode="auto">
          <a:xfrm>
            <a:off x="5277841" y="1116283"/>
            <a:ext cx="1404000" cy="648000"/>
          </a:xfrm>
          <a:prstGeom prst="rect">
            <a:avLst/>
          </a:prstGeom>
          <a:noFill/>
          <a:ln w="38100" algn="ctr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8D683F30-4AF3-4916-9118-EA879FC09A75}"/>
              </a:ext>
            </a:extLst>
          </p:cNvPr>
          <p:cNvSpPr/>
          <p:nvPr/>
        </p:nvSpPr>
        <p:spPr bwMode="auto">
          <a:xfrm>
            <a:off x="2411386" y="1145068"/>
            <a:ext cx="1152000" cy="648000"/>
          </a:xfrm>
          <a:prstGeom prst="rect">
            <a:avLst/>
          </a:prstGeom>
          <a:noFill/>
          <a:ln w="38100" algn="ctr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cxnSp>
        <p:nvCxnSpPr>
          <p:cNvPr id="55" name="直線接點 4">
            <a:extLst>
              <a:ext uri="{FF2B5EF4-FFF2-40B4-BE49-F238E27FC236}">
                <a16:creationId xmlns:a16="http://schemas.microsoft.com/office/drawing/2014/main" xmlns="" id="{B5C141AB-AF69-48F2-9BDA-043282E13797}"/>
              </a:ext>
            </a:extLst>
          </p:cNvPr>
          <p:cNvCxnSpPr>
            <a:cxnSpLocks/>
          </p:cNvCxnSpPr>
          <p:nvPr/>
        </p:nvCxnSpPr>
        <p:spPr bwMode="auto">
          <a:xfrm>
            <a:off x="3833091" y="2994714"/>
            <a:ext cx="424138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6" name="直線接點 4">
            <a:extLst>
              <a:ext uri="{FF2B5EF4-FFF2-40B4-BE49-F238E27FC236}">
                <a16:creationId xmlns:a16="http://schemas.microsoft.com/office/drawing/2014/main" xmlns="" id="{048E871C-27F4-41BB-AC1E-3AC3DEFCAD38}"/>
              </a:ext>
            </a:extLst>
          </p:cNvPr>
          <p:cNvCxnSpPr>
            <a:cxnSpLocks/>
          </p:cNvCxnSpPr>
          <p:nvPr/>
        </p:nvCxnSpPr>
        <p:spPr bwMode="auto">
          <a:xfrm flipV="1">
            <a:off x="804242" y="3430803"/>
            <a:ext cx="420294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D13006AA-93E2-4DA4-8854-489A92C16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253" y="4482406"/>
            <a:ext cx="263405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25.8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.6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×18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2B3F549A-84C9-4B9A-A822-6F80B5A4A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2660" y="5349977"/>
            <a:ext cx="2326936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000" b="0" dirty="0" smtClean="0">
                <a:solidFill>
                  <a:srgbClr val="FF3399"/>
                </a:solidFill>
                <a:ea typeface="標楷體" panose="03000509000000000000" pitchFamily="65" charset="-120"/>
              </a:rPr>
              <a:t>優惠套裝的售價</a:t>
            </a:r>
            <a:endParaRPr lang="zh-CN" altLang="en-US" sz="2000" b="0" dirty="0">
              <a:solidFill>
                <a:srgbClr val="FF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 flipH="1" flipV="1">
            <a:off x="4840247" y="4995840"/>
            <a:ext cx="0" cy="36576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2B3F549A-84C9-4B9A-A822-6F80B5A4A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053" y="5349977"/>
            <a:ext cx="2326936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000" b="0" dirty="0" smtClean="0">
                <a:solidFill>
                  <a:srgbClr val="FF3399"/>
                </a:solidFill>
                <a:ea typeface="標楷體" panose="03000509000000000000" pitchFamily="65" charset="-120"/>
              </a:rPr>
              <a:t>1</a:t>
            </a:r>
            <a:r>
              <a:rPr lang="zh-TW" altLang="en-US" sz="2000" b="0" dirty="0" smtClean="0">
                <a:solidFill>
                  <a:srgbClr val="FF3399"/>
                </a:solidFill>
                <a:ea typeface="標楷體" panose="03000509000000000000" pitchFamily="65" charset="-120"/>
              </a:rPr>
              <a:t>本畫冊和</a:t>
            </a:r>
            <a:r>
              <a:rPr lang="en-US" altLang="zh-TW" sz="2000" b="0" dirty="0" smtClean="0">
                <a:solidFill>
                  <a:srgbClr val="FF3399"/>
                </a:solidFill>
                <a:ea typeface="標楷體" panose="03000509000000000000" pitchFamily="65" charset="-120"/>
              </a:rPr>
              <a:t>18</a:t>
            </a:r>
            <a:r>
              <a:rPr lang="zh-TW" altLang="en-US" sz="2000" b="0" dirty="0" smtClean="0">
                <a:solidFill>
                  <a:srgbClr val="FF3399"/>
                </a:solidFill>
                <a:ea typeface="標楷體" panose="03000509000000000000" pitchFamily="65" charset="-120"/>
              </a:rPr>
              <a:t>張明信片的總售價</a:t>
            </a:r>
            <a:endParaRPr lang="zh-CN" altLang="en-US" sz="2000" b="0" dirty="0">
              <a:solidFill>
                <a:srgbClr val="FF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37" name="直接箭头连接符 36"/>
          <p:cNvCxnSpPr/>
          <p:nvPr/>
        </p:nvCxnSpPr>
        <p:spPr bwMode="auto">
          <a:xfrm flipH="1" flipV="1">
            <a:off x="2725190" y="5140976"/>
            <a:ext cx="0" cy="27432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6" name="左大括号 5"/>
          <p:cNvSpPr/>
          <p:nvPr/>
        </p:nvSpPr>
        <p:spPr bwMode="auto">
          <a:xfrm rot="16200000">
            <a:off x="2645825" y="3993800"/>
            <a:ext cx="182880" cy="2057623"/>
          </a:xfrm>
          <a:prstGeom prst="leftBrace">
            <a:avLst>
              <a:gd name="adj1" fmla="val 121385"/>
              <a:gd name="adj2" fmla="val 50000"/>
            </a:avLst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D13006AA-93E2-4DA4-8854-489A92C16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3896" y="4419695"/>
            <a:ext cx="2862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                       )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D13006AA-93E2-4DA4-8854-489A92C16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292" y="4426813"/>
            <a:ext cx="8512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0" grpId="0" animBg="1"/>
      <p:bldP spid="50" grpId="1" animBg="1"/>
      <p:bldP spid="52" grpId="0" animBg="1"/>
      <p:bldP spid="52" grpId="1" animBg="1"/>
      <p:bldP spid="40" grpId="0"/>
      <p:bldP spid="46" grpId="0"/>
      <p:bldP spid="46" grpId="1"/>
      <p:bldP spid="47" grpId="0"/>
      <p:bldP spid="47" grpId="1"/>
      <p:bldP spid="49" grpId="0" animBg="1"/>
      <p:bldP spid="49" grpId="1" animBg="1"/>
      <p:bldP spid="54" grpId="0" animBg="1"/>
      <p:bldP spid="54" grpId="1" animBg="1"/>
      <p:bldP spid="59" grpId="0"/>
      <p:bldP spid="59" grpId="1"/>
      <p:bldP spid="28" grpId="0"/>
      <p:bldP spid="28" grpId="1"/>
      <p:bldP spid="36" grpId="0"/>
      <p:bldP spid="36" grpId="1"/>
      <p:bldP spid="6" grpId="0" animBg="1"/>
      <p:bldP spid="6" grpId="1" animBg="1"/>
      <p:bldP spid="38" grpId="0"/>
      <p:bldP spid="38" grpId="1"/>
      <p:bldP spid="41" grpId="0"/>
      <p:bldP spid="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B7D0B02C-391A-4ABD-8693-540B7D5E61B9}"/>
              </a:ext>
            </a:extLst>
          </p:cNvPr>
          <p:cNvSpPr/>
          <p:nvPr/>
        </p:nvSpPr>
        <p:spPr bwMode="auto">
          <a:xfrm>
            <a:off x="2806522" y="2381521"/>
            <a:ext cx="804898" cy="43200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A3BEB5DB-A805-4DC4-99DA-4BA4F0C29045}"/>
              </a:ext>
            </a:extLst>
          </p:cNvPr>
          <p:cNvSpPr/>
          <p:nvPr/>
        </p:nvSpPr>
        <p:spPr bwMode="auto">
          <a:xfrm>
            <a:off x="3970306" y="2374554"/>
            <a:ext cx="804898" cy="43200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77147356-BB24-49CA-859C-17B855432AE8}"/>
              </a:ext>
            </a:extLst>
          </p:cNvPr>
          <p:cNvSpPr/>
          <p:nvPr/>
        </p:nvSpPr>
        <p:spPr bwMode="auto">
          <a:xfrm>
            <a:off x="5129540" y="2383790"/>
            <a:ext cx="804898" cy="432000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29B4D1B1-0443-4784-A6CB-EFA1D73FF668}"/>
              </a:ext>
            </a:extLst>
          </p:cNvPr>
          <p:cNvSpPr/>
          <p:nvPr/>
        </p:nvSpPr>
        <p:spPr bwMode="auto">
          <a:xfrm>
            <a:off x="2849758" y="1931790"/>
            <a:ext cx="692316" cy="321765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xmlns="" id="{9A168B1F-8081-4711-AEC5-E79336A37699}"/>
              </a:ext>
            </a:extLst>
          </p:cNvPr>
          <p:cNvSpPr/>
          <p:nvPr/>
        </p:nvSpPr>
        <p:spPr bwMode="auto">
          <a:xfrm>
            <a:off x="4013542" y="1941939"/>
            <a:ext cx="692316" cy="321765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E3B95314-4541-468E-B5F8-B9ACCF501DFF}"/>
              </a:ext>
            </a:extLst>
          </p:cNvPr>
          <p:cNvSpPr/>
          <p:nvPr/>
        </p:nvSpPr>
        <p:spPr bwMode="auto">
          <a:xfrm>
            <a:off x="5172776" y="1935821"/>
            <a:ext cx="692316" cy="321765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graphicFrame>
        <p:nvGraphicFramePr>
          <p:cNvPr id="26" name="表格 25">
            <a:extLst>
              <a:ext uri="{FF2B5EF4-FFF2-40B4-BE49-F238E27FC236}">
                <a16:creationId xmlns:a16="http://schemas.microsoft.com/office/drawing/2014/main" xmlns="" id="{2AA6C0FF-AC2C-463F-9E60-4A9573E1D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724514"/>
              </p:ext>
            </p:extLst>
          </p:nvPr>
        </p:nvGraphicFramePr>
        <p:xfrm>
          <a:off x="1266729" y="1351692"/>
          <a:ext cx="4847746" cy="1557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0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83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4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6882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包裝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小包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中包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大包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1974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數量</a:t>
                      </a:r>
                      <a:r>
                        <a:rPr lang="en-US" altLang="zh-CN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(</a:t>
                      </a: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張</a:t>
                      </a:r>
                      <a:r>
                        <a:rPr lang="en-US" altLang="zh-CN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)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12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22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48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1974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</a:pP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售價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$9.8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$16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  <a:cs typeface="Arial" pitchFamily="34" charset="0"/>
                        </a:rPr>
                        <a:t>$30.5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Arial" pitchFamily="34" charset="0"/>
                        <a:ea typeface="標楷體" pitchFamily="65" charset="-120"/>
                        <a:cs typeface="Arial" pitchFamily="34" charset="0"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910651"/>
                  </a:ext>
                </a:extLst>
              </a:tr>
            </a:tbl>
          </a:graphicData>
        </a:graphic>
      </p:graphicFrame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4FD68883-F9A6-4AF3-B9EE-1A0F1A37D9BD}"/>
              </a:ext>
            </a:extLst>
          </p:cNvPr>
          <p:cNvSpPr/>
          <p:nvPr/>
        </p:nvSpPr>
        <p:spPr bwMode="auto">
          <a:xfrm>
            <a:off x="3606082" y="2915562"/>
            <a:ext cx="864000" cy="50334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B68AC416-82E9-D19C-2CEB-9FEC94D12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8" y="2897656"/>
            <a:ext cx="784223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根據上表，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方芳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$128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最多可買手工紙多少張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88914ADF-E7E0-4DCE-AAC7-6BD8FDEDA891}"/>
              </a:ext>
            </a:extLst>
          </p:cNvPr>
          <p:cNvSpPr/>
          <p:nvPr/>
        </p:nvSpPr>
        <p:spPr bwMode="auto">
          <a:xfrm>
            <a:off x="4470399" y="2915883"/>
            <a:ext cx="674257" cy="489812"/>
          </a:xfrm>
          <a:prstGeom prst="rect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012" y="378048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7138490" y="341890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9800" y="3814779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4D03166-8D23-6769-B507-D86B2D7AC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90" y="3469145"/>
            <a:ext cx="550518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156 		         B. 176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192 		         D. 240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Rectangle 49">
            <a:extLst>
              <a:ext uri="{FF2B5EF4-FFF2-40B4-BE49-F238E27FC236}">
                <a16:creationId xmlns:a16="http://schemas.microsoft.com/office/drawing/2014/main" xmlns="" id="{D98905F9-A4B3-49E6-A26E-4ABE02C0B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9059" y="1289340"/>
            <a:ext cx="3084941" cy="7064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可買小包的包數：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128÷9.8 = 13(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)···$0.6</a:t>
            </a:r>
            <a:endParaRPr lang="en-US" altLang="zh-TW" sz="22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40" name="Rectangle 49">
            <a:extLst>
              <a:ext uri="{FF2B5EF4-FFF2-40B4-BE49-F238E27FC236}">
                <a16:creationId xmlns:a16="http://schemas.microsoft.com/office/drawing/2014/main" xmlns="" id="{16EE3E4A-458B-4D77-8DD3-FD6DEB81F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97" y="4450035"/>
            <a:ext cx="2336845" cy="7064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可買中包的包數：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128÷16 = 8(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</a:t>
            </a:r>
            <a:endParaRPr lang="en-US" altLang="zh-TW" sz="22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44" name="Rectangle 49">
            <a:extLst>
              <a:ext uri="{FF2B5EF4-FFF2-40B4-BE49-F238E27FC236}">
                <a16:creationId xmlns:a16="http://schemas.microsoft.com/office/drawing/2014/main" xmlns="" id="{336178F4-8BFE-4582-A38F-0404B22E8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323" y="4407990"/>
            <a:ext cx="2973222" cy="7064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可買大包的包數：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128÷30.5 = 4(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包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)···$6</a:t>
            </a:r>
            <a:endParaRPr lang="en-US" altLang="zh-TW" sz="22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48" name="Rectangle 49">
            <a:extLst>
              <a:ext uri="{FF2B5EF4-FFF2-40B4-BE49-F238E27FC236}">
                <a16:creationId xmlns:a16="http://schemas.microsoft.com/office/drawing/2014/main" xmlns="" id="{9A50F091-DE96-4904-A4B0-EF8DCF08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8216" y="2052861"/>
            <a:ext cx="2291835" cy="7064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可買張數：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12×13 = 156(</a:t>
            </a:r>
            <a:r>
              <a:rPr lang="zh-CN" altLang="en-US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張</a:t>
            </a:r>
            <a:r>
              <a:rPr lang="en-US" altLang="zh-CN" sz="220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)</a:t>
            </a:r>
            <a:endParaRPr lang="en-US" altLang="zh-TW" sz="220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36E12D5-6875-4CEF-BF62-C85BA09FD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382" y="5220402"/>
            <a:ext cx="2273416" cy="701116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可買張數：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22×8 = 176(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張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Rectangle 49">
            <a:extLst>
              <a:ext uri="{FF2B5EF4-FFF2-40B4-BE49-F238E27FC236}">
                <a16:creationId xmlns:a16="http://schemas.microsoft.com/office/drawing/2014/main" xmlns="" id="{24B323F3-286B-42ED-B8A4-BB09F16B7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279" y="5215441"/>
            <a:ext cx="2190288" cy="706437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400"/>
              </a:lnSpc>
              <a:defRPr/>
            </a:pP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可買張數： </a:t>
            </a:r>
            <a:endParaRPr lang="en-US" altLang="zh-CN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2400"/>
              </a:lnSpc>
              <a:defRPr/>
            </a:pP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48×4 = 192(</a:t>
            </a:r>
            <a:r>
              <a:rPr lang="zh-CN" altLang="en-US" sz="2200" dirty="0">
                <a:solidFill>
                  <a:srgbClr val="0000FF"/>
                </a:solidFill>
                <a:ea typeface="標楷體" panose="03000509000000000000" pitchFamily="65" charset="-120"/>
              </a:rPr>
              <a:t>張</a:t>
            </a:r>
            <a:r>
              <a:rPr lang="en-US" altLang="zh-CN" sz="22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2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D4F47E03-2CDA-4FD8-9FD1-93655179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208" y="813291"/>
            <a:ext cx="23883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手工紙售價表</a:t>
            </a:r>
            <a:endParaRPr kumimoji="1" lang="zh-CN" altLang="en-US" sz="2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C6C4F168-5878-477D-8E94-1B9DDC936B0D}"/>
              </a:ext>
            </a:extLst>
          </p:cNvPr>
          <p:cNvSpPr/>
          <p:nvPr/>
        </p:nvSpPr>
        <p:spPr bwMode="auto">
          <a:xfrm>
            <a:off x="5281850" y="5533029"/>
            <a:ext cx="500278" cy="340205"/>
          </a:xfrm>
          <a:prstGeom prst="rect">
            <a:avLst/>
          </a:prstGeom>
          <a:noFill/>
          <a:ln w="3810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5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8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  <p:bldP spid="49" grpId="0" animBg="1"/>
      <p:bldP spid="49" grpId="1" animBg="1"/>
      <p:bldP spid="51" grpId="0" animBg="1"/>
      <p:bldP spid="51" grpId="1" animBg="1"/>
      <p:bldP spid="53" grpId="0" animBg="1"/>
      <p:bldP spid="53" grpId="1" animBg="1"/>
      <p:bldP spid="31" grpId="0" animBg="1"/>
      <p:bldP spid="31" grpId="1" animBg="1"/>
      <p:bldP spid="54" grpId="0" animBg="1"/>
      <p:bldP spid="54" grpId="1" animBg="1"/>
      <p:bldP spid="25" grpId="0"/>
      <p:bldP spid="32" grpId="0"/>
      <p:bldP spid="32" grpId="1"/>
      <p:bldP spid="40" grpId="0"/>
      <p:bldP spid="40" grpId="1"/>
      <p:bldP spid="44" grpId="0"/>
      <p:bldP spid="44" grpId="1"/>
      <p:bldP spid="48" grpId="0"/>
      <p:bldP spid="48" grpId="1"/>
      <p:bldP spid="50" grpId="0"/>
      <p:bldP spid="50" grpId="1"/>
      <p:bldP spid="52" grpId="0"/>
      <p:bldP spid="52" grpId="1"/>
      <p:bldP spid="30" grpId="0" animBg="1"/>
      <p:bldP spid="3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xmlns="" id="{CB6431D5-9DC0-D576-7648-36407C630E0B}"/>
              </a:ext>
            </a:extLst>
          </p:cNvPr>
          <p:cNvSpPr/>
          <p:nvPr/>
        </p:nvSpPr>
        <p:spPr bwMode="auto">
          <a:xfrm>
            <a:off x="6844114" y="994691"/>
            <a:ext cx="61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03634ABC-352E-B2E1-5808-4022BD45B882}"/>
              </a:ext>
            </a:extLst>
          </p:cNvPr>
          <p:cNvSpPr/>
          <p:nvPr/>
        </p:nvSpPr>
        <p:spPr bwMode="auto">
          <a:xfrm>
            <a:off x="4338963" y="985813"/>
            <a:ext cx="1476000" cy="396000"/>
          </a:xfrm>
          <a:prstGeom prst="rect">
            <a:avLst/>
          </a:prstGeom>
          <a:solidFill>
            <a:srgbClr val="FFD85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96ED11B5-44AD-3A57-349D-C5FFB9F57B09}"/>
              </a:ext>
            </a:extLst>
          </p:cNvPr>
          <p:cNvSpPr/>
          <p:nvPr/>
        </p:nvSpPr>
        <p:spPr bwMode="auto">
          <a:xfrm>
            <a:off x="778589" y="985422"/>
            <a:ext cx="3251873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562" y="239761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5865184" y="148757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(2021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8753" y="243255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405" name="Rectangle 4">
            <a:extLst>
              <a:ext uri="{FF2B5EF4-FFF2-40B4-BE49-F238E27FC236}">
                <a16:creationId xmlns:a16="http://schemas.microsoft.com/office/drawing/2014/main" xmlns="" id="{B998EC34-922C-4FCA-B640-C76AA78A6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14" y="1934596"/>
            <a:ext cx="612963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0.15kg 			B. 0.9kg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5.625kg 			D. 13.5kg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32A6F5F-316C-5A5C-7686-F7CF67F52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B9C19C8-1021-33B1-B96E-2505367F2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9" y="904796"/>
            <a:ext cx="778438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每包蛋糕粉重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2.25kg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名學員共用去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包蛋糕粉，平均每人用去蛋糕粉多少？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3DBA4BD-225E-BE13-4E4C-F4ADC9979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316" y="3138487"/>
            <a:ext cx="4753426" cy="869469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平均每人用去蛋糕粉的重量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>
              <a:spcAft>
                <a:spcPts val="300"/>
              </a:spcAft>
            </a:pP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用去蛋糕粉的總重量</a:t>
            </a:r>
            <a:r>
              <a:rPr lang="zh-CN" altLang="en-US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400" b="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3" panose="05040102010807070707" pitchFamily="18" charset="2"/>
              </a:rPr>
              <a:t>÷</a:t>
            </a:r>
            <a:r>
              <a:rPr lang="en-US" altLang="zh-CN" sz="1050" b="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總人數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BF380D31-28DB-19DB-464B-626945CFB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353" y="4147929"/>
            <a:ext cx="375560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平均每人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用去蛋糕粉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1E98531-000E-C012-2DD8-4535C5AA1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947" y="4706347"/>
            <a:ext cx="171374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2.25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649FCA7E-B99F-7A0B-FA96-4C2808C25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366" y="4706347"/>
            <a:ext cx="11653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E454D46B-56C7-A5EE-6BB7-0FA51577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360" y="5229567"/>
            <a:ext cx="171374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0.9(kg)</a:t>
            </a: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xmlns="" id="{6C92904A-D028-EB40-497E-5E9B6355EBFD}"/>
              </a:ext>
            </a:extLst>
          </p:cNvPr>
          <p:cNvCxnSpPr/>
          <p:nvPr/>
        </p:nvCxnSpPr>
        <p:spPr bwMode="auto">
          <a:xfrm>
            <a:off x="2237731" y="3959442"/>
            <a:ext cx="270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xmlns="" id="{F2159A61-7246-0E8C-670B-DE0EDFABED03}"/>
              </a:ext>
            </a:extLst>
          </p:cNvPr>
          <p:cNvCxnSpPr/>
          <p:nvPr/>
        </p:nvCxnSpPr>
        <p:spPr bwMode="auto">
          <a:xfrm>
            <a:off x="5257049" y="3959442"/>
            <a:ext cx="90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7" grpId="0" animBg="1"/>
      <p:bldP spid="7" grpId="1" animBg="1"/>
      <p:bldP spid="6" grpId="0" animBg="1"/>
      <p:bldP spid="6" grpId="1" animBg="1"/>
      <p:bldP spid="25" grpId="0"/>
      <p:bldP spid="4" grpId="0" animBg="1"/>
      <p:bldP spid="4" grpId="1" animBg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1A4DF0BD-C249-F003-1725-0E4C692A9250}"/>
              </a:ext>
            </a:extLst>
          </p:cNvPr>
          <p:cNvSpPr/>
          <p:nvPr/>
        </p:nvSpPr>
        <p:spPr bwMode="auto">
          <a:xfrm>
            <a:off x="6874669" y="1004154"/>
            <a:ext cx="1044000" cy="39528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86FD2727-D340-EED7-33E9-6CCC48938C9B}"/>
              </a:ext>
            </a:extLst>
          </p:cNvPr>
          <p:cNvSpPr/>
          <p:nvPr/>
        </p:nvSpPr>
        <p:spPr bwMode="auto">
          <a:xfrm>
            <a:off x="781050" y="995363"/>
            <a:ext cx="2160000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EE27502-32C9-A7A9-9FDA-0E5E15054461}"/>
              </a:ext>
            </a:extLst>
          </p:cNvPr>
          <p:cNvSpPr/>
          <p:nvPr/>
        </p:nvSpPr>
        <p:spPr bwMode="auto">
          <a:xfrm>
            <a:off x="781049" y="1417638"/>
            <a:ext cx="4284000" cy="395287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9BACA650-04A4-5321-AD05-BB44CF90A38B}"/>
              </a:ext>
            </a:extLst>
          </p:cNvPr>
          <p:cNvSpPr/>
          <p:nvPr/>
        </p:nvSpPr>
        <p:spPr bwMode="auto">
          <a:xfrm>
            <a:off x="781049" y="1843088"/>
            <a:ext cx="3420000" cy="395287"/>
          </a:xfrm>
          <a:prstGeom prst="rect">
            <a:avLst/>
          </a:prstGeom>
          <a:solidFill>
            <a:srgbClr val="FFC5C5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614" y="320834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1999033" y="2338773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6927" y="324263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082DBAC-7111-2952-31C2-DF9BB0C97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9" y="904796"/>
            <a:ext cx="7784385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上星期二至六，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伊凡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在便利店工作，他每天由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10:30 a.m.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工作至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6:30 p.m.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。如果在便利店工作每小時的薪金是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$48.5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伊凡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上星期共獲得薪金多少？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7D8F7A4-E07E-D1B2-AD2D-A1B6DFD4E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14" y="2772796"/>
            <a:ext cx="612963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$1537.2 			B. $1552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$1837.5 		D. $1940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6940E749-FCF0-FE55-617C-B3E2BDFAA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885" y="4486740"/>
            <a:ext cx="11825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FF3399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$48.5</a:t>
            </a:r>
            <a:endParaRPr lang="zh-CN" altLang="en-US" sz="2400" b="0" dirty="0">
              <a:solidFill>
                <a:srgbClr val="FF3399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CEB610D8-AB4E-495B-B97C-0863ED463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624" y="5028832"/>
            <a:ext cx="2438400" cy="522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共獲得薪金：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5ADCD583-FDBF-4C16-34C9-0D788D130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086" y="5043822"/>
            <a:ext cx="21455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48.5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C7CC3F2C-880A-9A5B-E07C-7BABCB631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043" y="3838602"/>
            <a:ext cx="7473270" cy="43088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上星期共獲得的薪金 </a:t>
            </a: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時薪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每天的工作時間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工作的天數</a:t>
            </a:r>
            <a:endParaRPr lang="en-US" altLang="zh-CN" sz="22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1" name="箭號: 向下 20">
            <a:extLst>
              <a:ext uri="{FF2B5EF4-FFF2-40B4-BE49-F238E27FC236}">
                <a16:creationId xmlns:a16="http://schemas.microsoft.com/office/drawing/2014/main" xmlns="" id="{5A7AFCB6-591A-C3DB-81FA-B62862656814}"/>
              </a:ext>
            </a:extLst>
          </p:cNvPr>
          <p:cNvSpPr/>
          <p:nvPr/>
        </p:nvSpPr>
        <p:spPr bwMode="auto">
          <a:xfrm>
            <a:off x="4059238" y="4343400"/>
            <a:ext cx="141811" cy="171450"/>
          </a:xfrm>
          <a:prstGeom prst="downArrow">
            <a:avLst/>
          </a:prstGeom>
          <a:solidFill>
            <a:srgbClr val="FFC5C5"/>
          </a:solidFill>
          <a:ln w="12700" cap="flat" cmpd="sng" algn="ctr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箭號: 向下 21">
            <a:extLst>
              <a:ext uri="{FF2B5EF4-FFF2-40B4-BE49-F238E27FC236}">
                <a16:creationId xmlns:a16="http://schemas.microsoft.com/office/drawing/2014/main" xmlns="" id="{3EB99B3B-772F-2667-8D6E-454AE73C21D6}"/>
              </a:ext>
            </a:extLst>
          </p:cNvPr>
          <p:cNvSpPr/>
          <p:nvPr/>
        </p:nvSpPr>
        <p:spPr bwMode="auto">
          <a:xfrm>
            <a:off x="5445634" y="4343400"/>
            <a:ext cx="141811" cy="171450"/>
          </a:xfrm>
          <a:prstGeom prst="downArrow">
            <a:avLst/>
          </a:prstGeom>
          <a:solidFill>
            <a:srgbClr val="FFEEB9"/>
          </a:solidFill>
          <a:ln w="127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箭號: 向下 22">
            <a:extLst>
              <a:ext uri="{FF2B5EF4-FFF2-40B4-BE49-F238E27FC236}">
                <a16:creationId xmlns:a16="http://schemas.microsoft.com/office/drawing/2014/main" xmlns="" id="{D1C94E20-0B85-C348-7984-BEF91B6CA78B}"/>
              </a:ext>
            </a:extLst>
          </p:cNvPr>
          <p:cNvSpPr/>
          <p:nvPr/>
        </p:nvSpPr>
        <p:spPr bwMode="auto">
          <a:xfrm>
            <a:off x="7396669" y="4343400"/>
            <a:ext cx="141811" cy="171450"/>
          </a:xfrm>
          <a:prstGeom prst="downArrow">
            <a:avLst/>
          </a:prstGeom>
          <a:solidFill>
            <a:srgbClr val="EDFFB9"/>
          </a:solidFill>
          <a:ln w="127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C5BAF7D9-3EE2-8013-F214-135105DB4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087" y="5043822"/>
            <a:ext cx="201973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$1940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AC45D96F-E498-20E9-DC72-769D5394B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5049" y="4486740"/>
            <a:ext cx="118254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zh-CN" altLang="en-US" sz="24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小時</a:t>
            </a:r>
            <a:endParaRPr lang="zh-CN" altLang="en-US" sz="2400" b="0" dirty="0">
              <a:solidFill>
                <a:srgbClr val="FF6600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742F1869-9753-1B39-042F-7EE9FC83D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975" y="4486740"/>
            <a:ext cx="75301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82C836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400" b="0" dirty="0">
                <a:solidFill>
                  <a:srgbClr val="82C836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</a:t>
            </a:r>
            <a:endParaRPr lang="zh-CN" altLang="en-US" sz="2400" b="0" dirty="0">
              <a:solidFill>
                <a:srgbClr val="82C836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826A56FE-D415-3639-8EFE-5F853C28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056" y="4978697"/>
            <a:ext cx="283088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即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10:30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18:30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7E6C6D74-B6C8-D68B-A774-44BFCB6D0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049" y="4978697"/>
            <a:ext cx="187757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小時。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aphicFrame>
        <p:nvGraphicFramePr>
          <p:cNvPr id="30" name="表格 30">
            <a:extLst>
              <a:ext uri="{FF2B5EF4-FFF2-40B4-BE49-F238E27FC236}">
                <a16:creationId xmlns:a16="http://schemas.microsoft.com/office/drawing/2014/main" xmlns="" id="{F674CCAD-D491-7E9F-34E7-80FF81314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781224"/>
              </p:ext>
            </p:extLst>
          </p:nvPr>
        </p:nvGraphicFramePr>
        <p:xfrm>
          <a:off x="1322421" y="4926874"/>
          <a:ext cx="5220000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xmlns="" val="135494180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387932180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2208612447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360177829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116643775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星期二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星期三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星期四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星期五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2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星期六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26829682"/>
                  </a:ext>
                </a:extLst>
              </a:tr>
            </a:tbl>
          </a:graphicData>
        </a:graphic>
      </p:graphicFrame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C5E9B7A1-7206-E09B-BEC2-310BA968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417" y="5359958"/>
            <a:ext cx="311977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星期二至六，共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4" grpId="0" animBg="1"/>
      <p:bldP spid="4" grpId="1" animBg="1"/>
      <p:bldP spid="6" grpId="0" animBg="1"/>
      <p:bldP spid="6" grpId="1" animBg="1"/>
      <p:bldP spid="18" grpId="0" animBg="1"/>
      <p:bldP spid="18" grpId="1" animBg="1"/>
      <p:bldP spid="25" grpId="0"/>
      <p:bldP spid="15" grpId="0"/>
      <p:bldP spid="15" grpId="1"/>
      <p:bldP spid="16" grpId="0"/>
      <p:bldP spid="16" grpId="1"/>
      <p:bldP spid="17" grpId="0"/>
      <p:bldP spid="17" grpId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/>
      <p:bldP spid="24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1" grpId="0"/>
      <p:bldP spid="3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B4574056-F56B-4937-B28E-E26485872249}"/>
              </a:ext>
            </a:extLst>
          </p:cNvPr>
          <p:cNvSpPr/>
          <p:nvPr/>
        </p:nvSpPr>
        <p:spPr bwMode="auto">
          <a:xfrm>
            <a:off x="660760" y="3298565"/>
            <a:ext cx="1288579" cy="3960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放入</a:t>
            </a: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$100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前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AC29E4A3-73A8-476E-9BB7-FC513281B7EA}"/>
              </a:ext>
            </a:extLst>
          </p:cNvPr>
          <p:cNvSpPr/>
          <p:nvPr/>
        </p:nvSpPr>
        <p:spPr bwMode="auto">
          <a:xfrm>
            <a:off x="733692" y="1815649"/>
            <a:ext cx="1008000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81D1D301-2DE8-4646-A0BE-6074E8BFBD35}"/>
              </a:ext>
            </a:extLst>
          </p:cNvPr>
          <p:cNvSpPr/>
          <p:nvPr/>
        </p:nvSpPr>
        <p:spPr bwMode="auto">
          <a:xfrm>
            <a:off x="924061" y="3943188"/>
            <a:ext cx="3240000" cy="396000"/>
          </a:xfrm>
          <a:prstGeom prst="rect">
            <a:avLst/>
          </a:prstGeom>
          <a:solidFill>
            <a:srgbClr val="EDFFB9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5D9CC278-04C5-4D21-B4F7-6C9C3FA5274E}"/>
              </a:ext>
            </a:extLst>
          </p:cNvPr>
          <p:cNvSpPr/>
          <p:nvPr/>
        </p:nvSpPr>
        <p:spPr bwMode="auto">
          <a:xfrm>
            <a:off x="6665594" y="1412558"/>
            <a:ext cx="1080000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0B3144B0-DC4C-4FFB-8E6F-549789454F63}"/>
              </a:ext>
            </a:extLst>
          </p:cNvPr>
          <p:cNvSpPr/>
          <p:nvPr/>
        </p:nvSpPr>
        <p:spPr bwMode="auto">
          <a:xfrm>
            <a:off x="3292799" y="1404620"/>
            <a:ext cx="1620000" cy="396000"/>
          </a:xfrm>
          <a:prstGeom prst="rect">
            <a:avLst/>
          </a:prstGeom>
          <a:solidFill>
            <a:srgbClr val="FFD85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A30F4A75-4DCC-4221-858A-A4C1A3F32896}"/>
              </a:ext>
            </a:extLst>
          </p:cNvPr>
          <p:cNvSpPr/>
          <p:nvPr/>
        </p:nvSpPr>
        <p:spPr bwMode="auto">
          <a:xfrm>
            <a:off x="3981767" y="972820"/>
            <a:ext cx="1584000" cy="396000"/>
          </a:xfrm>
          <a:prstGeom prst="rect">
            <a:avLst/>
          </a:prstGeom>
          <a:solidFill>
            <a:srgbClr val="FFC1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3C4D435F-B51A-4F70-9B7A-7DB31269E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7A7FF2AD-A2C3-4681-9F9F-E800C031E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89" y="904796"/>
            <a:ext cx="7784385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早上，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曉蓓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在錢包內放入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$100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，然後她在麪包店以錢包內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現金付賬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$25.8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，她的錢包還餘下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$94.4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曉蓓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的錢包在放入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$100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前有款項多少？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Oval 2">
            <a:extLst>
              <a:ext uri="{FF2B5EF4-FFF2-40B4-BE49-F238E27FC236}">
                <a16:creationId xmlns:a16="http://schemas.microsoft.com/office/drawing/2014/main" xmlns="" id="{B62FF36F-FC91-4B8A-98FE-E8865167D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239" y="282734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9" name="圆角矩形 7">
            <a:extLst>
              <a:ext uri="{FF2B5EF4-FFF2-40B4-BE49-F238E27FC236}">
                <a16:creationId xmlns:a16="http://schemas.microsoft.com/office/drawing/2014/main" xmlns="" id="{B4113D21-2AFE-4CDF-B5FC-6032B709BA64}"/>
              </a:ext>
            </a:extLst>
          </p:cNvPr>
          <p:cNvSpPr/>
          <p:nvPr/>
        </p:nvSpPr>
        <p:spPr>
          <a:xfrm>
            <a:off x="6262247" y="2261218"/>
            <a:ext cx="253076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年、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0" name="Text Box 54">
            <a:extLst>
              <a:ext uri="{FF2B5EF4-FFF2-40B4-BE49-F238E27FC236}">
                <a16:creationId xmlns:a16="http://schemas.microsoft.com/office/drawing/2014/main" xmlns="" id="{6414A70C-C4CB-4EB0-88C0-0992DA571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4552" y="286163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A9C07083-A83C-4A4E-B24B-4D8242A21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14" y="2334646"/>
            <a:ext cx="612963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$220.2 			B. $120.2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nn-NO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$68.6 			D. $20.2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A0D78538-69CA-493F-9022-EE57C4422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860" y="4409193"/>
            <a:ext cx="354485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放入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$100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前有款項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DDBA4428-E98C-4E4F-BBE1-C89572AE1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7420" y="4886692"/>
            <a:ext cx="24308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94.4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25.8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840994EB-5F9C-438B-8E57-5EEE4581B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860" y="5384576"/>
            <a:ext cx="172637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$20.2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36E9CF0C-4885-4779-B8AB-01F1AAFC8EEB}"/>
              </a:ext>
            </a:extLst>
          </p:cNvPr>
          <p:cNvSpPr/>
          <p:nvPr/>
        </p:nvSpPr>
        <p:spPr bwMode="auto">
          <a:xfrm>
            <a:off x="924061" y="3943188"/>
            <a:ext cx="648000" cy="396000"/>
          </a:xfrm>
          <a:prstGeom prst="rect">
            <a:avLst/>
          </a:prstGeom>
          <a:solidFill>
            <a:srgbClr val="EDFFB9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5C5B0286-28DA-4172-8FE3-9D5828EA09EC}"/>
              </a:ext>
            </a:extLst>
          </p:cNvPr>
          <p:cNvSpPr/>
          <p:nvPr/>
        </p:nvSpPr>
        <p:spPr bwMode="auto">
          <a:xfrm>
            <a:off x="1572061" y="3943188"/>
            <a:ext cx="2592000" cy="396000"/>
          </a:xfrm>
          <a:prstGeom prst="rect">
            <a:avLst/>
          </a:prstGeom>
          <a:solidFill>
            <a:srgbClr val="FFDDFF"/>
          </a:solidFill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$100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DB045B8C-9FAD-4D42-A5C5-301C7DD60C3C}"/>
              </a:ext>
            </a:extLst>
          </p:cNvPr>
          <p:cNvSpPr/>
          <p:nvPr/>
        </p:nvSpPr>
        <p:spPr bwMode="auto">
          <a:xfrm>
            <a:off x="3444061" y="4722278"/>
            <a:ext cx="720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$25.8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CCE77118-195D-46D3-B609-E611F3D76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369" y="4726734"/>
            <a:ext cx="91938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$94.4</a:t>
            </a:r>
            <a:endParaRPr lang="zh-CN" altLang="en-US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左大括弧 22">
            <a:extLst>
              <a:ext uri="{FF2B5EF4-FFF2-40B4-BE49-F238E27FC236}">
                <a16:creationId xmlns:a16="http://schemas.microsoft.com/office/drawing/2014/main" xmlns="" id="{F480B08A-14C8-4DB7-99EC-A9FEB7D42991}"/>
              </a:ext>
            </a:extLst>
          </p:cNvPr>
          <p:cNvSpPr/>
          <p:nvPr/>
        </p:nvSpPr>
        <p:spPr bwMode="auto">
          <a:xfrm rot="16200000" flipV="1">
            <a:off x="2454060" y="3616710"/>
            <a:ext cx="180000" cy="3240000"/>
          </a:xfrm>
          <a:prstGeom prst="leftBrace">
            <a:avLst>
              <a:gd name="adj1" fmla="val 28912"/>
              <a:gd name="adj2" fmla="val 50000"/>
            </a:avLst>
          </a:prstGeom>
          <a:noFill/>
          <a:ln w="9525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56C92A23-D819-410A-9047-40DAB6EEB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30" y="3923675"/>
            <a:ext cx="69058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 ?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95A118CF-B666-4D3E-9F22-964C0ED56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692" y="5298871"/>
            <a:ext cx="29529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放入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$100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後的款項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C955C6CD-456A-4EA9-B77E-85E2EE625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4101" y="3528647"/>
            <a:ext cx="4002673" cy="869469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放入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$100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前的款項 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>
              <a:spcAft>
                <a:spcPts val="300"/>
              </a:spcAft>
            </a:pP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放入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$100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後的款項－</a:t>
            </a:r>
            <a:r>
              <a:rPr lang="en-US" altLang="zh-CN" sz="2400" b="0" dirty="0">
                <a:solidFill>
                  <a:srgbClr val="C00000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$100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184D573A-188C-496D-9440-F62FF2A49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168" y="4888107"/>
            <a:ext cx="12021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任意多边形: 形状 12">
            <a:extLst>
              <a:ext uri="{FF2B5EF4-FFF2-40B4-BE49-F238E27FC236}">
                <a16:creationId xmlns:a16="http://schemas.microsoft.com/office/drawing/2014/main" xmlns="" id="{F779FB6C-D5BF-4942-ADF5-91627D202AE9}"/>
              </a:ext>
            </a:extLst>
          </p:cNvPr>
          <p:cNvSpPr/>
          <p:nvPr/>
        </p:nvSpPr>
        <p:spPr bwMode="auto">
          <a:xfrm flipV="1">
            <a:off x="1288682" y="3673364"/>
            <a:ext cx="0" cy="252000"/>
          </a:xfrm>
          <a:custGeom>
            <a:avLst/>
            <a:gdLst>
              <a:gd name="connsiteX0" fmla="*/ 0 w 464695"/>
              <a:gd name="connsiteY0" fmla="*/ 314794 h 314794"/>
              <a:gd name="connsiteX1" fmla="*/ 464695 w 464695"/>
              <a:gd name="connsiteY1" fmla="*/ 314794 h 314794"/>
              <a:gd name="connsiteX2" fmla="*/ 464695 w 464695"/>
              <a:gd name="connsiteY2" fmla="*/ 0 h 314794"/>
              <a:gd name="connsiteX0" fmla="*/ 0 w 0"/>
              <a:gd name="connsiteY0" fmla="*/ 314794 h 314794"/>
              <a:gd name="connsiteX1" fmla="*/ 0 w 0"/>
              <a:gd name="connsiteY1" fmla="*/ 0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14794">
                <a:moveTo>
                  <a:pt x="0" y="314794"/>
                </a:moveTo>
                <a:lnTo>
                  <a:pt x="0" y="0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192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5E-6 0.11343 " pathEditMode="relative" rAng="0" ptsTypes="AA">
                                      <p:cBhvr>
                                        <p:cTn id="3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2" grpId="2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40" grpId="0"/>
      <p:bldP spid="42" grpId="0"/>
      <p:bldP spid="42" grpId="1"/>
      <p:bldP spid="43" grpId="0"/>
      <p:bldP spid="43" grpId="1"/>
      <p:bldP spid="44" grpId="0"/>
      <p:bldP spid="44" grpId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/>
      <p:bldP spid="48" grpId="1"/>
      <p:bldP spid="50" grpId="0" animBg="1"/>
      <p:bldP spid="50" grpId="1" animBg="1"/>
      <p:bldP spid="51" grpId="0"/>
      <p:bldP spid="51" grpId="1"/>
      <p:bldP spid="52" grpId="0"/>
      <p:bldP spid="52" grpId="1"/>
      <p:bldP spid="53" grpId="0" animBg="1"/>
      <p:bldP spid="53" grpId="1" animBg="1"/>
      <p:bldP spid="54" grpId="0"/>
      <p:bldP spid="54" grpId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Microsoft Office PowerPoint</Application>
  <PresentationFormat>全屏显示(4:3)</PresentationFormat>
  <Paragraphs>177</Paragraphs>
  <Slides>12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12</vt:i4>
      </vt:variant>
    </vt:vector>
  </HeadingPairs>
  <TitlesOfParts>
    <vt:vector size="28" baseType="lpstr">
      <vt:lpstr>等线</vt:lpstr>
      <vt:lpstr>微软雅黑</vt:lpstr>
      <vt:lpstr>PMingLiU</vt:lpstr>
      <vt:lpstr>PMingLiU</vt:lpstr>
      <vt:lpstr>標楷體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2024-03-07T03:58:21Z</dcterms:created>
  <dcterms:modified xsi:type="dcterms:W3CDTF">2024-03-07T03:58:39Z</dcterms:modified>
</cp:coreProperties>
</file>