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17"/>
  </p:notesMasterIdLst>
  <p:sldIdLst>
    <p:sldId id="325" r:id="rId5"/>
    <p:sldId id="312" r:id="rId6"/>
    <p:sldId id="492" r:id="rId7"/>
    <p:sldId id="496" r:id="rId8"/>
    <p:sldId id="502" r:id="rId9"/>
    <p:sldId id="497" r:id="rId10"/>
    <p:sldId id="491" r:id="rId11"/>
    <p:sldId id="498" r:id="rId12"/>
    <p:sldId id="499" r:id="rId13"/>
    <p:sldId id="500" r:id="rId14"/>
    <p:sldId id="501" r:id="rId15"/>
    <p:sldId id="310" r:id="rId1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FFF1C5"/>
    <a:srgbClr val="D8FF8B"/>
    <a:srgbClr val="FFCDAB"/>
    <a:srgbClr val="FF6600"/>
    <a:srgbClr val="FFFFCC"/>
    <a:srgbClr val="DAFF71"/>
    <a:srgbClr val="FFA7D3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1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2024/3/7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82247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215007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983993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50065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29685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777F52B1-4C82-4862-BC7B-E2B6F5148C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7BD81B7F-38FE-4ECB-B1A7-A93A8C3D77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7053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19350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图片 1">
            <a:extLst>
              <a:ext uri="{FF2B5EF4-FFF2-40B4-BE49-F238E27FC236}">
                <a16:creationId xmlns:a16="http://schemas.microsoft.com/office/drawing/2014/main" xmlns="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A45D3E8E-61CC-4BA1-B9C0-CDABA66C5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xmlns="" id="{39AB1A1D-C6C9-4C4A-B312-D56BD0A91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E885A05D-A0BD-4496-8B65-EC9640E06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45BBCB9-B7DF-4E25-8E4B-2068A6E7ED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xmlns="" id="{A6BD82A3-77F0-8963-DF8F-1837233F808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6.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小數、分數和百分數的認識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B36AB484-F1A5-3903-7CCB-05C8BB5F177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412163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4" name="AutoShape 10">
            <a:extLst>
              <a:ext uri="{FF2B5EF4-FFF2-40B4-BE49-F238E27FC236}">
                <a16:creationId xmlns:a16="http://schemas.microsoft.com/office/drawing/2014/main" xmlns="" id="{52A300CC-3142-706E-8697-1DF3A21C136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98182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11">
            <a:extLst>
              <a:ext uri="{FF2B5EF4-FFF2-40B4-BE49-F238E27FC236}">
                <a16:creationId xmlns:a16="http://schemas.microsoft.com/office/drawing/2014/main" xmlns="" id="{CF15B0CF-F36C-90E3-EDD0-51C1E602E20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3469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AutoShape 12">
            <a:extLst>
              <a:ext uri="{FF2B5EF4-FFF2-40B4-BE49-F238E27FC236}">
                <a16:creationId xmlns:a16="http://schemas.microsoft.com/office/drawing/2014/main" xmlns="" id="{1759B238-17DA-884E-2DCD-4310CC60307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710488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2">
            <a:extLst>
              <a:ext uri="{FF2B5EF4-FFF2-40B4-BE49-F238E27FC236}">
                <a16:creationId xmlns:a16="http://schemas.microsoft.com/office/drawing/2014/main" xmlns="" id="{3DA90933-0CF4-0D2C-97F2-E5061A82C896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583717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9" name="AutoShape 9">
            <a:extLst>
              <a:ext uri="{FF2B5EF4-FFF2-40B4-BE49-F238E27FC236}">
                <a16:creationId xmlns:a16="http://schemas.microsoft.com/office/drawing/2014/main" xmlns="" id="{A019741E-0C2C-8A0A-D681-ADFE5CDE6D3A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062913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3E602BB-C60C-4E82-8834-EB267555F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DCD224E-1FF6-48DD-B598-41F5E146F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E0B2E09-BDAB-42AB-91F5-312F19693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C4568-C526-48DF-91D8-BA314E239E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F6E92412-35FF-4EBC-8BA8-745BDAF8BA6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412163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54" name="AutoShape 10">
            <a:extLst>
              <a:ext uri="{FF2B5EF4-FFF2-40B4-BE49-F238E27FC236}">
                <a16:creationId xmlns:a16="http://schemas.microsoft.com/office/drawing/2014/main" xmlns="" id="{E354561C-0B3F-499D-95A2-DB602E7B9F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98182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11">
            <a:extLst>
              <a:ext uri="{FF2B5EF4-FFF2-40B4-BE49-F238E27FC236}">
                <a16:creationId xmlns:a16="http://schemas.microsoft.com/office/drawing/2014/main" xmlns="" id="{D247C17F-856D-47AC-BE38-5E7418B0A0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3469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2">
            <a:extLst>
              <a:ext uri="{FF2B5EF4-FFF2-40B4-BE49-F238E27FC236}">
                <a16:creationId xmlns:a16="http://schemas.microsoft.com/office/drawing/2014/main" xmlns="" id="{D22BF822-DC93-4E13-8E79-2B52752C116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710488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8" name="图片 1">
            <a:extLst>
              <a:ext uri="{FF2B5EF4-FFF2-40B4-BE49-F238E27FC236}">
                <a16:creationId xmlns:a16="http://schemas.microsoft.com/office/drawing/2014/main" xmlns="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6.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小數、分數和百分數的認識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3210EADE-F553-058B-1E73-686998028B8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583717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6" name="AutoShape 9">
            <a:extLst>
              <a:ext uri="{FF2B5EF4-FFF2-40B4-BE49-F238E27FC236}">
                <a16:creationId xmlns:a16="http://schemas.microsoft.com/office/drawing/2014/main" xmlns="" id="{549263F1-DE18-46A0-82B7-37B97F6B6B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062913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1" name="图片 1">
            <a:extLst>
              <a:ext uri="{FF2B5EF4-FFF2-40B4-BE49-F238E27FC236}">
                <a16:creationId xmlns:a16="http://schemas.microsoft.com/office/drawing/2014/main" xmlns="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CA35881-E181-0947-605C-B75B323FBB0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6.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小數、分數和百分數的認識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AutoShape 9">
            <a:extLst>
              <a:ext uri="{FF2B5EF4-FFF2-40B4-BE49-F238E27FC236}">
                <a16:creationId xmlns:a16="http://schemas.microsoft.com/office/drawing/2014/main" xmlns="" id="{6688E29A-3151-E62F-C43C-7F45A9F1BBC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412163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6" name="AutoShape 10">
            <a:extLst>
              <a:ext uri="{FF2B5EF4-FFF2-40B4-BE49-F238E27FC236}">
                <a16:creationId xmlns:a16="http://schemas.microsoft.com/office/drawing/2014/main" xmlns="" id="{8CFCA550-EC2C-C8D3-70C9-34F86BB06E2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98182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:a16="http://schemas.microsoft.com/office/drawing/2014/main" xmlns="" id="{3D06E773-8810-C0A2-2618-B682CC731B2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3469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:a16="http://schemas.microsoft.com/office/drawing/2014/main" xmlns="" id="{5D28DDC7-98B6-0795-9718-F8FDB8D8721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710488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DFFA7F1E-F16B-83FD-1EFE-32D5C857874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583717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1" name="AutoShape 9">
            <a:extLst>
              <a:ext uri="{FF2B5EF4-FFF2-40B4-BE49-F238E27FC236}">
                <a16:creationId xmlns:a16="http://schemas.microsoft.com/office/drawing/2014/main" xmlns="" id="{8FBC6D5F-0F9B-26DA-E03E-0521C253837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062913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图片 1">
            <a:extLst>
              <a:ext uri="{FF2B5EF4-FFF2-40B4-BE49-F238E27FC236}">
                <a16:creationId xmlns:a16="http://schemas.microsoft.com/office/drawing/2014/main" xmlns="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10441796-63AE-00ED-B3B4-A0E24EB7693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6.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小數、分數和百分數的認識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6" name="AutoShape 9">
            <a:extLst>
              <a:ext uri="{FF2B5EF4-FFF2-40B4-BE49-F238E27FC236}">
                <a16:creationId xmlns:a16="http://schemas.microsoft.com/office/drawing/2014/main" xmlns="" id="{66CE51EA-3807-80F4-C314-65AB9EA12DBA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412163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7" name="AutoShape 10">
            <a:extLst>
              <a:ext uri="{FF2B5EF4-FFF2-40B4-BE49-F238E27FC236}">
                <a16:creationId xmlns:a16="http://schemas.microsoft.com/office/drawing/2014/main" xmlns="" id="{05F23565-63D7-7D3C-9C2A-F1618C55584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98182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1">
            <a:extLst>
              <a:ext uri="{FF2B5EF4-FFF2-40B4-BE49-F238E27FC236}">
                <a16:creationId xmlns:a16="http://schemas.microsoft.com/office/drawing/2014/main" xmlns="" id="{66022C78-075B-1E5F-E989-6E49D74D06D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3469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AutoShape 12">
            <a:extLst>
              <a:ext uri="{FF2B5EF4-FFF2-40B4-BE49-F238E27FC236}">
                <a16:creationId xmlns:a16="http://schemas.microsoft.com/office/drawing/2014/main" xmlns="" id="{31F22291-A973-5E2B-8D18-06C69D87933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710488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xmlns="" id="{42E39446-7181-AA5C-8402-9E58CA98297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583717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2" name="AutoShape 9">
            <a:extLst>
              <a:ext uri="{FF2B5EF4-FFF2-40B4-BE49-F238E27FC236}">
                <a16:creationId xmlns:a16="http://schemas.microsoft.com/office/drawing/2014/main" xmlns="" id="{F5536789-1EB0-CD83-BBEB-98301B90FC5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062913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8D73D71-D394-C378-CABC-1ABBB68B674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6.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小數、分數和百分數的認識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AutoShape 9">
            <a:extLst>
              <a:ext uri="{FF2B5EF4-FFF2-40B4-BE49-F238E27FC236}">
                <a16:creationId xmlns:a16="http://schemas.microsoft.com/office/drawing/2014/main" xmlns="" id="{7FB51C8D-7C40-8F75-56C5-69608642525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412163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6" name="AutoShape 10">
            <a:extLst>
              <a:ext uri="{FF2B5EF4-FFF2-40B4-BE49-F238E27FC236}">
                <a16:creationId xmlns:a16="http://schemas.microsoft.com/office/drawing/2014/main" xmlns="" id="{4C5B54CF-0B5B-B88D-3920-248A947A4CA9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98182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:a16="http://schemas.microsoft.com/office/drawing/2014/main" xmlns="" id="{2AF4475E-B58E-F272-450E-6E03F2871F2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3469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:a16="http://schemas.microsoft.com/office/drawing/2014/main" xmlns="" id="{EA3FDD24-CB69-47C8-29A1-769A1CD86B1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710488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xmlns="" id="{D4D0FBEE-383B-B9DD-6F4D-EBD4E3D440B2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583717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1" name="AutoShape 9">
            <a:extLst>
              <a:ext uri="{FF2B5EF4-FFF2-40B4-BE49-F238E27FC236}">
                <a16:creationId xmlns:a16="http://schemas.microsoft.com/office/drawing/2014/main" xmlns="" id="{A7FE1A67-ABBF-1036-8DB3-9B923C72431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062913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slide" Target="slide11.xml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12" Type="http://schemas.openxmlformats.org/officeDocument/2006/relationships/slide" Target="slide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9.xml"/><Relationship Id="rId5" Type="http://schemas.openxmlformats.org/officeDocument/2006/relationships/slide" Target="slide5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F208C5A8-B983-4F42-9AE4-6C07941B38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AB51BBC8-CCBB-4C0A-A368-E3BE7AD595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CC0E2003-1686-4F66-B7E3-3345F7FE8D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</a:p>
        </p:txBody>
      </p:sp>
      <p:sp>
        <p:nvSpPr>
          <p:cNvPr id="117768" name="Oval 8" descr="icon">
            <a:hlinkClick r:id="rId6" action="ppaction://hlinksldjump"/>
            <a:extLst>
              <a:ext uri="{FF2B5EF4-FFF2-40B4-BE49-F238E27FC236}">
                <a16:creationId xmlns:a16="http://schemas.microsoft.com/office/drawing/2014/main" xmlns="" id="{0F9E39A4-4A81-4F16-BC9E-16657812C1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11725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:a16="http://schemas.microsoft.com/office/drawing/2014/main" xmlns="" id="{4CC99F70-CA8E-44B1-82C7-DB24A4861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必攻試題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AutoShape 15">
            <a:hlinkClick r:id="rId8" action="ppaction://hlinksldjump"/>
            <a:extLst>
              <a:ext uri="{FF2B5EF4-FFF2-40B4-BE49-F238E27FC236}">
                <a16:creationId xmlns:a16="http://schemas.microsoft.com/office/drawing/2014/main" xmlns="" id="{6456537D-6CD1-4833-BD30-741D18B3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例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  <p:sp>
        <p:nvSpPr>
          <p:cNvPr id="2" name="Oval 8" descr="icon">
            <a:hlinkClick r:id="rId9" action="ppaction://hlinksldjump"/>
            <a:extLst>
              <a:ext uri="{FF2B5EF4-FFF2-40B4-BE49-F238E27FC236}">
                <a16:creationId xmlns:a16="http://schemas.microsoft.com/office/drawing/2014/main" xmlns="" id="{95FEB22F-5F79-A89C-BDCF-82C33CA5F6A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68077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5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Oval 8" descr="icon">
            <a:hlinkClick r:id="rId10" action="ppaction://hlinksldjump"/>
            <a:extLst>
              <a:ext uri="{FF2B5EF4-FFF2-40B4-BE49-F238E27FC236}">
                <a16:creationId xmlns:a16="http://schemas.microsoft.com/office/drawing/2014/main" xmlns="" id="{F5C5253A-8322-DAC7-85BA-0B0C0A954EE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6959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</a:t>
            </a:r>
          </a:p>
        </p:txBody>
      </p:sp>
      <p:sp>
        <p:nvSpPr>
          <p:cNvPr id="4" name="Oval 8" descr="icon">
            <a:hlinkClick r:id="rId11" action="ppaction://hlinksldjump"/>
            <a:extLst>
              <a:ext uri="{FF2B5EF4-FFF2-40B4-BE49-F238E27FC236}">
                <a16:creationId xmlns:a16="http://schemas.microsoft.com/office/drawing/2014/main" xmlns="" id="{49BE06F9-CC27-7EA2-BA2D-73E0CF2754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</a:t>
            </a:r>
          </a:p>
        </p:txBody>
      </p:sp>
      <p:sp>
        <p:nvSpPr>
          <p:cNvPr id="5" name="Oval 7" descr="icon">
            <a:hlinkClick r:id="rId12" action="ppaction://hlinksldjump"/>
            <a:extLst>
              <a:ext uri="{FF2B5EF4-FFF2-40B4-BE49-F238E27FC236}">
                <a16:creationId xmlns:a16="http://schemas.microsoft.com/office/drawing/2014/main" xmlns="" id="{D78A601A-A72B-B0BD-4F25-0A7FE1F63A4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8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Oval 8" descr="icon">
            <a:hlinkClick r:id="rId13" action="ppaction://hlinksldjump"/>
            <a:extLst>
              <a:ext uri="{FF2B5EF4-FFF2-40B4-BE49-F238E27FC236}">
                <a16:creationId xmlns:a16="http://schemas.microsoft.com/office/drawing/2014/main" xmlns="" id="{0E06D1DD-588F-C648-A793-8707F87C624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11725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9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矩形 43">
            <a:extLst>
              <a:ext uri="{FF2B5EF4-FFF2-40B4-BE49-F238E27FC236}">
                <a16:creationId xmlns:a16="http://schemas.microsoft.com/office/drawing/2014/main" xmlns="" id="{8CEDDFEE-9001-D7FF-A812-980140C7AB4A}"/>
              </a:ext>
            </a:extLst>
          </p:cNvPr>
          <p:cNvSpPr/>
          <p:nvPr/>
        </p:nvSpPr>
        <p:spPr bwMode="auto">
          <a:xfrm>
            <a:off x="3948457" y="3132955"/>
            <a:ext cx="2412000" cy="396000"/>
          </a:xfrm>
          <a:prstGeom prst="rect">
            <a:avLst/>
          </a:prstGeom>
          <a:solidFill>
            <a:srgbClr val="FFA7D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7627D79D-D87F-AD48-C9F6-76636D62F70D}"/>
              </a:ext>
            </a:extLst>
          </p:cNvPr>
          <p:cNvSpPr/>
          <p:nvPr/>
        </p:nvSpPr>
        <p:spPr bwMode="auto">
          <a:xfrm>
            <a:off x="5831487" y="3112439"/>
            <a:ext cx="493856" cy="396000"/>
          </a:xfrm>
          <a:prstGeom prst="rect">
            <a:avLst/>
          </a:prstGeom>
          <a:solidFill>
            <a:srgbClr val="FFD44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7D552456-C19D-3294-AAE1-EC03D4ACD8CD}"/>
              </a:ext>
            </a:extLst>
          </p:cNvPr>
          <p:cNvSpPr/>
          <p:nvPr/>
        </p:nvSpPr>
        <p:spPr bwMode="auto">
          <a:xfrm>
            <a:off x="4406283" y="2361461"/>
            <a:ext cx="216000" cy="319596"/>
          </a:xfrm>
          <a:prstGeom prst="rect">
            <a:avLst/>
          </a:prstGeom>
          <a:solidFill>
            <a:srgbClr val="FFD44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E5354894-DE8A-0AE7-4282-08C0F5AA4937}"/>
              </a:ext>
            </a:extLst>
          </p:cNvPr>
          <p:cNvSpPr/>
          <p:nvPr/>
        </p:nvSpPr>
        <p:spPr bwMode="auto">
          <a:xfrm>
            <a:off x="5570738" y="2361461"/>
            <a:ext cx="216000" cy="319596"/>
          </a:xfrm>
          <a:prstGeom prst="rect">
            <a:avLst/>
          </a:prstGeom>
          <a:solidFill>
            <a:srgbClr val="FFD44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xmlns="" id="{E86C8E74-477B-D6BE-5E6A-D13DB1E7CD19}"/>
              </a:ext>
            </a:extLst>
          </p:cNvPr>
          <p:cNvSpPr/>
          <p:nvPr/>
        </p:nvSpPr>
        <p:spPr bwMode="auto">
          <a:xfrm>
            <a:off x="3224073" y="2361461"/>
            <a:ext cx="216000" cy="319596"/>
          </a:xfrm>
          <a:prstGeom prst="rect">
            <a:avLst/>
          </a:prstGeom>
          <a:solidFill>
            <a:srgbClr val="FFD44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A7E0D933-C667-4100-8D1E-C402B6B4D61D}"/>
              </a:ext>
            </a:extLst>
          </p:cNvPr>
          <p:cNvSpPr/>
          <p:nvPr/>
        </p:nvSpPr>
        <p:spPr bwMode="auto">
          <a:xfrm>
            <a:off x="2015230" y="2361461"/>
            <a:ext cx="216000" cy="319596"/>
          </a:xfrm>
          <a:prstGeom prst="rect">
            <a:avLst/>
          </a:prstGeom>
          <a:solidFill>
            <a:srgbClr val="FFD44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Oval 2">
            <a:extLst>
              <a:ext uri="{FF2B5EF4-FFF2-40B4-BE49-F238E27FC236}">
                <a16:creationId xmlns:a16="http://schemas.microsoft.com/office/drawing/2014/main" xmlns="" id="{74C52CD7-B5DB-BF0D-2DF9-59B109D299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9712" y="4026386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" name="圆角矩形 7">
            <a:extLst>
              <a:ext uri="{FF2B5EF4-FFF2-40B4-BE49-F238E27FC236}">
                <a16:creationId xmlns:a16="http://schemas.microsoft.com/office/drawing/2014/main" xmlns="" id="{AFB9D4CB-FA21-3B03-7AF5-C7E1A3962EF6}"/>
              </a:ext>
            </a:extLst>
          </p:cNvPr>
          <p:cNvSpPr/>
          <p:nvPr/>
        </p:nvSpPr>
        <p:spPr>
          <a:xfrm>
            <a:off x="6793070" y="3218809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(2017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4" name="Text Box 54">
            <a:extLst>
              <a:ext uri="{FF2B5EF4-FFF2-40B4-BE49-F238E27FC236}">
                <a16:creationId xmlns:a16="http://schemas.microsoft.com/office/drawing/2014/main" xmlns="" id="{F9055AD4-C86D-8D0F-A1CF-D2D5E2CC2D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6550" y="4051157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D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8F2B4E4-E125-E0E9-6BB0-E98A650EA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8.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C75CE8B4-9180-8429-84FE-26624ECAD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04796"/>
            <a:ext cx="489831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以下是媽媽榨的各種果汁。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6280BDD2-1ED4-FDF1-9FB0-4375DDC66C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21" y="3568007"/>
            <a:ext cx="6072674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A.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草莓汁 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			B.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蘋果汁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C.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橙汁 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			D.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西瓜汁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xmlns="" id="{A14ABC34-4DFA-5A63-F7AA-38DE3EE10C06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65771" y="1502959"/>
            <a:ext cx="4787584" cy="1476000"/>
          </a:xfrm>
          <a:prstGeom prst="rect">
            <a:avLst/>
          </a:prstGeom>
        </p:spPr>
      </p:pic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A26BB542-56A6-F1F7-4009-181E2E4B3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8416" y="1925365"/>
            <a:ext cx="243039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1200mL = </a:t>
            </a:r>
            <a:r>
              <a:rPr lang="en-US" altLang="zh-CN" sz="2400" b="0" dirty="0">
                <a:solidFill>
                  <a:srgbClr val="FF3399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1.2L</a:t>
            </a:r>
            <a:endParaRPr lang="en-US" altLang="zh-TW" sz="2400" b="0" dirty="0">
              <a:solidFill>
                <a:srgbClr val="FF3399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grpSp>
        <p:nvGrpSpPr>
          <p:cNvPr id="34" name="群組 33">
            <a:extLst>
              <a:ext uri="{FF2B5EF4-FFF2-40B4-BE49-F238E27FC236}">
                <a16:creationId xmlns:a16="http://schemas.microsoft.com/office/drawing/2014/main" xmlns="" id="{AAC0A944-F9C6-942F-EC7F-3135C79302F6}"/>
              </a:ext>
            </a:extLst>
          </p:cNvPr>
          <p:cNvGrpSpPr/>
          <p:nvPr/>
        </p:nvGrpSpPr>
        <p:grpSpPr>
          <a:xfrm>
            <a:off x="778572" y="4586958"/>
            <a:ext cx="2442960" cy="784830"/>
            <a:chOff x="1052295" y="4788872"/>
            <a:chExt cx="2442960" cy="784830"/>
          </a:xfrm>
        </p:grpSpPr>
        <p:grpSp>
          <p:nvGrpSpPr>
            <p:cNvPr id="19" name="组合 17">
              <a:extLst>
                <a:ext uri="{FF2B5EF4-FFF2-40B4-BE49-F238E27FC236}">
                  <a16:creationId xmlns:a16="http://schemas.microsoft.com/office/drawing/2014/main" xmlns="" id="{711C05F1-EF4C-3FFE-4A76-2B54A1A9BA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61104" y="4788872"/>
              <a:ext cx="821243" cy="784830"/>
              <a:chOff x="3670621" y="1919698"/>
              <a:chExt cx="402321" cy="784118"/>
            </a:xfrm>
          </p:grpSpPr>
          <p:sp>
            <p:nvSpPr>
              <p:cNvPr id="22" name="Rectangle 4">
                <a:extLst>
                  <a:ext uri="{FF2B5EF4-FFF2-40B4-BE49-F238E27FC236}">
                    <a16:creationId xmlns:a16="http://schemas.microsoft.com/office/drawing/2014/main" xmlns="" id="{03165DBF-C292-1CD6-4B15-076A6A8A2F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0621" y="1919698"/>
                <a:ext cx="402321" cy="784118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7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7</a:t>
                </a:r>
              </a:p>
              <a:p>
                <a:pPr algn="ctr">
                  <a:lnSpc>
                    <a:spcPts val="2700"/>
                  </a:lnSpc>
                </a:pPr>
                <a:r>
                  <a:rPr lang="en-US" altLang="zh-CN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20</a:t>
                </a:r>
                <a:endPara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23" name="直接连接符 16">
                <a:extLst>
                  <a:ext uri="{FF2B5EF4-FFF2-40B4-BE49-F238E27FC236}">
                    <a16:creationId xmlns:a16="http://schemas.microsoft.com/office/drawing/2014/main" xmlns="" id="{1D241AA0-DC89-07BF-2D91-10006C45A30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762810" y="2297731"/>
                <a:ext cx="211634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21" name="Rectangle 4">
              <a:extLst>
                <a:ext uri="{FF2B5EF4-FFF2-40B4-BE49-F238E27FC236}">
                  <a16:creationId xmlns:a16="http://schemas.microsoft.com/office/drawing/2014/main" xmlns="" id="{8F97E3C6-9A34-A1B7-3732-A02AC2550B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2295" y="4934291"/>
              <a:ext cx="529115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en-US" altLang="zh-CN" sz="2400" b="0" dirty="0">
                  <a:solidFill>
                    <a:srgbClr val="0000FF"/>
                  </a:solidFill>
                  <a:ea typeface="微软雅黑" panose="020B0503020204020204" pitchFamily="34" charset="-122"/>
                  <a:cs typeface="Arial" panose="020B0604020202020204" pitchFamily="34" charset="0"/>
                  <a:sym typeface="Wingdings 3" panose="05040102010807070707" pitchFamily="18" charset="2"/>
                </a:rPr>
                <a:t>1</a:t>
              </a:r>
              <a:endParaRPr lang="zh-CN" altLang="en-US" sz="2400" b="0" dirty="0">
                <a:solidFill>
                  <a:srgbClr val="0000FF"/>
                </a:solidFill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28" name="Rectangle 4">
              <a:extLst>
                <a:ext uri="{FF2B5EF4-FFF2-40B4-BE49-F238E27FC236}">
                  <a16:creationId xmlns:a16="http://schemas.microsoft.com/office/drawing/2014/main" xmlns="" id="{DF6D8A39-0633-C337-82DE-316C1EA408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0147" y="4932701"/>
              <a:ext cx="1685108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en-US" altLang="zh-CN" sz="2400" b="0" dirty="0">
                  <a:solidFill>
                    <a:srgbClr val="0000FF"/>
                  </a:solidFill>
                  <a:ea typeface="微软雅黑" panose="020B0503020204020204" pitchFamily="34" charset="-122"/>
                  <a:cs typeface="Arial" panose="020B0604020202020204" pitchFamily="34" charset="0"/>
                  <a:sym typeface="Wingdings 3" panose="05040102010807070707" pitchFamily="18" charset="2"/>
                </a:rPr>
                <a:t>= 1.35</a:t>
              </a:r>
              <a:r>
                <a:rPr lang="zh-CN" altLang="en-US" sz="2400" b="0" dirty="0">
                  <a:solidFill>
                    <a:srgbClr val="0000FF"/>
                  </a:solidFill>
                  <a:latin typeface="DFKai-SB" panose="03000509000000000000" pitchFamily="65" charset="-120"/>
                  <a:ea typeface="DFKai-SB" panose="03000509000000000000" pitchFamily="65" charset="-120"/>
                  <a:cs typeface="Arial" panose="020B0604020202020204" pitchFamily="34" charset="0"/>
                  <a:sym typeface="Wingdings 3" panose="05040102010807070707" pitchFamily="18" charset="2"/>
                </a:rPr>
                <a:t>，</a:t>
              </a:r>
              <a:endParaRPr lang="zh-CN" altLang="en-US" sz="2400" b="0" dirty="0">
                <a:solidFill>
                  <a:srgbClr val="0000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grpSp>
        <p:nvGrpSpPr>
          <p:cNvPr id="35" name="群組 34">
            <a:extLst>
              <a:ext uri="{FF2B5EF4-FFF2-40B4-BE49-F238E27FC236}">
                <a16:creationId xmlns:a16="http://schemas.microsoft.com/office/drawing/2014/main" xmlns="" id="{370522C5-5B9E-DB51-AFCF-0442D5ADDDDF}"/>
              </a:ext>
            </a:extLst>
          </p:cNvPr>
          <p:cNvGrpSpPr/>
          <p:nvPr/>
        </p:nvGrpSpPr>
        <p:grpSpPr>
          <a:xfrm>
            <a:off x="2730620" y="4579672"/>
            <a:ext cx="1754024" cy="784830"/>
            <a:chOff x="6036641" y="5022765"/>
            <a:chExt cx="1754024" cy="784830"/>
          </a:xfrm>
        </p:grpSpPr>
        <p:grpSp>
          <p:nvGrpSpPr>
            <p:cNvPr id="24" name="组合 17">
              <a:extLst>
                <a:ext uri="{FF2B5EF4-FFF2-40B4-BE49-F238E27FC236}">
                  <a16:creationId xmlns:a16="http://schemas.microsoft.com/office/drawing/2014/main" xmlns="" id="{B5DA2EE3-493F-D134-7B6A-8CAF1AC1B17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138861" y="5022765"/>
              <a:ext cx="821243" cy="784830"/>
              <a:chOff x="3670621" y="1910828"/>
              <a:chExt cx="402321" cy="784118"/>
            </a:xfrm>
          </p:grpSpPr>
          <p:sp>
            <p:nvSpPr>
              <p:cNvPr id="25" name="Rectangle 4">
                <a:extLst>
                  <a:ext uri="{FF2B5EF4-FFF2-40B4-BE49-F238E27FC236}">
                    <a16:creationId xmlns:a16="http://schemas.microsoft.com/office/drawing/2014/main" xmlns="" id="{6C64FD51-342B-651E-6239-80144B0CF3D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0621" y="1910828"/>
                <a:ext cx="402321" cy="784118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7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3</a:t>
                </a:r>
              </a:p>
              <a:p>
                <a:pPr algn="ctr">
                  <a:lnSpc>
                    <a:spcPts val="2700"/>
                  </a:lnSpc>
                </a:pPr>
                <a:r>
                  <a:rPr lang="en-US" altLang="zh-CN" sz="24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10</a:t>
                </a:r>
                <a:endParaRPr lang="zh-CN" altLang="en-US" sz="24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26" name="直接连接符 16">
                <a:extLst>
                  <a:ext uri="{FF2B5EF4-FFF2-40B4-BE49-F238E27FC236}">
                    <a16:creationId xmlns:a16="http://schemas.microsoft.com/office/drawing/2014/main" xmlns="" id="{8CDB3666-2728-652E-E127-33F2E6CA436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771509" y="2288861"/>
                <a:ext cx="211634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27" name="Rectangle 4">
              <a:extLst>
                <a:ext uri="{FF2B5EF4-FFF2-40B4-BE49-F238E27FC236}">
                  <a16:creationId xmlns:a16="http://schemas.microsoft.com/office/drawing/2014/main" xmlns="" id="{245701BF-2692-34E1-644A-9F3AB48059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36641" y="5176555"/>
              <a:ext cx="529115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en-US" altLang="zh-CN" sz="2400" b="0" dirty="0">
                  <a:solidFill>
                    <a:srgbClr val="0000FF"/>
                  </a:solidFill>
                  <a:ea typeface="微软雅黑" panose="020B0503020204020204" pitchFamily="34" charset="-122"/>
                  <a:cs typeface="Arial" panose="020B0604020202020204" pitchFamily="34" charset="0"/>
                  <a:sym typeface="Wingdings 3" panose="05040102010807070707" pitchFamily="18" charset="2"/>
                </a:rPr>
                <a:t>1</a:t>
              </a:r>
              <a:endParaRPr lang="zh-CN" altLang="en-US" sz="2400" b="0" dirty="0">
                <a:solidFill>
                  <a:srgbClr val="0000FF"/>
                </a:solidFill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33" name="Rectangle 4">
              <a:extLst>
                <a:ext uri="{FF2B5EF4-FFF2-40B4-BE49-F238E27FC236}">
                  <a16:creationId xmlns:a16="http://schemas.microsoft.com/office/drawing/2014/main" xmlns="" id="{F57BF803-4A3C-7AA4-E762-A32117C5B1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7343" y="5160848"/>
              <a:ext cx="983322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en-US" altLang="zh-CN" sz="2400" b="0" dirty="0">
                  <a:solidFill>
                    <a:srgbClr val="0000FF"/>
                  </a:solidFill>
                  <a:ea typeface="微软雅黑" panose="020B0503020204020204" pitchFamily="34" charset="-122"/>
                  <a:cs typeface="Arial" panose="020B0604020202020204" pitchFamily="34" charset="0"/>
                  <a:sym typeface="Wingdings 3" panose="05040102010807070707" pitchFamily="18" charset="2"/>
                </a:rPr>
                <a:t>= 1.3</a:t>
              </a:r>
              <a:endParaRPr lang="zh-CN" altLang="en-US" sz="2400" b="0" dirty="0">
                <a:solidFill>
                  <a:srgbClr val="0000FF"/>
                </a:solidFill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</p:grp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24BA889B-6385-8A07-6A5C-FA5357163D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8523" y="2281379"/>
            <a:ext cx="900000" cy="461665"/>
          </a:xfrm>
          <a:prstGeom prst="rect">
            <a:avLst/>
          </a:prstGeom>
          <a:solidFill>
            <a:srgbClr val="DAFF71"/>
          </a:solidFill>
          <a:ln>
            <a:noFill/>
          </a:ln>
          <a:effectLst/>
        </p:spPr>
        <p:txBody>
          <a:bodyPr wrap="square" lIns="0" rIns="0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微软雅黑" panose="020B0503020204020204" pitchFamily="34" charset="-122"/>
                <a:cs typeface="Arial" panose="020B0604020202020204" pitchFamily="34" charset="0"/>
                <a:sym typeface="Wingdings 3" panose="05040102010807070707" pitchFamily="18" charset="2"/>
              </a:rPr>
              <a:t>1.35L</a:t>
            </a:r>
            <a:endParaRPr lang="zh-CN" altLang="en-US" sz="2400" b="0" dirty="0">
              <a:solidFill>
                <a:srgbClr val="0000FF"/>
              </a:solidFill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xmlns="" id="{92542D85-9820-5A9B-A1EE-834710514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89775" y="2281379"/>
            <a:ext cx="900000" cy="461665"/>
          </a:xfrm>
          <a:prstGeom prst="rect">
            <a:avLst/>
          </a:prstGeom>
          <a:solidFill>
            <a:srgbClr val="DAFF71"/>
          </a:solidFill>
          <a:ln>
            <a:noFill/>
          </a:ln>
          <a:effectLst/>
        </p:spPr>
        <p:txBody>
          <a:bodyPr wrap="square" lIns="0" rIns="0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微软雅黑" panose="020B0503020204020204" pitchFamily="34" charset="-122"/>
                <a:cs typeface="Arial" panose="020B0604020202020204" pitchFamily="34" charset="0"/>
                <a:sym typeface="Wingdings 3" panose="05040102010807070707" pitchFamily="18" charset="2"/>
              </a:rPr>
              <a:t>1.3L</a:t>
            </a:r>
            <a:endParaRPr lang="zh-CN" altLang="en-US" sz="2400" b="0" dirty="0">
              <a:solidFill>
                <a:srgbClr val="0000FF"/>
              </a:solidFill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xmlns="" id="{126F97D9-024C-8F57-544B-6007FB5EB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8416" y="1504259"/>
            <a:ext cx="226089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先統一單位。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xmlns="" id="{11E19AD1-6907-A6EC-9432-2982A3173D3C}"/>
              </a:ext>
            </a:extLst>
          </p:cNvPr>
          <p:cNvSpPr/>
          <p:nvPr/>
        </p:nvSpPr>
        <p:spPr bwMode="auto">
          <a:xfrm>
            <a:off x="2556770" y="2166152"/>
            <a:ext cx="2198464" cy="703616"/>
          </a:xfrm>
          <a:prstGeom prst="rect">
            <a:avLst/>
          </a:prstGeom>
          <a:noFill/>
          <a:ln w="1905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xmlns="" id="{82E84231-C7D3-B566-586B-64A8AE28D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855" y="4533033"/>
            <a:ext cx="536121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0.95 &lt; 1.15 &lt; </a:t>
            </a:r>
            <a:r>
              <a:rPr lang="en-US" altLang="zh-CN" sz="2400" b="0" dirty="0">
                <a:solidFill>
                  <a:srgbClr val="FF3399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1.2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&lt; 1.3 &lt; 1.35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3" name="Rectangle 4">
            <a:extLst>
              <a:ext uri="{FF2B5EF4-FFF2-40B4-BE49-F238E27FC236}">
                <a16:creationId xmlns:a16="http://schemas.microsoft.com/office/drawing/2014/main" xmlns="" id="{51AA279E-E3A2-9DF7-E0EA-1FE51B8041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482" y="4968926"/>
            <a:ext cx="318576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1.2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1.15 = 0.05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5" name="Rectangle 4">
            <a:extLst>
              <a:ext uri="{FF2B5EF4-FFF2-40B4-BE49-F238E27FC236}">
                <a16:creationId xmlns:a16="http://schemas.microsoft.com/office/drawing/2014/main" xmlns="" id="{4E2A4C38-BC88-E71C-8418-3FCA66B0D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3482" y="5398616"/>
            <a:ext cx="277014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1.3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1.2 = 0.1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46" name="Rectangle 4">
            <a:extLst>
              <a:ext uri="{FF2B5EF4-FFF2-40B4-BE49-F238E27FC236}">
                <a16:creationId xmlns:a16="http://schemas.microsoft.com/office/drawing/2014/main" xmlns="" id="{70FF31C4-B9AC-3940-961C-E097CE91A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1223" y="4983886"/>
            <a:ext cx="508542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0.05 &lt; 0.1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，即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1.15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與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1.2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相差最少，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cxnSp>
        <p:nvCxnSpPr>
          <p:cNvPr id="48" name="直線接點 47">
            <a:extLst>
              <a:ext uri="{FF2B5EF4-FFF2-40B4-BE49-F238E27FC236}">
                <a16:creationId xmlns:a16="http://schemas.microsoft.com/office/drawing/2014/main" xmlns="" id="{82543E38-4C25-EC2B-322E-32CF2A171062}"/>
              </a:ext>
            </a:extLst>
          </p:cNvPr>
          <p:cNvCxnSpPr/>
          <p:nvPr/>
        </p:nvCxnSpPr>
        <p:spPr bwMode="auto">
          <a:xfrm>
            <a:off x="1832577" y="4936711"/>
            <a:ext cx="612000" cy="0"/>
          </a:xfrm>
          <a:prstGeom prst="line">
            <a:avLst/>
          </a:prstGeom>
          <a:noFill/>
          <a:ln w="28575" algn="ctr">
            <a:solidFill>
              <a:srgbClr val="FF3399"/>
            </a:solidFill>
            <a:prstDash val="solid"/>
            <a:round/>
            <a:headEnd/>
            <a:tailEnd/>
          </a:ln>
        </p:spPr>
      </p:cxnSp>
      <p:cxnSp>
        <p:nvCxnSpPr>
          <p:cNvPr id="49" name="直線接點 48">
            <a:extLst>
              <a:ext uri="{FF2B5EF4-FFF2-40B4-BE49-F238E27FC236}">
                <a16:creationId xmlns:a16="http://schemas.microsoft.com/office/drawing/2014/main" xmlns="" id="{99CBB651-A8CC-604B-FE46-0B1772082B88}"/>
              </a:ext>
            </a:extLst>
          </p:cNvPr>
          <p:cNvCxnSpPr/>
          <p:nvPr/>
        </p:nvCxnSpPr>
        <p:spPr bwMode="auto">
          <a:xfrm>
            <a:off x="3556325" y="4938190"/>
            <a:ext cx="432000" cy="0"/>
          </a:xfrm>
          <a:prstGeom prst="line">
            <a:avLst/>
          </a:prstGeom>
          <a:noFill/>
          <a:ln w="28575" algn="ctr">
            <a:solidFill>
              <a:srgbClr val="FF3399"/>
            </a:solidFill>
            <a:prstDash val="solid"/>
            <a:round/>
            <a:headEnd/>
            <a:tailEnd/>
          </a:ln>
        </p:spPr>
      </p:cxnSp>
      <p:sp>
        <p:nvSpPr>
          <p:cNvPr id="50" name="Rectangle 4">
            <a:extLst>
              <a:ext uri="{FF2B5EF4-FFF2-40B4-BE49-F238E27FC236}">
                <a16:creationId xmlns:a16="http://schemas.microsoft.com/office/drawing/2014/main" xmlns="" id="{F5858040-C0B2-7B2B-27F2-429538A6F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21223" y="5358180"/>
            <a:ext cx="413815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所以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西瓜汁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最接近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1200mL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51" name="箭號: 向右 50">
            <a:extLst>
              <a:ext uri="{FF2B5EF4-FFF2-40B4-BE49-F238E27FC236}">
                <a16:creationId xmlns:a16="http://schemas.microsoft.com/office/drawing/2014/main" xmlns="" id="{6FA25AF5-D99D-F1A1-4917-C9FEA1483B7D}"/>
              </a:ext>
            </a:extLst>
          </p:cNvPr>
          <p:cNvSpPr/>
          <p:nvPr/>
        </p:nvSpPr>
        <p:spPr bwMode="auto">
          <a:xfrm>
            <a:off x="3343755" y="5355041"/>
            <a:ext cx="281150" cy="183898"/>
          </a:xfrm>
          <a:prstGeom prst="rightArrow">
            <a:avLst/>
          </a:prstGeom>
          <a:solidFill>
            <a:srgbClr val="FF6600"/>
          </a:solidFill>
          <a:ln w="127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3" name="Rectangle 4">
            <a:extLst>
              <a:ext uri="{FF2B5EF4-FFF2-40B4-BE49-F238E27FC236}">
                <a16:creationId xmlns:a16="http://schemas.microsoft.com/office/drawing/2014/main" xmlns="" id="{38F50AD7-0CE1-C09A-E45A-7FBF6ED352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8416" y="2318245"/>
            <a:ext cx="2846492" cy="83099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將分數化為小數，</a:t>
            </a:r>
            <a:endParaRPr lang="en-US" altLang="zh-CN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再比較大小。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xmlns="" id="{91900A87-97FE-4894-6009-4A7E690CE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3047921"/>
            <a:ext cx="673361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媽媽榨的哪一種果汁最接近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1200mL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9428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4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6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1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6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0"/>
                            </p:stCondLst>
                            <p:childTnLst>
                              <p:par>
                                <p:cTn id="1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15" grpId="0" animBg="1"/>
      <p:bldP spid="15" grpId="1" animBg="1"/>
      <p:bldP spid="13" grpId="0" animBg="1"/>
      <p:bldP spid="13" grpId="1" animBg="1"/>
      <p:bldP spid="14" grpId="0" animBg="1"/>
      <p:bldP spid="14" grpId="1" animBg="1"/>
      <p:bldP spid="12" grpId="0" animBg="1"/>
      <p:bldP spid="12" grpId="1" animBg="1"/>
      <p:bldP spid="11" grpId="0" animBg="1"/>
      <p:bldP spid="11" grpId="1" animBg="1"/>
      <p:bldP spid="4" grpId="0"/>
      <p:bldP spid="17" grpId="0"/>
      <p:bldP spid="17" grpId="1"/>
      <p:bldP spid="36" grpId="0" animBg="1"/>
      <p:bldP spid="36" grpId="1" animBg="1"/>
      <p:bldP spid="37" grpId="0" animBg="1"/>
      <p:bldP spid="37" grpId="1" animBg="1"/>
      <p:bldP spid="38" grpId="0"/>
      <p:bldP spid="38" grpId="1"/>
      <p:bldP spid="40" grpId="0" animBg="1"/>
      <p:bldP spid="40" grpId="1" animBg="1"/>
      <p:bldP spid="42" grpId="0"/>
      <p:bldP spid="42" grpId="1"/>
      <p:bldP spid="43" grpId="0"/>
      <p:bldP spid="43" grpId="1"/>
      <p:bldP spid="45" grpId="0"/>
      <p:bldP spid="45" grpId="1"/>
      <p:bldP spid="46" grpId="0"/>
      <p:bldP spid="46" grpId="1"/>
      <p:bldP spid="50" grpId="0"/>
      <p:bldP spid="50" grpId="1"/>
      <p:bldP spid="51" grpId="0" animBg="1"/>
      <p:bldP spid="51" grpId="1" animBg="1"/>
      <p:bldP spid="53" grpId="0"/>
      <p:bldP spid="5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矩形 63">
            <a:extLst>
              <a:ext uri="{FF2B5EF4-FFF2-40B4-BE49-F238E27FC236}">
                <a16:creationId xmlns:a16="http://schemas.microsoft.com/office/drawing/2014/main" xmlns="" id="{2A6CED20-9B12-49F3-4B1C-DB7A2A917392}"/>
              </a:ext>
            </a:extLst>
          </p:cNvPr>
          <p:cNvSpPr/>
          <p:nvPr/>
        </p:nvSpPr>
        <p:spPr bwMode="auto">
          <a:xfrm>
            <a:off x="4021584" y="1099441"/>
            <a:ext cx="1260000" cy="396000"/>
          </a:xfrm>
          <a:prstGeom prst="rect">
            <a:avLst/>
          </a:prstGeom>
          <a:solidFill>
            <a:srgbClr val="FFA7D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xmlns="" id="{F22F29DF-EFAB-78DB-EEDD-77E58D60EF35}"/>
              </a:ext>
            </a:extLst>
          </p:cNvPr>
          <p:cNvSpPr/>
          <p:nvPr/>
        </p:nvSpPr>
        <p:spPr bwMode="auto">
          <a:xfrm>
            <a:off x="4687048" y="2229496"/>
            <a:ext cx="1260000" cy="720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xmlns="" id="{CFF0250A-748A-EBE1-74F9-9C7DAFA8D76B}"/>
              </a:ext>
            </a:extLst>
          </p:cNvPr>
          <p:cNvSpPr/>
          <p:nvPr/>
        </p:nvSpPr>
        <p:spPr bwMode="auto">
          <a:xfrm>
            <a:off x="1671892" y="2255593"/>
            <a:ext cx="792000" cy="720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xmlns="" id="{C832C8D7-B7B3-083A-AE6D-0F0477121232}"/>
              </a:ext>
            </a:extLst>
          </p:cNvPr>
          <p:cNvSpPr/>
          <p:nvPr/>
        </p:nvSpPr>
        <p:spPr bwMode="auto">
          <a:xfrm>
            <a:off x="4687412" y="1730761"/>
            <a:ext cx="972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Oval 2">
            <a:extLst>
              <a:ext uri="{FF2B5EF4-FFF2-40B4-BE49-F238E27FC236}">
                <a16:creationId xmlns:a16="http://schemas.microsoft.com/office/drawing/2014/main" xmlns="" id="{F835F88C-EA77-946E-AFB0-6606FF4468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3987" y="2283311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3" name="圆角矩形 7">
            <a:extLst>
              <a:ext uri="{FF2B5EF4-FFF2-40B4-BE49-F238E27FC236}">
                <a16:creationId xmlns:a16="http://schemas.microsoft.com/office/drawing/2014/main" xmlns="" id="{6E3BBE53-1330-B5E0-12DA-D9D2C80C60C4}"/>
              </a:ext>
            </a:extLst>
          </p:cNvPr>
          <p:cNvSpPr/>
          <p:nvPr/>
        </p:nvSpPr>
        <p:spPr>
          <a:xfrm>
            <a:off x="5783420" y="1151884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(2018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4" name="Text Box 54">
            <a:extLst>
              <a:ext uri="{FF2B5EF4-FFF2-40B4-BE49-F238E27FC236}">
                <a16:creationId xmlns:a16="http://schemas.microsoft.com/office/drawing/2014/main" xmlns="" id="{5DEEBA51-6D10-81E4-403F-4102AC0E7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0825" y="2308082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D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BFF8A967-9C1A-B280-27C3-274C5839DE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4340" y="1019539"/>
            <a:ext cx="515548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下列哪一個數的值最接近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xmlns="" id="{B2A13D0F-80B5-2456-5DBD-408D48E54E4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3379" y="961655"/>
            <a:ext cx="792000" cy="643937"/>
          </a:xfrm>
          <a:prstGeom prst="rect">
            <a:avLst/>
          </a:prstGeom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8FD36A62-34CC-AA62-6E85-877EA78D1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839" y="1019539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9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19" name="群組 18">
            <a:extLst>
              <a:ext uri="{FF2B5EF4-FFF2-40B4-BE49-F238E27FC236}">
                <a16:creationId xmlns:a16="http://schemas.microsoft.com/office/drawing/2014/main" xmlns="" id="{D7E98C8F-6FCE-FC7B-B99B-E45BA49882E7}"/>
              </a:ext>
            </a:extLst>
          </p:cNvPr>
          <p:cNvGrpSpPr/>
          <p:nvPr/>
        </p:nvGrpSpPr>
        <p:grpSpPr>
          <a:xfrm>
            <a:off x="1140771" y="1671788"/>
            <a:ext cx="6072674" cy="1385423"/>
            <a:chOff x="740721" y="1671788"/>
            <a:chExt cx="6072674" cy="1385423"/>
          </a:xfrm>
        </p:grpSpPr>
        <p:sp>
          <p:nvSpPr>
            <p:cNvPr id="7" name="Rectangle 4">
              <a:extLst>
                <a:ext uri="{FF2B5EF4-FFF2-40B4-BE49-F238E27FC236}">
                  <a16:creationId xmlns:a16="http://schemas.microsoft.com/office/drawing/2014/main" xmlns="" id="{4CA27476-3DC5-3781-8530-889DCEBAC8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0721" y="1671788"/>
              <a:ext cx="6072674" cy="118494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1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A. 0.85 		   B. </a:t>
              </a: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125%</a:t>
              </a:r>
              <a:endPara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C. </a:t>
              </a: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1</a:t>
              </a:r>
              <a:r>
                <a:rPr kumimoji="1" lang="en-US" altLang="zh-CN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 			   D. 90     %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grpSp>
          <p:nvGrpSpPr>
            <p:cNvPr id="10" name="组合 17">
              <a:extLst>
                <a:ext uri="{FF2B5EF4-FFF2-40B4-BE49-F238E27FC236}">
                  <a16:creationId xmlns:a16="http://schemas.microsoft.com/office/drawing/2014/main" xmlns="" id="{6CB53D25-0C09-D155-EF92-B3D52D949FE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53201" y="2195437"/>
              <a:ext cx="821243" cy="861774"/>
              <a:chOff x="3670621" y="1881261"/>
              <a:chExt cx="402321" cy="860992"/>
            </a:xfrm>
          </p:grpSpPr>
          <p:sp>
            <p:nvSpPr>
              <p:cNvPr id="11" name="Rectangle 4">
                <a:extLst>
                  <a:ext uri="{FF2B5EF4-FFF2-40B4-BE49-F238E27FC236}">
                    <a16:creationId xmlns:a16="http://schemas.microsoft.com/office/drawing/2014/main" xmlns="" id="{FF6A9BA0-3D7B-B40A-15CF-101EBF0600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0621" y="1881261"/>
                <a:ext cx="402321" cy="860992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3000"/>
                  </a:lnSpc>
                </a:pPr>
                <a:r>
                  <a:rPr lang="en-US" altLang="zh-TW" sz="2800" b="0" dirty="0">
                    <a:solidFill>
                      <a:schemeClr val="tx1"/>
                    </a:solidFill>
                    <a:ea typeface="標楷體" panose="03000509000000000000" pitchFamily="65" charset="-120"/>
                  </a:rPr>
                  <a:t>6</a:t>
                </a:r>
              </a:p>
              <a:p>
                <a:pPr algn="ctr">
                  <a:lnSpc>
                    <a:spcPts val="3000"/>
                  </a:lnSpc>
                </a:pPr>
                <a:r>
                  <a:rPr lang="en-US" altLang="zh-CN" sz="2800" b="0" dirty="0">
                    <a:solidFill>
                      <a:schemeClr val="tx1"/>
                    </a:solidFill>
                    <a:ea typeface="標楷體" panose="03000509000000000000" pitchFamily="65" charset="-120"/>
                  </a:rPr>
                  <a:t>25</a:t>
                </a:r>
                <a:endParaRPr lang="zh-CN" altLang="en-US" sz="2800" b="0" dirty="0">
                  <a:solidFill>
                    <a:schemeClr val="tx1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2" name="直接连接符 16">
                <a:extLst>
                  <a:ext uri="{FF2B5EF4-FFF2-40B4-BE49-F238E27FC236}">
                    <a16:creationId xmlns:a16="http://schemas.microsoft.com/office/drawing/2014/main" xmlns="" id="{8D62DD39-7FAE-ECBE-C2D3-AAEA12996FB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744935" y="2288861"/>
                <a:ext cx="246906" cy="0"/>
              </a:xfrm>
              <a:prstGeom prst="line">
                <a:avLst/>
              </a:prstGeom>
              <a:noFill/>
              <a:ln w="1778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6" name="组合 17">
              <a:extLst>
                <a:ext uri="{FF2B5EF4-FFF2-40B4-BE49-F238E27FC236}">
                  <a16:creationId xmlns:a16="http://schemas.microsoft.com/office/drawing/2014/main" xmlns="" id="{C4897A48-216A-171B-68FB-0CB75DC2C2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08900" y="2172520"/>
              <a:ext cx="500062" cy="861774"/>
              <a:chOff x="3030747" y="1882888"/>
              <a:chExt cx="500066" cy="860993"/>
            </a:xfrm>
          </p:grpSpPr>
          <p:sp>
            <p:nvSpPr>
              <p:cNvPr id="17" name="Rectangle 4">
                <a:extLst>
                  <a:ext uri="{FF2B5EF4-FFF2-40B4-BE49-F238E27FC236}">
                    <a16:creationId xmlns:a16="http://schemas.microsoft.com/office/drawing/2014/main" xmlns="" id="{DC524768-9217-1416-FF8F-AD382F7F3D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30747" y="1882888"/>
                <a:ext cx="500066" cy="860993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3000"/>
                  </a:lnSpc>
                </a:pPr>
                <a:r>
                  <a:rPr lang="en-US" altLang="zh-TW" sz="2800" b="0" dirty="0">
                    <a:solidFill>
                      <a:schemeClr val="tx1"/>
                    </a:solidFill>
                    <a:ea typeface="標楷體" panose="03000509000000000000" pitchFamily="65" charset="-120"/>
                  </a:rPr>
                  <a:t>4</a:t>
                </a:r>
              </a:p>
              <a:p>
                <a:pPr algn="ctr">
                  <a:lnSpc>
                    <a:spcPts val="3000"/>
                  </a:lnSpc>
                </a:pPr>
                <a:r>
                  <a:rPr lang="en-US" altLang="zh-CN" sz="2800" b="0" dirty="0">
                    <a:solidFill>
                      <a:schemeClr val="tx1"/>
                    </a:solidFill>
                    <a:ea typeface="標楷體" panose="03000509000000000000" pitchFamily="65" charset="-120"/>
                  </a:rPr>
                  <a:t>5</a:t>
                </a:r>
                <a:endParaRPr lang="zh-CN" altLang="en-US" sz="2800" b="0" dirty="0">
                  <a:solidFill>
                    <a:schemeClr val="tx1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8" name="直接连接符 16">
                <a:extLst>
                  <a:ext uri="{FF2B5EF4-FFF2-40B4-BE49-F238E27FC236}">
                    <a16:creationId xmlns:a16="http://schemas.microsoft.com/office/drawing/2014/main" xmlns="" id="{0FEC3168-DE85-0B67-F3B7-797F83AB16C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081620" y="2300002"/>
                <a:ext cx="396000" cy="0"/>
              </a:xfrm>
              <a:prstGeom prst="line">
                <a:avLst/>
              </a:prstGeom>
              <a:noFill/>
              <a:ln w="1778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BF57D98B-524B-BCD2-D5B9-43BD7EDA58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5578" y="1668615"/>
            <a:ext cx="1511300" cy="5222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1.25</a:t>
            </a:r>
            <a:endParaRPr lang="zh-CN" altLang="en-US" sz="28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1" name="Rectangle 4">
            <a:extLst>
              <a:ext uri="{FF2B5EF4-FFF2-40B4-BE49-F238E27FC236}">
                <a16:creationId xmlns:a16="http://schemas.microsoft.com/office/drawing/2014/main" xmlns="" id="{9C3A129B-B86F-BB13-31AF-90FA9B013E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555" y="3011336"/>
            <a:ext cx="15160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1.24</a:t>
            </a:r>
            <a:endParaRPr lang="zh-CN" altLang="en-US" sz="28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2" name="Rectangle 4">
            <a:extLst>
              <a:ext uri="{FF2B5EF4-FFF2-40B4-BE49-F238E27FC236}">
                <a16:creationId xmlns:a16="http://schemas.microsoft.com/office/drawing/2014/main" xmlns="" id="{9AE1BB62-CDC1-5DF4-0C17-4055FD9F13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9360" y="2824453"/>
            <a:ext cx="179828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0.908</a:t>
            </a:r>
            <a:endParaRPr lang="zh-CN" altLang="en-US" sz="28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5" name="Rectangle 4">
            <a:extLst>
              <a:ext uri="{FF2B5EF4-FFF2-40B4-BE49-F238E27FC236}">
                <a16:creationId xmlns:a16="http://schemas.microsoft.com/office/drawing/2014/main" xmlns="" id="{E08C2B6A-44E6-64E6-E9FF-C3482BBCFF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376" y="4204185"/>
            <a:ext cx="517036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0.85 &lt; 0.908 &lt; 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&lt; 1.24 &lt; 1.25</a:t>
            </a:r>
            <a:endParaRPr lang="zh-CN" altLang="en-US" sz="28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6" name="Rectangle 4">
            <a:extLst>
              <a:ext uri="{FF2B5EF4-FFF2-40B4-BE49-F238E27FC236}">
                <a16:creationId xmlns:a16="http://schemas.microsoft.com/office/drawing/2014/main" xmlns="" id="{753A8042-08C8-36F6-50CF-1C50D692A7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1807" y="5297904"/>
            <a:ext cx="322308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即</a:t>
            </a:r>
            <a:r>
              <a:rPr lang="en-US" altLang="zh-TW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0.908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最接近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 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endParaRPr lang="zh-CN" altLang="en-US" sz="28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7" name="Rectangle 4">
            <a:extLst>
              <a:ext uri="{FF2B5EF4-FFF2-40B4-BE49-F238E27FC236}">
                <a16:creationId xmlns:a16="http://schemas.microsoft.com/office/drawing/2014/main" xmlns="" id="{01D6F0E3-9B5B-A25A-65D1-D015E7E151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9162" y="3607835"/>
            <a:ext cx="4122287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統一化為小數，再比較大小。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50" name="群組 49">
            <a:extLst>
              <a:ext uri="{FF2B5EF4-FFF2-40B4-BE49-F238E27FC236}">
                <a16:creationId xmlns:a16="http://schemas.microsoft.com/office/drawing/2014/main" xmlns="" id="{FC272517-9042-71B8-0AF6-CBD045D3FF2A}"/>
              </a:ext>
            </a:extLst>
          </p:cNvPr>
          <p:cNvGrpSpPr/>
          <p:nvPr/>
        </p:nvGrpSpPr>
        <p:grpSpPr>
          <a:xfrm>
            <a:off x="2407880" y="2217368"/>
            <a:ext cx="1318769" cy="861774"/>
            <a:chOff x="4215388" y="3661542"/>
            <a:chExt cx="1318769" cy="861774"/>
          </a:xfrm>
        </p:grpSpPr>
        <p:sp>
          <p:nvSpPr>
            <p:cNvPr id="21" name="Rectangle 4">
              <a:extLst>
                <a:ext uri="{FF2B5EF4-FFF2-40B4-BE49-F238E27FC236}">
                  <a16:creationId xmlns:a16="http://schemas.microsoft.com/office/drawing/2014/main" xmlns="" id="{8A1FE8DC-1361-56B1-998E-B7C1FF513F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5388" y="3817755"/>
              <a:ext cx="899016" cy="519113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= 1 </a:t>
              </a:r>
              <a:endParaRPr lang="zh-CN" altLang="en-US" sz="28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48" name="Rectangle 4">
              <a:extLst>
                <a:ext uri="{FF2B5EF4-FFF2-40B4-BE49-F238E27FC236}">
                  <a16:creationId xmlns:a16="http://schemas.microsoft.com/office/drawing/2014/main" xmlns="" id="{F2E04F6A-E3CD-3A51-8F5C-F4D99CA8E3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12914" y="3661542"/>
              <a:ext cx="821243" cy="86177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3000"/>
                </a:lnSpc>
              </a:pP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24</a:t>
              </a:r>
            </a:p>
            <a:p>
              <a:pPr algn="ctr">
                <a:lnSpc>
                  <a:spcPts val="3000"/>
                </a:lnSpc>
              </a:pPr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100</a:t>
              </a:r>
              <a:endPara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49" name="直接连接符 16">
              <a:extLst>
                <a:ext uri="{FF2B5EF4-FFF2-40B4-BE49-F238E27FC236}">
                  <a16:creationId xmlns:a16="http://schemas.microsoft.com/office/drawing/2014/main" xmlns="" id="{A4DD43D9-FCCC-E344-D428-134FDA4D72C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4818754" y="4069512"/>
              <a:ext cx="612000" cy="0"/>
            </a:xfrm>
            <a:prstGeom prst="line">
              <a:avLst/>
            </a:prstGeom>
            <a:noFill/>
            <a:ln w="1778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51" name="Rectangle 4">
            <a:extLst>
              <a:ext uri="{FF2B5EF4-FFF2-40B4-BE49-F238E27FC236}">
                <a16:creationId xmlns:a16="http://schemas.microsoft.com/office/drawing/2014/main" xmlns="" id="{56692173-BE78-2371-75B4-86274855C3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9360" y="2318695"/>
            <a:ext cx="15160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90.8%</a:t>
            </a:r>
            <a:endParaRPr lang="zh-CN" altLang="en-US" sz="28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2" name="Rectangle 4">
            <a:extLst>
              <a:ext uri="{FF2B5EF4-FFF2-40B4-BE49-F238E27FC236}">
                <a16:creationId xmlns:a16="http://schemas.microsoft.com/office/drawing/2014/main" xmlns="" id="{3B6F935D-0B0B-7329-670F-43E66E8553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376" y="4765414"/>
            <a:ext cx="338364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1－0.908 = 0.092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，</a:t>
            </a:r>
            <a:endParaRPr lang="en-US" altLang="zh-TW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53" name="Rectangle 4">
            <a:extLst>
              <a:ext uri="{FF2B5EF4-FFF2-40B4-BE49-F238E27FC236}">
                <a16:creationId xmlns:a16="http://schemas.microsoft.com/office/drawing/2014/main" xmlns="" id="{56C7C162-88A9-AAAC-2338-BCC7F7EF57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1641" y="4765414"/>
            <a:ext cx="311378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1.24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 = 0.24</a:t>
            </a:r>
            <a:endParaRPr lang="zh-CN" altLang="en-US" sz="28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4" name="Rectangle 4">
            <a:extLst>
              <a:ext uri="{FF2B5EF4-FFF2-40B4-BE49-F238E27FC236}">
                <a16:creationId xmlns:a16="http://schemas.microsoft.com/office/drawing/2014/main" xmlns="" id="{DF0C8116-F036-6290-AD1D-C6786D722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376" y="5297904"/>
            <a:ext cx="256759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0.092 &lt; 0.24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，</a:t>
            </a:r>
            <a:endParaRPr lang="zh-CN" altLang="en-US" sz="28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xmlns="" id="{28441612-7984-221C-F996-860969CD2608}"/>
              </a:ext>
            </a:extLst>
          </p:cNvPr>
          <p:cNvSpPr/>
          <p:nvPr/>
        </p:nvSpPr>
        <p:spPr bwMode="auto">
          <a:xfrm>
            <a:off x="4196616" y="2200172"/>
            <a:ext cx="3268805" cy="1165257"/>
          </a:xfrm>
          <a:prstGeom prst="rect">
            <a:avLst/>
          </a:prstGeom>
          <a:noFill/>
          <a:ln w="19050" cap="flat" cmpd="sng" algn="ctr">
            <a:solidFill>
              <a:srgbClr val="FF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cxnSp>
        <p:nvCxnSpPr>
          <p:cNvPr id="57" name="直線接點 56">
            <a:extLst>
              <a:ext uri="{FF2B5EF4-FFF2-40B4-BE49-F238E27FC236}">
                <a16:creationId xmlns:a16="http://schemas.microsoft.com/office/drawing/2014/main" xmlns="" id="{8BA6F501-7C49-149C-6AA9-306CA3482911}"/>
              </a:ext>
            </a:extLst>
          </p:cNvPr>
          <p:cNvCxnSpPr/>
          <p:nvPr/>
        </p:nvCxnSpPr>
        <p:spPr bwMode="auto">
          <a:xfrm>
            <a:off x="2476870" y="4647505"/>
            <a:ext cx="843379" cy="0"/>
          </a:xfrm>
          <a:prstGeom prst="line">
            <a:avLst/>
          </a:prstGeom>
          <a:noFill/>
          <a:ln w="28575" algn="ctr">
            <a:solidFill>
              <a:srgbClr val="C00000"/>
            </a:solidFill>
            <a:prstDash val="solid"/>
            <a:round/>
            <a:headEnd/>
            <a:tailEnd/>
          </a:ln>
        </p:spPr>
      </p:cxnSp>
      <p:cxnSp>
        <p:nvCxnSpPr>
          <p:cNvPr id="58" name="直線接點 57">
            <a:extLst>
              <a:ext uri="{FF2B5EF4-FFF2-40B4-BE49-F238E27FC236}">
                <a16:creationId xmlns:a16="http://schemas.microsoft.com/office/drawing/2014/main" xmlns="" id="{B89AD3E2-7D7B-A06F-F2D6-1BD92204BD62}"/>
              </a:ext>
            </a:extLst>
          </p:cNvPr>
          <p:cNvCxnSpPr/>
          <p:nvPr/>
        </p:nvCxnSpPr>
        <p:spPr bwMode="auto">
          <a:xfrm>
            <a:off x="4378171" y="4648984"/>
            <a:ext cx="684000" cy="0"/>
          </a:xfrm>
          <a:prstGeom prst="line">
            <a:avLst/>
          </a:prstGeom>
          <a:noFill/>
          <a:ln w="28575" algn="ctr">
            <a:solidFill>
              <a:srgbClr val="C00000"/>
            </a:solidFill>
            <a:prstDash val="solid"/>
            <a:round/>
            <a:headEnd/>
            <a:tailEnd/>
          </a:ln>
        </p:spPr>
      </p:cxnSp>
      <p:cxnSp>
        <p:nvCxnSpPr>
          <p:cNvPr id="62" name="直線接點 61">
            <a:extLst>
              <a:ext uri="{FF2B5EF4-FFF2-40B4-BE49-F238E27FC236}">
                <a16:creationId xmlns:a16="http://schemas.microsoft.com/office/drawing/2014/main" xmlns="" id="{35B84921-3B33-3A81-CAB6-17BE30181E9B}"/>
              </a:ext>
            </a:extLst>
          </p:cNvPr>
          <p:cNvCxnSpPr/>
          <p:nvPr/>
        </p:nvCxnSpPr>
        <p:spPr bwMode="auto">
          <a:xfrm>
            <a:off x="3198118" y="5208278"/>
            <a:ext cx="900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63" name="直線接點 62">
            <a:extLst>
              <a:ext uri="{FF2B5EF4-FFF2-40B4-BE49-F238E27FC236}">
                <a16:creationId xmlns:a16="http://schemas.microsoft.com/office/drawing/2014/main" xmlns="" id="{36F9360D-2196-E6BF-3060-3391F47373B2}"/>
              </a:ext>
            </a:extLst>
          </p:cNvPr>
          <p:cNvCxnSpPr/>
          <p:nvPr/>
        </p:nvCxnSpPr>
        <p:spPr bwMode="auto">
          <a:xfrm>
            <a:off x="6078858" y="5208278"/>
            <a:ext cx="720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865465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5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5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  <p:bldP spid="64" grpId="1" animBg="1"/>
      <p:bldP spid="61" grpId="0" animBg="1"/>
      <p:bldP spid="61" grpId="1" animBg="1"/>
      <p:bldP spid="60" grpId="0" animBg="1"/>
      <p:bldP spid="60" grpId="1" animBg="1"/>
      <p:bldP spid="59" grpId="0" animBg="1"/>
      <p:bldP spid="59" grpId="1" animBg="1"/>
      <p:bldP spid="4" grpId="0"/>
      <p:bldP spid="28" grpId="0"/>
      <p:bldP spid="28" grpId="1"/>
      <p:bldP spid="31" grpId="0"/>
      <p:bldP spid="31" grpId="1"/>
      <p:bldP spid="42" grpId="0"/>
      <p:bldP spid="42" grpId="1"/>
      <p:bldP spid="45" grpId="0"/>
      <p:bldP spid="45" grpId="1"/>
      <p:bldP spid="46" grpId="0"/>
      <p:bldP spid="46" grpId="1"/>
      <p:bldP spid="47" grpId="0" animBg="1"/>
      <p:bldP spid="47" grpId="1" animBg="1"/>
      <p:bldP spid="51" grpId="0"/>
      <p:bldP spid="51" grpId="1"/>
      <p:bldP spid="52" grpId="0"/>
      <p:bldP spid="52" grpId="1"/>
      <p:bldP spid="53" grpId="0"/>
      <p:bldP spid="53" grpId="1"/>
      <p:bldP spid="54" grpId="0"/>
      <p:bldP spid="54" grpId="1"/>
      <p:bldP spid="55" grpId="0" animBg="1"/>
      <p:bldP spid="5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:a16="http://schemas.microsoft.com/office/drawing/2014/main" xmlns="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本特訓完</a:t>
            </a:r>
            <a:endParaRPr kumimoji="1" lang="en-US" sz="9600" b="1" i="0" u="none" strike="noStrike" kern="10" cap="none" spc="0" normalizeH="0" baseline="0" noProof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D0CFD063-B380-AA2B-607C-BACA8C2198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8" y="1058863"/>
            <a:ext cx="6764337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chemeClr val="tx1"/>
                </a:solidFill>
                <a:ea typeface="標楷體" panose="03000509000000000000" pitchFamily="65" charset="-120"/>
              </a:rPr>
              <a:t>在空格內填上「＞」、「＜」或「</a:t>
            </a:r>
            <a:r>
              <a:rPr lang="en-US" altLang="zh-TW" sz="2800" b="0" dirty="0">
                <a:solidFill>
                  <a:schemeClr val="tx1"/>
                </a:solidFill>
                <a:ea typeface="標楷體" panose="03000509000000000000" pitchFamily="65" charset="-120"/>
              </a:rPr>
              <a:t>=</a:t>
            </a:r>
            <a:r>
              <a:rPr lang="zh-TW" altLang="en-US" sz="2800" b="0" dirty="0">
                <a:solidFill>
                  <a:schemeClr val="tx1"/>
                </a:solidFill>
                <a:ea typeface="標楷體" panose="03000509000000000000" pitchFamily="65" charset="-120"/>
              </a:rPr>
              <a:t>」。</a:t>
            </a:r>
            <a:endParaRPr lang="zh-CN" altLang="en-US" sz="2800" b="0" dirty="0">
              <a:solidFill>
                <a:schemeClr val="tx1"/>
              </a:solidFill>
              <a:ea typeface="標楷體" panose="03000509000000000000" pitchFamily="65" charset="-120"/>
            </a:endParaRPr>
          </a:p>
        </p:txBody>
      </p:sp>
      <p:sp>
        <p:nvSpPr>
          <p:cNvPr id="3" name="右箭头标注 12">
            <a:extLst>
              <a:ext uri="{FF2B5EF4-FFF2-40B4-BE49-F238E27FC236}">
                <a16:creationId xmlns:a16="http://schemas.microsoft.com/office/drawing/2014/main" xmlns="" id="{6780A7BC-E511-36BF-BD51-E4F82FDBC1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2655888"/>
            <a:ext cx="755650" cy="468312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標楷體" pitchFamily="65" charset="-120"/>
              </a:rPr>
              <a:t>答</a:t>
            </a:r>
          </a:p>
        </p:txBody>
      </p:sp>
      <p:sp>
        <p:nvSpPr>
          <p:cNvPr id="4" name="AutoShape 15">
            <a:extLst>
              <a:ext uri="{FF2B5EF4-FFF2-40B4-BE49-F238E27FC236}">
                <a16:creationId xmlns:a16="http://schemas.microsoft.com/office/drawing/2014/main" xmlns="" id="{49B4ADF2-FC3F-4B70-179D-99422C784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052513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ts val="3000"/>
              </a:lnSpc>
              <a:defRPr/>
            </a:pPr>
            <a:r>
              <a:rPr lang="zh-TW" altLang="en-US" sz="2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lang="en-US" altLang="zh-TW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54EE3ED-ECF0-CBFB-E7F6-DFF26C8E61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635578"/>
            <a:ext cx="271878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151% = 1.51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CB90AEA0-F5AE-71F4-193B-3E52AB25E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9414" y="4068904"/>
            <a:ext cx="2582862" cy="46196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再比較大小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45B5B7F3-E2E3-5F21-1F7C-34C7E28F3D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4044126"/>
            <a:ext cx="242887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1.51 &gt; 1.25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F55D0FC8-A6C1-0E42-7D27-2AD9B6ECD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1760538"/>
            <a:ext cx="2239963" cy="5222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>
                <a:solidFill>
                  <a:schemeClr val="tx1"/>
                </a:solidFill>
                <a:ea typeface="標楷體" panose="03000509000000000000" pitchFamily="65" charset="-120"/>
              </a:rPr>
              <a:t>151%        1</a:t>
            </a:r>
            <a:endParaRPr lang="zh-CN" altLang="en-US" sz="2800" b="0">
              <a:solidFill>
                <a:schemeClr val="tx1"/>
              </a:solidFill>
              <a:ea typeface="標楷體" panose="03000509000000000000" pitchFamily="65" charset="-120"/>
            </a:endParaRPr>
          </a:p>
        </p:txBody>
      </p:sp>
      <p:grpSp>
        <p:nvGrpSpPr>
          <p:cNvPr id="14" name="组合 17">
            <a:extLst>
              <a:ext uri="{FF2B5EF4-FFF2-40B4-BE49-F238E27FC236}">
                <a16:creationId xmlns:a16="http://schemas.microsoft.com/office/drawing/2014/main" xmlns="" id="{B005E65E-99CE-79F8-60F2-A92107AC4898}"/>
              </a:ext>
            </a:extLst>
          </p:cNvPr>
          <p:cNvGrpSpPr>
            <a:grpSpLocks/>
          </p:cNvGrpSpPr>
          <p:nvPr/>
        </p:nvGrpSpPr>
        <p:grpSpPr bwMode="auto">
          <a:xfrm>
            <a:off x="2868613" y="1662074"/>
            <a:ext cx="500062" cy="811213"/>
            <a:chOff x="3643306" y="1917661"/>
            <a:chExt cx="500066" cy="810478"/>
          </a:xfrm>
        </p:grpSpPr>
        <p:sp>
          <p:nvSpPr>
            <p:cNvPr id="15" name="Rectangle 4">
              <a:extLst>
                <a:ext uri="{FF2B5EF4-FFF2-40B4-BE49-F238E27FC236}">
                  <a16:creationId xmlns:a16="http://schemas.microsoft.com/office/drawing/2014/main" xmlns="" id="{AE99B451-7F31-FCCB-2032-AEBEAD3E77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3306" y="1917661"/>
              <a:ext cx="500066" cy="810478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800"/>
                </a:lnSpc>
              </a:pPr>
              <a:r>
                <a:rPr lang="en-US" altLang="zh-TW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1</a:t>
              </a:r>
            </a:p>
            <a:p>
              <a:pPr algn="ctr">
                <a:lnSpc>
                  <a:spcPts val="2800"/>
                </a:lnSpc>
              </a:pPr>
              <a:r>
                <a:rPr lang="en-US" altLang="zh-CN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4</a:t>
              </a:r>
              <a:endParaRPr lang="zh-CN" altLang="en-US" sz="2800" b="0" dirty="0">
                <a:solidFill>
                  <a:schemeClr val="tx1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16" name="直接连接符 16">
              <a:extLst>
                <a:ext uri="{FF2B5EF4-FFF2-40B4-BE49-F238E27FC236}">
                  <a16:creationId xmlns:a16="http://schemas.microsoft.com/office/drawing/2014/main" xmlns="" id="{CEEC9D31-DF88-7FC9-AE6D-43AE4D45C91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3703057" y="2300002"/>
              <a:ext cx="39600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7" name="矩形 16">
            <a:extLst>
              <a:ext uri="{FF2B5EF4-FFF2-40B4-BE49-F238E27FC236}">
                <a16:creationId xmlns:a16="http://schemas.microsoft.com/office/drawing/2014/main" xmlns="" id="{90C090AF-F615-FE15-A39D-E9AEFBFFE4BF}"/>
              </a:ext>
            </a:extLst>
          </p:cNvPr>
          <p:cNvSpPr/>
          <p:nvPr/>
        </p:nvSpPr>
        <p:spPr bwMode="auto">
          <a:xfrm>
            <a:off x="2055813" y="1781175"/>
            <a:ext cx="503237" cy="504825"/>
          </a:xfrm>
          <a:prstGeom prst="rect">
            <a:avLst/>
          </a:prstGeom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標楷體" pitchFamily="65" charset="-120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C0634376-AAFF-4D2A-495D-054639A9F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9414" y="2662238"/>
            <a:ext cx="3001963" cy="83026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先把分數和百分數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 都化成小數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grpSp>
        <p:nvGrpSpPr>
          <p:cNvPr id="35" name="群組 34">
            <a:extLst>
              <a:ext uri="{FF2B5EF4-FFF2-40B4-BE49-F238E27FC236}">
                <a16:creationId xmlns:a16="http://schemas.microsoft.com/office/drawing/2014/main" xmlns="" id="{C58260C8-06B2-6A3B-87B0-E7058FF3F33B}"/>
              </a:ext>
            </a:extLst>
          </p:cNvPr>
          <p:cNvGrpSpPr/>
          <p:nvPr/>
        </p:nvGrpSpPr>
        <p:grpSpPr>
          <a:xfrm>
            <a:off x="1143000" y="4637394"/>
            <a:ext cx="2068567" cy="810478"/>
            <a:chOff x="1143000" y="4102790"/>
            <a:chExt cx="2068567" cy="810478"/>
          </a:xfrm>
        </p:grpSpPr>
        <p:sp>
          <p:nvSpPr>
            <p:cNvPr id="23" name="Rectangle 4">
              <a:extLst>
                <a:ext uri="{FF2B5EF4-FFF2-40B4-BE49-F238E27FC236}">
                  <a16:creationId xmlns:a16="http://schemas.microsoft.com/office/drawing/2014/main" xmlns="" id="{F552C534-6429-2EBC-4312-33E6D4DE18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000" y="4196090"/>
              <a:ext cx="2017713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151%</a:t>
              </a:r>
              <a:r>
                <a:rPr lang="zh-TW" altLang="en-US" sz="2800" b="0" dirty="0">
                  <a:solidFill>
                    <a:srgbClr val="FF0000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 </a:t>
              </a:r>
              <a:r>
                <a:rPr lang="en-US" altLang="zh-TW" sz="2800" b="0" dirty="0">
                  <a:solidFill>
                    <a:srgbClr val="FF0000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&gt; </a:t>
              </a: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1</a:t>
              </a:r>
              <a:endPara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31" name="组合 19">
              <a:extLst>
                <a:ext uri="{FF2B5EF4-FFF2-40B4-BE49-F238E27FC236}">
                  <a16:creationId xmlns:a16="http://schemas.microsoft.com/office/drawing/2014/main" xmlns="" id="{EBA172C8-E76A-98EA-D8A0-09BAD3B8D3B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11504" y="4102790"/>
              <a:ext cx="500063" cy="810478"/>
              <a:chOff x="3652831" y="1931695"/>
              <a:chExt cx="500066" cy="810598"/>
            </a:xfrm>
          </p:grpSpPr>
          <p:sp>
            <p:nvSpPr>
              <p:cNvPr id="32" name="Rectangle 4">
                <a:extLst>
                  <a:ext uri="{FF2B5EF4-FFF2-40B4-BE49-F238E27FC236}">
                    <a16:creationId xmlns:a16="http://schemas.microsoft.com/office/drawing/2014/main" xmlns="" id="{EBE97BC8-E07F-47E3-26EB-5CD4055774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831" y="1931695"/>
                <a:ext cx="500066" cy="810598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4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33" name="直接连接符 22">
                <a:extLst>
                  <a:ext uri="{FF2B5EF4-FFF2-40B4-BE49-F238E27FC236}">
                    <a16:creationId xmlns:a16="http://schemas.microsoft.com/office/drawing/2014/main" xmlns="" id="{18A33E35-FEC6-3A36-AA58-E837A57EF01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714085" y="2300004"/>
                <a:ext cx="396002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37" name="群組 36">
            <a:extLst>
              <a:ext uri="{FF2B5EF4-FFF2-40B4-BE49-F238E27FC236}">
                <a16:creationId xmlns:a16="http://schemas.microsoft.com/office/drawing/2014/main" xmlns="" id="{EF872039-16EA-AB58-6DBB-2ED2CEE0076D}"/>
              </a:ext>
            </a:extLst>
          </p:cNvPr>
          <p:cNvGrpSpPr/>
          <p:nvPr/>
        </p:nvGrpSpPr>
        <p:grpSpPr>
          <a:xfrm>
            <a:off x="1143000" y="3203188"/>
            <a:ext cx="2314148" cy="810478"/>
            <a:chOff x="1143000" y="3203188"/>
            <a:chExt cx="2314148" cy="810478"/>
          </a:xfrm>
        </p:grpSpPr>
        <p:grpSp>
          <p:nvGrpSpPr>
            <p:cNvPr id="18" name="组合 19">
              <a:extLst>
                <a:ext uri="{FF2B5EF4-FFF2-40B4-BE49-F238E27FC236}">
                  <a16:creationId xmlns:a16="http://schemas.microsoft.com/office/drawing/2014/main" xmlns="" id="{2C4A2AB0-ECAC-66FE-38EF-57873DFEAB2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75275" y="3203188"/>
              <a:ext cx="500063" cy="810478"/>
              <a:chOff x="3652831" y="1931695"/>
              <a:chExt cx="500066" cy="810598"/>
            </a:xfrm>
          </p:grpSpPr>
          <p:sp>
            <p:nvSpPr>
              <p:cNvPr id="20" name="Rectangle 4">
                <a:extLst>
                  <a:ext uri="{FF2B5EF4-FFF2-40B4-BE49-F238E27FC236}">
                    <a16:creationId xmlns:a16="http://schemas.microsoft.com/office/drawing/2014/main" xmlns="" id="{13503D07-D19A-3533-BEE7-3D4843C37D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2831" y="1931695"/>
                <a:ext cx="500066" cy="810598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4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22" name="直接连接符 22">
                <a:extLst>
                  <a:ext uri="{FF2B5EF4-FFF2-40B4-BE49-F238E27FC236}">
                    <a16:creationId xmlns:a16="http://schemas.microsoft.com/office/drawing/2014/main" xmlns="" id="{3BF6B2E6-0499-6811-2B3C-AE2CFBB09E9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714085" y="2300004"/>
                <a:ext cx="396002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6" name="Rectangle 4">
              <a:extLst>
                <a:ext uri="{FF2B5EF4-FFF2-40B4-BE49-F238E27FC236}">
                  <a16:creationId xmlns:a16="http://schemas.microsoft.com/office/drawing/2014/main" xmlns="" id="{513CC37F-D9FA-884D-D4E8-4426B7FC38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000" y="3292975"/>
              <a:ext cx="2314148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1     = 1.25</a:t>
              </a:r>
              <a:endPara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10" grpId="0"/>
      <p:bldP spid="12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矩形 47">
            <a:extLst>
              <a:ext uri="{FF2B5EF4-FFF2-40B4-BE49-F238E27FC236}">
                <a16:creationId xmlns:a16="http://schemas.microsoft.com/office/drawing/2014/main" xmlns="" id="{9E92CB89-5B17-E708-3D26-0964612D5A66}"/>
              </a:ext>
            </a:extLst>
          </p:cNvPr>
          <p:cNvSpPr/>
          <p:nvPr/>
        </p:nvSpPr>
        <p:spPr>
          <a:xfrm>
            <a:off x="4939592" y="4139364"/>
            <a:ext cx="756000" cy="720000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矩形 46">
            <a:extLst>
              <a:ext uri="{FF2B5EF4-FFF2-40B4-BE49-F238E27FC236}">
                <a16:creationId xmlns:a16="http://schemas.microsoft.com/office/drawing/2014/main" xmlns="" id="{F68D5A3C-A495-66F2-DAE4-5D1594F99BB1}"/>
              </a:ext>
            </a:extLst>
          </p:cNvPr>
          <p:cNvSpPr/>
          <p:nvPr/>
        </p:nvSpPr>
        <p:spPr>
          <a:xfrm>
            <a:off x="1289547" y="4123487"/>
            <a:ext cx="756000" cy="720000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xmlns="" id="{FFD62352-7F17-3283-4ADD-4858C2D0368C}"/>
              </a:ext>
            </a:extLst>
          </p:cNvPr>
          <p:cNvSpPr/>
          <p:nvPr/>
        </p:nvSpPr>
        <p:spPr>
          <a:xfrm>
            <a:off x="4933922" y="3511544"/>
            <a:ext cx="792000" cy="396000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矩形 44">
            <a:extLst>
              <a:ext uri="{FF2B5EF4-FFF2-40B4-BE49-F238E27FC236}">
                <a16:creationId xmlns:a16="http://schemas.microsoft.com/office/drawing/2014/main" xmlns="" id="{318C5308-5EBD-DAD9-CBD4-3F5ACB752D86}"/>
              </a:ext>
            </a:extLst>
          </p:cNvPr>
          <p:cNvSpPr/>
          <p:nvPr/>
        </p:nvSpPr>
        <p:spPr>
          <a:xfrm>
            <a:off x="1277816" y="3381435"/>
            <a:ext cx="1152000" cy="720000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5E0F5E3E-B65C-C8A8-F3F6-7FEA172963CC}"/>
              </a:ext>
            </a:extLst>
          </p:cNvPr>
          <p:cNvSpPr/>
          <p:nvPr/>
        </p:nvSpPr>
        <p:spPr bwMode="auto">
          <a:xfrm>
            <a:off x="4666996" y="2469257"/>
            <a:ext cx="2191004" cy="396000"/>
          </a:xfrm>
          <a:prstGeom prst="rect">
            <a:avLst/>
          </a:prstGeom>
          <a:solidFill>
            <a:srgbClr val="FFD85B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Arial" charset="0"/>
              <a:ea typeface="標楷體" pitchFamily="65" charset="-120"/>
              <a:cs typeface="+mn-cs"/>
            </a:endParaRPr>
          </a:p>
        </p:txBody>
      </p:sp>
      <p:sp>
        <p:nvSpPr>
          <p:cNvPr id="12292" name="Oval 2">
            <a:extLst>
              <a:ext uri="{FF2B5EF4-FFF2-40B4-BE49-F238E27FC236}">
                <a16:creationId xmlns:a16="http://schemas.microsoft.com/office/drawing/2014/main" xmlns="" id="{715A47F2-B254-4AC3-87CD-F318119B9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395" y="4195343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A20F27EB-15C3-4129-A8FD-58138B19F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4655" y="4225506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3" name="圆角矩形 22">
            <a:extLst>
              <a:ext uri="{FF2B5EF4-FFF2-40B4-BE49-F238E27FC236}">
                <a16:creationId xmlns:a16="http://schemas.microsoft.com/office/drawing/2014/main" xmlns="" id="{A4226758-3776-4572-B309-1B555CD4B868}"/>
              </a:ext>
            </a:extLst>
          </p:cNvPr>
          <p:cNvSpPr/>
          <p:nvPr/>
        </p:nvSpPr>
        <p:spPr>
          <a:xfrm>
            <a:off x="5824719" y="2971437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(2019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2320" name="Rectangle 4">
            <a:extLst>
              <a:ext uri="{FF2B5EF4-FFF2-40B4-BE49-F238E27FC236}">
                <a16:creationId xmlns:a16="http://schemas.microsoft.com/office/drawing/2014/main" xmlns="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A2AA16D-D0FC-B431-9D24-4A07C0D19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2387906"/>
            <a:ext cx="7767658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以上四張數字卡是按數值由小到大排列，以下哪一項可能是第三張卡上的數字？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230EC10E-194A-E762-4394-A370E826B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1997" y="5052548"/>
            <a:ext cx="289094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966.6% = 9.666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xmlns="" id="{F80D0BD8-DA55-C31C-034A-3BEB349DA78A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79979" y="1077037"/>
            <a:ext cx="6200651" cy="1058854"/>
          </a:xfrm>
          <a:prstGeom prst="rect">
            <a:avLst/>
          </a:prstGeom>
        </p:spPr>
      </p:pic>
      <p:grpSp>
        <p:nvGrpSpPr>
          <p:cNvPr id="38" name="群組 37">
            <a:extLst>
              <a:ext uri="{FF2B5EF4-FFF2-40B4-BE49-F238E27FC236}">
                <a16:creationId xmlns:a16="http://schemas.microsoft.com/office/drawing/2014/main" xmlns="" id="{60A18C6B-19DE-3B0E-3BFB-8E66163D12D7}"/>
              </a:ext>
            </a:extLst>
          </p:cNvPr>
          <p:cNvGrpSpPr/>
          <p:nvPr/>
        </p:nvGrpSpPr>
        <p:grpSpPr>
          <a:xfrm>
            <a:off x="784615" y="3360905"/>
            <a:ext cx="6530581" cy="1558452"/>
            <a:chOff x="784615" y="3215942"/>
            <a:chExt cx="6530581" cy="1558452"/>
          </a:xfrm>
        </p:grpSpPr>
        <p:sp>
          <p:nvSpPr>
            <p:cNvPr id="12321" name="Rectangle 4">
              <a:extLst>
                <a:ext uri="{FF2B5EF4-FFF2-40B4-BE49-F238E27FC236}">
                  <a16:creationId xmlns:a16="http://schemas.microsoft.com/office/drawing/2014/main" xmlns="" id="{7DA215E4-CE67-4228-AA81-AFAC7F96AB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615" y="3293219"/>
              <a:ext cx="6530581" cy="131318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ts val="2800"/>
                </a:spcAft>
                <a:defRPr/>
              </a:pP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A. 9      % 			B. 9.35</a:t>
              </a:r>
            </a:p>
            <a:p>
              <a:pPr lvl="0" eaLnBrk="0" fontAlgn="base" hangingPunct="0">
                <a:spcBef>
                  <a:spcPct val="0"/>
                </a:spcBef>
                <a:spcAft>
                  <a:spcPts val="2400"/>
                </a:spcAft>
                <a:defRPr/>
              </a:pPr>
              <a:r>
                <a:rPr lang="en-US" altLang="zh-CN" sz="2800" b="0" dirty="0">
                  <a:solidFill>
                    <a:srgbClr val="000000"/>
                  </a:solidFill>
                  <a:ea typeface="標楷體" panose="03000509000000000000" pitchFamily="65" charset="-120"/>
                </a:rPr>
                <a:t>C. 9 				D. 9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grpSp>
          <p:nvGrpSpPr>
            <p:cNvPr id="8" name="组合 17">
              <a:extLst>
                <a:ext uri="{FF2B5EF4-FFF2-40B4-BE49-F238E27FC236}">
                  <a16:creationId xmlns:a16="http://schemas.microsoft.com/office/drawing/2014/main" xmlns="" id="{EC220B4C-2B49-17F4-F7D0-58C03EEEC10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165571" y="3963181"/>
              <a:ext cx="500062" cy="811213"/>
              <a:chOff x="3643306" y="1917661"/>
              <a:chExt cx="500066" cy="810478"/>
            </a:xfrm>
          </p:grpSpPr>
          <p:sp>
            <p:nvSpPr>
              <p:cNvPr id="10" name="Rectangle 4">
                <a:extLst>
                  <a:ext uri="{FF2B5EF4-FFF2-40B4-BE49-F238E27FC236}">
                    <a16:creationId xmlns:a16="http://schemas.microsoft.com/office/drawing/2014/main" xmlns="" id="{696107F0-B663-C866-7987-72D2681085F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3306" y="1917661"/>
                <a:ext cx="500066" cy="810478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chemeClr val="tx1"/>
                    </a:solidFill>
                    <a:ea typeface="標楷體" panose="03000509000000000000" pitchFamily="65" charset="-120"/>
                  </a:rPr>
                  <a:t>4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solidFill>
                      <a:schemeClr val="tx1"/>
                    </a:solidFill>
                    <a:ea typeface="標楷體" panose="03000509000000000000" pitchFamily="65" charset="-120"/>
                  </a:rPr>
                  <a:t>5</a:t>
                </a:r>
                <a:endParaRPr lang="zh-CN" altLang="en-US" sz="2800" b="0" dirty="0">
                  <a:solidFill>
                    <a:schemeClr val="tx1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1" name="直接连接符 16">
                <a:extLst>
                  <a:ext uri="{FF2B5EF4-FFF2-40B4-BE49-F238E27FC236}">
                    <a16:creationId xmlns:a16="http://schemas.microsoft.com/office/drawing/2014/main" xmlns="" id="{A07BA3BF-1142-7A9A-A20B-3E6298F6978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703057" y="2300002"/>
                <a:ext cx="396000" cy="0"/>
              </a:xfrm>
              <a:prstGeom prst="line">
                <a:avLst/>
              </a:prstGeom>
              <a:noFill/>
              <a:ln w="1778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2" name="组合 17">
              <a:extLst>
                <a:ext uri="{FF2B5EF4-FFF2-40B4-BE49-F238E27FC236}">
                  <a16:creationId xmlns:a16="http://schemas.microsoft.com/office/drawing/2014/main" xmlns="" id="{E097AF53-CEBD-D980-30F2-5CA27CE4FBA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08196" y="3963181"/>
              <a:ext cx="500062" cy="811213"/>
              <a:chOff x="3643306" y="1917661"/>
              <a:chExt cx="500066" cy="810478"/>
            </a:xfrm>
          </p:grpSpPr>
          <p:sp>
            <p:nvSpPr>
              <p:cNvPr id="13" name="Rectangle 4">
                <a:extLst>
                  <a:ext uri="{FF2B5EF4-FFF2-40B4-BE49-F238E27FC236}">
                    <a16:creationId xmlns:a16="http://schemas.microsoft.com/office/drawing/2014/main" xmlns="" id="{464DBE8E-B579-5B4D-4E21-E79DD67F27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3306" y="1917661"/>
                <a:ext cx="500066" cy="810478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chemeClr val="tx1"/>
                    </a:solidFill>
                    <a:ea typeface="標楷體" panose="03000509000000000000" pitchFamily="65" charset="-120"/>
                  </a:rPr>
                  <a:t>5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solidFill>
                      <a:schemeClr val="tx1"/>
                    </a:solidFill>
                    <a:ea typeface="標楷體" panose="03000509000000000000" pitchFamily="65" charset="-120"/>
                  </a:rPr>
                  <a:t>8</a:t>
                </a:r>
                <a:endParaRPr lang="zh-CN" altLang="en-US" sz="2800" b="0" dirty="0">
                  <a:solidFill>
                    <a:schemeClr val="tx1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5" name="直接连接符 16">
                <a:extLst>
                  <a:ext uri="{FF2B5EF4-FFF2-40B4-BE49-F238E27FC236}">
                    <a16:creationId xmlns:a16="http://schemas.microsoft.com/office/drawing/2014/main" xmlns="" id="{3D8161F9-C698-5E4B-6BDE-6B2866A03D3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703057" y="2300002"/>
                <a:ext cx="396000" cy="0"/>
              </a:xfrm>
              <a:prstGeom prst="line">
                <a:avLst/>
              </a:prstGeom>
              <a:noFill/>
              <a:ln w="1778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6" name="组合 17">
              <a:extLst>
                <a:ext uri="{FF2B5EF4-FFF2-40B4-BE49-F238E27FC236}">
                  <a16:creationId xmlns:a16="http://schemas.microsoft.com/office/drawing/2014/main" xmlns="" id="{8C618DA0-B0F6-7331-D196-862698C7039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388743" y="3215942"/>
              <a:ext cx="799007" cy="810478"/>
              <a:chOff x="3643305" y="1918027"/>
              <a:chExt cx="799013" cy="809743"/>
            </a:xfrm>
          </p:grpSpPr>
          <p:sp>
            <p:nvSpPr>
              <p:cNvPr id="17" name="Rectangle 4">
                <a:extLst>
                  <a:ext uri="{FF2B5EF4-FFF2-40B4-BE49-F238E27FC236}">
                    <a16:creationId xmlns:a16="http://schemas.microsoft.com/office/drawing/2014/main" xmlns="" id="{04B091A6-1A34-55E7-4F54-A515054BC4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3305" y="1918027"/>
                <a:ext cx="799013" cy="809743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chemeClr val="tx1"/>
                    </a:solidFill>
                    <a:ea typeface="標楷體" panose="03000509000000000000" pitchFamily="65" charset="-120"/>
                  </a:rPr>
                  <a:t>16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solidFill>
                      <a:schemeClr val="tx1"/>
                    </a:solidFill>
                    <a:ea typeface="標楷體" panose="03000509000000000000" pitchFamily="65" charset="-120"/>
                  </a:rPr>
                  <a:t>25</a:t>
                </a:r>
                <a:endParaRPr lang="zh-CN" altLang="en-US" sz="2800" b="0" dirty="0">
                  <a:solidFill>
                    <a:schemeClr val="tx1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8" name="直接连接符 16">
                <a:extLst>
                  <a:ext uri="{FF2B5EF4-FFF2-40B4-BE49-F238E27FC236}">
                    <a16:creationId xmlns:a16="http://schemas.microsoft.com/office/drawing/2014/main" xmlns="" id="{9C19271E-E99A-48F4-BD9A-A5CF2986101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793228" y="2288861"/>
                <a:ext cx="540004" cy="0"/>
              </a:xfrm>
              <a:prstGeom prst="line">
                <a:avLst/>
              </a:prstGeom>
              <a:noFill/>
              <a:ln w="1778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grpSp>
        <p:nvGrpSpPr>
          <p:cNvPr id="36" name="群組 35">
            <a:extLst>
              <a:ext uri="{FF2B5EF4-FFF2-40B4-BE49-F238E27FC236}">
                <a16:creationId xmlns:a16="http://schemas.microsoft.com/office/drawing/2014/main" xmlns="" id="{02270EC1-BC37-5CF6-8E13-E9AE4F824FB8}"/>
              </a:ext>
            </a:extLst>
          </p:cNvPr>
          <p:cNvGrpSpPr/>
          <p:nvPr/>
        </p:nvGrpSpPr>
        <p:grpSpPr>
          <a:xfrm>
            <a:off x="3987030" y="4938441"/>
            <a:ext cx="2192225" cy="811213"/>
            <a:chOff x="1143719" y="4696382"/>
            <a:chExt cx="2192225" cy="811213"/>
          </a:xfrm>
        </p:grpSpPr>
        <p:sp>
          <p:nvSpPr>
            <p:cNvPr id="33" name="Rectangle 4">
              <a:extLst>
                <a:ext uri="{FF2B5EF4-FFF2-40B4-BE49-F238E27FC236}">
                  <a16:creationId xmlns:a16="http://schemas.microsoft.com/office/drawing/2014/main" xmlns="" id="{A98FE49A-1CD9-B6D4-370A-439F6EE719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719" y="4816748"/>
              <a:ext cx="651627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9</a:t>
              </a:r>
            </a:p>
          </p:txBody>
        </p:sp>
        <p:grpSp>
          <p:nvGrpSpPr>
            <p:cNvPr id="31" name="组合 17">
              <a:extLst>
                <a:ext uri="{FF2B5EF4-FFF2-40B4-BE49-F238E27FC236}">
                  <a16:creationId xmlns:a16="http://schemas.microsoft.com/office/drawing/2014/main" xmlns="" id="{7B96B321-B54C-585C-797B-138EEBB4F6F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18714" y="4696382"/>
              <a:ext cx="500062" cy="811213"/>
              <a:chOff x="3643306" y="1917661"/>
              <a:chExt cx="500066" cy="810478"/>
            </a:xfrm>
          </p:grpSpPr>
          <p:sp>
            <p:nvSpPr>
              <p:cNvPr id="32" name="Rectangle 4">
                <a:extLst>
                  <a:ext uri="{FF2B5EF4-FFF2-40B4-BE49-F238E27FC236}">
                    <a16:creationId xmlns:a16="http://schemas.microsoft.com/office/drawing/2014/main" xmlns="" id="{5E6DBD60-2F36-2518-BA34-E097FE9002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3306" y="1917661"/>
                <a:ext cx="500066" cy="810478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3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5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34" name="直接连接符 16">
                <a:extLst>
                  <a:ext uri="{FF2B5EF4-FFF2-40B4-BE49-F238E27FC236}">
                    <a16:creationId xmlns:a16="http://schemas.microsoft.com/office/drawing/2014/main" xmlns="" id="{57136B24-79B3-B8DD-8D07-F755ACD99AF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703057" y="2300002"/>
                <a:ext cx="396000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5" name="Rectangle 4">
              <a:extLst>
                <a:ext uri="{FF2B5EF4-FFF2-40B4-BE49-F238E27FC236}">
                  <a16:creationId xmlns:a16="http://schemas.microsoft.com/office/drawing/2014/main" xmlns="" id="{429B0F42-B52F-B4A5-5B5F-5B163791A8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5955" y="4809313"/>
              <a:ext cx="1469989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= 9.6</a:t>
              </a:r>
              <a:r>
                <a: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，</a:t>
              </a:r>
              <a:endPara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endParaRPr>
            </a:p>
          </p:txBody>
        </p:sp>
      </p:grpSp>
      <p:sp>
        <p:nvSpPr>
          <p:cNvPr id="37" name="Rectangle 4">
            <a:extLst>
              <a:ext uri="{FF2B5EF4-FFF2-40B4-BE49-F238E27FC236}">
                <a16:creationId xmlns:a16="http://schemas.microsoft.com/office/drawing/2014/main" xmlns="" id="{0F571CCB-A82A-F397-0EF3-746299CAE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150" y="5036392"/>
            <a:ext cx="2960404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統一化成小數比較。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xmlns="" id="{B8BB5DBC-6B3D-44AC-331D-39B3A5C26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57823" y="1348565"/>
            <a:ext cx="1188000" cy="523220"/>
          </a:xfrm>
          <a:prstGeom prst="rect">
            <a:avLst/>
          </a:prstGeom>
          <a:solidFill>
            <a:srgbClr val="DAFF71"/>
          </a:solidFill>
          <a:ln>
            <a:noFill/>
          </a:ln>
          <a:effectLst/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9.666</a:t>
            </a:r>
          </a:p>
        </p:txBody>
      </p:sp>
      <p:sp>
        <p:nvSpPr>
          <p:cNvPr id="40" name="Rectangle 4">
            <a:extLst>
              <a:ext uri="{FF2B5EF4-FFF2-40B4-BE49-F238E27FC236}">
                <a16:creationId xmlns:a16="http://schemas.microsoft.com/office/drawing/2014/main" xmlns="" id="{AB734E40-79EE-6447-116B-C70E894D8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0795" y="1291587"/>
            <a:ext cx="936000" cy="612000"/>
          </a:xfrm>
          <a:prstGeom prst="rect">
            <a:avLst/>
          </a:prstGeom>
          <a:solidFill>
            <a:srgbClr val="DAFF71"/>
          </a:solidFill>
          <a:ln>
            <a:noFill/>
          </a:ln>
          <a:effectLst/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9.6</a:t>
            </a:r>
          </a:p>
        </p:txBody>
      </p:sp>
      <p:sp>
        <p:nvSpPr>
          <p:cNvPr id="41" name="矩形 40">
            <a:extLst>
              <a:ext uri="{FF2B5EF4-FFF2-40B4-BE49-F238E27FC236}">
                <a16:creationId xmlns:a16="http://schemas.microsoft.com/office/drawing/2014/main" xmlns="" id="{7ABE8D5B-510B-421F-153F-8099D9DBD389}"/>
              </a:ext>
            </a:extLst>
          </p:cNvPr>
          <p:cNvSpPr/>
          <p:nvPr/>
        </p:nvSpPr>
        <p:spPr>
          <a:xfrm>
            <a:off x="3241405" y="1183571"/>
            <a:ext cx="1080000" cy="864000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190E563E-54B7-2900-C701-CAE5FE7E1631}"/>
              </a:ext>
            </a:extLst>
          </p:cNvPr>
          <p:cNvSpPr/>
          <p:nvPr/>
        </p:nvSpPr>
        <p:spPr>
          <a:xfrm>
            <a:off x="6259680" y="1258547"/>
            <a:ext cx="1368000" cy="708358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Rectangle 4">
            <a:extLst>
              <a:ext uri="{FF2B5EF4-FFF2-40B4-BE49-F238E27FC236}">
                <a16:creationId xmlns:a16="http://schemas.microsoft.com/office/drawing/2014/main" xmlns="" id="{35910090-47B6-43F7-C638-E29A44074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9702" y="3469651"/>
            <a:ext cx="183709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9.64%</a:t>
            </a:r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xmlns="" id="{187FA2C7-182B-0F53-B2AA-8C1D2E911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3460" y="3958783"/>
            <a:ext cx="196347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0.0964</a:t>
            </a:r>
          </a:p>
        </p:txBody>
      </p:sp>
      <p:sp>
        <p:nvSpPr>
          <p:cNvPr id="49" name="Rectangle 4">
            <a:extLst>
              <a:ext uri="{FF2B5EF4-FFF2-40B4-BE49-F238E27FC236}">
                <a16:creationId xmlns:a16="http://schemas.microsoft.com/office/drawing/2014/main" xmlns="" id="{F9A8903E-D5A1-E713-449C-A20C9ACC1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8570" y="4230351"/>
            <a:ext cx="196347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9.625</a:t>
            </a:r>
          </a:p>
        </p:txBody>
      </p:sp>
      <p:sp>
        <p:nvSpPr>
          <p:cNvPr id="50" name="Rectangle 4">
            <a:extLst>
              <a:ext uri="{FF2B5EF4-FFF2-40B4-BE49-F238E27FC236}">
                <a16:creationId xmlns:a16="http://schemas.microsoft.com/office/drawing/2014/main" xmlns="" id="{7FE6F762-3A7F-9E74-F659-7F14AF56EA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0563" y="4226616"/>
            <a:ext cx="138565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9.8</a:t>
            </a:r>
          </a:p>
        </p:txBody>
      </p:sp>
      <p:sp>
        <p:nvSpPr>
          <p:cNvPr id="51" name="Rectangle 4">
            <a:extLst>
              <a:ext uri="{FF2B5EF4-FFF2-40B4-BE49-F238E27FC236}">
                <a16:creationId xmlns:a16="http://schemas.microsoft.com/office/drawing/2014/main" xmlns="" id="{4C2C83A6-EF10-AB30-A966-D49401880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9476" y="1326263"/>
            <a:ext cx="70718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&lt;</a:t>
            </a:r>
          </a:p>
        </p:txBody>
      </p:sp>
      <p:sp>
        <p:nvSpPr>
          <p:cNvPr id="52" name="Rectangle 4">
            <a:extLst>
              <a:ext uri="{FF2B5EF4-FFF2-40B4-BE49-F238E27FC236}">
                <a16:creationId xmlns:a16="http://schemas.microsoft.com/office/drawing/2014/main" xmlns="" id="{7930D3CD-E11E-2077-8C06-ADC25B2DC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4183" y="1332834"/>
            <a:ext cx="70718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&lt;</a:t>
            </a:r>
          </a:p>
        </p:txBody>
      </p:sp>
      <p:sp>
        <p:nvSpPr>
          <p:cNvPr id="53" name="Rectangle 4">
            <a:extLst>
              <a:ext uri="{FF2B5EF4-FFF2-40B4-BE49-F238E27FC236}">
                <a16:creationId xmlns:a16="http://schemas.microsoft.com/office/drawing/2014/main" xmlns="" id="{C5CE663B-0882-5E6B-977C-440423235D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9143" y="1320509"/>
            <a:ext cx="70718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&lt;</a:t>
            </a:r>
          </a:p>
        </p:txBody>
      </p:sp>
      <p:sp>
        <p:nvSpPr>
          <p:cNvPr id="54" name="Rectangle 4">
            <a:extLst>
              <a:ext uri="{FF2B5EF4-FFF2-40B4-BE49-F238E27FC236}">
                <a16:creationId xmlns:a16="http://schemas.microsoft.com/office/drawing/2014/main" xmlns="" id="{C9DCBC2E-E68E-7D8B-5368-E879B16ACD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923" y="1332834"/>
            <a:ext cx="196347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0.0964 &lt;</a:t>
            </a:r>
          </a:p>
        </p:txBody>
      </p:sp>
      <p:sp>
        <p:nvSpPr>
          <p:cNvPr id="55" name="Rectangle 4">
            <a:extLst>
              <a:ext uri="{FF2B5EF4-FFF2-40B4-BE49-F238E27FC236}">
                <a16:creationId xmlns:a16="http://schemas.microsoft.com/office/drawing/2014/main" xmlns="" id="{CC4A54C2-8569-AEC4-7AD1-AF61945E1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1508" y="1037615"/>
            <a:ext cx="130090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9.625</a:t>
            </a:r>
          </a:p>
        </p:txBody>
      </p:sp>
      <p:sp>
        <p:nvSpPr>
          <p:cNvPr id="56" name="Rectangle 4">
            <a:extLst>
              <a:ext uri="{FF2B5EF4-FFF2-40B4-BE49-F238E27FC236}">
                <a16:creationId xmlns:a16="http://schemas.microsoft.com/office/drawing/2014/main" xmlns="" id="{0C689BAD-94F8-9AC1-475B-3175C7F2FD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4590" y="1380367"/>
            <a:ext cx="138565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&lt; 9.8</a:t>
            </a:r>
          </a:p>
        </p:txBody>
      </p:sp>
      <p:sp>
        <p:nvSpPr>
          <p:cNvPr id="12291" name="Rectangle 4">
            <a:extLst>
              <a:ext uri="{FF2B5EF4-FFF2-40B4-BE49-F238E27FC236}">
                <a16:creationId xmlns:a16="http://schemas.microsoft.com/office/drawing/2014/main" xmlns="" id="{5983C5A8-199F-8271-FBF1-B4B4E168D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934" y="1333196"/>
            <a:ext cx="14254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9.35 &lt;</a:t>
            </a:r>
          </a:p>
        </p:txBody>
      </p:sp>
      <p:sp>
        <p:nvSpPr>
          <p:cNvPr id="12293" name="Rectangle 4">
            <a:extLst>
              <a:ext uri="{FF2B5EF4-FFF2-40B4-BE49-F238E27FC236}">
                <a16:creationId xmlns:a16="http://schemas.microsoft.com/office/drawing/2014/main" xmlns="" id="{4230C784-31EE-7B18-F871-F473A90D77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037" y="4264997"/>
            <a:ext cx="62531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2294" name="Rectangle 4">
            <a:extLst>
              <a:ext uri="{FF2B5EF4-FFF2-40B4-BE49-F238E27FC236}">
                <a16:creationId xmlns:a16="http://schemas.microsoft.com/office/drawing/2014/main" xmlns="" id="{3BB2DA38-6833-3186-5B6A-7AF2F87D1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188" y="3469651"/>
            <a:ext cx="62531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2295" name="Rectangle 4">
            <a:extLst>
              <a:ext uri="{FF2B5EF4-FFF2-40B4-BE49-F238E27FC236}">
                <a16:creationId xmlns:a16="http://schemas.microsoft.com/office/drawing/2014/main" xmlns="" id="{D9F76A27-0AE6-5E40-029B-DC9EDEA9B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7895" y="4234865"/>
            <a:ext cx="62531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2296" name="Rectangle 4">
            <a:extLst>
              <a:ext uri="{FF2B5EF4-FFF2-40B4-BE49-F238E27FC236}">
                <a16:creationId xmlns:a16="http://schemas.microsoft.com/office/drawing/2014/main" xmlns="" id="{D9AB45BE-0667-9D56-E7DB-1B36C4BC6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6091" y="3469651"/>
            <a:ext cx="62531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25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75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5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000"/>
                            </p:stCondLst>
                            <p:childTnLst>
                              <p:par>
                                <p:cTn id="1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500"/>
                            </p:stCondLst>
                            <p:childTnLst>
                              <p:par>
                                <p:cTn id="1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000"/>
                            </p:stCondLst>
                            <p:childTnLst>
                              <p:par>
                                <p:cTn id="1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500"/>
                            </p:stCondLst>
                            <p:childTnLst>
                              <p:par>
                                <p:cTn id="1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000"/>
                            </p:stCondLst>
                            <p:childTnLst>
                              <p:par>
                                <p:cTn id="16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4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4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3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500"/>
                            </p:stCondLst>
                            <p:childTnLst>
                              <p:par>
                                <p:cTn id="2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8" grpId="1" animBg="1"/>
      <p:bldP spid="47" grpId="0" animBg="1"/>
      <p:bldP spid="47" grpId="1" animBg="1"/>
      <p:bldP spid="46" grpId="0" animBg="1"/>
      <p:bldP spid="46" grpId="1" animBg="1"/>
      <p:bldP spid="45" grpId="0" animBg="1"/>
      <p:bldP spid="45" grpId="1" animBg="1"/>
      <p:bldP spid="14" grpId="0" animBg="1"/>
      <p:bldP spid="14" grpId="1" animBg="1"/>
      <p:bldP spid="22" grpId="0"/>
      <p:bldP spid="9" grpId="0"/>
      <p:bldP spid="9" grpId="1"/>
      <p:bldP spid="37" grpId="0" animBg="1"/>
      <p:bldP spid="37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3" grpId="0"/>
      <p:bldP spid="43" grpId="1"/>
      <p:bldP spid="44" grpId="0"/>
      <p:bldP spid="44" grpId="1"/>
      <p:bldP spid="49" grpId="0"/>
      <p:bldP spid="49" grpId="1"/>
      <p:bldP spid="50" grpId="0"/>
      <p:bldP spid="50" grpId="1"/>
      <p:bldP spid="51" grpId="0"/>
      <p:bldP spid="51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  <p:bldP spid="12291" grpId="0"/>
      <p:bldP spid="12291" grpId="1"/>
      <p:bldP spid="12293" grpId="0"/>
      <p:bldP spid="12293" grpId="1"/>
      <p:bldP spid="12294" grpId="0"/>
      <p:bldP spid="12294" grpId="1"/>
      <p:bldP spid="12295" grpId="0"/>
      <p:bldP spid="12295" grpId="1"/>
      <p:bldP spid="12296" grpId="0"/>
      <p:bldP spid="1229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AA26F3C6-DB2C-59B8-A222-E4173AAED6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21" y="2890570"/>
            <a:ext cx="6072674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A. 2.8kg 			B. 2.75kg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C. 2.65kg 			D. 2.55kg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xmlns="" id="{EFD5B504-B31E-43A7-B68B-93DF3ECA4945}"/>
              </a:ext>
            </a:extLst>
          </p:cNvPr>
          <p:cNvSpPr/>
          <p:nvPr/>
        </p:nvSpPr>
        <p:spPr bwMode="auto">
          <a:xfrm>
            <a:off x="817045" y="1624885"/>
            <a:ext cx="5195827" cy="699077"/>
          </a:xfrm>
          <a:prstGeom prst="rect">
            <a:avLst/>
          </a:prstGeom>
          <a:solidFill>
            <a:srgbClr val="FFA7D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6" name="矩形 45">
            <a:extLst>
              <a:ext uri="{FF2B5EF4-FFF2-40B4-BE49-F238E27FC236}">
                <a16:creationId xmlns:a16="http://schemas.microsoft.com/office/drawing/2014/main" xmlns="" id="{F0966F3D-9153-45A9-B87D-A54B2AD1159D}"/>
              </a:ext>
            </a:extLst>
          </p:cNvPr>
          <p:cNvSpPr/>
          <p:nvPr/>
        </p:nvSpPr>
        <p:spPr bwMode="auto">
          <a:xfrm>
            <a:off x="3263503" y="900890"/>
            <a:ext cx="821243" cy="699077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7" name="矩形 86">
            <a:extLst>
              <a:ext uri="{FF2B5EF4-FFF2-40B4-BE49-F238E27FC236}">
                <a16:creationId xmlns:a16="http://schemas.microsoft.com/office/drawing/2014/main" xmlns="" id="{DAADB56B-5A15-499B-83B7-6E501582E235}"/>
              </a:ext>
            </a:extLst>
          </p:cNvPr>
          <p:cNvSpPr/>
          <p:nvPr/>
        </p:nvSpPr>
        <p:spPr bwMode="auto">
          <a:xfrm>
            <a:off x="5605943" y="908656"/>
            <a:ext cx="2560857" cy="699077"/>
          </a:xfrm>
          <a:prstGeom prst="rect">
            <a:avLst/>
          </a:prstGeom>
          <a:solidFill>
            <a:srgbClr val="FFA7D3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xmlns="" id="{B912ECAB-3E44-496D-BD64-65F63D9D526D}"/>
              </a:ext>
            </a:extLst>
          </p:cNvPr>
          <p:cNvSpPr/>
          <p:nvPr/>
        </p:nvSpPr>
        <p:spPr bwMode="auto">
          <a:xfrm>
            <a:off x="4672252" y="1622505"/>
            <a:ext cx="898607" cy="699077"/>
          </a:xfrm>
          <a:prstGeom prst="rect">
            <a:avLst/>
          </a:prstGeom>
          <a:solidFill>
            <a:srgbClr val="92D05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391" name="Oval 2">
            <a:extLst>
              <a:ext uri="{FF2B5EF4-FFF2-40B4-BE49-F238E27FC236}">
                <a16:creationId xmlns:a16="http://schemas.microsoft.com/office/drawing/2014/main" xmlns="" id="{F641315E-156D-497B-A781-4E359CC20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0537" y="3365980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5" name="Text Box 54">
            <a:extLst>
              <a:ext uri="{FF2B5EF4-FFF2-40B4-BE49-F238E27FC236}">
                <a16:creationId xmlns:a16="http://schemas.microsoft.com/office/drawing/2014/main" xmlns="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9001" y="3403532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C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A29F66D-6FDC-6484-AE63-C924848F6A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1027457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4" name="组合 17">
            <a:extLst>
              <a:ext uri="{FF2B5EF4-FFF2-40B4-BE49-F238E27FC236}">
                <a16:creationId xmlns:a16="http://schemas.microsoft.com/office/drawing/2014/main" xmlns="" id="{43E25228-A4C1-4F89-ED08-1EBB083DAF1B}"/>
              </a:ext>
            </a:extLst>
          </p:cNvPr>
          <p:cNvGrpSpPr>
            <a:grpSpLocks/>
          </p:cNvGrpSpPr>
          <p:nvPr/>
        </p:nvGrpSpPr>
        <p:grpSpPr bwMode="auto">
          <a:xfrm>
            <a:off x="3390649" y="842459"/>
            <a:ext cx="821243" cy="861774"/>
            <a:chOff x="3670621" y="1881261"/>
            <a:chExt cx="402321" cy="860992"/>
          </a:xfrm>
        </p:grpSpPr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xmlns="" id="{512F139A-F81D-A63B-280A-7B038F4E3E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621" y="1881261"/>
              <a:ext cx="402321" cy="86099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3000"/>
                </a:lnSpc>
              </a:pPr>
              <a:r>
                <a:rPr lang="en-US" altLang="zh-TW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3</a:t>
              </a:r>
            </a:p>
            <a:p>
              <a:pPr algn="ctr">
                <a:lnSpc>
                  <a:spcPts val="3000"/>
                </a:lnSpc>
              </a:pPr>
              <a:r>
                <a:rPr lang="en-US" altLang="zh-CN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4</a:t>
              </a:r>
              <a:endParaRPr lang="zh-CN" altLang="en-US" sz="2800" b="0" dirty="0">
                <a:solidFill>
                  <a:schemeClr val="tx1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7" name="直接连接符 16">
              <a:extLst>
                <a:ext uri="{FF2B5EF4-FFF2-40B4-BE49-F238E27FC236}">
                  <a16:creationId xmlns:a16="http://schemas.microsoft.com/office/drawing/2014/main" xmlns="" id="{1E13FA00-7CE0-23DD-CCC5-1B61500598E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3744935" y="2288861"/>
              <a:ext cx="246906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9" name="组合 17">
            <a:extLst>
              <a:ext uri="{FF2B5EF4-FFF2-40B4-BE49-F238E27FC236}">
                <a16:creationId xmlns:a16="http://schemas.microsoft.com/office/drawing/2014/main" xmlns="" id="{A03A8551-77D6-E045-F250-93E7AD2BC039}"/>
              </a:ext>
            </a:extLst>
          </p:cNvPr>
          <p:cNvGrpSpPr>
            <a:grpSpLocks/>
          </p:cNvGrpSpPr>
          <p:nvPr/>
        </p:nvGrpSpPr>
        <p:grpSpPr bwMode="auto">
          <a:xfrm>
            <a:off x="4784700" y="1566276"/>
            <a:ext cx="821243" cy="861774"/>
            <a:chOff x="3670621" y="1881261"/>
            <a:chExt cx="402321" cy="860992"/>
          </a:xfrm>
        </p:grpSpPr>
        <p:sp>
          <p:nvSpPr>
            <p:cNvPr id="10" name="Rectangle 4">
              <a:extLst>
                <a:ext uri="{FF2B5EF4-FFF2-40B4-BE49-F238E27FC236}">
                  <a16:creationId xmlns:a16="http://schemas.microsoft.com/office/drawing/2014/main" xmlns="" id="{9FC66DAA-7DE4-49EF-E82D-64805ED8FA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621" y="1881261"/>
              <a:ext cx="402321" cy="86099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3000"/>
                </a:lnSpc>
              </a:pPr>
              <a:r>
                <a:rPr lang="en-US" altLang="zh-TW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5</a:t>
              </a:r>
            </a:p>
            <a:p>
              <a:pPr algn="ctr">
                <a:lnSpc>
                  <a:spcPts val="3000"/>
                </a:lnSpc>
              </a:pPr>
              <a:r>
                <a:rPr lang="en-US" altLang="zh-CN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8</a:t>
              </a:r>
              <a:endParaRPr lang="zh-CN" altLang="en-US" sz="2800" b="0" dirty="0">
                <a:solidFill>
                  <a:schemeClr val="tx1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11" name="直接连接符 16">
              <a:extLst>
                <a:ext uri="{FF2B5EF4-FFF2-40B4-BE49-F238E27FC236}">
                  <a16:creationId xmlns:a16="http://schemas.microsoft.com/office/drawing/2014/main" xmlns="" id="{128088D3-0A87-2E36-3DD1-8CE0B9B2434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3750561" y="2288861"/>
              <a:ext cx="246906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4679707" y="2471083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(2022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57" name="Rectangle 4">
            <a:extLst>
              <a:ext uri="{FF2B5EF4-FFF2-40B4-BE49-F238E27FC236}">
                <a16:creationId xmlns:a16="http://schemas.microsoft.com/office/drawing/2014/main" xmlns="" id="{A0EF903E-BFB8-4237-8396-4BE4E50D7F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474" y="4695198"/>
            <a:ext cx="802930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(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2.625kg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=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或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 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2.</a:t>
            </a:r>
            <a:r>
              <a:rPr lang="en-US" altLang="zh-TW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625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kg</a:t>
            </a:r>
            <a:r>
              <a:rPr lang="zh-TW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</a:t>
            </a:r>
            <a:r>
              <a:rPr lang="zh-CN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＜</a:t>
            </a:r>
            <a:r>
              <a:rPr lang="zh-CN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黑豆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</a:t>
            </a:r>
            <a:r>
              <a:rPr lang="zh-CN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重量</a:t>
            </a:r>
            <a:r>
              <a:rPr lang="zh-TW" altLang="en-US" sz="2800" b="0" dirty="0" smtClean="0">
                <a:solidFill>
                  <a:srgbClr val="0000FF"/>
                </a:solidFill>
                <a:ea typeface="標楷體" panose="03000509000000000000" pitchFamily="65" charset="-120"/>
              </a:rPr>
              <a:t>＜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2.</a:t>
            </a:r>
            <a:r>
              <a:rPr lang="en-US" altLang="zh-TW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7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5kg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95" name="Rectangle 4">
            <a:extLst>
              <a:ext uri="{FF2B5EF4-FFF2-40B4-BE49-F238E27FC236}">
                <a16:creationId xmlns:a16="http://schemas.microsoft.com/office/drawing/2014/main" xmlns="" id="{38B8EF06-B626-4D22-91EC-A2DB66BEF5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4085" y="605552"/>
            <a:ext cx="965344" cy="711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800"/>
              </a:lnSpc>
            </a:pP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algn="ctr"/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2.75</a:t>
            </a:r>
          </a:p>
          <a:p>
            <a:pPr algn="ctr">
              <a:lnSpc>
                <a:spcPts val="800"/>
              </a:lnSpc>
            </a:pP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02" name="Rectangle 4">
            <a:extLst>
              <a:ext uri="{FF2B5EF4-FFF2-40B4-BE49-F238E27FC236}">
                <a16:creationId xmlns:a16="http://schemas.microsoft.com/office/drawing/2014/main" xmlns="" id="{2A54FC04-C436-498C-A1D9-67B99930E4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9011" y="2007993"/>
            <a:ext cx="1113120" cy="71122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ts val="800"/>
              </a:lnSpc>
            </a:pP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algn="ctr"/>
            <a:r>
              <a:rPr lang="en-US" altLang="zh-CN" sz="24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2.625</a:t>
            </a:r>
          </a:p>
          <a:p>
            <a:pPr algn="ctr">
              <a:lnSpc>
                <a:spcPts val="800"/>
              </a:lnSpc>
            </a:pPr>
            <a:endParaRPr lang="en-US" altLang="zh-CN" sz="24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grpSp>
        <p:nvGrpSpPr>
          <p:cNvPr id="77" name="群組 35">
            <a:extLst>
              <a:ext uri="{FF2B5EF4-FFF2-40B4-BE49-F238E27FC236}">
                <a16:creationId xmlns:a16="http://schemas.microsoft.com/office/drawing/2014/main" xmlns="" id="{B8782714-56CE-4D5F-90FD-432AABA55853}"/>
              </a:ext>
            </a:extLst>
          </p:cNvPr>
          <p:cNvGrpSpPr/>
          <p:nvPr/>
        </p:nvGrpSpPr>
        <p:grpSpPr>
          <a:xfrm>
            <a:off x="2259699" y="3899199"/>
            <a:ext cx="1925259" cy="811213"/>
            <a:chOff x="1143719" y="4696382"/>
            <a:chExt cx="1925259" cy="811213"/>
          </a:xfrm>
        </p:grpSpPr>
        <p:sp>
          <p:nvSpPr>
            <p:cNvPr id="78" name="Rectangle 4">
              <a:extLst>
                <a:ext uri="{FF2B5EF4-FFF2-40B4-BE49-F238E27FC236}">
                  <a16:creationId xmlns:a16="http://schemas.microsoft.com/office/drawing/2014/main" xmlns="" id="{1F1F080B-D15F-45B9-96BD-E358EEC70E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719" y="4816748"/>
              <a:ext cx="651627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2</a:t>
              </a:r>
            </a:p>
          </p:txBody>
        </p:sp>
        <p:grpSp>
          <p:nvGrpSpPr>
            <p:cNvPr id="79" name="组合 17">
              <a:extLst>
                <a:ext uri="{FF2B5EF4-FFF2-40B4-BE49-F238E27FC236}">
                  <a16:creationId xmlns:a16="http://schemas.microsoft.com/office/drawing/2014/main" xmlns="" id="{4CF20A60-2CCF-449E-BF1C-9C56E65513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18714" y="4696382"/>
              <a:ext cx="500062" cy="811213"/>
              <a:chOff x="3643306" y="1917661"/>
              <a:chExt cx="500066" cy="810478"/>
            </a:xfrm>
          </p:grpSpPr>
          <p:sp>
            <p:nvSpPr>
              <p:cNvPr id="85" name="Rectangle 4">
                <a:extLst>
                  <a:ext uri="{FF2B5EF4-FFF2-40B4-BE49-F238E27FC236}">
                    <a16:creationId xmlns:a16="http://schemas.microsoft.com/office/drawing/2014/main" xmlns="" id="{5670B4B1-0F60-4BC9-ABE8-2E5C7345D9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3306" y="1917661"/>
                <a:ext cx="500066" cy="810478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3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4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86" name="直接连接符 16">
                <a:extLst>
                  <a:ext uri="{FF2B5EF4-FFF2-40B4-BE49-F238E27FC236}">
                    <a16:creationId xmlns:a16="http://schemas.microsoft.com/office/drawing/2014/main" xmlns="" id="{D8748EB4-7DBE-4AF7-9453-3DC7242A078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703057" y="2300002"/>
                <a:ext cx="396000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84" name="Rectangle 4">
              <a:extLst>
                <a:ext uri="{FF2B5EF4-FFF2-40B4-BE49-F238E27FC236}">
                  <a16:creationId xmlns:a16="http://schemas.microsoft.com/office/drawing/2014/main" xmlns="" id="{1EB70566-29E4-44FF-93F0-0AF07DF0FD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5955" y="4809313"/>
              <a:ext cx="1203023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= 2.75</a:t>
              </a:r>
            </a:p>
          </p:txBody>
        </p:sp>
      </p:grpSp>
      <p:grpSp>
        <p:nvGrpSpPr>
          <p:cNvPr id="89" name="群組 35">
            <a:extLst>
              <a:ext uri="{FF2B5EF4-FFF2-40B4-BE49-F238E27FC236}">
                <a16:creationId xmlns:a16="http://schemas.microsoft.com/office/drawing/2014/main" xmlns="" id="{677AC30F-3C76-4DE8-B563-7C02642AC895}"/>
              </a:ext>
            </a:extLst>
          </p:cNvPr>
          <p:cNvGrpSpPr/>
          <p:nvPr/>
        </p:nvGrpSpPr>
        <p:grpSpPr>
          <a:xfrm>
            <a:off x="5052441" y="3935447"/>
            <a:ext cx="2150554" cy="811213"/>
            <a:chOff x="1143719" y="4696382"/>
            <a:chExt cx="2150554" cy="811213"/>
          </a:xfrm>
        </p:grpSpPr>
        <p:sp>
          <p:nvSpPr>
            <p:cNvPr id="90" name="Rectangle 4">
              <a:extLst>
                <a:ext uri="{FF2B5EF4-FFF2-40B4-BE49-F238E27FC236}">
                  <a16:creationId xmlns:a16="http://schemas.microsoft.com/office/drawing/2014/main" xmlns="" id="{FCF83752-32F1-4440-A3C4-4985BE9B07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3719" y="4816748"/>
              <a:ext cx="651627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2</a:t>
              </a:r>
            </a:p>
          </p:txBody>
        </p:sp>
        <p:grpSp>
          <p:nvGrpSpPr>
            <p:cNvPr id="91" name="组合 17">
              <a:extLst>
                <a:ext uri="{FF2B5EF4-FFF2-40B4-BE49-F238E27FC236}">
                  <a16:creationId xmlns:a16="http://schemas.microsoft.com/office/drawing/2014/main" xmlns="" id="{0C567658-6C56-40E7-A41D-D63097B041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18714" y="4696382"/>
              <a:ext cx="500062" cy="811213"/>
              <a:chOff x="3643306" y="1917661"/>
              <a:chExt cx="500066" cy="810478"/>
            </a:xfrm>
          </p:grpSpPr>
          <p:sp>
            <p:nvSpPr>
              <p:cNvPr id="93" name="Rectangle 4">
                <a:extLst>
                  <a:ext uri="{FF2B5EF4-FFF2-40B4-BE49-F238E27FC236}">
                    <a16:creationId xmlns:a16="http://schemas.microsoft.com/office/drawing/2014/main" xmlns="" id="{B82138A1-C52E-4AC8-B92A-63D47F737E8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3306" y="1917661"/>
                <a:ext cx="500066" cy="810478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8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5</a:t>
                </a:r>
              </a:p>
              <a:p>
                <a:pPr algn="ctr">
                  <a:lnSpc>
                    <a:spcPts val="28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8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94" name="直接连接符 16">
                <a:extLst>
                  <a:ext uri="{FF2B5EF4-FFF2-40B4-BE49-F238E27FC236}">
                    <a16:creationId xmlns:a16="http://schemas.microsoft.com/office/drawing/2014/main" xmlns="" id="{79A8F42A-B2CC-4C0F-ADA7-EAA74E1376B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703057" y="2300002"/>
                <a:ext cx="396000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92" name="Rectangle 4">
              <a:extLst>
                <a:ext uri="{FF2B5EF4-FFF2-40B4-BE49-F238E27FC236}">
                  <a16:creationId xmlns:a16="http://schemas.microsoft.com/office/drawing/2014/main" xmlns="" id="{EEDCAF7E-1D5C-4688-99BA-82833D300A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65955" y="4809313"/>
              <a:ext cx="1428318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= 2.625</a:t>
              </a:r>
            </a:p>
          </p:txBody>
        </p:sp>
      </p:grp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BADC421E-53BD-A23B-B52E-8FBEBEAE73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39" y="981721"/>
            <a:ext cx="8008367" cy="184665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2400"/>
              </a:spcAft>
            </a:pP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豆腐店上午用去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       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kg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黃豆。用去黑豆的重量</a:t>
            </a:r>
          </a:p>
          <a:p>
            <a:pPr>
              <a:spcAft>
                <a:spcPts val="1200"/>
              </a:spcAft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比黃豆的輕，但又不輕於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       kg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。以下哪一個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可能是用去黑豆的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重量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A0EF903E-BFB8-4237-8396-4BE4E50D7F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20" y="5265219"/>
            <a:ext cx="252278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A. </a:t>
            </a:r>
            <a:r>
              <a:rPr lang="en-US" altLang="zh-CN" sz="2800" b="0" dirty="0">
                <a:solidFill>
                  <a:srgbClr val="0000FF"/>
                </a:solidFill>
              </a:rPr>
              <a:t>2.8 </a:t>
            </a:r>
            <a:r>
              <a:rPr lang="zh-CN" altLang="en-US" sz="2800" b="0" dirty="0">
                <a:solidFill>
                  <a:srgbClr val="0000FF"/>
                </a:solidFill>
              </a:rPr>
              <a:t>＞ </a:t>
            </a:r>
            <a:r>
              <a:rPr lang="en-US" altLang="zh-CN" sz="2800" b="0" dirty="0">
                <a:solidFill>
                  <a:srgbClr val="0000FF"/>
                </a:solidFill>
              </a:rPr>
              <a:t>2.75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3BB2DA38-6833-3186-5B6A-7AF2F87D1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064" y="2874116"/>
            <a:ext cx="62531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A0EF903E-BFB8-4237-8396-4BE4E50D7F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423" y="5284542"/>
            <a:ext cx="666302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B. </a:t>
            </a:r>
            <a:r>
              <a:rPr lang="zh-TW" altLang="en-US" sz="2800" b="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  <a:sym typeface="Wingdings 3" panose="05040102010807070707" pitchFamily="18" charset="2"/>
              </a:rPr>
              <a:t>黑豆的重量不可能等於</a:t>
            </a:r>
            <a:r>
              <a:rPr lang="zh-CN" altLang="en-US" sz="2800" b="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2800" b="0" dirty="0" smtClean="0">
                <a:solidFill>
                  <a:srgbClr val="0000FF"/>
                </a:solidFill>
              </a:rPr>
              <a:t>2.75kg</a:t>
            </a:r>
            <a:r>
              <a:rPr lang="zh-TW" altLang="en-US" sz="2800" b="0" dirty="0" smtClean="0">
                <a:solidFill>
                  <a:srgbClr val="0000FF"/>
                </a:solidFill>
              </a:rPr>
              <a:t>。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xmlns="" id="{3BB2DA38-6833-3186-5B6A-7AF2F87D1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0500" y="2921980"/>
            <a:ext cx="62531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C00000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28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xmlns="" id="{A0EF903E-BFB8-4237-8396-4BE4E50D7F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39" y="5257603"/>
            <a:ext cx="641945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C</a:t>
            </a:r>
            <a:r>
              <a:rPr lang="en-US" altLang="zh-CN" sz="2800" b="0" dirty="0" smtClean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. </a:t>
            </a:r>
            <a:r>
              <a:rPr lang="en-US" altLang="zh-CN" sz="2800" b="0" dirty="0">
                <a:solidFill>
                  <a:srgbClr val="0000FF"/>
                </a:solidFill>
              </a:rPr>
              <a:t>2.625 </a:t>
            </a:r>
            <a:r>
              <a:rPr lang="zh-CN" altLang="en-US" sz="2800" b="0" dirty="0">
                <a:solidFill>
                  <a:srgbClr val="0000FF"/>
                </a:solidFill>
              </a:rPr>
              <a:t>＜ </a:t>
            </a:r>
            <a:r>
              <a:rPr lang="en-US" altLang="zh-CN" sz="2800" b="0" dirty="0">
                <a:solidFill>
                  <a:srgbClr val="0000FF"/>
                </a:solidFill>
              </a:rPr>
              <a:t>2.65 </a:t>
            </a:r>
            <a:r>
              <a:rPr lang="zh-CN" altLang="en-US" sz="2800" b="0" dirty="0">
                <a:solidFill>
                  <a:srgbClr val="0000FF"/>
                </a:solidFill>
              </a:rPr>
              <a:t>＜ </a:t>
            </a:r>
            <a:r>
              <a:rPr lang="en-US" altLang="zh-CN" sz="2800" b="0" dirty="0" smtClean="0">
                <a:solidFill>
                  <a:srgbClr val="0000FF"/>
                </a:solidFill>
              </a:rPr>
              <a:t>2.75</a:t>
            </a:r>
            <a:r>
              <a:rPr lang="zh-TW" altLang="en-US" sz="2800" b="0" dirty="0" smtClean="0">
                <a:solidFill>
                  <a:srgbClr val="0000FF"/>
                </a:solidFill>
              </a:rPr>
              <a:t>，</a:t>
            </a:r>
            <a:r>
              <a:rPr lang="zh-TW" altLang="en-US" sz="2800" b="0" dirty="0" smtClean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符合題意</a:t>
            </a:r>
            <a:endParaRPr lang="en-US" altLang="zh-CN" sz="28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49989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46" grpId="0" animBg="1"/>
      <p:bldP spid="46" grpId="1" animBg="1"/>
      <p:bldP spid="87" grpId="0" animBg="1"/>
      <p:bldP spid="87" grpId="1" animBg="1"/>
      <p:bldP spid="58" grpId="0" animBg="1"/>
      <p:bldP spid="58" grpId="1" animBg="1"/>
      <p:bldP spid="25" grpId="0"/>
      <p:bldP spid="57" grpId="0"/>
      <p:bldP spid="57" grpId="1"/>
      <p:bldP spid="95" grpId="0"/>
      <p:bldP spid="95" grpId="1"/>
      <p:bldP spid="102" grpId="0"/>
      <p:bldP spid="102" grpId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986E17AC-177B-AD94-A4A7-E1743E7C9E59}"/>
              </a:ext>
            </a:extLst>
          </p:cNvPr>
          <p:cNvSpPr/>
          <p:nvPr/>
        </p:nvSpPr>
        <p:spPr>
          <a:xfrm>
            <a:off x="1510824" y="869902"/>
            <a:ext cx="533315" cy="684000"/>
          </a:xfrm>
          <a:prstGeom prst="rect">
            <a:avLst/>
          </a:prstGeom>
          <a:solidFill>
            <a:srgbClr val="FFA7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xmlns="" id="{EED009BF-840E-038C-256A-0445402E064C}"/>
              </a:ext>
            </a:extLst>
          </p:cNvPr>
          <p:cNvSpPr/>
          <p:nvPr/>
        </p:nvSpPr>
        <p:spPr>
          <a:xfrm>
            <a:off x="707960" y="1582924"/>
            <a:ext cx="737173" cy="396000"/>
          </a:xfrm>
          <a:prstGeom prst="rect">
            <a:avLst/>
          </a:prstGeom>
          <a:solidFill>
            <a:srgbClr val="FFA7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81227601-3AA6-FBDF-460F-8FD48A1162AD}"/>
              </a:ext>
            </a:extLst>
          </p:cNvPr>
          <p:cNvSpPr/>
          <p:nvPr/>
        </p:nvSpPr>
        <p:spPr>
          <a:xfrm>
            <a:off x="5957439" y="973424"/>
            <a:ext cx="2531506" cy="396000"/>
          </a:xfrm>
          <a:prstGeom prst="rect">
            <a:avLst/>
          </a:prstGeom>
          <a:solidFill>
            <a:srgbClr val="FFA7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Oval 2">
            <a:extLst>
              <a:ext uri="{FF2B5EF4-FFF2-40B4-BE49-F238E27FC236}">
                <a16:creationId xmlns:a16="http://schemas.microsoft.com/office/drawing/2014/main" xmlns="" id="{25AB2C5D-6060-21FD-4250-74E5221E3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4462" y="2375787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Text Box 54">
            <a:extLst>
              <a:ext uri="{FF2B5EF4-FFF2-40B4-BE49-F238E27FC236}">
                <a16:creationId xmlns:a16="http://schemas.microsoft.com/office/drawing/2014/main" xmlns="" id="{BDA1CBC6-CE5C-9901-3406-38C25C05F2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1300" y="2400558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B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C648D5A4-BC4C-B711-B87C-E6711927E8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996" y="2148315"/>
            <a:ext cx="6072674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A. 6 				B.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7</a:t>
            </a:r>
            <a:endParaRPr kumimoji="1" lang="en-US" altLang="zh-CN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C.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9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				D. 10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8" name="组合 17">
            <a:extLst>
              <a:ext uri="{FF2B5EF4-FFF2-40B4-BE49-F238E27FC236}">
                <a16:creationId xmlns:a16="http://schemas.microsoft.com/office/drawing/2014/main" xmlns="" id="{78000568-ABD8-2D26-BBE6-466EAE0EBF41}"/>
              </a:ext>
            </a:extLst>
          </p:cNvPr>
          <p:cNvGrpSpPr>
            <a:grpSpLocks/>
          </p:cNvGrpSpPr>
          <p:nvPr/>
        </p:nvGrpSpPr>
        <p:grpSpPr bwMode="auto">
          <a:xfrm>
            <a:off x="1350632" y="800021"/>
            <a:ext cx="821243" cy="861774"/>
            <a:chOff x="3670621" y="1881261"/>
            <a:chExt cx="402321" cy="860992"/>
          </a:xfrm>
        </p:grpSpPr>
        <p:sp>
          <p:nvSpPr>
            <p:cNvPr id="9" name="Rectangle 4">
              <a:extLst>
                <a:ext uri="{FF2B5EF4-FFF2-40B4-BE49-F238E27FC236}">
                  <a16:creationId xmlns:a16="http://schemas.microsoft.com/office/drawing/2014/main" xmlns="" id="{A6799C0C-C5B6-3F6C-432F-0C57822389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70621" y="1881261"/>
              <a:ext cx="402321" cy="860992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3000"/>
                </a:lnSpc>
              </a:pPr>
              <a:r>
                <a:rPr lang="en-US" altLang="zh-TW" sz="2800" b="0" i="1" dirty="0">
                  <a:solidFill>
                    <a:schemeClr val="tx1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M</a:t>
              </a:r>
            </a:p>
            <a:p>
              <a:pPr algn="ctr">
                <a:lnSpc>
                  <a:spcPts val="3000"/>
                </a:lnSpc>
              </a:pPr>
              <a:r>
                <a:rPr lang="en-US" altLang="zh-CN" sz="2800" b="0" dirty="0">
                  <a:solidFill>
                    <a:schemeClr val="tx1"/>
                  </a:solidFill>
                  <a:ea typeface="標楷體" panose="03000509000000000000" pitchFamily="65" charset="-120"/>
                </a:rPr>
                <a:t>17</a:t>
              </a:r>
              <a:endParaRPr lang="zh-CN" altLang="en-US" sz="2800" b="0" dirty="0">
                <a:solidFill>
                  <a:schemeClr val="tx1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10" name="直接连接符 16">
              <a:extLst>
                <a:ext uri="{FF2B5EF4-FFF2-40B4-BE49-F238E27FC236}">
                  <a16:creationId xmlns:a16="http://schemas.microsoft.com/office/drawing/2014/main" xmlns="" id="{4258C37E-B495-8F77-2987-91D92FE7B23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3749601" y="2288861"/>
              <a:ext cx="246906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C338C9B9-754E-B465-0EE7-DCBBA48FB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5133" y="3844052"/>
            <a:ext cx="5195363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把選項帶入分數中，再化為百分數。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20" name="群組 19">
            <a:extLst>
              <a:ext uri="{FF2B5EF4-FFF2-40B4-BE49-F238E27FC236}">
                <a16:creationId xmlns:a16="http://schemas.microsoft.com/office/drawing/2014/main" xmlns="" id="{4B7F69E6-7264-AA79-143D-B22B93933787}"/>
              </a:ext>
            </a:extLst>
          </p:cNvPr>
          <p:cNvGrpSpPr/>
          <p:nvPr/>
        </p:nvGrpSpPr>
        <p:grpSpPr>
          <a:xfrm>
            <a:off x="1349070" y="3028748"/>
            <a:ext cx="3737280" cy="720000"/>
            <a:chOff x="1815795" y="3436665"/>
            <a:chExt cx="3737280" cy="720000"/>
          </a:xfrm>
        </p:grpSpPr>
        <p:sp>
          <p:nvSpPr>
            <p:cNvPr id="18" name="Rectangle 4">
              <a:extLst>
                <a:ext uri="{FF2B5EF4-FFF2-40B4-BE49-F238E27FC236}">
                  <a16:creationId xmlns:a16="http://schemas.microsoft.com/office/drawing/2014/main" xmlns="" id="{4A090A02-B770-2650-888D-F25592BCA7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5795" y="3528998"/>
              <a:ext cx="3737280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C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40% &lt;           &lt; 50%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  <p:sp>
          <p:nvSpPr>
            <p:cNvPr id="19" name="矩形 18">
              <a:extLst>
                <a:ext uri="{FF2B5EF4-FFF2-40B4-BE49-F238E27FC236}">
                  <a16:creationId xmlns:a16="http://schemas.microsoft.com/office/drawing/2014/main" xmlns="" id="{A63CE36A-1354-DD19-A132-953AE9BE12E8}"/>
                </a:ext>
              </a:extLst>
            </p:cNvPr>
            <p:cNvSpPr/>
            <p:nvPr/>
          </p:nvSpPr>
          <p:spPr>
            <a:xfrm>
              <a:off x="3035024" y="3436665"/>
              <a:ext cx="900000" cy="720000"/>
            </a:xfrm>
            <a:prstGeom prst="rect">
              <a:avLst/>
            </a:pr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C00000"/>
                </a:solidFill>
              </a:endParaRPr>
            </a:p>
          </p:txBody>
        </p:sp>
      </p:grp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EF8CEA81-2249-F9EF-E2E4-EA74A6413A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2083" y="4447519"/>
            <a:ext cx="157872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≈ 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35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%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32" name="群組 31">
            <a:extLst>
              <a:ext uri="{FF2B5EF4-FFF2-40B4-BE49-F238E27FC236}">
                <a16:creationId xmlns:a16="http://schemas.microsoft.com/office/drawing/2014/main" xmlns="" id="{C1EE105F-E74D-6330-B31A-7C45A0566AA8}"/>
              </a:ext>
            </a:extLst>
          </p:cNvPr>
          <p:cNvGrpSpPr/>
          <p:nvPr/>
        </p:nvGrpSpPr>
        <p:grpSpPr>
          <a:xfrm>
            <a:off x="1358275" y="4290019"/>
            <a:ext cx="1200307" cy="861774"/>
            <a:chOff x="798556" y="4248071"/>
            <a:chExt cx="1200307" cy="861774"/>
          </a:xfrm>
        </p:grpSpPr>
        <p:grpSp>
          <p:nvGrpSpPr>
            <p:cNvPr id="15" name="组合 17">
              <a:extLst>
                <a:ext uri="{FF2B5EF4-FFF2-40B4-BE49-F238E27FC236}">
                  <a16:creationId xmlns:a16="http://schemas.microsoft.com/office/drawing/2014/main" xmlns="" id="{9B1E10F7-4B7C-EF42-A9E6-1D3D27DD361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77620" y="4248071"/>
              <a:ext cx="821243" cy="861774"/>
              <a:chOff x="3670621" y="1881261"/>
              <a:chExt cx="402321" cy="860992"/>
            </a:xfrm>
          </p:grpSpPr>
          <p:sp>
            <p:nvSpPr>
              <p:cNvPr id="16" name="Rectangle 4">
                <a:extLst>
                  <a:ext uri="{FF2B5EF4-FFF2-40B4-BE49-F238E27FC236}">
                    <a16:creationId xmlns:a16="http://schemas.microsoft.com/office/drawing/2014/main" xmlns="" id="{7D80312A-812B-48EE-38E0-EA95845393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0621" y="1881261"/>
                <a:ext cx="402321" cy="860992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30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6</a:t>
                </a:r>
              </a:p>
              <a:p>
                <a:pPr algn="ctr">
                  <a:lnSpc>
                    <a:spcPts val="30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17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7" name="直接连接符 16">
                <a:extLst>
                  <a:ext uri="{FF2B5EF4-FFF2-40B4-BE49-F238E27FC236}">
                    <a16:creationId xmlns:a16="http://schemas.microsoft.com/office/drawing/2014/main" xmlns="" id="{6418F54D-2092-BA40-866C-4B68DD9AE40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749601" y="2288861"/>
                <a:ext cx="246906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1" name="Rectangle 4">
              <a:extLst>
                <a:ext uri="{FF2B5EF4-FFF2-40B4-BE49-F238E27FC236}">
                  <a16:creationId xmlns:a16="http://schemas.microsoft.com/office/drawing/2014/main" xmlns="" id="{6DB963EC-BB13-85B5-E7CF-5BA8D37887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8556" y="4405571"/>
              <a:ext cx="668843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A.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</p:grp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CB9AC5D8-EC21-3BB7-65E9-56ACBDC11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9583" y="5233267"/>
            <a:ext cx="157872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≈ 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59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%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34" name="群組 33">
            <a:extLst>
              <a:ext uri="{FF2B5EF4-FFF2-40B4-BE49-F238E27FC236}">
                <a16:creationId xmlns:a16="http://schemas.microsoft.com/office/drawing/2014/main" xmlns="" id="{BA5C1125-3301-B3A0-79C2-EBB78D40A6F2}"/>
              </a:ext>
            </a:extLst>
          </p:cNvPr>
          <p:cNvGrpSpPr/>
          <p:nvPr/>
        </p:nvGrpSpPr>
        <p:grpSpPr>
          <a:xfrm>
            <a:off x="4215775" y="5075767"/>
            <a:ext cx="1200307" cy="861774"/>
            <a:chOff x="798556" y="4248071"/>
            <a:chExt cx="1200307" cy="861774"/>
          </a:xfrm>
        </p:grpSpPr>
        <p:grpSp>
          <p:nvGrpSpPr>
            <p:cNvPr id="35" name="组合 17">
              <a:extLst>
                <a:ext uri="{FF2B5EF4-FFF2-40B4-BE49-F238E27FC236}">
                  <a16:creationId xmlns:a16="http://schemas.microsoft.com/office/drawing/2014/main" xmlns="" id="{335A6EB9-A84D-9D47-BA79-7FCE2D371C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77620" y="4248071"/>
              <a:ext cx="821243" cy="861774"/>
              <a:chOff x="3670621" y="1881261"/>
              <a:chExt cx="402321" cy="860992"/>
            </a:xfrm>
          </p:grpSpPr>
          <p:sp>
            <p:nvSpPr>
              <p:cNvPr id="37" name="Rectangle 4">
                <a:extLst>
                  <a:ext uri="{FF2B5EF4-FFF2-40B4-BE49-F238E27FC236}">
                    <a16:creationId xmlns:a16="http://schemas.microsoft.com/office/drawing/2014/main" xmlns="" id="{E90F1F52-FD53-0073-041A-DB17CA3612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0621" y="1881261"/>
                <a:ext cx="402321" cy="860992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30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10</a:t>
                </a:r>
              </a:p>
              <a:p>
                <a:pPr algn="ctr">
                  <a:lnSpc>
                    <a:spcPts val="30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17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38" name="直接连接符 16">
                <a:extLst>
                  <a:ext uri="{FF2B5EF4-FFF2-40B4-BE49-F238E27FC236}">
                    <a16:creationId xmlns:a16="http://schemas.microsoft.com/office/drawing/2014/main" xmlns="" id="{E9696398-6238-3213-176A-B8AA8B7413B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749601" y="2288861"/>
                <a:ext cx="246906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6" name="Rectangle 4">
              <a:extLst>
                <a:ext uri="{FF2B5EF4-FFF2-40B4-BE49-F238E27FC236}">
                  <a16:creationId xmlns:a16="http://schemas.microsoft.com/office/drawing/2014/main" xmlns="" id="{8327F4EC-EC2C-3AD7-C9CA-33DCE5838E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8556" y="4405571"/>
              <a:ext cx="668843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D</a:t>
              </a:r>
              <a:r>
                <a:rPr kumimoji="1" lang="en-US" altLang="zh-CN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.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</p:grpSp>
      <p:sp>
        <p:nvSpPr>
          <p:cNvPr id="39" name="Rectangle 4">
            <a:extLst>
              <a:ext uri="{FF2B5EF4-FFF2-40B4-BE49-F238E27FC236}">
                <a16:creationId xmlns:a16="http://schemas.microsoft.com/office/drawing/2014/main" xmlns="" id="{FA564F09-D34C-67DE-0A5E-3551487DAE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3033" y="5233267"/>
            <a:ext cx="157872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≈ 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53%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40" name="群組 39">
            <a:extLst>
              <a:ext uri="{FF2B5EF4-FFF2-40B4-BE49-F238E27FC236}">
                <a16:creationId xmlns:a16="http://schemas.microsoft.com/office/drawing/2014/main" xmlns="" id="{A96B00DA-078F-4FF3-DA4B-0750F2438949}"/>
              </a:ext>
            </a:extLst>
          </p:cNvPr>
          <p:cNvGrpSpPr/>
          <p:nvPr/>
        </p:nvGrpSpPr>
        <p:grpSpPr>
          <a:xfrm>
            <a:off x="1339225" y="5075767"/>
            <a:ext cx="1200307" cy="861774"/>
            <a:chOff x="798556" y="4248071"/>
            <a:chExt cx="1200307" cy="861774"/>
          </a:xfrm>
        </p:grpSpPr>
        <p:grpSp>
          <p:nvGrpSpPr>
            <p:cNvPr id="41" name="组合 17">
              <a:extLst>
                <a:ext uri="{FF2B5EF4-FFF2-40B4-BE49-F238E27FC236}">
                  <a16:creationId xmlns:a16="http://schemas.microsoft.com/office/drawing/2014/main" xmlns="" id="{59756AB2-44F7-5CF4-BFEC-44C020BD98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77620" y="4248071"/>
              <a:ext cx="821243" cy="861774"/>
              <a:chOff x="3670621" y="1881261"/>
              <a:chExt cx="402321" cy="860992"/>
            </a:xfrm>
          </p:grpSpPr>
          <p:sp>
            <p:nvSpPr>
              <p:cNvPr id="43" name="Rectangle 4">
                <a:extLst>
                  <a:ext uri="{FF2B5EF4-FFF2-40B4-BE49-F238E27FC236}">
                    <a16:creationId xmlns:a16="http://schemas.microsoft.com/office/drawing/2014/main" xmlns="" id="{29DB41FB-EC83-0180-2444-E65C313448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0621" y="1881261"/>
                <a:ext cx="402321" cy="860992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30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9</a:t>
                </a:r>
              </a:p>
              <a:p>
                <a:pPr algn="ctr">
                  <a:lnSpc>
                    <a:spcPts val="30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17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44" name="直接连接符 16">
                <a:extLst>
                  <a:ext uri="{FF2B5EF4-FFF2-40B4-BE49-F238E27FC236}">
                    <a16:creationId xmlns:a16="http://schemas.microsoft.com/office/drawing/2014/main" xmlns="" id="{0477705F-D505-E7E2-B3BA-8D633C8DDD3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749601" y="2288861"/>
                <a:ext cx="246906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42" name="Rectangle 4">
              <a:extLst>
                <a:ext uri="{FF2B5EF4-FFF2-40B4-BE49-F238E27FC236}">
                  <a16:creationId xmlns:a16="http://schemas.microsoft.com/office/drawing/2014/main" xmlns="" id="{C9C36AF9-F891-0B79-996F-C7959FE8A3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8556" y="4405571"/>
              <a:ext cx="668843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C</a:t>
              </a:r>
              <a:r>
                <a:rPr kumimoji="1" lang="en-US" altLang="zh-CN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.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</p:grpSp>
      <p:sp>
        <p:nvSpPr>
          <p:cNvPr id="45" name="Rectangle 4">
            <a:extLst>
              <a:ext uri="{FF2B5EF4-FFF2-40B4-BE49-F238E27FC236}">
                <a16:creationId xmlns:a16="http://schemas.microsoft.com/office/drawing/2014/main" xmlns="" id="{E9FFB2DC-DB5C-8B84-E8D5-B743244E1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9108" y="4447519"/>
            <a:ext cx="157872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≈ 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41%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46" name="群組 45">
            <a:extLst>
              <a:ext uri="{FF2B5EF4-FFF2-40B4-BE49-F238E27FC236}">
                <a16:creationId xmlns:a16="http://schemas.microsoft.com/office/drawing/2014/main" xmlns="" id="{9ACEB104-39DB-A4F2-6F20-011C309C570A}"/>
              </a:ext>
            </a:extLst>
          </p:cNvPr>
          <p:cNvGrpSpPr/>
          <p:nvPr/>
        </p:nvGrpSpPr>
        <p:grpSpPr>
          <a:xfrm>
            <a:off x="4225300" y="4290019"/>
            <a:ext cx="1200307" cy="861774"/>
            <a:chOff x="798556" y="4248071"/>
            <a:chExt cx="1200307" cy="861774"/>
          </a:xfrm>
        </p:grpSpPr>
        <p:grpSp>
          <p:nvGrpSpPr>
            <p:cNvPr id="47" name="组合 17">
              <a:extLst>
                <a:ext uri="{FF2B5EF4-FFF2-40B4-BE49-F238E27FC236}">
                  <a16:creationId xmlns:a16="http://schemas.microsoft.com/office/drawing/2014/main" xmlns="" id="{48F250A8-D19A-769F-5A49-D4B6249499A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77620" y="4248071"/>
              <a:ext cx="821243" cy="861774"/>
              <a:chOff x="3670621" y="1881261"/>
              <a:chExt cx="402321" cy="860992"/>
            </a:xfrm>
          </p:grpSpPr>
          <p:sp>
            <p:nvSpPr>
              <p:cNvPr id="49" name="Rectangle 4">
                <a:extLst>
                  <a:ext uri="{FF2B5EF4-FFF2-40B4-BE49-F238E27FC236}">
                    <a16:creationId xmlns:a16="http://schemas.microsoft.com/office/drawing/2014/main" xmlns="" id="{EB1BB55E-EEE5-ACFC-E151-ED512692BC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0621" y="1881261"/>
                <a:ext cx="402321" cy="860992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30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cs typeface="Arial" panose="020B0604020202020204" pitchFamily="34" charset="0"/>
                  </a:rPr>
                  <a:t>7</a:t>
                </a:r>
              </a:p>
              <a:p>
                <a:pPr algn="ctr">
                  <a:lnSpc>
                    <a:spcPts val="30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17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50" name="直接连接符 16">
                <a:extLst>
                  <a:ext uri="{FF2B5EF4-FFF2-40B4-BE49-F238E27FC236}">
                    <a16:creationId xmlns:a16="http://schemas.microsoft.com/office/drawing/2014/main" xmlns="" id="{11F9D789-891D-28DD-B922-DF88DA2E6A4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749601" y="2288861"/>
                <a:ext cx="246906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48" name="Rectangle 4">
              <a:extLst>
                <a:ext uri="{FF2B5EF4-FFF2-40B4-BE49-F238E27FC236}">
                  <a16:creationId xmlns:a16="http://schemas.microsoft.com/office/drawing/2014/main" xmlns="" id="{0492AC19-6FBC-DA26-0F35-96A34C3658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8556" y="4405571"/>
              <a:ext cx="668843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zh-CN" sz="28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B</a:t>
              </a:r>
              <a:r>
                <a:rPr kumimoji="1" lang="en-US" altLang="zh-CN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cs typeface="+mn-cs"/>
                </a:rPr>
                <a:t>.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endParaRPr>
            </a:p>
          </p:txBody>
        </p:sp>
      </p:grpSp>
      <p:sp>
        <p:nvSpPr>
          <p:cNvPr id="51" name="Rectangle 4">
            <a:extLst>
              <a:ext uri="{FF2B5EF4-FFF2-40B4-BE49-F238E27FC236}">
                <a16:creationId xmlns:a16="http://schemas.microsoft.com/office/drawing/2014/main" xmlns="" id="{3216C8DB-E883-C828-A47D-01F88904A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425" y="3125680"/>
            <a:ext cx="1380624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35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% &lt;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2" name="Rectangle 4">
            <a:extLst>
              <a:ext uri="{FF2B5EF4-FFF2-40B4-BE49-F238E27FC236}">
                <a16:creationId xmlns:a16="http://schemas.microsoft.com/office/drawing/2014/main" xmlns="" id="{8F964128-DF18-EBE6-4B4A-24722D5112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657" y="3129171"/>
            <a:ext cx="157872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&lt;</a:t>
            </a:r>
            <a:r>
              <a:rPr lang="zh-CN" altLang="en-US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</a:rPr>
              <a:t>59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%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3" name="Rectangle 4">
            <a:extLst>
              <a:ext uri="{FF2B5EF4-FFF2-40B4-BE49-F238E27FC236}">
                <a16:creationId xmlns:a16="http://schemas.microsoft.com/office/drawing/2014/main" xmlns="" id="{37446DC0-DB23-3D0A-7170-51D1C097C9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657" y="3129171"/>
            <a:ext cx="1578729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&lt; 53%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4" name="Rectangle 4">
            <a:extLst>
              <a:ext uri="{FF2B5EF4-FFF2-40B4-BE49-F238E27FC236}">
                <a16:creationId xmlns:a16="http://schemas.microsoft.com/office/drawing/2014/main" xmlns="" id="{3DFDD76E-CCC8-926B-C733-D331D70AA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9625" y="3130263"/>
            <a:ext cx="109793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41%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55" name="Rectangle 4">
            <a:extLst>
              <a:ext uri="{FF2B5EF4-FFF2-40B4-BE49-F238E27FC236}">
                <a16:creationId xmlns:a16="http://schemas.microsoft.com/office/drawing/2014/main" xmlns="" id="{DF930DF1-B9B8-3AE8-4878-73CEB2AC0B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469" y="5242090"/>
            <a:ext cx="62531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56" name="Rectangle 4">
            <a:extLst>
              <a:ext uri="{FF2B5EF4-FFF2-40B4-BE49-F238E27FC236}">
                <a16:creationId xmlns:a16="http://schemas.microsoft.com/office/drawing/2014/main" xmlns="" id="{37CFAC97-DABE-122C-777D-0D5B89DE23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3520" y="4447519"/>
            <a:ext cx="62531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57" name="Rectangle 4">
            <a:extLst>
              <a:ext uri="{FF2B5EF4-FFF2-40B4-BE49-F238E27FC236}">
                <a16:creationId xmlns:a16="http://schemas.microsoft.com/office/drawing/2014/main" xmlns="" id="{959605C2-C1F4-EE36-DA7F-CE2CA4B925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7516" y="5238488"/>
            <a:ext cx="62531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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:a16="http://schemas.microsoft.com/office/drawing/2014/main" xmlns="" id="{78E86B38-E76B-0FA5-8297-4593EF837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05078" y="4493886"/>
            <a:ext cx="62531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FF00FF"/>
                </a:solidFill>
                <a:ea typeface="標楷體" panose="03000509000000000000" pitchFamily="65" charset="-120"/>
                <a:sym typeface="Wingdings" panose="05000000000000000000" pitchFamily="2" charset="2"/>
              </a:rPr>
              <a:t></a:t>
            </a:r>
            <a:endParaRPr lang="en-US" altLang="zh-CN" sz="2800" b="0" dirty="0">
              <a:solidFill>
                <a:srgbClr val="FF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59" name="Rectangle 4">
            <a:extLst>
              <a:ext uri="{FF2B5EF4-FFF2-40B4-BE49-F238E27FC236}">
                <a16:creationId xmlns:a16="http://schemas.microsoft.com/office/drawing/2014/main" xmlns="" id="{11994217-DED1-4367-911C-5FC9943E18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5EEB733D-15B1-F393-2436-545A51EE82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055" y="889211"/>
            <a:ext cx="7999417" cy="110799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lvl="0" indent="0" eaLnBrk="0" fontAlgn="base" hangingPunct="0">
              <a:spcBef>
                <a:spcPct val="0"/>
              </a:spcBef>
              <a:spcAft>
                <a:spcPts val="1200"/>
              </a:spcAft>
              <a:defRPr/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若把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     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化為百分數，該百分數會介乎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40%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和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50%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ts val="1200"/>
              </a:spcAft>
              <a:defRPr/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之間。下列哪一個數可能是</a:t>
            </a:r>
            <a:r>
              <a:rPr lang="en-US" altLang="zh-TW" sz="2800" b="0" i="1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M</a:t>
            </a:r>
            <a:r>
              <a:rPr lang="en-US" altLang="zh-TW" b="0" i="1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的值？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圆角矩形 7">
            <a:extLst>
              <a:ext uri="{FF2B5EF4-FFF2-40B4-BE49-F238E27FC236}">
                <a16:creationId xmlns:a16="http://schemas.microsoft.com/office/drawing/2014/main" xmlns="" id="{D63F5A41-94B7-9903-F6F9-A70D5AB52283}"/>
              </a:ext>
            </a:extLst>
          </p:cNvPr>
          <p:cNvSpPr/>
          <p:nvPr/>
        </p:nvSpPr>
        <p:spPr>
          <a:xfrm>
            <a:off x="6511149" y="1599255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(2017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072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500"/>
                            </p:stCondLst>
                            <p:childTnLst>
                              <p:par>
                                <p:cTn id="10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500"/>
                            </p:stCondLst>
                            <p:childTnLst>
                              <p:par>
                                <p:cTn id="1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2" grpId="0" animBg="1"/>
      <p:bldP spid="12" grpId="1" animBg="1"/>
      <p:bldP spid="11" grpId="0" animBg="1"/>
      <p:bldP spid="11" grpId="1" animBg="1"/>
      <p:bldP spid="4" grpId="0"/>
      <p:bldP spid="13" grpId="0" animBg="1"/>
      <p:bldP spid="13" grpId="1" animBg="1"/>
      <p:bldP spid="30" grpId="0"/>
      <p:bldP spid="30" grpId="1"/>
      <p:bldP spid="33" grpId="0"/>
      <p:bldP spid="33" grpId="1"/>
      <p:bldP spid="39" grpId="0"/>
      <p:bldP spid="39" grpId="1"/>
      <p:bldP spid="45" grpId="0"/>
      <p:bldP spid="45" grpId="1"/>
      <p:bldP spid="51" grpId="0"/>
      <p:bldP spid="51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  <p:bldP spid="57" grpId="0"/>
      <p:bldP spid="57" grpId="1"/>
      <p:bldP spid="58" grpId="0"/>
      <p:bldP spid="5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>
            <a:extLst>
              <a:ext uri="{FF2B5EF4-FFF2-40B4-BE49-F238E27FC236}">
                <a16:creationId xmlns:a16="http://schemas.microsoft.com/office/drawing/2014/main" xmlns="" id="{B6B45DAC-534C-0889-BD13-9F206210927E}"/>
              </a:ext>
            </a:extLst>
          </p:cNvPr>
          <p:cNvSpPr/>
          <p:nvPr/>
        </p:nvSpPr>
        <p:spPr bwMode="auto">
          <a:xfrm>
            <a:off x="6600825" y="2918358"/>
            <a:ext cx="548640" cy="169272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3A18DD0E-DEEB-D259-07FD-CA8295BFBA82}"/>
              </a:ext>
            </a:extLst>
          </p:cNvPr>
          <p:cNvSpPr/>
          <p:nvPr/>
        </p:nvSpPr>
        <p:spPr bwMode="auto">
          <a:xfrm>
            <a:off x="4015740" y="963930"/>
            <a:ext cx="1874360" cy="432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xmlns="" id="{BA4A2C4A-81E3-7290-DEEC-A7D33D4862FE}"/>
              </a:ext>
            </a:extLst>
          </p:cNvPr>
          <p:cNvSpPr/>
          <p:nvPr/>
        </p:nvSpPr>
        <p:spPr bwMode="auto">
          <a:xfrm>
            <a:off x="1800225" y="971550"/>
            <a:ext cx="333375" cy="381000"/>
          </a:xfrm>
          <a:prstGeom prst="rect">
            <a:avLst/>
          </a:prstGeom>
          <a:solidFill>
            <a:srgbClr val="FFC5C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391" name="Oval 2">
            <a:extLst>
              <a:ext uri="{FF2B5EF4-FFF2-40B4-BE49-F238E27FC236}">
                <a16:creationId xmlns:a16="http://schemas.microsoft.com/office/drawing/2014/main" xmlns="" id="{F641315E-156D-497B-A781-4E359CC20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9712" y="2245211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5859620" y="1447159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(2015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5" name="Text Box 54">
            <a:extLst>
              <a:ext uri="{FF2B5EF4-FFF2-40B4-BE49-F238E27FC236}">
                <a16:creationId xmlns:a16="http://schemas.microsoft.com/office/drawing/2014/main" xmlns="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06550" y="2269982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D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4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2DBC4B59-1CF2-527B-CCFB-2129397188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21" y="1748732"/>
            <a:ext cx="6072674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A. 8 				B. 0.8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C. 0.08 			D. 0.008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E9FCE089-CCCA-6830-695B-AD20796A5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615" y="2938760"/>
            <a:ext cx="3245610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先把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42.8%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化為小數。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88B70CE9-E763-2EEB-4362-F1062A187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3986" y="3743325"/>
            <a:ext cx="172306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solidFill>
                  <a:srgbClr val="0000FF"/>
                </a:solidFill>
                <a:ea typeface="微软雅黑" panose="020B0503020204020204" pitchFamily="34" charset="-122"/>
                <a:cs typeface="Arial" panose="020B0604020202020204" pitchFamily="34" charset="0"/>
                <a:sym typeface="Wingdings 3" panose="05040102010807070707" pitchFamily="18" charset="2"/>
              </a:rPr>
              <a:t>42.8% = </a:t>
            </a:r>
            <a:endParaRPr lang="zh-CN" altLang="en-US" sz="2800" b="0" dirty="0">
              <a:solidFill>
                <a:srgbClr val="0000FF"/>
              </a:solidFill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3E5C2592-7CA3-386C-943D-A150A1E267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3603" y="3743325"/>
            <a:ext cx="144883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solidFill>
                  <a:srgbClr val="0000FF"/>
                </a:solidFill>
                <a:ea typeface="微软雅黑" panose="020B0503020204020204" pitchFamily="34" charset="-122"/>
                <a:cs typeface="Arial" panose="020B0604020202020204" pitchFamily="34" charset="0"/>
                <a:sym typeface="Wingdings 3" panose="05040102010807070707" pitchFamily="18" charset="2"/>
              </a:rPr>
              <a:t>0.428 </a:t>
            </a:r>
            <a:endParaRPr lang="zh-CN" altLang="en-US" sz="2800" b="0" dirty="0">
              <a:solidFill>
                <a:srgbClr val="0000FF"/>
              </a:solidFill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" name="手繪多邊形: 圖案 9">
            <a:extLst>
              <a:ext uri="{FF2B5EF4-FFF2-40B4-BE49-F238E27FC236}">
                <a16:creationId xmlns:a16="http://schemas.microsoft.com/office/drawing/2014/main" xmlns="" id="{2C01613C-46C5-005E-D768-7AF26CDA2628}"/>
              </a:ext>
            </a:extLst>
          </p:cNvPr>
          <p:cNvSpPr/>
          <p:nvPr/>
        </p:nvSpPr>
        <p:spPr bwMode="auto">
          <a:xfrm flipH="1">
            <a:off x="1458164" y="4152974"/>
            <a:ext cx="226219" cy="133480"/>
          </a:xfrm>
          <a:custGeom>
            <a:avLst/>
            <a:gdLst>
              <a:gd name="connsiteX0" fmla="*/ 0 w 223837"/>
              <a:gd name="connsiteY0" fmla="*/ 0 h 119285"/>
              <a:gd name="connsiteX1" fmla="*/ 100012 w 223837"/>
              <a:gd name="connsiteY1" fmla="*/ 119062 h 119285"/>
              <a:gd name="connsiteX2" fmla="*/ 223837 w 223837"/>
              <a:gd name="connsiteY2" fmla="*/ 23812 h 119285"/>
              <a:gd name="connsiteX0" fmla="*/ 0 w 226219"/>
              <a:gd name="connsiteY0" fmla="*/ 0 h 119226"/>
              <a:gd name="connsiteX1" fmla="*/ 100012 w 226219"/>
              <a:gd name="connsiteY1" fmla="*/ 119062 h 119226"/>
              <a:gd name="connsiteX2" fmla="*/ 226219 w 226219"/>
              <a:gd name="connsiteY2" fmla="*/ 4762 h 119226"/>
              <a:gd name="connsiteX0" fmla="*/ 0 w 226219"/>
              <a:gd name="connsiteY0" fmla="*/ 14288 h 133480"/>
              <a:gd name="connsiteX1" fmla="*/ 100012 w 226219"/>
              <a:gd name="connsiteY1" fmla="*/ 133350 h 133480"/>
              <a:gd name="connsiteX2" fmla="*/ 226219 w 226219"/>
              <a:gd name="connsiteY2" fmla="*/ 0 h 133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6219" h="133480">
                <a:moveTo>
                  <a:pt x="0" y="14288"/>
                </a:moveTo>
                <a:cubicBezTo>
                  <a:pt x="31353" y="71834"/>
                  <a:pt x="62706" y="129381"/>
                  <a:pt x="100012" y="133350"/>
                </a:cubicBezTo>
                <a:cubicBezTo>
                  <a:pt x="137318" y="137319"/>
                  <a:pt x="182959" y="49609"/>
                  <a:pt x="226219" y="0"/>
                </a:cubicBez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手繪多邊形: 圖案 10">
            <a:extLst>
              <a:ext uri="{FF2B5EF4-FFF2-40B4-BE49-F238E27FC236}">
                <a16:creationId xmlns:a16="http://schemas.microsoft.com/office/drawing/2014/main" xmlns="" id="{D11680F1-F4A9-66A6-B3CB-3CD0792FB2EB}"/>
              </a:ext>
            </a:extLst>
          </p:cNvPr>
          <p:cNvSpPr/>
          <p:nvPr/>
        </p:nvSpPr>
        <p:spPr bwMode="auto">
          <a:xfrm flipH="1">
            <a:off x="1681160" y="4155355"/>
            <a:ext cx="226219" cy="133480"/>
          </a:xfrm>
          <a:custGeom>
            <a:avLst/>
            <a:gdLst>
              <a:gd name="connsiteX0" fmla="*/ 0 w 223837"/>
              <a:gd name="connsiteY0" fmla="*/ 0 h 119285"/>
              <a:gd name="connsiteX1" fmla="*/ 100012 w 223837"/>
              <a:gd name="connsiteY1" fmla="*/ 119062 h 119285"/>
              <a:gd name="connsiteX2" fmla="*/ 223837 w 223837"/>
              <a:gd name="connsiteY2" fmla="*/ 23812 h 119285"/>
              <a:gd name="connsiteX0" fmla="*/ 0 w 226219"/>
              <a:gd name="connsiteY0" fmla="*/ 0 h 119226"/>
              <a:gd name="connsiteX1" fmla="*/ 100012 w 226219"/>
              <a:gd name="connsiteY1" fmla="*/ 119062 h 119226"/>
              <a:gd name="connsiteX2" fmla="*/ 226219 w 226219"/>
              <a:gd name="connsiteY2" fmla="*/ 4762 h 119226"/>
              <a:gd name="connsiteX0" fmla="*/ 0 w 226219"/>
              <a:gd name="connsiteY0" fmla="*/ 14288 h 133480"/>
              <a:gd name="connsiteX1" fmla="*/ 100012 w 226219"/>
              <a:gd name="connsiteY1" fmla="*/ 133350 h 133480"/>
              <a:gd name="connsiteX2" fmla="*/ 226219 w 226219"/>
              <a:gd name="connsiteY2" fmla="*/ 0 h 133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6219" h="133480">
                <a:moveTo>
                  <a:pt x="0" y="14288"/>
                </a:moveTo>
                <a:cubicBezTo>
                  <a:pt x="31353" y="71834"/>
                  <a:pt x="62706" y="129381"/>
                  <a:pt x="100012" y="133350"/>
                </a:cubicBezTo>
                <a:cubicBezTo>
                  <a:pt x="137318" y="137319"/>
                  <a:pt x="182959" y="49609"/>
                  <a:pt x="226219" y="0"/>
                </a:cubicBez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graphicFrame>
        <p:nvGraphicFramePr>
          <p:cNvPr id="12" name="表格 12">
            <a:extLst>
              <a:ext uri="{FF2B5EF4-FFF2-40B4-BE49-F238E27FC236}">
                <a16:creationId xmlns:a16="http://schemas.microsoft.com/office/drawing/2014/main" xmlns="" id="{D7E08ECB-BEE8-36C9-2D74-9109972C5F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214513"/>
              </p:ext>
            </p:extLst>
          </p:nvPr>
        </p:nvGraphicFramePr>
        <p:xfrm>
          <a:off x="4624705" y="2918358"/>
          <a:ext cx="2520000" cy="1692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000">
                  <a:extLst>
                    <a:ext uri="{9D8B030D-6E8A-4147-A177-3AD203B41FA5}">
                      <a16:colId xmlns:a16="http://schemas.microsoft.com/office/drawing/2014/main" xmlns="" val="232525777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xmlns="" val="1064173191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549305275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798794229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xmlns="" val="2704508314"/>
                    </a:ext>
                  </a:extLst>
                </a:gridCol>
              </a:tblGrid>
              <a:tr h="1008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個位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十分位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百分位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千分位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5967424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0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.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4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2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8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56892255"/>
                  </a:ext>
                </a:extLst>
              </a:tr>
            </a:tbl>
          </a:graphicData>
        </a:graphic>
      </p:graphicFrame>
      <p:sp>
        <p:nvSpPr>
          <p:cNvPr id="15" name="箭號: 向下 14">
            <a:extLst>
              <a:ext uri="{FF2B5EF4-FFF2-40B4-BE49-F238E27FC236}">
                <a16:creationId xmlns:a16="http://schemas.microsoft.com/office/drawing/2014/main" xmlns="" id="{3295714D-6361-426C-6539-674BEA3A65D4}"/>
              </a:ext>
            </a:extLst>
          </p:cNvPr>
          <p:cNvSpPr/>
          <p:nvPr/>
        </p:nvSpPr>
        <p:spPr bwMode="auto">
          <a:xfrm>
            <a:off x="6802697" y="4698473"/>
            <a:ext cx="145895" cy="180000"/>
          </a:xfrm>
          <a:prstGeom prst="downArrow">
            <a:avLst/>
          </a:prstGeom>
          <a:solidFill>
            <a:srgbClr val="92D050"/>
          </a:solidFill>
          <a:ln w="127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12D3CCEC-FBB8-4A78-61A4-A9DCA4707B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0309" y="4858493"/>
            <a:ext cx="99414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400" b="0" dirty="0">
                <a:solidFill>
                  <a:srgbClr val="00B050"/>
                </a:solidFill>
                <a:ea typeface="微软雅黑" panose="020B0503020204020204" pitchFamily="34" charset="-122"/>
                <a:cs typeface="Arial" panose="020B0604020202020204" pitchFamily="34" charset="0"/>
                <a:sym typeface="Wingdings 3" panose="05040102010807070707" pitchFamily="18" charset="2"/>
              </a:rPr>
              <a:t>0.008 </a:t>
            </a:r>
            <a:endParaRPr lang="zh-CN" altLang="en-US" sz="2400" b="0" dirty="0">
              <a:solidFill>
                <a:srgbClr val="00B050"/>
              </a:solidFill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CF0E464A-7ECA-BE8A-F31E-2D938FC38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04796"/>
            <a:ext cx="763121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在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42.8%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這個數中，「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8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」的數值是多少？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180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9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3" grpId="0" animBg="1"/>
      <p:bldP spid="13" grpId="1" animBg="1"/>
      <p:bldP spid="6" grpId="0" animBg="1"/>
      <p:bldP spid="6" grpId="1" animBg="1"/>
      <p:bldP spid="25" grpId="0"/>
      <p:bldP spid="4" grpId="0" animBg="1"/>
      <p:bldP spid="4" grpId="1" animBg="1"/>
      <p:bldP spid="7" grpId="0"/>
      <p:bldP spid="7" grpId="1"/>
      <p:bldP spid="9" grpId="0"/>
      <p:bldP spid="9" grpId="1"/>
      <p:bldP spid="10" grpId="0" animBg="1"/>
      <p:bldP spid="10" grpId="1" animBg="1"/>
      <p:bldP spid="11" grpId="0" animBg="1"/>
      <p:bldP spid="11" grpId="1" animBg="1"/>
      <p:bldP spid="15" grpId="0" animBg="1"/>
      <p:bldP spid="15" grpId="1" animBg="1"/>
      <p:bldP spid="16" grpId="1"/>
      <p:bldP spid="16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xmlns="" id="{365694EA-40DF-A564-8A31-86B164D57237}"/>
              </a:ext>
            </a:extLst>
          </p:cNvPr>
          <p:cNvSpPr/>
          <p:nvPr/>
        </p:nvSpPr>
        <p:spPr bwMode="auto">
          <a:xfrm>
            <a:off x="3240348" y="966942"/>
            <a:ext cx="2006354" cy="396000"/>
          </a:xfrm>
          <a:prstGeom prst="rect">
            <a:avLst/>
          </a:prstGeom>
          <a:solidFill>
            <a:srgbClr val="FFC5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xmlns="" id="{E528426A-C170-5990-7FA3-AC2AC0EDDE16}"/>
              </a:ext>
            </a:extLst>
          </p:cNvPr>
          <p:cNvSpPr/>
          <p:nvPr/>
        </p:nvSpPr>
        <p:spPr bwMode="auto">
          <a:xfrm>
            <a:off x="3366043" y="4833649"/>
            <a:ext cx="936000" cy="356588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xmlns="" id="{6833B611-5DD9-51AC-E84D-AF0D2F9DB321}"/>
              </a:ext>
            </a:extLst>
          </p:cNvPr>
          <p:cNvSpPr/>
          <p:nvPr/>
        </p:nvSpPr>
        <p:spPr bwMode="auto">
          <a:xfrm>
            <a:off x="4851863" y="1599574"/>
            <a:ext cx="936000" cy="356588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2" name="Oval 2">
            <a:extLst>
              <a:ext uri="{FF2B5EF4-FFF2-40B4-BE49-F238E27FC236}">
                <a16:creationId xmlns:a16="http://schemas.microsoft.com/office/drawing/2014/main" xmlns="" id="{84DFB175-12AA-2DE2-FF6C-577636958C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395" y="1998558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" name="圆角矩形 22">
            <a:extLst>
              <a:ext uri="{FF2B5EF4-FFF2-40B4-BE49-F238E27FC236}">
                <a16:creationId xmlns:a16="http://schemas.microsoft.com/office/drawing/2014/main" xmlns="" id="{E7067E63-32E2-6B16-7524-AAC7510074C0}"/>
              </a:ext>
            </a:extLst>
          </p:cNvPr>
          <p:cNvSpPr/>
          <p:nvPr/>
        </p:nvSpPr>
        <p:spPr>
          <a:xfrm>
            <a:off x="5727253" y="1025857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(2013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23F47D2A-664D-5E1B-FD3B-1063FD6EE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3349" y="2029650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lang="zh-TW" altLang="en-US" sz="2800" b="0" dirty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C5A39803-42F1-DFE1-EDDA-015660319A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662" y="1527148"/>
            <a:ext cx="6572688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6% 			B. 0.6%</a:t>
            </a: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0.06% 			D. 0.006%</a:t>
            </a:r>
            <a:endParaRPr lang="zh-CN" altLang="en-US" sz="2800" b="0" dirty="0">
              <a:ea typeface="標楷體" panose="03000509000000000000" pitchFamily="65" charset="-12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F19D683F-00D9-515E-5AF2-2EF9E3598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5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B578012F-9453-9425-32A3-3540146F9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725" y="3740478"/>
            <a:ext cx="5215409" cy="830997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把小數化為百分數時，只須把小數點向</a:t>
            </a:r>
            <a:r>
              <a:rPr lang="zh-CN" altLang="en-US" sz="2400" u="sng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右移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兩個位，並加上</a:t>
            </a:r>
            <a:r>
              <a:rPr lang="zh-TW" altLang="en-US" sz="2400" b="0" dirty="0">
                <a:solidFill>
                  <a:srgbClr val="C00000"/>
                </a:solidFill>
                <a:ea typeface="標楷體" panose="03000509000000000000" pitchFamily="65" charset="-120"/>
              </a:rPr>
              <a:t>「</a:t>
            </a:r>
            <a:r>
              <a:rPr lang="en-US" altLang="zh-TW" sz="2400" b="0" dirty="0">
                <a:solidFill>
                  <a:srgbClr val="C00000"/>
                </a:solidFill>
                <a:ea typeface="標楷體" panose="03000509000000000000" pitchFamily="65" charset="-120"/>
              </a:rPr>
              <a:t>%</a:t>
            </a:r>
            <a:r>
              <a:rPr lang="zh-TW" altLang="en-US" sz="2400" b="0" dirty="0">
                <a:solidFill>
                  <a:srgbClr val="C00000"/>
                </a:solidFill>
                <a:ea typeface="標楷體" panose="03000509000000000000" pitchFamily="65" charset="-120"/>
              </a:rPr>
              <a:t>」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725D3AA4-BED8-3E3D-ACF1-0C6C780229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904796"/>
            <a:ext cx="573813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下列哪一項的值相等於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0.006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90156210-8586-3B85-7F75-50F552FFF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773" y="2657331"/>
            <a:ext cx="6138687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選項都是百分數，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把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0.006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化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為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百分數能較快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得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出答案。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4A11887-94FE-4D63-FA50-8952EF503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4105" y="4751055"/>
            <a:ext cx="140479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0.006</a:t>
            </a:r>
            <a:endParaRPr lang="zh-TW" altLang="en-US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18BB4D13-9651-C543-4BCA-D118B65372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2027" y="4751055"/>
            <a:ext cx="140479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0.6%</a:t>
            </a:r>
            <a:endParaRPr lang="zh-TW" altLang="en-US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8" name="手繪多邊形: 圖案 7">
            <a:extLst>
              <a:ext uri="{FF2B5EF4-FFF2-40B4-BE49-F238E27FC236}">
                <a16:creationId xmlns:a16="http://schemas.microsoft.com/office/drawing/2014/main" xmlns="" id="{CE6E39DF-B0AC-D0DC-F6D9-D9AB9BCE2090}"/>
              </a:ext>
            </a:extLst>
          </p:cNvPr>
          <p:cNvSpPr/>
          <p:nvPr/>
        </p:nvSpPr>
        <p:spPr bwMode="auto">
          <a:xfrm>
            <a:off x="2319814" y="5153977"/>
            <a:ext cx="226219" cy="133480"/>
          </a:xfrm>
          <a:custGeom>
            <a:avLst/>
            <a:gdLst>
              <a:gd name="connsiteX0" fmla="*/ 0 w 223837"/>
              <a:gd name="connsiteY0" fmla="*/ 0 h 119285"/>
              <a:gd name="connsiteX1" fmla="*/ 100012 w 223837"/>
              <a:gd name="connsiteY1" fmla="*/ 119062 h 119285"/>
              <a:gd name="connsiteX2" fmla="*/ 223837 w 223837"/>
              <a:gd name="connsiteY2" fmla="*/ 23812 h 119285"/>
              <a:gd name="connsiteX0" fmla="*/ 0 w 226219"/>
              <a:gd name="connsiteY0" fmla="*/ 0 h 119226"/>
              <a:gd name="connsiteX1" fmla="*/ 100012 w 226219"/>
              <a:gd name="connsiteY1" fmla="*/ 119062 h 119226"/>
              <a:gd name="connsiteX2" fmla="*/ 226219 w 226219"/>
              <a:gd name="connsiteY2" fmla="*/ 4762 h 119226"/>
              <a:gd name="connsiteX0" fmla="*/ 0 w 226219"/>
              <a:gd name="connsiteY0" fmla="*/ 14288 h 133480"/>
              <a:gd name="connsiteX1" fmla="*/ 100012 w 226219"/>
              <a:gd name="connsiteY1" fmla="*/ 133350 h 133480"/>
              <a:gd name="connsiteX2" fmla="*/ 226219 w 226219"/>
              <a:gd name="connsiteY2" fmla="*/ 0 h 133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6219" h="133480">
                <a:moveTo>
                  <a:pt x="0" y="14288"/>
                </a:moveTo>
                <a:cubicBezTo>
                  <a:pt x="31353" y="71834"/>
                  <a:pt x="62706" y="129381"/>
                  <a:pt x="100012" y="133350"/>
                </a:cubicBezTo>
                <a:cubicBezTo>
                  <a:pt x="137318" y="137319"/>
                  <a:pt x="182959" y="49609"/>
                  <a:pt x="226219" y="0"/>
                </a:cubicBez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手繪多邊形: 圖案 9">
            <a:extLst>
              <a:ext uri="{FF2B5EF4-FFF2-40B4-BE49-F238E27FC236}">
                <a16:creationId xmlns:a16="http://schemas.microsoft.com/office/drawing/2014/main" xmlns="" id="{8E7868E5-A0D5-3E90-05EA-726E82DB19AC}"/>
              </a:ext>
            </a:extLst>
          </p:cNvPr>
          <p:cNvSpPr/>
          <p:nvPr/>
        </p:nvSpPr>
        <p:spPr bwMode="auto">
          <a:xfrm>
            <a:off x="2542810" y="5156358"/>
            <a:ext cx="226219" cy="133480"/>
          </a:xfrm>
          <a:custGeom>
            <a:avLst/>
            <a:gdLst>
              <a:gd name="connsiteX0" fmla="*/ 0 w 223837"/>
              <a:gd name="connsiteY0" fmla="*/ 0 h 119285"/>
              <a:gd name="connsiteX1" fmla="*/ 100012 w 223837"/>
              <a:gd name="connsiteY1" fmla="*/ 119062 h 119285"/>
              <a:gd name="connsiteX2" fmla="*/ 223837 w 223837"/>
              <a:gd name="connsiteY2" fmla="*/ 23812 h 119285"/>
              <a:gd name="connsiteX0" fmla="*/ 0 w 226219"/>
              <a:gd name="connsiteY0" fmla="*/ 0 h 119226"/>
              <a:gd name="connsiteX1" fmla="*/ 100012 w 226219"/>
              <a:gd name="connsiteY1" fmla="*/ 119062 h 119226"/>
              <a:gd name="connsiteX2" fmla="*/ 226219 w 226219"/>
              <a:gd name="connsiteY2" fmla="*/ 4762 h 119226"/>
              <a:gd name="connsiteX0" fmla="*/ 0 w 226219"/>
              <a:gd name="connsiteY0" fmla="*/ 14288 h 133480"/>
              <a:gd name="connsiteX1" fmla="*/ 100012 w 226219"/>
              <a:gd name="connsiteY1" fmla="*/ 133350 h 133480"/>
              <a:gd name="connsiteX2" fmla="*/ 226219 w 226219"/>
              <a:gd name="connsiteY2" fmla="*/ 0 h 133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6219" h="133480">
                <a:moveTo>
                  <a:pt x="0" y="14288"/>
                </a:moveTo>
                <a:cubicBezTo>
                  <a:pt x="31353" y="71834"/>
                  <a:pt x="62706" y="129381"/>
                  <a:pt x="100012" y="133350"/>
                </a:cubicBezTo>
                <a:cubicBezTo>
                  <a:pt x="137318" y="137319"/>
                  <a:pt x="182959" y="49609"/>
                  <a:pt x="226219" y="0"/>
                </a:cubicBezTo>
              </a:path>
            </a:pathLst>
          </a:cu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5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25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75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75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25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1" grpId="0" animBg="1"/>
      <p:bldP spid="11" grpId="1" animBg="1"/>
      <p:bldP spid="4" grpId="0" animBg="1"/>
      <p:bldP spid="4" grpId="1" animBg="1"/>
      <p:bldP spid="22" grpId="0"/>
      <p:bldP spid="28" grpId="0" animBg="1"/>
      <p:bldP spid="28" grpId="1" animBg="1"/>
      <p:bldP spid="3" grpId="0"/>
      <p:bldP spid="3" grpId="1"/>
      <p:bldP spid="5" grpId="0"/>
      <p:bldP spid="5" grpId="1"/>
      <p:bldP spid="6" grpId="0"/>
      <p:bldP spid="6" grpId="1"/>
      <p:bldP spid="8" grpId="0" animBg="1"/>
      <p:bldP spid="8" grpId="1" animBg="1"/>
      <p:bldP spid="10" grpId="0" animBg="1"/>
      <p:bldP spid="1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xmlns="" id="{A8CC023D-D281-12F7-9175-CC1B23C0BA5A}"/>
              </a:ext>
            </a:extLst>
          </p:cNvPr>
          <p:cNvSpPr/>
          <p:nvPr/>
        </p:nvSpPr>
        <p:spPr bwMode="auto">
          <a:xfrm>
            <a:off x="766763" y="2916238"/>
            <a:ext cx="1416050" cy="395287"/>
          </a:xfrm>
          <a:prstGeom prst="rect">
            <a:avLst/>
          </a:prstGeom>
          <a:solidFill>
            <a:srgbClr val="FFC5EC"/>
          </a:solidFill>
          <a:ln w="38100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16391" name="Oval 2">
            <a:extLst>
              <a:ext uri="{FF2B5EF4-FFF2-40B4-BE49-F238E27FC236}">
                <a16:creationId xmlns:a16="http://schemas.microsoft.com/office/drawing/2014/main" xmlns="" id="{F641315E-156D-497B-A781-4E359CC20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6739" y="3341692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5467413" y="2979797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(2017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5" name="Text Box 54">
            <a:extLst>
              <a:ext uri="{FF2B5EF4-FFF2-40B4-BE49-F238E27FC236}">
                <a16:creationId xmlns:a16="http://schemas.microsoft.com/office/drawing/2014/main" xmlns="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4052" y="3366463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A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59B6A85E-C4DF-14D0-12B2-332DCA0CC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2819321"/>
            <a:ext cx="549838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白色部分佔上圖的百分之幾？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6437E135-A453-A159-03DA-5EBC0A8D5D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721" y="3367982"/>
            <a:ext cx="6072674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A. 60% 			B. 50%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C. 40% 			D. 20%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pSp>
        <p:nvGrpSpPr>
          <p:cNvPr id="6" name="组合 8">
            <a:extLst>
              <a:ext uri="{FF2B5EF4-FFF2-40B4-BE49-F238E27FC236}">
                <a16:creationId xmlns:a16="http://schemas.microsoft.com/office/drawing/2014/main" xmlns="" id="{A779F3E1-1040-4922-64A8-9B7CE6F39709}"/>
              </a:ext>
            </a:extLst>
          </p:cNvPr>
          <p:cNvGrpSpPr>
            <a:grpSpLocks/>
          </p:cNvGrpSpPr>
          <p:nvPr/>
        </p:nvGrpSpPr>
        <p:grpSpPr bwMode="auto">
          <a:xfrm>
            <a:off x="2735263" y="1079500"/>
            <a:ext cx="2674937" cy="1549400"/>
            <a:chOff x="2735384" y="1078804"/>
            <a:chExt cx="2674085" cy="1550792"/>
          </a:xfrm>
        </p:grpSpPr>
        <p:sp>
          <p:nvSpPr>
            <p:cNvPr id="7" name="任意多边形 3">
              <a:extLst>
                <a:ext uri="{FF2B5EF4-FFF2-40B4-BE49-F238E27FC236}">
                  <a16:creationId xmlns:a16="http://schemas.microsoft.com/office/drawing/2014/main" xmlns="" id="{62FAEB4E-689F-049C-E526-677509AC849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5385" y="1082431"/>
              <a:ext cx="894861" cy="769815"/>
            </a:xfrm>
            <a:custGeom>
              <a:avLst/>
              <a:gdLst>
                <a:gd name="T0" fmla="*/ 0 w 894861"/>
                <a:gd name="T1" fmla="*/ 0 h 769815"/>
                <a:gd name="T2" fmla="*/ 449384 w 894861"/>
                <a:gd name="T3" fmla="*/ 769815 h 769815"/>
                <a:gd name="T4" fmla="*/ 894861 w 894861"/>
                <a:gd name="T5" fmla="*/ 0 h 769815"/>
                <a:gd name="T6" fmla="*/ 0 w 894861"/>
                <a:gd name="T7" fmla="*/ 0 h 76981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94861" h="769815">
                  <a:moveTo>
                    <a:pt x="0" y="0"/>
                  </a:moveTo>
                  <a:lnTo>
                    <a:pt x="449384" y="769815"/>
                  </a:lnTo>
                  <a:lnTo>
                    <a:pt x="8948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9" name="任意多边形 19">
              <a:extLst>
                <a:ext uri="{FF2B5EF4-FFF2-40B4-BE49-F238E27FC236}">
                  <a16:creationId xmlns:a16="http://schemas.microsoft.com/office/drawing/2014/main" xmlns="" id="{445720D0-4BD1-6A5E-2000-08A4DC69CCFB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2735384" y="1859781"/>
              <a:ext cx="894861" cy="769815"/>
            </a:xfrm>
            <a:custGeom>
              <a:avLst/>
              <a:gdLst>
                <a:gd name="T0" fmla="*/ 0 w 894861"/>
                <a:gd name="T1" fmla="*/ 0 h 769815"/>
                <a:gd name="T2" fmla="*/ 449384 w 894861"/>
                <a:gd name="T3" fmla="*/ 769815 h 769815"/>
                <a:gd name="T4" fmla="*/ 894861 w 894861"/>
                <a:gd name="T5" fmla="*/ 0 h 769815"/>
                <a:gd name="T6" fmla="*/ 0 w 894861"/>
                <a:gd name="T7" fmla="*/ 0 h 76981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94861" h="769815">
                  <a:moveTo>
                    <a:pt x="0" y="0"/>
                  </a:moveTo>
                  <a:lnTo>
                    <a:pt x="449384" y="769815"/>
                  </a:lnTo>
                  <a:lnTo>
                    <a:pt x="8948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0" name="任意多边形 20">
              <a:extLst>
                <a:ext uri="{FF2B5EF4-FFF2-40B4-BE49-F238E27FC236}">
                  <a16:creationId xmlns:a16="http://schemas.microsoft.com/office/drawing/2014/main" xmlns="" id="{5252D748-2C85-BADF-F28C-DBC9C8944C12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4608" y="1078804"/>
              <a:ext cx="894861" cy="769815"/>
            </a:xfrm>
            <a:custGeom>
              <a:avLst/>
              <a:gdLst>
                <a:gd name="T0" fmla="*/ 0 w 894861"/>
                <a:gd name="T1" fmla="*/ 0 h 769815"/>
                <a:gd name="T2" fmla="*/ 449384 w 894861"/>
                <a:gd name="T3" fmla="*/ 769815 h 769815"/>
                <a:gd name="T4" fmla="*/ 894861 w 894861"/>
                <a:gd name="T5" fmla="*/ 0 h 769815"/>
                <a:gd name="T6" fmla="*/ 0 w 894861"/>
                <a:gd name="T7" fmla="*/ 0 h 76981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94861" h="769815">
                  <a:moveTo>
                    <a:pt x="0" y="0"/>
                  </a:moveTo>
                  <a:lnTo>
                    <a:pt x="449384" y="769815"/>
                  </a:lnTo>
                  <a:lnTo>
                    <a:pt x="8948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1" name="任意多边形 21">
              <a:extLst>
                <a:ext uri="{FF2B5EF4-FFF2-40B4-BE49-F238E27FC236}">
                  <a16:creationId xmlns:a16="http://schemas.microsoft.com/office/drawing/2014/main" xmlns="" id="{5D41C718-083D-0D80-9859-DD595FB5CEB0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4514607" y="1856154"/>
              <a:ext cx="894861" cy="769815"/>
            </a:xfrm>
            <a:custGeom>
              <a:avLst/>
              <a:gdLst>
                <a:gd name="T0" fmla="*/ 0 w 894861"/>
                <a:gd name="T1" fmla="*/ 0 h 769815"/>
                <a:gd name="T2" fmla="*/ 449384 w 894861"/>
                <a:gd name="T3" fmla="*/ 769815 h 769815"/>
                <a:gd name="T4" fmla="*/ 894861 w 894861"/>
                <a:gd name="T5" fmla="*/ 0 h 769815"/>
                <a:gd name="T6" fmla="*/ 0 w 894861"/>
                <a:gd name="T7" fmla="*/ 0 h 76981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94861" h="769815">
                  <a:moveTo>
                    <a:pt x="0" y="0"/>
                  </a:moveTo>
                  <a:lnTo>
                    <a:pt x="449384" y="769815"/>
                  </a:lnTo>
                  <a:lnTo>
                    <a:pt x="8948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2" name="任意多边形 22">
              <a:extLst>
                <a:ext uri="{FF2B5EF4-FFF2-40B4-BE49-F238E27FC236}">
                  <a16:creationId xmlns:a16="http://schemas.microsoft.com/office/drawing/2014/main" xmlns="" id="{8BD81987-7B61-7600-E98C-0E05C86A48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3653" y="1078804"/>
              <a:ext cx="894861" cy="769815"/>
            </a:xfrm>
            <a:custGeom>
              <a:avLst/>
              <a:gdLst>
                <a:gd name="T0" fmla="*/ 0 w 894861"/>
                <a:gd name="T1" fmla="*/ 0 h 769815"/>
                <a:gd name="T2" fmla="*/ 449384 w 894861"/>
                <a:gd name="T3" fmla="*/ 769815 h 769815"/>
                <a:gd name="T4" fmla="*/ 894861 w 894861"/>
                <a:gd name="T5" fmla="*/ 0 h 769815"/>
                <a:gd name="T6" fmla="*/ 0 w 894861"/>
                <a:gd name="T7" fmla="*/ 0 h 76981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94861" h="769815">
                  <a:moveTo>
                    <a:pt x="0" y="0"/>
                  </a:moveTo>
                  <a:lnTo>
                    <a:pt x="449384" y="769815"/>
                  </a:lnTo>
                  <a:lnTo>
                    <a:pt x="8948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3" name="任意多边形 25">
              <a:extLst>
                <a:ext uri="{FF2B5EF4-FFF2-40B4-BE49-F238E27FC236}">
                  <a16:creationId xmlns:a16="http://schemas.microsoft.com/office/drawing/2014/main" xmlns="" id="{D9C09983-F0A9-76E3-1D43-C8C3527C02A9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3623652" y="1856154"/>
              <a:ext cx="894861" cy="769815"/>
            </a:xfrm>
            <a:custGeom>
              <a:avLst/>
              <a:gdLst>
                <a:gd name="T0" fmla="*/ 0 w 894861"/>
                <a:gd name="T1" fmla="*/ 0 h 769815"/>
                <a:gd name="T2" fmla="*/ 449384 w 894861"/>
                <a:gd name="T3" fmla="*/ 769815 h 769815"/>
                <a:gd name="T4" fmla="*/ 894861 w 894861"/>
                <a:gd name="T5" fmla="*/ 0 h 769815"/>
                <a:gd name="T6" fmla="*/ 0 w 894861"/>
                <a:gd name="T7" fmla="*/ 0 h 76981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94861" h="769815">
                  <a:moveTo>
                    <a:pt x="0" y="0"/>
                  </a:moveTo>
                  <a:lnTo>
                    <a:pt x="449384" y="769815"/>
                  </a:lnTo>
                  <a:lnTo>
                    <a:pt x="89486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AEC95195-8D97-9768-0613-A71BEABA70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4338" y="1066800"/>
            <a:ext cx="439737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endParaRPr lang="zh-CN" altLang="en-US" sz="28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B830AC36-2DDB-5E50-F1B7-092F85089E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237" y="5064821"/>
            <a:ext cx="1366486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60%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16" name="直接连接符 5">
            <a:extLst>
              <a:ext uri="{FF2B5EF4-FFF2-40B4-BE49-F238E27FC236}">
                <a16:creationId xmlns:a16="http://schemas.microsoft.com/office/drawing/2014/main" xmlns="" id="{A9DD21CE-7554-EF7E-58FE-E528B3E11D1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175000" y="1847850"/>
            <a:ext cx="1779588" cy="3175"/>
          </a:xfrm>
          <a:prstGeom prst="line">
            <a:avLst/>
          </a:prstGeom>
          <a:noFill/>
          <a:ln w="19050" algn="ctr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E7CB6589-0A31-92E9-FCA6-275B66F40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4513" y="1325563"/>
            <a:ext cx="44132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endParaRPr lang="zh-CN" altLang="en-US" sz="28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77736B39-5BCD-8616-DAE1-505288F95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98900" y="1093788"/>
            <a:ext cx="44132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  <a:endParaRPr lang="zh-CN" altLang="en-US" sz="28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72D23F7E-DDAB-CA09-964F-E2C15262D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4875" y="1298575"/>
            <a:ext cx="441325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endParaRPr lang="zh-CN" altLang="en-US" sz="28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xmlns="" id="{CB1CAF51-CFD3-AB68-C6C1-70A83EA65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1100138"/>
            <a:ext cx="44132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  <a:endParaRPr lang="zh-CN" altLang="en-US" sz="28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xmlns="" id="{6C39B768-4A82-20E0-C2F0-CACD619377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03550" y="2103438"/>
            <a:ext cx="44132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</a:t>
            </a:r>
            <a:endParaRPr lang="zh-CN" altLang="en-US" sz="28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2" name="Rectangle 4">
            <a:extLst>
              <a:ext uri="{FF2B5EF4-FFF2-40B4-BE49-F238E27FC236}">
                <a16:creationId xmlns:a16="http://schemas.microsoft.com/office/drawing/2014/main" xmlns="" id="{6D6A27F8-D3EB-8603-D2C1-B34E01D21E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0750" y="1871663"/>
            <a:ext cx="44132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7</a:t>
            </a:r>
            <a:endParaRPr lang="zh-CN" altLang="en-US" sz="28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06A4ABDE-9E1A-EA23-EE9B-12031251EF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4450" y="2074863"/>
            <a:ext cx="44132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8</a:t>
            </a:r>
            <a:endParaRPr lang="zh-CN" altLang="en-US" sz="28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2D620DD8-7097-9BDB-BCB3-EC6D0B9F9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1813" y="1871663"/>
            <a:ext cx="44132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9</a:t>
            </a:r>
            <a:endParaRPr lang="zh-CN" altLang="en-US" sz="28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52BBDC1E-17E6-E840-58B9-3CC1BB54C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7088" y="2103438"/>
            <a:ext cx="665162" cy="5222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</a:t>
            </a:r>
            <a:endParaRPr lang="zh-CN" altLang="en-US" sz="28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A178B571-5807-F2F5-9C74-3C24CCA17F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4350" y="1372721"/>
            <a:ext cx="293846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共分成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10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等份。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CF176EF8-81D2-E765-B1CE-D5DC31D0A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0018" y="1892257"/>
            <a:ext cx="2994025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白色部分佔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份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。</a:t>
            </a:r>
            <a:endParaRPr lang="zh-CN" altLang="en-US" sz="2800" b="0" dirty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708A7DC1-3B9D-FB4F-941F-6A56BF128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67150" y="1073150"/>
            <a:ext cx="441325" cy="51911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1</a:t>
            </a:r>
            <a:endParaRPr lang="zh-CN" altLang="en-US" sz="28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D31C00B1-4832-21F2-6E8C-47922C4A5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8525" y="1300163"/>
            <a:ext cx="44132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endParaRPr lang="zh-CN" altLang="en-US" sz="28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1" name="Rectangle 4">
            <a:extLst>
              <a:ext uri="{FF2B5EF4-FFF2-40B4-BE49-F238E27FC236}">
                <a16:creationId xmlns:a16="http://schemas.microsoft.com/office/drawing/2014/main" xmlns="" id="{2E8E561A-BA48-45C9-B0B1-AC476BE0A1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5513" y="1846263"/>
            <a:ext cx="44132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</a:t>
            </a:r>
            <a:endParaRPr lang="zh-CN" altLang="en-US" sz="28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010D1DFE-2F68-BD23-7575-6CF182747C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8100" y="2071688"/>
            <a:ext cx="44132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endParaRPr lang="zh-CN" altLang="en-US" sz="28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428F9D94-EE95-D827-28D1-1A284CA5CF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0225" y="1865313"/>
            <a:ext cx="441325" cy="51911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5</a:t>
            </a:r>
            <a:endParaRPr lang="zh-CN" altLang="en-US" sz="28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546452A5-EB5F-24E8-A95C-05DA129D70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7688" y="1303338"/>
            <a:ext cx="412750" cy="52387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800" b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6</a:t>
            </a:r>
            <a:endParaRPr lang="zh-CN" altLang="en-US" sz="2800" b="0">
              <a:solidFill>
                <a:srgbClr val="0000FF"/>
              </a:solidFill>
              <a:ea typeface="標楷體" panose="03000509000000000000" pitchFamily="65" charset="-120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E2DF2EBB-466E-2C7C-3AAC-7B8AC5F8C6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9713" y="4323884"/>
            <a:ext cx="354171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白色部分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佔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上圖</a:t>
            </a: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的</a:t>
            </a:r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：</a:t>
            </a:r>
            <a:endParaRPr lang="en-US" altLang="zh-TW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grpSp>
        <p:nvGrpSpPr>
          <p:cNvPr id="45" name="组合 19">
            <a:extLst>
              <a:ext uri="{FF2B5EF4-FFF2-40B4-BE49-F238E27FC236}">
                <a16:creationId xmlns:a16="http://schemas.microsoft.com/office/drawing/2014/main" xmlns="" id="{32198222-D233-DF49-0F20-A323595FC6C2}"/>
              </a:ext>
            </a:extLst>
          </p:cNvPr>
          <p:cNvGrpSpPr>
            <a:grpSpLocks/>
          </p:cNvGrpSpPr>
          <p:nvPr/>
        </p:nvGrpSpPr>
        <p:grpSpPr bwMode="auto">
          <a:xfrm>
            <a:off x="1566071" y="4903788"/>
            <a:ext cx="592137" cy="861774"/>
            <a:chOff x="3651350" y="1867939"/>
            <a:chExt cx="500066" cy="861904"/>
          </a:xfrm>
        </p:grpSpPr>
        <p:sp>
          <p:nvSpPr>
            <p:cNvPr id="46" name="Rectangle 4">
              <a:extLst>
                <a:ext uri="{FF2B5EF4-FFF2-40B4-BE49-F238E27FC236}">
                  <a16:creationId xmlns:a16="http://schemas.microsoft.com/office/drawing/2014/main" xmlns="" id="{6EEB404A-41A8-8642-0168-2F66BCCF03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1350" y="1867939"/>
              <a:ext cx="500066" cy="86190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3000"/>
                </a:lnSpc>
              </a:pP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6</a:t>
              </a:r>
            </a:p>
            <a:p>
              <a:pPr algn="ctr">
                <a:lnSpc>
                  <a:spcPts val="3000"/>
                </a:lnSpc>
              </a:pP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</a:rPr>
                <a:t>10</a:t>
              </a:r>
              <a:endPara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47" name="直接连接符 22">
              <a:extLst>
                <a:ext uri="{FF2B5EF4-FFF2-40B4-BE49-F238E27FC236}">
                  <a16:creationId xmlns:a16="http://schemas.microsoft.com/office/drawing/2014/main" xmlns="" id="{932E133D-B1BA-32A1-E7C5-4E0C5D1654E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3715828" y="2289370"/>
              <a:ext cx="364829" cy="0"/>
            </a:xfrm>
            <a:prstGeom prst="line">
              <a:avLst/>
            </a:prstGeom>
            <a:noFill/>
            <a:ln w="1778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9" name="群組 48">
            <a:extLst>
              <a:ext uri="{FF2B5EF4-FFF2-40B4-BE49-F238E27FC236}">
                <a16:creationId xmlns:a16="http://schemas.microsoft.com/office/drawing/2014/main" xmlns="" id="{9553A07F-2D7D-7AD1-A2B9-459123BBE057}"/>
              </a:ext>
            </a:extLst>
          </p:cNvPr>
          <p:cNvGrpSpPr/>
          <p:nvPr/>
        </p:nvGrpSpPr>
        <p:grpSpPr>
          <a:xfrm>
            <a:off x="2072658" y="4907877"/>
            <a:ext cx="1154087" cy="861774"/>
            <a:chOff x="4560887" y="4425396"/>
            <a:chExt cx="1154087" cy="861774"/>
          </a:xfrm>
        </p:grpSpPr>
        <p:grpSp>
          <p:nvGrpSpPr>
            <p:cNvPr id="39" name="组合 19">
              <a:extLst>
                <a:ext uri="{FF2B5EF4-FFF2-40B4-BE49-F238E27FC236}">
                  <a16:creationId xmlns:a16="http://schemas.microsoft.com/office/drawing/2014/main" xmlns="" id="{0871BFC2-8C5A-2783-0D35-D8910A6696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27561" y="4425396"/>
              <a:ext cx="887413" cy="861774"/>
              <a:chOff x="3457926" y="1909208"/>
              <a:chExt cx="750196" cy="862031"/>
            </a:xfrm>
          </p:grpSpPr>
          <p:sp>
            <p:nvSpPr>
              <p:cNvPr id="40" name="Rectangle 4">
                <a:extLst>
                  <a:ext uri="{FF2B5EF4-FFF2-40B4-BE49-F238E27FC236}">
                    <a16:creationId xmlns:a16="http://schemas.microsoft.com/office/drawing/2014/main" xmlns="" id="{EFAC0272-EF16-482D-3010-A69AC1A43F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57926" y="1909208"/>
                <a:ext cx="750196" cy="862031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rgbClr val="003399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30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60</a:t>
                </a:r>
              </a:p>
              <a:p>
                <a:pPr algn="ctr">
                  <a:lnSpc>
                    <a:spcPts val="30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</a:rPr>
                  <a:t>100</a:t>
                </a:r>
                <a:endParaRPr lang="zh-CN" altLang="en-US" sz="2800" b="0" dirty="0">
                  <a:solidFill>
                    <a:srgbClr val="0000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41" name="直接连接符 22">
                <a:extLst>
                  <a:ext uri="{FF2B5EF4-FFF2-40B4-BE49-F238E27FC236}">
                    <a16:creationId xmlns:a16="http://schemas.microsoft.com/office/drawing/2014/main" xmlns="" id="{50EBD9E5-9D1A-9CAD-EEA6-D459A1F8F50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571368" y="2317954"/>
                <a:ext cx="517369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48" name="Rectangle 4">
              <a:extLst>
                <a:ext uri="{FF2B5EF4-FFF2-40B4-BE49-F238E27FC236}">
                  <a16:creationId xmlns:a16="http://schemas.microsoft.com/office/drawing/2014/main" xmlns="" id="{4D628B9C-79CE-320E-1969-5AEE3582CE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887" y="4581645"/>
              <a:ext cx="670140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rgbClr val="003399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=</a:t>
              </a:r>
              <a:endPara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</p:grpSp>
      <p:pic>
        <p:nvPicPr>
          <p:cNvPr id="51" name="圖片 50">
            <a:extLst>
              <a:ext uri="{FF2B5EF4-FFF2-40B4-BE49-F238E27FC236}">
                <a16:creationId xmlns:a16="http://schemas.microsoft.com/office/drawing/2014/main" xmlns="" id="{118D8B1F-9EDC-7782-94E1-F9A0DE3FB78E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45241" y="3976898"/>
            <a:ext cx="2671699" cy="1630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855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500"/>
                            </p:stCondLst>
                            <p:childTnLst>
                              <p:par>
                                <p:cTn id="9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5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3500"/>
                            </p:stCondLst>
                            <p:childTnLst>
                              <p:par>
                                <p:cTn id="1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5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250"/>
                            </p:stCondLst>
                            <p:childTnLst>
                              <p:par>
                                <p:cTn id="134" presetID="9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00"/>
                            </p:stCondLst>
                            <p:childTnLst>
                              <p:par>
                                <p:cTn id="18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25" grpId="0"/>
      <p:bldP spid="14" grpId="0"/>
      <p:bldP spid="14" grpId="1"/>
      <p:bldP spid="15" grpId="0"/>
      <p:bldP spid="15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>
            <a:extLst>
              <a:ext uri="{FF2B5EF4-FFF2-40B4-BE49-F238E27FC236}">
                <a16:creationId xmlns:a16="http://schemas.microsoft.com/office/drawing/2014/main" xmlns="" id="{264A024E-564F-3D7E-BB6B-0A576F44CBFC}"/>
              </a:ext>
            </a:extLst>
          </p:cNvPr>
          <p:cNvSpPr/>
          <p:nvPr/>
        </p:nvSpPr>
        <p:spPr bwMode="auto">
          <a:xfrm>
            <a:off x="2105021" y="4447198"/>
            <a:ext cx="1188000" cy="1008000"/>
          </a:xfrm>
          <a:prstGeom prst="rect">
            <a:avLst/>
          </a:prstGeom>
          <a:solidFill>
            <a:srgbClr val="FFE48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xmlns="" id="{F20E3E65-22DB-1824-2BF3-54118A6DEFCF}"/>
              </a:ext>
            </a:extLst>
          </p:cNvPr>
          <p:cNvSpPr/>
          <p:nvPr/>
        </p:nvSpPr>
        <p:spPr bwMode="auto">
          <a:xfrm>
            <a:off x="3654266" y="4445635"/>
            <a:ext cx="1188000" cy="1008000"/>
          </a:xfrm>
          <a:prstGeom prst="rect">
            <a:avLst/>
          </a:prstGeom>
          <a:solidFill>
            <a:srgbClr val="FFE48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66641AFB-4B7F-36E6-2E83-52C298959127}"/>
              </a:ext>
            </a:extLst>
          </p:cNvPr>
          <p:cNvSpPr/>
          <p:nvPr/>
        </p:nvSpPr>
        <p:spPr bwMode="auto">
          <a:xfrm>
            <a:off x="6027938" y="4442769"/>
            <a:ext cx="1188000" cy="1008000"/>
          </a:xfrm>
          <a:prstGeom prst="rect">
            <a:avLst/>
          </a:prstGeom>
          <a:solidFill>
            <a:srgbClr val="FFD9EC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Oval 2">
            <a:extLst>
              <a:ext uri="{FF2B5EF4-FFF2-40B4-BE49-F238E27FC236}">
                <a16:creationId xmlns:a16="http://schemas.microsoft.com/office/drawing/2014/main" xmlns="" id="{1F615D42-C34C-8EBF-2207-4358F4F3DB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9712" y="3921611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Text Box 54">
            <a:extLst>
              <a:ext uri="{FF2B5EF4-FFF2-40B4-BE49-F238E27FC236}">
                <a16:creationId xmlns:a16="http://schemas.microsoft.com/office/drawing/2014/main" xmlns="" id="{722F37AA-EC38-7CE7-55CD-A2542ED33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9916" y="3946382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C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AE665B5-592C-17B9-81B3-70362820D3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7.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B7E87ED1-DD47-FEC9-19A7-4CA14AEBB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063" y="2344861"/>
            <a:ext cx="7984412" cy="161582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I. 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個位       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II. 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十分位       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III.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百分位       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IV.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千分位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A. 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只有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I 			B. 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只有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IV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C. 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只有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I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II 		D. 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只有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III 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和</a:t>
            </a: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IV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graphicFrame>
        <p:nvGraphicFramePr>
          <p:cNvPr id="10" name="表格 12">
            <a:extLst>
              <a:ext uri="{FF2B5EF4-FFF2-40B4-BE49-F238E27FC236}">
                <a16:creationId xmlns:a16="http://schemas.microsoft.com/office/drawing/2014/main" xmlns="" id="{9817C84D-6DB5-15B8-ED9E-9B81612005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2106493"/>
              </p:ext>
            </p:extLst>
          </p:nvPr>
        </p:nvGraphicFramePr>
        <p:xfrm>
          <a:off x="920744" y="4442769"/>
          <a:ext cx="6300000" cy="100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8000">
                  <a:extLst>
                    <a:ext uri="{9D8B030D-6E8A-4147-A177-3AD203B41FA5}">
                      <a16:colId xmlns:a16="http://schemas.microsoft.com/office/drawing/2014/main" xmlns="" val="2717385964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xmlns="" val="2325257774"/>
                    </a:ext>
                  </a:extLst>
                </a:gridCol>
                <a:gridCol w="360000">
                  <a:extLst>
                    <a:ext uri="{9D8B030D-6E8A-4147-A177-3AD203B41FA5}">
                      <a16:colId xmlns:a16="http://schemas.microsoft.com/office/drawing/2014/main" xmlns="" val="1064173191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xmlns="" val="549305275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xmlns="" val="2798794229"/>
                    </a:ext>
                  </a:extLst>
                </a:gridCol>
                <a:gridCol w="1188000">
                  <a:extLst>
                    <a:ext uri="{9D8B030D-6E8A-4147-A177-3AD203B41FA5}">
                      <a16:colId xmlns:a16="http://schemas.microsoft.com/office/drawing/2014/main" xmlns="" val="2704508314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十位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個位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十分位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百分位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千分位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5967424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5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0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.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0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2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2400" dirty="0">
                          <a:solidFill>
                            <a:srgbClr val="0000FF"/>
                          </a:solidFill>
                          <a:latin typeface="Arial" panose="020B0604020202020204" pitchFamily="34" charset="0"/>
                          <a:ea typeface="DFKai-SB" panose="03000509000000000000" pitchFamily="65" charset="-120"/>
                          <a:cs typeface="Arial" panose="020B0604020202020204" pitchFamily="34" charset="0"/>
                        </a:rPr>
                        <a:t>0</a:t>
                      </a:r>
                      <a:endParaRPr lang="zh-CN" altLang="en-US" sz="2400" dirty="0">
                        <a:solidFill>
                          <a:srgbClr val="0000FF"/>
                        </a:solidFill>
                        <a:latin typeface="Arial" panose="020B0604020202020204" pitchFamily="34" charset="0"/>
                        <a:ea typeface="DFKai-SB" panose="03000509000000000000" pitchFamily="65" charset="-12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56892255"/>
                  </a:ext>
                </a:extLst>
              </a:tr>
            </a:tbl>
          </a:graphicData>
        </a:graphic>
      </p:graphicFrame>
      <p:sp>
        <p:nvSpPr>
          <p:cNvPr id="12" name="左大括弧 11">
            <a:extLst>
              <a:ext uri="{FF2B5EF4-FFF2-40B4-BE49-F238E27FC236}">
                <a16:creationId xmlns:a16="http://schemas.microsoft.com/office/drawing/2014/main" xmlns="" id="{4F34CBBC-741B-4CFA-1E02-7393F0E9E3DD}"/>
              </a:ext>
            </a:extLst>
          </p:cNvPr>
          <p:cNvSpPr/>
          <p:nvPr/>
        </p:nvSpPr>
        <p:spPr bwMode="auto">
          <a:xfrm rot="5400000" flipV="1">
            <a:off x="5327801" y="2525722"/>
            <a:ext cx="216000" cy="3569890"/>
          </a:xfrm>
          <a:prstGeom prst="leftBrace">
            <a:avLst>
              <a:gd name="adj1" fmla="val 20092"/>
              <a:gd name="adj2" fmla="val 50000"/>
            </a:avLst>
          </a:prstGeom>
          <a:noFill/>
          <a:ln w="12700" algn="ctr">
            <a:solidFill>
              <a:srgbClr val="00B05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>
              <a:solidFill>
                <a:srgbClr val="92D050"/>
              </a:solidFill>
            </a:endParaRPr>
          </a:p>
        </p:txBody>
      </p:sp>
      <p:sp>
        <p:nvSpPr>
          <p:cNvPr id="13" name="左大括弧 12">
            <a:extLst>
              <a:ext uri="{FF2B5EF4-FFF2-40B4-BE49-F238E27FC236}">
                <a16:creationId xmlns:a16="http://schemas.microsoft.com/office/drawing/2014/main" xmlns="" id="{1B813711-FF6A-158B-4218-0186F41954A7}"/>
              </a:ext>
            </a:extLst>
          </p:cNvPr>
          <p:cNvSpPr/>
          <p:nvPr/>
        </p:nvSpPr>
        <p:spPr bwMode="auto">
          <a:xfrm rot="5400000" flipV="1">
            <a:off x="1997022" y="3126388"/>
            <a:ext cx="216000" cy="2368556"/>
          </a:xfrm>
          <a:prstGeom prst="leftBrace">
            <a:avLst>
              <a:gd name="adj1" fmla="val 20092"/>
              <a:gd name="adj2" fmla="val 50000"/>
            </a:avLst>
          </a:prstGeom>
          <a:noFill/>
          <a:ln w="12700" algn="ctr">
            <a:solidFill>
              <a:srgbClr val="CC990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>
              <a:solidFill>
                <a:srgbClr val="92D050"/>
              </a:solidFill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425ECAC3-D5DE-8EC6-0675-2D1BE2BAE1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0794" y="3806701"/>
            <a:ext cx="1431886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200" b="0" dirty="0">
                <a:solidFill>
                  <a:srgbClr val="00B05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小數部分</a:t>
            </a:r>
            <a:endParaRPr lang="en-US" altLang="zh-TW" sz="2200" b="0" dirty="0">
              <a:solidFill>
                <a:srgbClr val="00B05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10B7C2E6-8293-6017-E094-3592929D8D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3234" y="3806701"/>
            <a:ext cx="1508086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200" b="0" dirty="0">
                <a:solidFill>
                  <a:srgbClr val="CC99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整數部分</a:t>
            </a:r>
            <a:endParaRPr lang="en-US" altLang="zh-TW" sz="2200" b="0" dirty="0">
              <a:solidFill>
                <a:srgbClr val="CC99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04D1B756-C8C4-913A-17E7-75FB08972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5405" y="5407619"/>
            <a:ext cx="1188000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200" b="0" dirty="0">
                <a:solidFill>
                  <a:srgbClr val="FF3399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可刪掉</a:t>
            </a:r>
            <a:endParaRPr lang="en-US" altLang="zh-TW" sz="2200" b="0" dirty="0">
              <a:solidFill>
                <a:srgbClr val="FF3399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xmlns="" id="{D8C5508B-A6DF-26FB-A265-E48CC859F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5053" y="5409013"/>
            <a:ext cx="1546840" cy="430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200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不可刪掉</a:t>
            </a:r>
            <a:endParaRPr lang="en-US" altLang="zh-TW" sz="2200" b="0" dirty="0">
              <a:solidFill>
                <a:srgbClr val="FF66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xmlns="" id="{0D62884D-8DE2-945C-AC4D-3FFAF94D7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5136" y="5407671"/>
            <a:ext cx="1546840" cy="43088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anchor="ctr">
            <a:spAutoFit/>
          </a:bodyPr>
          <a:lstStyle>
            <a:lvl1pPr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rgbClr val="003399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CN" altLang="en-US" sz="2200" b="0" dirty="0">
                <a:solidFill>
                  <a:srgbClr val="FF66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不可刪掉</a:t>
            </a:r>
            <a:endParaRPr lang="en-US" altLang="zh-TW" sz="2200" b="0" dirty="0">
              <a:solidFill>
                <a:srgbClr val="FF66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xmlns="" id="{F59ED75D-C8BB-DC30-F47C-92EED8564854}"/>
              </a:ext>
            </a:extLst>
          </p:cNvPr>
          <p:cNvSpPr/>
          <p:nvPr/>
        </p:nvSpPr>
        <p:spPr bwMode="auto">
          <a:xfrm>
            <a:off x="812040" y="2369501"/>
            <a:ext cx="3295140" cy="510955"/>
          </a:xfrm>
          <a:prstGeom prst="rect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5" name="矩形 24">
            <a:extLst>
              <a:ext uri="{FF2B5EF4-FFF2-40B4-BE49-F238E27FC236}">
                <a16:creationId xmlns:a16="http://schemas.microsoft.com/office/drawing/2014/main" xmlns="" id="{0B6D40A7-FB51-B9EE-F250-E099AC6401A4}"/>
              </a:ext>
            </a:extLst>
          </p:cNvPr>
          <p:cNvSpPr/>
          <p:nvPr/>
        </p:nvSpPr>
        <p:spPr bwMode="auto">
          <a:xfrm>
            <a:off x="786397" y="3439018"/>
            <a:ext cx="1972043" cy="510955"/>
          </a:xfrm>
          <a:prstGeom prst="rect">
            <a:avLst/>
          </a:prstGeom>
          <a:noFill/>
          <a:ln w="12700" cap="flat" cmpd="sng" algn="ctr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xmlns="" id="{5167B650-A57C-9390-CA52-37297C98576E}"/>
              </a:ext>
            </a:extLst>
          </p:cNvPr>
          <p:cNvSpPr/>
          <p:nvPr/>
        </p:nvSpPr>
        <p:spPr bwMode="auto">
          <a:xfrm>
            <a:off x="812041" y="1851534"/>
            <a:ext cx="767377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xmlns="" id="{49237983-5B9F-90A6-C187-CC090AC9890F}"/>
              </a:ext>
            </a:extLst>
          </p:cNvPr>
          <p:cNvSpPr/>
          <p:nvPr/>
        </p:nvSpPr>
        <p:spPr bwMode="auto">
          <a:xfrm>
            <a:off x="7343144" y="1424206"/>
            <a:ext cx="1127042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7C1E72BC-4421-A1C8-E88D-073CF8236A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4" y="904796"/>
            <a:ext cx="7952301" cy="138499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俊傑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在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體檢中心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量度體重，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該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量度工具的讀數是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lvl="0" indent="0" eaLnBrk="0" fontAlgn="base" hangingPunct="0">
              <a:spcBef>
                <a:spcPct val="0"/>
              </a:spcBef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50.020kg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。在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50.020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這個讀數中，哪個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/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些位值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</a:t>
            </a:r>
            <a:endParaRPr kumimoji="1" lang="en-US" altLang="zh-TW" sz="2800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lvl="0" indent="0" eaLnBrk="0" fontAlgn="base" hangingPunct="0">
              <a:spcBef>
                <a:spcPct val="0"/>
              </a:spcBef>
              <a:defRPr/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「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0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」</a:t>
            </a:r>
            <a:r>
              <a:rPr lang="zh-TW" altLang="en-US" sz="2800" u="sng" dirty="0">
                <a:solidFill>
                  <a:srgbClr val="000000"/>
                </a:solidFill>
                <a:ea typeface="標楷體" panose="03000509000000000000" pitchFamily="65" charset="-120"/>
              </a:rPr>
              <a:t>不能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被刪掉？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圆角矩形 7">
            <a:extLst>
              <a:ext uri="{FF2B5EF4-FFF2-40B4-BE49-F238E27FC236}">
                <a16:creationId xmlns:a16="http://schemas.microsoft.com/office/drawing/2014/main" xmlns="" id="{6DF89E07-EFE0-D45D-BE5A-B3F3B80B0A9C}"/>
              </a:ext>
            </a:extLst>
          </p:cNvPr>
          <p:cNvSpPr/>
          <p:nvPr/>
        </p:nvSpPr>
        <p:spPr>
          <a:xfrm>
            <a:off x="3802798" y="1923409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(2017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93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25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75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25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75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25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75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25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9" grpId="1" animBg="1"/>
      <p:bldP spid="18" grpId="0" animBg="1"/>
      <p:bldP spid="18" grpId="1" animBg="1"/>
      <p:bldP spid="16" grpId="0" animBg="1"/>
      <p:bldP spid="16" grpId="1" animBg="1"/>
      <p:bldP spid="4" grpId="0"/>
      <p:bldP spid="12" grpId="0" animBg="1"/>
      <p:bldP spid="12" grpId="1" animBg="1"/>
      <p:bldP spid="13" grpId="0" animBg="1"/>
      <p:bldP spid="13" grpId="1" animBg="1"/>
      <p:bldP spid="14" grpId="0"/>
      <p:bldP spid="14" grpId="1"/>
      <p:bldP spid="15" grpId="0"/>
      <p:bldP spid="15" grpId="1"/>
      <p:bldP spid="17" grpId="0"/>
      <p:bldP spid="17" grpId="1"/>
      <p:bldP spid="20" grpId="0"/>
      <p:bldP spid="20" grpId="1"/>
      <p:bldP spid="21" grpId="0"/>
      <p:bldP spid="21" grpId="1"/>
      <p:bldP spid="24" grpId="0" animBg="1"/>
      <p:bldP spid="24" grpId="1" animBg="1"/>
      <p:bldP spid="25" grpId="0" animBg="1"/>
      <p:bldP spid="25" grpId="1" animBg="1"/>
      <p:bldP spid="9" grpId="0" animBg="1"/>
      <p:bldP spid="9" grpId="1" animBg="1"/>
      <p:bldP spid="8" grpId="0" animBg="1"/>
      <p:bldP spid="8" grpId="1" animBg="1"/>
    </p:bldLst>
  </p:timing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879</Words>
  <Application>Microsoft Office PowerPoint</Application>
  <PresentationFormat>全屏显示(4:3)</PresentationFormat>
  <Paragraphs>263</Paragraphs>
  <Slides>12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12</vt:i4>
      </vt:variant>
    </vt:vector>
  </HeadingPairs>
  <TitlesOfParts>
    <vt:vector size="28" baseType="lpstr">
      <vt:lpstr>等线</vt:lpstr>
      <vt:lpstr>微软雅黑</vt:lpstr>
      <vt:lpstr>PMingLiU</vt:lpstr>
      <vt:lpstr>PMingLiU</vt:lpstr>
      <vt:lpstr>標楷體</vt:lpstr>
      <vt:lpstr>標楷體</vt:lpstr>
      <vt:lpstr>Arial</vt:lpstr>
      <vt:lpstr>Calibri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2024-03-07T03:59:40Z</dcterms:created>
  <dcterms:modified xsi:type="dcterms:W3CDTF">2024-03-07T04:19:29Z</dcterms:modified>
</cp:coreProperties>
</file>