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3"/>
  </p:notesMasterIdLst>
  <p:sldIdLst>
    <p:sldId id="325" r:id="rId5"/>
    <p:sldId id="312" r:id="rId6"/>
    <p:sldId id="492" r:id="rId7"/>
    <p:sldId id="499" r:id="rId8"/>
    <p:sldId id="491" r:id="rId9"/>
    <p:sldId id="496" r:id="rId10"/>
    <p:sldId id="498" r:id="rId11"/>
    <p:sldId id="310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D757"/>
    <a:srgbClr val="FFC5EC"/>
    <a:srgbClr val="DAFF71"/>
    <a:srgbClr val="FFD85B"/>
    <a:srgbClr val="FFE7F7"/>
    <a:srgbClr val="FFF3CD"/>
    <a:srgbClr val="E5FFE5"/>
    <a:srgbClr val="FFC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9202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3293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19069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331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1164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5006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7.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百分數的應用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xmlns="" id="{C69CBC59-4878-C7C8-C3D6-3A7C43D83EE8}"/>
              </a:ext>
            </a:extLst>
          </p:cNvPr>
          <p:cNvGrpSpPr/>
          <p:nvPr userDrawn="1"/>
        </p:nvGrpSpPr>
        <p:grpSpPr>
          <a:xfrm>
            <a:off x="8154988" y="457200"/>
            <a:ext cx="304800" cy="290513"/>
            <a:chOff x="7805738" y="457200"/>
            <a:chExt cx="304800" cy="290513"/>
          </a:xfrm>
        </p:grpSpPr>
        <p:sp>
          <p:nvSpPr>
            <p:cNvPr id="4" name="AutoShape 9">
              <a:extLst>
                <a:ext uri="{FF2B5EF4-FFF2-40B4-BE49-F238E27FC236}">
                  <a16:creationId xmlns:a16="http://schemas.microsoft.com/office/drawing/2014/main" xmlns="" id="{9938EDD9-5F39-BF3A-910D-42F9BA710B57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5" name="手繪多邊形: 圖案 4">
              <a:extLst>
                <a:ext uri="{FF2B5EF4-FFF2-40B4-BE49-F238E27FC236}">
                  <a16:creationId xmlns:a16="http://schemas.microsoft.com/office/drawing/2014/main" xmlns="" id="{8D229B57-8E03-4354-875E-8CA446C0EF28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6" name="AutoShape 9">
              <a:extLst>
                <a:ext uri="{FF2B5EF4-FFF2-40B4-BE49-F238E27FC236}">
                  <a16:creationId xmlns:a16="http://schemas.microsoft.com/office/drawing/2014/main" xmlns="" id="{65C53978-CDE6-4D0C-BBB3-1C0A3694B9BD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7.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百分數的應用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xmlns="" id="{8464E21D-6769-A57C-A84B-0E6661B82C40}"/>
              </a:ext>
            </a:extLst>
          </p:cNvPr>
          <p:cNvGrpSpPr/>
          <p:nvPr userDrawn="1"/>
        </p:nvGrpSpPr>
        <p:grpSpPr>
          <a:xfrm>
            <a:off x="8154988" y="457200"/>
            <a:ext cx="304800" cy="290513"/>
            <a:chOff x="7805738" y="457200"/>
            <a:chExt cx="304800" cy="290513"/>
          </a:xfrm>
        </p:grpSpPr>
        <p:sp>
          <p:nvSpPr>
            <p:cNvPr id="5" name="AutoShape 9">
              <a:extLst>
                <a:ext uri="{FF2B5EF4-FFF2-40B4-BE49-F238E27FC236}">
                  <a16:creationId xmlns:a16="http://schemas.microsoft.com/office/drawing/2014/main" xmlns="" id="{ECD5CFD8-B58B-DC6A-C35C-EF9F9CB18FE3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7" name="手繪多邊形: 圖案 6">
              <a:extLst>
                <a:ext uri="{FF2B5EF4-FFF2-40B4-BE49-F238E27FC236}">
                  <a16:creationId xmlns:a16="http://schemas.microsoft.com/office/drawing/2014/main" xmlns="" id="{F7D5BAE8-FFD1-2239-3AD1-28CD29F73BCB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8" name="AutoShape 9">
              <a:extLst>
                <a:ext uri="{FF2B5EF4-FFF2-40B4-BE49-F238E27FC236}">
                  <a16:creationId xmlns:a16="http://schemas.microsoft.com/office/drawing/2014/main" xmlns="" id="{95C150D7-A031-B5A0-D68C-BCC84DDF43BC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7.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百分數的應用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xmlns="" id="{D3E3D912-F332-61C9-930B-9537276C8073}"/>
              </a:ext>
            </a:extLst>
          </p:cNvPr>
          <p:cNvGrpSpPr/>
          <p:nvPr userDrawn="1"/>
        </p:nvGrpSpPr>
        <p:grpSpPr>
          <a:xfrm>
            <a:off x="8154988" y="457200"/>
            <a:ext cx="304800" cy="290513"/>
            <a:chOff x="7805738" y="457200"/>
            <a:chExt cx="304800" cy="290513"/>
          </a:xfrm>
        </p:grpSpPr>
        <p:sp>
          <p:nvSpPr>
            <p:cNvPr id="6" name="AutoShape 9">
              <a:extLst>
                <a:ext uri="{FF2B5EF4-FFF2-40B4-BE49-F238E27FC236}">
                  <a16:creationId xmlns:a16="http://schemas.microsoft.com/office/drawing/2014/main" xmlns="" id="{001B6960-E90E-8379-F54A-7F19A814BEA2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7" name="手繪多邊形: 圖案 6">
              <a:extLst>
                <a:ext uri="{FF2B5EF4-FFF2-40B4-BE49-F238E27FC236}">
                  <a16:creationId xmlns:a16="http://schemas.microsoft.com/office/drawing/2014/main" xmlns="" id="{FF247494-45D0-346F-B2BB-34C57CBCE270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8" name="AutoShape 9">
              <a:extLst>
                <a:ext uri="{FF2B5EF4-FFF2-40B4-BE49-F238E27FC236}">
                  <a16:creationId xmlns:a16="http://schemas.microsoft.com/office/drawing/2014/main" xmlns="" id="{F1952F9F-58D2-B0BA-D87A-308B0CBB9C11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7.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百分數的應用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xmlns="" id="{AFC658D9-6825-7303-A760-7A857281E835}"/>
              </a:ext>
            </a:extLst>
          </p:cNvPr>
          <p:cNvGrpSpPr/>
          <p:nvPr userDrawn="1"/>
        </p:nvGrpSpPr>
        <p:grpSpPr>
          <a:xfrm>
            <a:off x="8154988" y="457200"/>
            <a:ext cx="304800" cy="290513"/>
            <a:chOff x="7805738" y="457200"/>
            <a:chExt cx="304800" cy="290513"/>
          </a:xfrm>
        </p:grpSpPr>
        <p:sp>
          <p:nvSpPr>
            <p:cNvPr id="7" name="AutoShape 9">
              <a:extLst>
                <a:ext uri="{FF2B5EF4-FFF2-40B4-BE49-F238E27FC236}">
                  <a16:creationId xmlns:a16="http://schemas.microsoft.com/office/drawing/2014/main" xmlns="" id="{C6C33B55-9D5C-4155-31ED-C61BCE06EBA8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8" name="手繪多邊形: 圖案 7">
              <a:extLst>
                <a:ext uri="{FF2B5EF4-FFF2-40B4-BE49-F238E27FC236}">
                  <a16:creationId xmlns:a16="http://schemas.microsoft.com/office/drawing/2014/main" xmlns="" id="{033D72FB-9F4D-C2A9-7506-6E76DE629CD6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9" name="AutoShape 9">
              <a:extLst>
                <a:ext uri="{FF2B5EF4-FFF2-40B4-BE49-F238E27FC236}">
                  <a16:creationId xmlns:a16="http://schemas.microsoft.com/office/drawing/2014/main" xmlns="" id="{4D04F40E-D44A-CB04-C7F2-4A805B1F6517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7.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百分數的應用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xmlns="" id="{C44E39B8-37DF-4114-C4C4-702D71EF0C32}"/>
              </a:ext>
            </a:extLst>
          </p:cNvPr>
          <p:cNvGrpSpPr/>
          <p:nvPr userDrawn="1"/>
        </p:nvGrpSpPr>
        <p:grpSpPr>
          <a:xfrm>
            <a:off x="8154988" y="457200"/>
            <a:ext cx="304800" cy="290513"/>
            <a:chOff x="7805738" y="457200"/>
            <a:chExt cx="304800" cy="290513"/>
          </a:xfrm>
        </p:grpSpPr>
        <p:sp>
          <p:nvSpPr>
            <p:cNvPr id="6" name="AutoShape 9">
              <a:extLst>
                <a:ext uri="{FF2B5EF4-FFF2-40B4-BE49-F238E27FC236}">
                  <a16:creationId xmlns:a16="http://schemas.microsoft.com/office/drawing/2014/main" xmlns="" id="{7BF5C3AF-77D9-AD69-B522-AC9604D65A5F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7" name="手繪多邊形: 圖案 6">
              <a:extLst>
                <a:ext uri="{FF2B5EF4-FFF2-40B4-BE49-F238E27FC236}">
                  <a16:creationId xmlns:a16="http://schemas.microsoft.com/office/drawing/2014/main" xmlns="" id="{01B6741B-9B69-C72C-D8AC-9D1C1AAE7F91}"/>
                </a:ext>
              </a:extLst>
            </p:cNvPr>
            <p:cNvSpPr/>
            <p:nvPr userDrawn="1"/>
          </p:nvSpPr>
          <p:spPr bwMode="auto">
            <a:xfrm>
              <a:off x="7810500" y="459581"/>
              <a:ext cx="150019" cy="288132"/>
            </a:xfrm>
            <a:custGeom>
              <a:avLst/>
              <a:gdLst>
                <a:gd name="connsiteX0" fmla="*/ 150019 w 150019"/>
                <a:gd name="connsiteY0" fmla="*/ 219075 h 288132"/>
                <a:gd name="connsiteX1" fmla="*/ 150019 w 150019"/>
                <a:gd name="connsiteY1" fmla="*/ 0 h 288132"/>
                <a:gd name="connsiteX2" fmla="*/ 111919 w 150019"/>
                <a:gd name="connsiteY2" fmla="*/ 107157 h 288132"/>
                <a:gd name="connsiteX3" fmla="*/ 0 w 150019"/>
                <a:gd name="connsiteY3" fmla="*/ 107157 h 288132"/>
                <a:gd name="connsiteX4" fmla="*/ 90488 w 150019"/>
                <a:gd name="connsiteY4" fmla="*/ 176213 h 288132"/>
                <a:gd name="connsiteX5" fmla="*/ 57150 w 150019"/>
                <a:gd name="connsiteY5" fmla="*/ 288132 h 288132"/>
                <a:gd name="connsiteX6" fmla="*/ 150019 w 150019"/>
                <a:gd name="connsiteY6" fmla="*/ 219075 h 28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0019" h="288132">
                  <a:moveTo>
                    <a:pt x="150019" y="219075"/>
                  </a:moveTo>
                  <a:lnTo>
                    <a:pt x="150019" y="0"/>
                  </a:lnTo>
                  <a:lnTo>
                    <a:pt x="111919" y="107157"/>
                  </a:lnTo>
                  <a:lnTo>
                    <a:pt x="0" y="107157"/>
                  </a:lnTo>
                  <a:lnTo>
                    <a:pt x="90488" y="176213"/>
                  </a:lnTo>
                  <a:lnTo>
                    <a:pt x="57150" y="288132"/>
                  </a:lnTo>
                  <a:lnTo>
                    <a:pt x="150019" y="219075"/>
                  </a:lnTo>
                  <a:close/>
                </a:path>
              </a:pathLst>
            </a:custGeom>
            <a:solidFill>
              <a:srgbClr val="FFCC00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zh-CN" altLang="en-US" sz="2800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8" name="AutoShape 9">
              <a:extLst>
                <a:ext uri="{FF2B5EF4-FFF2-40B4-BE49-F238E27FC236}">
                  <a16:creationId xmlns:a16="http://schemas.microsoft.com/office/drawing/2014/main" xmlns="" id="{20118261-D65B-80FF-BE3D-51C4F04C199C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7805738" y="457200"/>
              <a:ext cx="304800" cy="287338"/>
            </a:xfrm>
            <a:prstGeom prst="star5">
              <a:avLst/>
            </a:prstGeom>
            <a:noFill/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: 圓角 22">
            <a:extLst>
              <a:ext uri="{FF2B5EF4-FFF2-40B4-BE49-F238E27FC236}">
                <a16:creationId xmlns:a16="http://schemas.microsoft.com/office/drawing/2014/main" xmlns="" id="{54BF5BB6-139F-C515-8E2E-61DC54460EF1}"/>
              </a:ext>
            </a:extLst>
          </p:cNvPr>
          <p:cNvSpPr/>
          <p:nvPr/>
        </p:nvSpPr>
        <p:spPr bwMode="auto">
          <a:xfrm>
            <a:off x="1453053" y="4282440"/>
            <a:ext cx="5760000" cy="1384995"/>
          </a:xfrm>
          <a:prstGeom prst="roundRect">
            <a:avLst/>
          </a:prstGeom>
          <a:noFill/>
          <a:ln w="12700" algn="ctr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2CFAA9B9-89B7-0B27-710A-DC020FED76F0}"/>
              </a:ext>
            </a:extLst>
          </p:cNvPr>
          <p:cNvSpPr/>
          <p:nvPr/>
        </p:nvSpPr>
        <p:spPr bwMode="auto">
          <a:xfrm>
            <a:off x="1334670" y="1527616"/>
            <a:ext cx="3971270" cy="396000"/>
          </a:xfrm>
          <a:prstGeom prst="rect">
            <a:avLst/>
          </a:prstGeom>
          <a:solidFill>
            <a:srgbClr val="CCFFC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xmlns="" id="{D74BD9DF-EE1E-6480-34D7-3FE120FE4395}"/>
              </a:ext>
            </a:extLst>
          </p:cNvPr>
          <p:cNvSpPr/>
          <p:nvPr/>
        </p:nvSpPr>
        <p:spPr bwMode="auto">
          <a:xfrm>
            <a:off x="3402779" y="1096903"/>
            <a:ext cx="3504047" cy="396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14CE53E2-4B78-710F-2A4A-B29905BF8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973" y="1023713"/>
            <a:ext cx="6973486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植樹活動中，女性參加者共有</a:t>
            </a:r>
            <a:r>
              <a:rPr lang="en-US" altLang="zh-TW" sz="2800" b="0" dirty="0">
                <a:ea typeface="標楷體" panose="03000509000000000000" pitchFamily="65" charset="-120"/>
              </a:rPr>
              <a:t>120</a:t>
            </a:r>
            <a:r>
              <a:rPr lang="zh-TW" altLang="en-US" sz="2800" b="0" dirty="0">
                <a:ea typeface="標楷體" panose="03000509000000000000" pitchFamily="65" charset="-120"/>
              </a:rPr>
              <a:t>人，如果男性參加者比女性多</a:t>
            </a:r>
            <a:r>
              <a:rPr lang="en-US" altLang="zh-TW" sz="2800" b="0" dirty="0">
                <a:ea typeface="標楷體" panose="03000509000000000000" pitchFamily="65" charset="-120"/>
              </a:rPr>
              <a:t>10%</a:t>
            </a:r>
            <a:r>
              <a:rPr lang="zh-TW" altLang="en-US" sz="2800" b="0" dirty="0">
                <a:ea typeface="標楷體" panose="03000509000000000000" pitchFamily="65" charset="-120"/>
              </a:rPr>
              <a:t>，這次活動共有多少人參加？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F9811D03-1D03-3DF7-3FBB-66BA0C457EBD}"/>
              </a:ext>
            </a:extLst>
          </p:cNvPr>
          <p:cNvSpPr/>
          <p:nvPr/>
        </p:nvSpPr>
        <p:spPr bwMode="auto">
          <a:xfrm>
            <a:off x="2594913" y="2690858"/>
            <a:ext cx="2484000" cy="432000"/>
          </a:xfrm>
          <a:prstGeom prst="rect">
            <a:avLst/>
          </a:prstGeom>
          <a:solidFill>
            <a:srgbClr val="CCFFC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9" name="右箭头标注 12">
            <a:extLst>
              <a:ext uri="{FF2B5EF4-FFF2-40B4-BE49-F238E27FC236}">
                <a16:creationId xmlns:a16="http://schemas.microsoft.com/office/drawing/2014/main" xmlns="" id="{1AD5F505-83F7-947A-9FBA-77C45B0F3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633556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1" name="AutoShape 15">
            <a:extLst>
              <a:ext uri="{FF2B5EF4-FFF2-40B4-BE49-F238E27FC236}">
                <a16:creationId xmlns:a16="http://schemas.microsoft.com/office/drawing/2014/main" xmlns="" id="{ABFDDDAF-079C-C0F4-DBCE-1267D52D3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0CB8ACB4-66DF-BA57-1E81-2E3D69A87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951" y="2636370"/>
            <a:ext cx="131916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30353846-843D-186F-0E4E-770FBAE94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911" y="2679866"/>
            <a:ext cx="379663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找出男性參加者的人數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CE57181F-C8D2-9DD2-DA3B-23767F7F7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442" y="3159421"/>
            <a:ext cx="14287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252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A3B91027-4243-27F5-5669-AE6B35C1B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6340" y="2636370"/>
            <a:ext cx="27796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120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(1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10%)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DBFBC7D6-9F38-5F1C-8A30-F3E945382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686" y="3661581"/>
            <a:ext cx="447960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這次活動共有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252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人參加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D8AEE643-C577-551B-3BA1-6DCB5B6AFC38}"/>
              </a:ext>
            </a:extLst>
          </p:cNvPr>
          <p:cNvSpPr/>
          <p:nvPr/>
        </p:nvSpPr>
        <p:spPr bwMode="auto">
          <a:xfrm>
            <a:off x="3069378" y="4536488"/>
            <a:ext cx="1775536" cy="390618"/>
          </a:xfrm>
          <a:prstGeom prst="rect">
            <a:avLst/>
          </a:prstGeom>
          <a:solidFill>
            <a:srgbClr val="FFE7F7"/>
          </a:solidFill>
          <a:ln w="12700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zh-CN" sz="2000" dirty="0">
                <a:solidFill>
                  <a:srgbClr val="C00000"/>
                </a:solidFill>
                <a:latin typeface="Arial" charset="0"/>
                <a:ea typeface="標楷體" pitchFamily="65" charset="-120"/>
              </a:rPr>
              <a:t>120</a:t>
            </a:r>
            <a:r>
              <a:rPr lang="zh-CN" altLang="en-US" sz="2000" dirty="0">
                <a:solidFill>
                  <a:srgbClr val="C00000"/>
                </a:solidFill>
                <a:latin typeface="Arial" charset="0"/>
                <a:ea typeface="標楷體" pitchFamily="65" charset="-120"/>
              </a:rPr>
              <a:t>人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2E56B5C5-16B3-7B97-ABC9-4854E42819C0}"/>
              </a:ext>
            </a:extLst>
          </p:cNvPr>
          <p:cNvSpPr/>
          <p:nvPr/>
        </p:nvSpPr>
        <p:spPr bwMode="auto">
          <a:xfrm>
            <a:off x="3069377" y="5065532"/>
            <a:ext cx="2184795" cy="390618"/>
          </a:xfrm>
          <a:prstGeom prst="rect">
            <a:avLst/>
          </a:prstGeom>
          <a:solidFill>
            <a:srgbClr val="E5FFE5"/>
          </a:solidFill>
          <a:ln w="12700" algn="ctr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000" dirty="0">
              <a:solidFill>
                <a:srgbClr val="C00000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1C919736-1BFE-3F95-0E9B-730820687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7960" y="4513986"/>
            <a:ext cx="158366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女性參加者</a:t>
            </a:r>
            <a:endParaRPr lang="zh-CN" altLang="en-US" sz="20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1783B159-FFC9-951E-9E92-D23F8EBA5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7960" y="5060067"/>
            <a:ext cx="148919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男性參加者</a:t>
            </a:r>
            <a:endParaRPr lang="zh-CN" altLang="en-US" sz="20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左大括弧 14">
            <a:extLst>
              <a:ext uri="{FF2B5EF4-FFF2-40B4-BE49-F238E27FC236}">
                <a16:creationId xmlns:a16="http://schemas.microsoft.com/office/drawing/2014/main" xmlns="" id="{DBBAA8AB-00AB-5BEC-8E95-6636486C8441}"/>
              </a:ext>
            </a:extLst>
          </p:cNvPr>
          <p:cNvSpPr/>
          <p:nvPr/>
        </p:nvSpPr>
        <p:spPr bwMode="auto">
          <a:xfrm rot="5400000">
            <a:off x="4983074" y="4784086"/>
            <a:ext cx="144000" cy="410897"/>
          </a:xfrm>
          <a:prstGeom prst="leftBrace">
            <a:avLst>
              <a:gd name="adj1" fmla="val 26330"/>
              <a:gd name="adj2" fmla="val 50000"/>
            </a:avLst>
          </a:prstGeom>
          <a:noFill/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xmlns="" id="{5A5865A5-954C-3A56-7795-222297DCCB46}"/>
              </a:ext>
            </a:extLst>
          </p:cNvPr>
          <p:cNvCxnSpPr/>
          <p:nvPr/>
        </p:nvCxnSpPr>
        <p:spPr bwMode="auto">
          <a:xfrm>
            <a:off x="4843275" y="4920446"/>
            <a:ext cx="0" cy="542054"/>
          </a:xfrm>
          <a:prstGeom prst="line">
            <a:avLst/>
          </a:prstGeom>
          <a:noFill/>
          <a:ln w="12700" cap="flat" cmpd="sng" algn="ctr">
            <a:solidFill>
              <a:srgbClr val="00B0F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4DC9223E-C4FA-F701-F07A-04103C88C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8826" y="4573825"/>
            <a:ext cx="1475447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b="0" dirty="0">
                <a:solidFill>
                  <a:srgbClr val="00B0F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女性的</a:t>
            </a:r>
            <a:r>
              <a:rPr lang="en-US" altLang="zh-CN" b="0" dirty="0">
                <a:solidFill>
                  <a:srgbClr val="00B0F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10%</a:t>
            </a:r>
            <a:endParaRPr lang="zh-CN" altLang="en-US" b="0" dirty="0">
              <a:solidFill>
                <a:srgbClr val="00B0F0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右大括弧 19">
            <a:extLst>
              <a:ext uri="{FF2B5EF4-FFF2-40B4-BE49-F238E27FC236}">
                <a16:creationId xmlns:a16="http://schemas.microsoft.com/office/drawing/2014/main" xmlns="" id="{DFB859FB-9833-4CD2-E408-9B070CD039A8}"/>
              </a:ext>
            </a:extLst>
          </p:cNvPr>
          <p:cNvSpPr/>
          <p:nvPr/>
        </p:nvSpPr>
        <p:spPr bwMode="auto">
          <a:xfrm>
            <a:off x="6217124" y="4528433"/>
            <a:ext cx="180000" cy="919662"/>
          </a:xfrm>
          <a:prstGeom prst="rightBrace">
            <a:avLst>
              <a:gd name="adj1" fmla="val 29499"/>
              <a:gd name="adj2" fmla="val 50000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BD78293B-66C3-1536-3DA4-3E87CBC14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933" y="4781351"/>
            <a:ext cx="90344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？人</a:t>
            </a:r>
            <a:endParaRPr lang="zh-CN" altLang="en-US" sz="20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4" grpId="0" animBg="1"/>
      <p:bldP spid="4" grpId="1" animBg="1"/>
      <p:bldP spid="6" grpId="0" animBg="1"/>
      <p:bldP spid="6" grpId="1" animBg="1"/>
      <p:bldP spid="8" grpId="0" animBg="1"/>
      <p:bldP spid="8" grpId="1" animBg="1"/>
      <p:bldP spid="9" grpId="0" animBg="1"/>
      <p:bldP spid="19" grpId="0"/>
      <p:bldP spid="21" grpId="0"/>
      <p:bldP spid="30" grpId="0"/>
      <p:bldP spid="2" grpId="0"/>
      <p:bldP spid="3" grpId="0"/>
      <p:bldP spid="10" grpId="0" animBg="1"/>
      <p:bldP spid="10" grpId="1" animBg="1"/>
      <p:bldP spid="12" grpId="0" animBg="1"/>
      <p:bldP spid="12" grpId="1" animBg="1"/>
      <p:bldP spid="13" grpId="0"/>
      <p:bldP spid="13" grpId="1"/>
      <p:bldP spid="14" grpId="0"/>
      <p:bldP spid="14" grpId="1"/>
      <p:bldP spid="15" grpId="0" animBg="1"/>
      <p:bldP spid="15" grpId="1" animBg="1"/>
      <p:bldP spid="18" grpId="0"/>
      <p:bldP spid="18" grpId="1"/>
      <p:bldP spid="20" grpId="0" animBg="1"/>
      <p:bldP spid="20" grpId="1" animBg="1"/>
      <p:bldP spid="22" grpId="0"/>
      <p:bldP spid="2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矩形 147">
            <a:extLst>
              <a:ext uri="{FF2B5EF4-FFF2-40B4-BE49-F238E27FC236}">
                <a16:creationId xmlns:a16="http://schemas.microsoft.com/office/drawing/2014/main" xmlns="" id="{782572A2-E9CC-4906-8F11-333B94091CFD}"/>
              </a:ext>
            </a:extLst>
          </p:cNvPr>
          <p:cNvSpPr/>
          <p:nvPr/>
        </p:nvSpPr>
        <p:spPr bwMode="auto">
          <a:xfrm>
            <a:off x="2319023" y="1646591"/>
            <a:ext cx="4696139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xmlns="" id="{782572A2-E9CC-4906-8F11-333B94091CFD}"/>
              </a:ext>
            </a:extLst>
          </p:cNvPr>
          <p:cNvSpPr/>
          <p:nvPr/>
        </p:nvSpPr>
        <p:spPr bwMode="auto">
          <a:xfrm>
            <a:off x="1474022" y="1027312"/>
            <a:ext cx="2140035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894851"/>
            <a:ext cx="7889160" cy="118494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800"/>
              </a:spcAft>
            </a:pP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偉杰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原有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60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顆草莓，他吃了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顆，再送出餘下草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Aft>
                <a:spcPts val="180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莓的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。送出的草莓佔原有的百分之幾？</a:t>
            </a:r>
          </a:p>
        </p:txBody>
      </p:sp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4145" y="2708085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7289821" y="1667663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565" y="2228473"/>
            <a:ext cx="6530581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30% 			B. 25%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20% 			D. 3.75%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3337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42" name="组合 17">
            <a:extLst>
              <a:ext uri="{FF2B5EF4-FFF2-40B4-BE49-F238E27FC236}">
                <a16:creationId xmlns:a16="http://schemas.microsoft.com/office/drawing/2014/main" xmlns="" id="{C66279D0-EB9A-4558-AD64-BC5FBC15A04D}"/>
              </a:ext>
            </a:extLst>
          </p:cNvPr>
          <p:cNvGrpSpPr>
            <a:grpSpLocks/>
          </p:cNvGrpSpPr>
          <p:nvPr/>
        </p:nvGrpSpPr>
        <p:grpSpPr bwMode="auto">
          <a:xfrm>
            <a:off x="1383009" y="1418478"/>
            <a:ext cx="821243" cy="861774"/>
            <a:chOff x="3670621" y="1881261"/>
            <a:chExt cx="402321" cy="860992"/>
          </a:xfrm>
        </p:grpSpPr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xmlns="" id="{603BEB85-23C0-46CB-BA52-2234FC0E3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621" y="1881261"/>
              <a:ext cx="402321" cy="86099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8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44" name="直接连接符 16">
              <a:extLst>
                <a:ext uri="{FF2B5EF4-FFF2-40B4-BE49-F238E27FC236}">
                  <a16:creationId xmlns:a16="http://schemas.microsoft.com/office/drawing/2014/main" xmlns="" id="{2699D371-789D-4019-8D34-6663050B322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744935" y="2288861"/>
              <a:ext cx="246906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6" name="Text Box 54">
            <a:extLst>
              <a:ext uri="{FF2B5EF4-FFF2-40B4-BE49-F238E27FC236}">
                <a16:creationId xmlns:a16="http://schemas.microsoft.com/office/drawing/2014/main" xmlns="" id="{68842418-1E25-4867-A874-10063807B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5160" y="2731528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dirty="0"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26" name="Line 88">
            <a:extLst>
              <a:ext uri="{FF2B5EF4-FFF2-40B4-BE49-F238E27FC236}">
                <a16:creationId xmlns:a16="http://schemas.microsoft.com/office/drawing/2014/main" xmlns="" id="{DF6B05B8-64A3-48C4-B7D8-76FDAAB10D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9150" y="1394337"/>
            <a:ext cx="630936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文本框 128">
            <a:extLst>
              <a:ext uri="{FF2B5EF4-FFF2-40B4-BE49-F238E27FC236}">
                <a16:creationId xmlns:a16="http://schemas.microsoft.com/office/drawing/2014/main" xmlns="" id="{B1633AF9-8EBA-4887-A224-164A889A1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674" y="5429311"/>
            <a:ext cx="16721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FF00FF"/>
                </a:solidFill>
                <a:latin typeface="+mn-lt"/>
              </a:rPr>
              <a:t>(60</a:t>
            </a:r>
            <a:r>
              <a:rPr lang="zh-TW" altLang="en-US" dirty="0">
                <a:solidFill>
                  <a:srgbClr val="FF00FF"/>
                </a:solidFill>
              </a:rPr>
              <a:t>－</a:t>
            </a:r>
            <a:r>
              <a:rPr lang="en-US" altLang="zh-TW" dirty="0">
                <a:solidFill>
                  <a:srgbClr val="FF00FF"/>
                </a:solidFill>
                <a:latin typeface="+mn-lt"/>
              </a:rPr>
              <a:t>12)</a:t>
            </a:r>
            <a:endParaRPr lang="en-US" altLang="zh-CN" dirty="0">
              <a:solidFill>
                <a:srgbClr val="FF00FF"/>
              </a:solidFill>
              <a:latin typeface="+mn-lt"/>
            </a:endParaRPr>
          </a:p>
        </p:txBody>
      </p:sp>
      <p:sp>
        <p:nvSpPr>
          <p:cNvPr id="137" name="文本框 136">
            <a:extLst>
              <a:ext uri="{FF2B5EF4-FFF2-40B4-BE49-F238E27FC236}">
                <a16:creationId xmlns:a16="http://schemas.microsoft.com/office/drawing/2014/main" xmlns="" id="{54781E25-0B8A-45B4-A229-EFDEDA283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674" y="4767694"/>
            <a:ext cx="32311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CN" altLang="en-US" dirty="0">
                <a:solidFill>
                  <a:srgbClr val="FF00FF"/>
                </a:solidFill>
              </a:rPr>
              <a:t>送出</a:t>
            </a:r>
            <a:r>
              <a:rPr lang="zh-TW" altLang="en-US" dirty="0">
                <a:solidFill>
                  <a:srgbClr val="FF00FF"/>
                </a:solidFill>
              </a:rPr>
              <a:t>的</a:t>
            </a:r>
            <a:r>
              <a:rPr lang="zh-TW" altLang="en-US" dirty="0" smtClean="0">
                <a:solidFill>
                  <a:srgbClr val="FF00FF"/>
                </a:solidFill>
              </a:rPr>
              <a:t>草莓</a:t>
            </a:r>
            <a:r>
              <a:rPr lang="zh-CN" altLang="en-US" dirty="0" smtClean="0">
                <a:solidFill>
                  <a:srgbClr val="FF00FF"/>
                </a:solidFill>
              </a:rPr>
              <a:t>數</a:t>
            </a:r>
            <a:r>
              <a:rPr lang="zh-TW" altLang="en-US" dirty="0" smtClean="0">
                <a:solidFill>
                  <a:srgbClr val="FF00FF"/>
                </a:solidFill>
              </a:rPr>
              <a:t>量</a:t>
            </a:r>
            <a:r>
              <a:rPr lang="zh-TW" altLang="en-US" dirty="0">
                <a:solidFill>
                  <a:srgbClr val="FF00FF"/>
                </a:solidFill>
              </a:rPr>
              <a:t>：</a:t>
            </a:r>
            <a:endParaRPr lang="en-US" altLang="zh-TW" dirty="0" smtClean="0">
              <a:solidFill>
                <a:srgbClr val="FF00FF"/>
              </a:solidFill>
            </a:endParaRPr>
          </a:p>
        </p:txBody>
      </p:sp>
      <p:grpSp>
        <p:nvGrpSpPr>
          <p:cNvPr id="140" name="组合 139">
            <a:extLst>
              <a:ext uri="{FF2B5EF4-FFF2-40B4-BE49-F238E27FC236}">
                <a16:creationId xmlns:a16="http://schemas.microsoft.com/office/drawing/2014/main" xmlns="" id="{CB59CAD3-83AF-4D22-A350-75E6E9ECEA00}"/>
              </a:ext>
            </a:extLst>
          </p:cNvPr>
          <p:cNvGrpSpPr/>
          <p:nvPr/>
        </p:nvGrpSpPr>
        <p:grpSpPr>
          <a:xfrm>
            <a:off x="2365072" y="5215677"/>
            <a:ext cx="834082" cy="927100"/>
            <a:chOff x="1361184" y="3883926"/>
            <a:chExt cx="834082" cy="927100"/>
          </a:xfrm>
        </p:grpSpPr>
        <p:sp>
          <p:nvSpPr>
            <p:cNvPr id="141" name="文本框 140">
              <a:extLst>
                <a:ext uri="{FF2B5EF4-FFF2-40B4-BE49-F238E27FC236}">
                  <a16:creationId xmlns:a16="http://schemas.microsoft.com/office/drawing/2014/main" xmlns="" id="{4E806F87-B6CB-4807-AB17-145F4AC9E0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1184" y="4053899"/>
              <a:ext cx="38659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TW" dirty="0">
                  <a:solidFill>
                    <a:srgbClr val="FF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×</a:t>
              </a:r>
              <a:endParaRPr lang="en-US" altLang="zh-CN" dirty="0">
                <a:solidFill>
                  <a:srgbClr val="FF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grpSp>
          <p:nvGrpSpPr>
            <p:cNvPr id="142" name="Group 147">
              <a:extLst>
                <a:ext uri="{FF2B5EF4-FFF2-40B4-BE49-F238E27FC236}">
                  <a16:creationId xmlns:a16="http://schemas.microsoft.com/office/drawing/2014/main" xmlns="" id="{9DC276F2-59E1-42E4-B38B-90DBA9C40A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51418" y="3883926"/>
              <a:ext cx="543848" cy="927100"/>
              <a:chOff x="2886" y="2732"/>
              <a:chExt cx="498" cy="584"/>
            </a:xfrm>
          </p:grpSpPr>
          <p:sp>
            <p:nvSpPr>
              <p:cNvPr id="143" name="Text Box 46">
                <a:extLst>
                  <a:ext uri="{FF2B5EF4-FFF2-40B4-BE49-F238E27FC236}">
                    <a16:creationId xmlns:a16="http://schemas.microsoft.com/office/drawing/2014/main" xmlns="" id="{0FD91B4C-C37A-4797-B664-4DB3B227C7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" y="2732"/>
                <a:ext cx="4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</a:p>
            </p:txBody>
          </p:sp>
          <p:sp>
            <p:nvSpPr>
              <p:cNvPr id="144" name="Text Box 47">
                <a:extLst>
                  <a:ext uri="{FF2B5EF4-FFF2-40B4-BE49-F238E27FC236}">
                    <a16:creationId xmlns:a16="http://schemas.microsoft.com/office/drawing/2014/main" xmlns="" id="{FD34E3C9-2D65-496A-A814-68423ED8A3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5" y="2986"/>
                <a:ext cx="35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FF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8</a:t>
                </a:r>
              </a:p>
            </p:txBody>
          </p:sp>
          <p:sp>
            <p:nvSpPr>
              <p:cNvPr id="145" name="Line 48">
                <a:extLst>
                  <a:ext uri="{FF2B5EF4-FFF2-40B4-BE49-F238E27FC236}">
                    <a16:creationId xmlns:a16="http://schemas.microsoft.com/office/drawing/2014/main" xmlns="" id="{CFB558F3-2151-4C84-9410-02AB1ACEC9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6" y="3021"/>
                <a:ext cx="335" cy="0"/>
              </a:xfrm>
              <a:prstGeom prst="line">
                <a:avLst/>
              </a:prstGeom>
              <a:noFill/>
              <a:ln w="285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46" name="文本框 145">
            <a:extLst>
              <a:ext uri="{FF2B5EF4-FFF2-40B4-BE49-F238E27FC236}">
                <a16:creationId xmlns:a16="http://schemas.microsoft.com/office/drawing/2014/main" xmlns="" id="{5D5A61D9-7104-41E7-B758-2F68C9EFD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414" y="5409283"/>
            <a:ext cx="9056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FF00FF"/>
                </a:solidFill>
                <a:latin typeface="+mn-lt"/>
              </a:rPr>
              <a:t>=</a:t>
            </a:r>
            <a:r>
              <a:rPr lang="zh-TW" altLang="en-US" dirty="0">
                <a:solidFill>
                  <a:srgbClr val="FF00FF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FF00FF"/>
                </a:solidFill>
                <a:latin typeface="+mn-lt"/>
              </a:rPr>
              <a:t>18</a:t>
            </a:r>
            <a:endParaRPr lang="en-US" altLang="zh-CN" dirty="0">
              <a:solidFill>
                <a:srgbClr val="FF00FF"/>
              </a:solidFill>
              <a:latin typeface="+mn-lt"/>
            </a:endParaRPr>
          </a:p>
        </p:txBody>
      </p:sp>
      <p:sp>
        <p:nvSpPr>
          <p:cNvPr id="147" name="Line 88">
            <a:extLst>
              <a:ext uri="{FF2B5EF4-FFF2-40B4-BE49-F238E27FC236}">
                <a16:creationId xmlns:a16="http://schemas.microsoft.com/office/drawing/2014/main" xmlns="" id="{932B667F-CF52-4FAD-B947-EC669AFCC6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4231" y="2170580"/>
            <a:ext cx="1303844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" name="Text Box 24">
            <a:extLst>
              <a:ext uri="{FF2B5EF4-FFF2-40B4-BE49-F238E27FC236}">
                <a16:creationId xmlns:a16="http://schemas.microsoft.com/office/drawing/2014/main" xmlns="" id="{DC1431D0-2601-4512-A714-B61B08D84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8108" y="3728233"/>
            <a:ext cx="16317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×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100</a:t>
            </a:r>
            <a:r>
              <a:rPr lang="en-US" altLang="zh-CN" dirty="0" smtClean="0">
                <a:solidFill>
                  <a:srgbClr val="0000FF"/>
                </a:solidFill>
                <a:latin typeface="+mn-lt"/>
              </a:rPr>
              <a:t>%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836733" y="3517638"/>
            <a:ext cx="4307914" cy="1104365"/>
            <a:chOff x="4255062" y="4781530"/>
            <a:chExt cx="4307914" cy="1104365"/>
          </a:xfrm>
        </p:grpSpPr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xmlns="" id="{54781E25-0B8A-45B4-A229-EFDEDA283B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5062" y="4781530"/>
              <a:ext cx="311238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zh-CN" altLang="en-US" dirty="0">
                  <a:solidFill>
                    <a:srgbClr val="0000FF"/>
                  </a:solidFill>
                </a:rPr>
                <a:t>送出</a:t>
              </a:r>
              <a:r>
                <a:rPr lang="zh-TW" altLang="en-US" dirty="0">
                  <a:solidFill>
                    <a:srgbClr val="0000FF"/>
                  </a:solidFill>
                </a:rPr>
                <a:t>的</a:t>
              </a:r>
              <a:r>
                <a:rPr lang="zh-TW" altLang="en-US" dirty="0" smtClean="0">
                  <a:solidFill>
                    <a:srgbClr val="0000FF"/>
                  </a:solidFill>
                </a:rPr>
                <a:t>草莓</a:t>
              </a:r>
              <a:r>
                <a:rPr lang="zh-CN" altLang="en-US" dirty="0" smtClean="0">
                  <a:solidFill>
                    <a:srgbClr val="0000FF"/>
                  </a:solidFill>
                </a:rPr>
                <a:t>數</a:t>
              </a:r>
              <a:r>
                <a:rPr lang="zh-TW" altLang="en-US" dirty="0" smtClean="0">
                  <a:solidFill>
                    <a:srgbClr val="0000FF"/>
                  </a:solidFill>
                </a:rPr>
                <a:t>量</a:t>
              </a:r>
              <a:endParaRPr lang="en-US" altLang="zh-CN" dirty="0">
                <a:solidFill>
                  <a:srgbClr val="0000FF"/>
                </a:solidFill>
              </a:endParaRP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xmlns="" id="{54781E25-0B8A-45B4-A229-EFDEDA283B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2955" y="5362675"/>
              <a:ext cx="311238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zh-TW" altLang="en-US" dirty="0" smtClean="0">
                  <a:solidFill>
                    <a:srgbClr val="0000FF"/>
                  </a:solidFill>
                </a:rPr>
                <a:t>原</a:t>
              </a:r>
              <a:r>
                <a:rPr lang="zh-TW" altLang="en-US" dirty="0">
                  <a:solidFill>
                    <a:srgbClr val="0000FF"/>
                  </a:solidFill>
                </a:rPr>
                <a:t>有</a:t>
              </a:r>
              <a:r>
                <a:rPr lang="zh-TW" altLang="en-US" dirty="0" smtClean="0">
                  <a:solidFill>
                    <a:srgbClr val="0000FF"/>
                  </a:solidFill>
                </a:rPr>
                <a:t>的草莓</a:t>
              </a:r>
              <a:r>
                <a:rPr lang="zh-CN" altLang="en-US" dirty="0" smtClean="0">
                  <a:solidFill>
                    <a:srgbClr val="0000FF"/>
                  </a:solidFill>
                </a:rPr>
                <a:t>數</a:t>
              </a:r>
              <a:r>
                <a:rPr lang="zh-TW" altLang="en-US" dirty="0" smtClean="0">
                  <a:solidFill>
                    <a:srgbClr val="0000FF"/>
                  </a:solidFill>
                </a:rPr>
                <a:t>量</a:t>
              </a:r>
              <a:endParaRPr lang="en-US" altLang="zh-CN" dirty="0">
                <a:solidFill>
                  <a:srgbClr val="0000FF"/>
                </a:solidFill>
              </a:endParaRPr>
            </a:p>
          </p:txBody>
        </p:sp>
        <p:sp>
          <p:nvSpPr>
            <p:cNvPr id="3" name="任意多边形 2"/>
            <p:cNvSpPr/>
            <p:nvPr/>
          </p:nvSpPr>
          <p:spPr>
            <a:xfrm>
              <a:off x="4450080" y="5338354"/>
              <a:ext cx="2281646" cy="0"/>
            </a:xfrm>
            <a:custGeom>
              <a:avLst/>
              <a:gdLst>
                <a:gd name="connsiteX0" fmla="*/ 0 w 2281646"/>
                <a:gd name="connsiteY0" fmla="*/ 0 h 0"/>
                <a:gd name="connsiteX1" fmla="*/ 2281646 w 2281646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81646">
                  <a:moveTo>
                    <a:pt x="0" y="0"/>
                  </a:moveTo>
                  <a:lnTo>
                    <a:pt x="2281646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Text Box 24">
              <a:extLst>
                <a:ext uri="{FF2B5EF4-FFF2-40B4-BE49-F238E27FC236}">
                  <a16:creationId xmlns:a16="http://schemas.microsoft.com/office/drawing/2014/main" xmlns="" id="{DC1431D0-2601-4512-A714-B61B08D84C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6634" y="5043140"/>
              <a:ext cx="170634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TW" dirty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×</a:t>
              </a:r>
              <a:r>
                <a:rPr lang="en-US" altLang="zh-TW" dirty="0">
                  <a:solidFill>
                    <a:srgbClr val="0000FF"/>
                  </a:solidFill>
                  <a:latin typeface="+mn-lt"/>
                </a:rPr>
                <a:t>100</a:t>
              </a:r>
              <a:r>
                <a:rPr lang="en-US" altLang="zh-CN" dirty="0">
                  <a:solidFill>
                    <a:srgbClr val="0000FF"/>
                  </a:solidFill>
                  <a:latin typeface="+mn-lt"/>
                </a:rPr>
                <a:t>% </a:t>
              </a:r>
              <a:r>
                <a:rPr lang="zh-TW" altLang="en-US" dirty="0" smtClean="0">
                  <a:solidFill>
                    <a:srgbClr val="0000FF"/>
                  </a:solidFill>
                  <a:latin typeface="+mn-lt"/>
                </a:rPr>
                <a:t>  </a:t>
              </a:r>
              <a:endParaRPr lang="en-US" altLang="zh-TW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0" name="文本框 39">
            <a:extLst>
              <a:ext uri="{FF2B5EF4-FFF2-40B4-BE49-F238E27FC236}">
                <a16:creationId xmlns:a16="http://schemas.microsoft.com/office/drawing/2014/main" xmlns="" id="{54781E25-0B8A-45B4-A229-EFDEDA283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092" y="3736422"/>
            <a:ext cx="4775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 smtClean="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xmlns="" id="{5D5A61D9-7104-41E7-B758-2F68C9EFD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871" y="3564570"/>
            <a:ext cx="9056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18</a:t>
            </a:r>
            <a:endParaRPr lang="en-US" altLang="zh-CN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5" name="任意多边形 44"/>
          <p:cNvSpPr/>
          <p:nvPr/>
        </p:nvSpPr>
        <p:spPr>
          <a:xfrm>
            <a:off x="5109944" y="4040858"/>
            <a:ext cx="548640" cy="0"/>
          </a:xfrm>
          <a:custGeom>
            <a:avLst/>
            <a:gdLst>
              <a:gd name="connsiteX0" fmla="*/ 0 w 2281646"/>
              <a:gd name="connsiteY0" fmla="*/ 0 h 0"/>
              <a:gd name="connsiteX1" fmla="*/ 2281646 w 228164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81646">
                <a:moveTo>
                  <a:pt x="0" y="0"/>
                </a:moveTo>
                <a:lnTo>
                  <a:pt x="2281646" y="0"/>
                </a:lnTo>
              </a:path>
            </a:pathLst>
          </a:cu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xmlns="" id="{5D5A61D9-7104-41E7-B758-2F68C9EFD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1475" y="3989843"/>
            <a:ext cx="9056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zh-TW" altLang="en-US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60</a:t>
            </a:r>
            <a:endParaRPr lang="en-US" altLang="zh-CN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8" name="Text Box 24">
            <a:extLst>
              <a:ext uri="{FF2B5EF4-FFF2-40B4-BE49-F238E27FC236}">
                <a16:creationId xmlns:a16="http://schemas.microsoft.com/office/drawing/2014/main" xmlns="" id="{DC1431D0-2601-4512-A714-B61B08D84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0045" y="3723020"/>
            <a:ext cx="16765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= 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30</a:t>
            </a:r>
            <a:r>
              <a:rPr lang="en-US" altLang="zh-CN" dirty="0">
                <a:solidFill>
                  <a:srgbClr val="0000FF"/>
                </a:solidFill>
                <a:latin typeface="+mn-lt"/>
              </a:rPr>
              <a:t>%</a:t>
            </a:r>
            <a:r>
              <a:rPr lang="zh-TW" altLang="en-US" dirty="0">
                <a:solidFill>
                  <a:srgbClr val="0000FF"/>
                </a:solidFill>
                <a:latin typeface="+mn-lt"/>
              </a:rPr>
              <a:t>  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 animBg="1"/>
      <p:bldP spid="148" grpId="1" animBg="1"/>
      <p:bldP spid="46" grpId="0" animBg="1"/>
      <p:bldP spid="46" grpId="1" animBg="1"/>
      <p:bldP spid="76" grpId="0"/>
      <p:bldP spid="126" grpId="0" animBg="1"/>
      <p:bldP spid="129" grpId="0"/>
      <p:bldP spid="129" grpId="1"/>
      <p:bldP spid="137" grpId="0"/>
      <p:bldP spid="137" grpId="1"/>
      <p:bldP spid="146" grpId="0"/>
      <p:bldP spid="146" grpId="1"/>
      <p:bldP spid="147" grpId="0" animBg="1"/>
      <p:bldP spid="154" grpId="0"/>
      <p:bldP spid="154" grpId="1"/>
      <p:bldP spid="40" grpId="0"/>
      <p:bldP spid="40" grpId="1"/>
      <p:bldP spid="41" grpId="0"/>
      <p:bldP spid="41" grpId="1"/>
      <p:bldP spid="45" grpId="0" animBg="1"/>
      <p:bldP spid="45" grpId="1" animBg="1"/>
      <p:bldP spid="47" grpId="0"/>
      <p:bldP spid="47" grpId="1"/>
      <p:bldP spid="48" grpId="0"/>
      <p:bldP spid="4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368B020B-07AF-1ABA-6FEF-5B94B61604D2}"/>
              </a:ext>
            </a:extLst>
          </p:cNvPr>
          <p:cNvSpPr/>
          <p:nvPr/>
        </p:nvSpPr>
        <p:spPr bwMode="auto">
          <a:xfrm>
            <a:off x="7056598" y="1022611"/>
            <a:ext cx="1080000" cy="396000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732AADD7-9A4A-1B3E-BE2E-49E9D39149A0}"/>
              </a:ext>
            </a:extLst>
          </p:cNvPr>
          <p:cNvSpPr/>
          <p:nvPr/>
        </p:nvSpPr>
        <p:spPr bwMode="auto">
          <a:xfrm>
            <a:off x="765565" y="1451531"/>
            <a:ext cx="3576408" cy="396000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0D7A0214-553C-7E24-9765-941CBC4D3B35}"/>
              </a:ext>
            </a:extLst>
          </p:cNvPr>
          <p:cNvSpPr/>
          <p:nvPr/>
        </p:nvSpPr>
        <p:spPr bwMode="auto">
          <a:xfrm>
            <a:off x="4220173" y="1008740"/>
            <a:ext cx="2484000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5E0F5E3E-B65C-C8A8-F3F6-7FEA172963CC}"/>
              </a:ext>
            </a:extLst>
          </p:cNvPr>
          <p:cNvSpPr/>
          <p:nvPr/>
        </p:nvSpPr>
        <p:spPr bwMode="auto">
          <a:xfrm>
            <a:off x="2156471" y="999215"/>
            <a:ext cx="1728000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4145" y="2865099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7808" y="2895262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2264734" y="1914208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(2020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565" y="2367017"/>
            <a:ext cx="6530581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21 			B. 39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63 			D. 117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3337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24135"/>
            <a:ext cx="7889160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便利店有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240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瓶汽水，無糖汽水佔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35%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，含糖汽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水中，有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25%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已被預訂。未被預訂的含糖汽水有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多少瓶？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A98FE49A-1CD9-B6D4-370A-439F6EE71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934" y="4112590"/>
            <a:ext cx="244348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240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(1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35%)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230EC10E-194A-E762-4394-A370E826B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357" y="4531706"/>
            <a:ext cx="174182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156(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瓶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428A6A4E-E224-DC6D-A5BA-120AD0AB4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357" y="3693474"/>
            <a:ext cx="213820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含糖汽水有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AAE6C099-E486-8227-4B19-DA9F9D932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6434" y="4155139"/>
            <a:ext cx="258937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156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(1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25%)</a:t>
            </a: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0AEA9061-83D7-D8CC-3EB2-CD751AD06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857" y="4574256"/>
            <a:ext cx="157731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117(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瓶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FE363ED9-4D59-6D6D-1DAD-7488B65AE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857" y="3736023"/>
            <a:ext cx="339347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未被預訂的含糖汽水有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2070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6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3" grpId="0" animBg="1"/>
      <p:bldP spid="3" grpId="1" animBg="1"/>
      <p:bldP spid="26" grpId="0" animBg="1"/>
      <p:bldP spid="26" grpId="1" animBg="1"/>
      <p:bldP spid="14" grpId="0" animBg="1"/>
      <p:bldP spid="14" grpId="1" animBg="1"/>
      <p:bldP spid="22" grpId="0"/>
      <p:bldP spid="33" grpId="0"/>
      <p:bldP spid="33" grpId="1"/>
      <p:bldP spid="9" grpId="0"/>
      <p:bldP spid="9" grpId="1"/>
      <p:bldP spid="19" grpId="0"/>
      <p:bldP spid="19" grpId="1"/>
      <p:bldP spid="29" grpId="0"/>
      <p:bldP spid="29" grpId="1"/>
      <p:bldP spid="30" grpId="0"/>
      <p:bldP spid="30" grpId="1"/>
      <p:bldP spid="31" grpId="0"/>
      <p:bldP spid="3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xmlns="" id="{6D0F6DF8-3AC7-D969-A747-98B775C24996}"/>
              </a:ext>
            </a:extLst>
          </p:cNvPr>
          <p:cNvSpPr/>
          <p:nvPr/>
        </p:nvSpPr>
        <p:spPr bwMode="auto">
          <a:xfrm>
            <a:off x="4382098" y="989690"/>
            <a:ext cx="2664000" cy="396000"/>
          </a:xfrm>
          <a:prstGeom prst="rect">
            <a:avLst/>
          </a:prstGeom>
          <a:solidFill>
            <a:srgbClr val="FFD757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362CD4F0-DF2B-5F46-ED8D-EB06C378D7CC}"/>
              </a:ext>
            </a:extLst>
          </p:cNvPr>
          <p:cNvSpPr/>
          <p:nvPr/>
        </p:nvSpPr>
        <p:spPr bwMode="auto">
          <a:xfrm>
            <a:off x="2518421" y="980165"/>
            <a:ext cx="1512000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" name="Oval 2">
            <a:extLst>
              <a:ext uri="{FF2B5EF4-FFF2-40B4-BE49-F238E27FC236}">
                <a16:creationId xmlns:a16="http://schemas.microsoft.com/office/drawing/2014/main" xmlns="" id="{84DFB175-12AA-2DE2-FF6C-577636958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0345" y="2360274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22">
            <a:extLst>
              <a:ext uri="{FF2B5EF4-FFF2-40B4-BE49-F238E27FC236}">
                <a16:creationId xmlns:a16="http://schemas.microsoft.com/office/drawing/2014/main" xmlns="" id="{E7067E63-32E2-6B16-7524-AAC7510074C0}"/>
              </a:ext>
            </a:extLst>
          </p:cNvPr>
          <p:cNvSpPr/>
          <p:nvPr/>
        </p:nvSpPr>
        <p:spPr>
          <a:xfrm>
            <a:off x="5829799" y="1466269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(2018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23F47D2A-664D-5E1B-FD3B-1063FD6EE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4299" y="2391366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C5A39803-42F1-DFE1-EDDA-01566031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612" y="1933468"/>
            <a:ext cx="657268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5% 			B. 20%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40% 			D. 95%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F19D683F-00D9-515E-5AF2-2EF9E3598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9082878-25FD-BFC9-0A53-70ECDF763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7889160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工廠生產了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個零件，有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個零件不合格。合格的零件佔全部零件的百分之幾？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2EC0A4E6-5996-68DB-3A0C-95CA9F899170}"/>
              </a:ext>
            </a:extLst>
          </p:cNvPr>
          <p:cNvSpPr/>
          <p:nvPr/>
        </p:nvSpPr>
        <p:spPr bwMode="auto">
          <a:xfrm>
            <a:off x="828675" y="3728085"/>
            <a:ext cx="3024000" cy="396000"/>
          </a:xfrm>
          <a:prstGeom prst="rect">
            <a:avLst/>
          </a:prstGeom>
          <a:solidFill>
            <a:srgbClr val="FFE7F7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23754342-0F97-2B9B-D2E4-FEAE53A785AA}"/>
              </a:ext>
            </a:extLst>
          </p:cNvPr>
          <p:cNvSpPr/>
          <p:nvPr/>
        </p:nvSpPr>
        <p:spPr bwMode="auto">
          <a:xfrm>
            <a:off x="828675" y="3728085"/>
            <a:ext cx="648000" cy="396000"/>
          </a:xfrm>
          <a:prstGeom prst="rect">
            <a:avLst/>
          </a:prstGeom>
          <a:solidFill>
            <a:srgbClr val="FFF3CD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kumimoji="1" lang="zh-CN" altLang="en-US" sz="1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92EC6957-C229-8B06-7679-5FA62B01AFEA}"/>
              </a:ext>
            </a:extLst>
          </p:cNvPr>
          <p:cNvSpPr/>
          <p:nvPr/>
        </p:nvSpPr>
        <p:spPr bwMode="auto">
          <a:xfrm>
            <a:off x="1476675" y="3728085"/>
            <a:ext cx="2376000" cy="396000"/>
          </a:xfrm>
          <a:prstGeom prst="rect">
            <a:avLst/>
          </a:prstGeom>
          <a:solidFill>
            <a:srgbClr val="E5FFE5"/>
          </a:solidFill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左大括弧 9">
            <a:extLst>
              <a:ext uri="{FF2B5EF4-FFF2-40B4-BE49-F238E27FC236}">
                <a16:creationId xmlns:a16="http://schemas.microsoft.com/office/drawing/2014/main" xmlns="" id="{1C4FBAF8-39F4-D8C7-BD85-0A0BC4451C0F}"/>
              </a:ext>
            </a:extLst>
          </p:cNvPr>
          <p:cNvSpPr/>
          <p:nvPr/>
        </p:nvSpPr>
        <p:spPr>
          <a:xfrm rot="5400000" flipV="1">
            <a:off x="2250678" y="2106876"/>
            <a:ext cx="180000" cy="3024001"/>
          </a:xfrm>
          <a:prstGeom prst="leftBrace">
            <a:avLst>
              <a:gd name="adj1" fmla="val 20189"/>
              <a:gd name="adj2" fmla="val 50000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DEB4D298-7C71-2FC8-A0BD-5B2B34CD4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780" y="3166112"/>
            <a:ext cx="161754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80</a:t>
            </a:r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個零件</a:t>
            </a:r>
            <a:endParaRPr lang="en-US" altLang="zh-CN" sz="20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74E9B3D4-C928-6294-9CD5-D6157834D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453" y="4309251"/>
            <a:ext cx="104057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不合格</a:t>
            </a:r>
            <a:endParaRPr lang="en-US" altLang="zh-CN" sz="20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4" name="左大括弧 13">
            <a:extLst>
              <a:ext uri="{FF2B5EF4-FFF2-40B4-BE49-F238E27FC236}">
                <a16:creationId xmlns:a16="http://schemas.microsoft.com/office/drawing/2014/main" xmlns="" id="{D95F0032-5269-F114-614C-738B9DB17730}"/>
              </a:ext>
            </a:extLst>
          </p:cNvPr>
          <p:cNvSpPr/>
          <p:nvPr/>
        </p:nvSpPr>
        <p:spPr>
          <a:xfrm rot="16200000">
            <a:off x="1062677" y="3912339"/>
            <a:ext cx="180000" cy="648001"/>
          </a:xfrm>
          <a:prstGeom prst="leftBrace">
            <a:avLst>
              <a:gd name="adj1" fmla="val 20189"/>
              <a:gd name="adj2" fmla="val 50000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左大括弧 14">
            <a:extLst>
              <a:ext uri="{FF2B5EF4-FFF2-40B4-BE49-F238E27FC236}">
                <a16:creationId xmlns:a16="http://schemas.microsoft.com/office/drawing/2014/main" xmlns="" id="{4E987552-AA84-726F-5916-435F743B923C}"/>
              </a:ext>
            </a:extLst>
          </p:cNvPr>
          <p:cNvSpPr/>
          <p:nvPr/>
        </p:nvSpPr>
        <p:spPr>
          <a:xfrm rot="16200000">
            <a:off x="2574676" y="3045072"/>
            <a:ext cx="180000" cy="2376002"/>
          </a:xfrm>
          <a:prstGeom prst="leftBrace">
            <a:avLst>
              <a:gd name="adj1" fmla="val 20189"/>
              <a:gd name="adj2" fmla="val 50000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F4A62CAD-FF60-959F-1CE1-1EE467C5D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0675" y="4324241"/>
            <a:ext cx="76355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合格</a:t>
            </a:r>
            <a:endParaRPr lang="en-US" altLang="zh-CN" sz="20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0214D9C8-D29F-0DA1-637A-768F62BCD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1975" y="3733214"/>
            <a:ext cx="1520202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 dirty="0">
                <a:solidFill>
                  <a:srgbClr val="00B0F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(80</a:t>
            </a:r>
            <a:r>
              <a:rPr lang="zh-CN" altLang="en-US" b="0" dirty="0">
                <a:solidFill>
                  <a:srgbClr val="00B0F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b="0" dirty="0">
                <a:solidFill>
                  <a:srgbClr val="00B0F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4)</a:t>
            </a:r>
            <a:r>
              <a:rPr lang="zh-CN" altLang="en-US" b="0" dirty="0">
                <a:solidFill>
                  <a:srgbClr val="00B0F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</a:t>
            </a:r>
            <a:endParaRPr lang="en-US" altLang="zh-CN" b="0" dirty="0">
              <a:solidFill>
                <a:srgbClr val="00B0F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3879FFF9-6857-67C9-8B31-B78663192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477" y="3039918"/>
            <a:ext cx="3219671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合格的零件佔全部零件的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0B57E823-8B60-628E-5F08-548BB9A37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1178" y="3997041"/>
            <a:ext cx="144770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C8B28DBA-06C0-9BE5-C273-F7C2398EE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4417" y="4432982"/>
            <a:ext cx="7080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80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5FAAA59A-16B3-1B11-15DF-9B74991AB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480" y="4180722"/>
            <a:ext cx="16710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100%</a:t>
            </a:r>
          </a:p>
        </p:txBody>
      </p: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xmlns="" id="{6400F587-89DC-A919-80E6-8B803CEF4C6F}"/>
              </a:ext>
            </a:extLst>
          </p:cNvPr>
          <p:cNvCxnSpPr/>
          <p:nvPr/>
        </p:nvCxnSpPr>
        <p:spPr bwMode="auto">
          <a:xfrm>
            <a:off x="4625938" y="4466921"/>
            <a:ext cx="1165262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83843C33-AAE8-20D6-D9DE-D79077128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0169" y="4913430"/>
            <a:ext cx="16710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95%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22" grpId="0"/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10" grpId="0" animBg="1"/>
      <p:bldP spid="10" grpId="1" animBg="1"/>
      <p:bldP spid="11" grpId="0"/>
      <p:bldP spid="11" grpId="1"/>
      <p:bldP spid="13" grpId="0"/>
      <p:bldP spid="13" grpId="1"/>
      <p:bldP spid="14" grpId="0" animBg="1"/>
      <p:bldP spid="14" grpId="1" animBg="1"/>
      <p:bldP spid="15" grpId="0" animBg="1"/>
      <p:bldP spid="15" grpId="1" animBg="1"/>
      <p:bldP spid="16" grpId="0"/>
      <p:bldP spid="16" grpId="1"/>
      <p:bldP spid="17" grpId="0"/>
      <p:bldP spid="17" grpId="1"/>
      <p:bldP spid="21" grpId="0"/>
      <p:bldP spid="21" grpId="1"/>
      <p:bldP spid="24" grpId="0"/>
      <p:bldP spid="24" grpId="1"/>
      <p:bldP spid="25" grpId="0"/>
      <p:bldP spid="25" grpId="1"/>
      <p:bldP spid="26" grpId="0"/>
      <p:bldP spid="26" grpId="1"/>
      <p:bldP spid="30" grpId="0"/>
      <p:bldP spid="3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624E2E4F-325C-F01C-F9D6-1102830E1CAE}"/>
              </a:ext>
            </a:extLst>
          </p:cNvPr>
          <p:cNvSpPr/>
          <p:nvPr/>
        </p:nvSpPr>
        <p:spPr bwMode="auto">
          <a:xfrm>
            <a:off x="2538560" y="967694"/>
            <a:ext cx="511200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xmlns="" id="{62463F6B-B1C5-4FF0-B45A-7923DB6113CC}"/>
              </a:ext>
            </a:extLst>
          </p:cNvPr>
          <p:cNvSpPr/>
          <p:nvPr/>
        </p:nvSpPr>
        <p:spPr bwMode="auto">
          <a:xfrm>
            <a:off x="4366435" y="976321"/>
            <a:ext cx="1464739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AB8F4C45-96FF-DA37-B379-DF3925497FF2}"/>
              </a:ext>
            </a:extLst>
          </p:cNvPr>
          <p:cNvSpPr/>
          <p:nvPr/>
        </p:nvSpPr>
        <p:spPr bwMode="auto">
          <a:xfrm>
            <a:off x="1303371" y="1768649"/>
            <a:ext cx="715929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6884272" y="1408966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(2016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EFF06E42-9B65-4D22-4EC4-2E06761D0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1676321"/>
            <a:ext cx="77081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籃球佔全部球的百分之幾？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只須寫出答案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70513D6-490F-4CAB-A6F7-E24D65E33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615" y="2291011"/>
            <a:ext cx="35027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答案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：</a:t>
            </a:r>
            <a:r>
              <a:rPr lang="zh-CN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               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%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6089D0D7-4205-812F-461C-BFFC8ECA9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9743" y="2322433"/>
            <a:ext cx="7976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22" name="群組 21">
            <a:extLst>
              <a:ext uri="{FF2B5EF4-FFF2-40B4-BE49-F238E27FC236}">
                <a16:creationId xmlns:a16="http://schemas.microsoft.com/office/drawing/2014/main" xmlns="" id="{0DC4C223-F318-AC7A-7481-CC8B054CB809}"/>
              </a:ext>
            </a:extLst>
          </p:cNvPr>
          <p:cNvGrpSpPr/>
          <p:nvPr/>
        </p:nvGrpSpPr>
        <p:grpSpPr>
          <a:xfrm>
            <a:off x="1370692" y="2967695"/>
            <a:ext cx="7002429" cy="857000"/>
            <a:chOff x="1379570" y="2967695"/>
            <a:chExt cx="7002429" cy="857000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xmlns="" id="{5E943B72-9804-4ACE-B68F-E63FD8161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9570" y="3018977"/>
              <a:ext cx="7002429" cy="792000"/>
            </a:xfrm>
            <a:prstGeom prst="rect">
              <a:avLst/>
            </a:prstGeom>
            <a:solidFill>
              <a:srgbClr val="FFF1C5"/>
            </a:solidFill>
            <a:ln>
              <a:noFill/>
            </a:ln>
            <a:effectLst>
              <a:prstShdw prst="shdw17" dist="17961" dir="2700000">
                <a:srgbClr val="C00000">
                  <a:alpha val="80000"/>
                </a:srgbClr>
              </a:prstShdw>
            </a:effectLst>
          </p:spPr>
          <p:txBody>
            <a:bodyPr wrap="square" anchor="ctr">
              <a:spAutoFit/>
            </a:bodyPr>
            <a:lstStyle>
              <a:lvl1pPr marL="2857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/>
              <a:r>
                <a:rPr lang="zh-CN" altLang="en-US" sz="2400" b="0" dirty="0">
                  <a:solidFill>
                    <a:srgbClr val="C00000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籃球佔全部球的百分數 </a:t>
              </a:r>
              <a:r>
                <a:rPr lang="en-US" altLang="zh-CN" sz="2400" b="0" dirty="0">
                  <a:solidFill>
                    <a:srgbClr val="C00000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                           </a:t>
              </a:r>
              <a:r>
                <a:rPr lang="en-US" altLang="zh-CN" sz="2400" b="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×</a:t>
              </a:r>
              <a:r>
                <a:rPr lang="en-US" altLang="zh-CN" sz="2400" b="0" dirty="0">
                  <a:solidFill>
                    <a:srgbClr val="C00000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100% </a:t>
              </a:r>
              <a:endPara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13" name="群組 12">
              <a:extLst>
                <a:ext uri="{FF2B5EF4-FFF2-40B4-BE49-F238E27FC236}">
                  <a16:creationId xmlns:a16="http://schemas.microsoft.com/office/drawing/2014/main" xmlns="" id="{8E61F731-8DB8-3332-D8CC-47BD5890CA22}"/>
                </a:ext>
              </a:extLst>
            </p:cNvPr>
            <p:cNvGrpSpPr/>
            <p:nvPr/>
          </p:nvGrpSpPr>
          <p:grpSpPr>
            <a:xfrm>
              <a:off x="4796296" y="2967695"/>
              <a:ext cx="3032106" cy="857000"/>
              <a:chOff x="5050743" y="4170553"/>
              <a:chExt cx="2607435" cy="857000"/>
            </a:xfrm>
          </p:grpSpPr>
          <p:sp>
            <p:nvSpPr>
              <p:cNvPr id="9" name="Rectangle 4">
                <a:extLst>
                  <a:ext uri="{FF2B5EF4-FFF2-40B4-BE49-F238E27FC236}">
                    <a16:creationId xmlns:a16="http://schemas.microsoft.com/office/drawing/2014/main" xmlns="" id="{6EC0494B-D9FA-647C-A266-913A7FD0CA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21130" y="4170553"/>
                <a:ext cx="1809242" cy="4616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kumimoji="1" lang="zh-CN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籃球的數量</a:t>
                </a:r>
              </a:p>
            </p:txBody>
          </p:sp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xmlns="" id="{1133A38C-370C-D8EE-B23B-6A3FC526FD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50743" y="4565888"/>
                <a:ext cx="2607435" cy="4616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  <a:defRPr/>
                </a:pPr>
                <a:r>
                  <a:rPr lang="zh-CN" altLang="en-US" sz="2400" b="0" dirty="0">
                    <a:solidFill>
                      <a:srgbClr val="C00000"/>
                    </a:solidFill>
                    <a:ea typeface="標楷體" panose="03000509000000000000" pitchFamily="65" charset="-120"/>
                  </a:rPr>
                  <a:t>全部</a:t>
                </a:r>
                <a:r>
                  <a:rPr kumimoji="1" lang="zh-CN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球的總數量</a:t>
                </a:r>
              </a:p>
            </p:txBody>
          </p:sp>
          <p:cxnSp>
            <p:nvCxnSpPr>
              <p:cNvPr id="12" name="直線接點 11">
                <a:extLst>
                  <a:ext uri="{FF2B5EF4-FFF2-40B4-BE49-F238E27FC236}">
                    <a16:creationId xmlns:a16="http://schemas.microsoft.com/office/drawing/2014/main" xmlns="" id="{0D29D4B3-2384-5C50-4E16-21B2AA421761}"/>
                  </a:ext>
                </a:extLst>
              </p:cNvPr>
              <p:cNvCxnSpPr/>
              <p:nvPr/>
            </p:nvCxnSpPr>
            <p:spPr bwMode="auto">
              <a:xfrm>
                <a:off x="5106003" y="4617524"/>
                <a:ext cx="1888432" cy="0"/>
              </a:xfrm>
              <a:prstGeom prst="line">
                <a:avLst/>
              </a:prstGeom>
              <a:noFill/>
              <a:ln w="19050" algn="ctr">
                <a:solidFill>
                  <a:srgbClr val="C00000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9BF8F9E3-AFB0-E614-5AF5-E3E157D10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607" y="3927243"/>
            <a:ext cx="82269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22</a:t>
            </a: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36B0D925-D067-9982-8FC9-CD2A75DDA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50" y="4358653"/>
            <a:ext cx="23462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22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16</a:t>
            </a: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D3C9153F-EF14-7DAB-9C6C-281499D93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8208" y="4120449"/>
            <a:ext cx="16710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100%</a:t>
            </a:r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xmlns="" id="{A039BA6D-5013-A1BA-A8D6-7764EE8FDDF9}"/>
              </a:ext>
            </a:extLst>
          </p:cNvPr>
          <p:cNvCxnSpPr/>
          <p:nvPr/>
        </p:nvCxnSpPr>
        <p:spPr bwMode="auto">
          <a:xfrm>
            <a:off x="1629041" y="4397123"/>
            <a:ext cx="1980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495D7F1F-C8E8-0B08-44C6-A438E2155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1077" y="4120449"/>
            <a:ext cx="16710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=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44%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0592214-4E8C-AE1B-02FF-CB92A1E2E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77081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體育室裏有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個足球，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個籃球和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個排球。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98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25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23" grpId="0" animBg="1"/>
      <p:bldP spid="23" grpId="1" animBg="1"/>
      <p:bldP spid="16" grpId="0" animBg="1"/>
      <p:bldP spid="16" grpId="1" animBg="1"/>
      <p:bldP spid="6" grpId="0"/>
      <p:bldP spid="17" grpId="0"/>
      <p:bldP spid="17" grpId="1"/>
      <p:bldP spid="18" grpId="0"/>
      <p:bldP spid="18" grpId="1"/>
      <p:bldP spid="19" grpId="0"/>
      <p:bldP spid="19" grpId="1"/>
      <p:bldP spid="21" grpId="0"/>
      <p:bldP spid="2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:a16="http://schemas.microsoft.com/office/drawing/2014/main" xmlns="" id="{CB63F29E-C6E9-9A46-5C97-74E7A54041BF}"/>
              </a:ext>
            </a:extLst>
          </p:cNvPr>
          <p:cNvGrpSpPr/>
          <p:nvPr/>
        </p:nvGrpSpPr>
        <p:grpSpPr>
          <a:xfrm>
            <a:off x="1183515" y="2823579"/>
            <a:ext cx="7715635" cy="2638863"/>
            <a:chOff x="1183515" y="2823579"/>
            <a:chExt cx="7715635" cy="2638863"/>
          </a:xfrm>
        </p:grpSpPr>
        <p:sp>
          <p:nvSpPr>
            <p:cNvPr id="3" name="Rectangle 4">
              <a:extLst>
                <a:ext uri="{FF2B5EF4-FFF2-40B4-BE49-F238E27FC236}">
                  <a16:creationId xmlns:a16="http://schemas.microsoft.com/office/drawing/2014/main" xmlns="" id="{6CB4FC87-330C-B2E6-BBC4-7B9E3D768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3515" y="2823579"/>
              <a:ext cx="2471111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答案</a:t>
              </a:r>
              <a:r>
                <a:rPr lang="zh-CN" altLang="en-US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：因爲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xmlns="" id="{AEB0AD5E-2C86-0B0A-6719-96257B127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6005" y="4431391"/>
              <a:ext cx="6526546" cy="103105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所以我 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標楷體" panose="03000509000000000000" pitchFamily="65" charset="-120"/>
                  <a:cs typeface="Calibri" panose="020F0502020204030204" pitchFamily="34" charset="0"/>
                </a:rPr>
                <a:t>*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 同意  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/  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不同意  他的看法。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            (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標楷體" panose="03000509000000000000" pitchFamily="65" charset="-120"/>
                  <a:cs typeface="Calibri" panose="020F0502020204030204" pitchFamily="34" charset="0"/>
                </a:rPr>
                <a:t>*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圈出答案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)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2249D29F-1AF4-1D35-8576-D57B841F1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5843" y="3928822"/>
              <a:ext cx="66330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，</a:t>
              </a:r>
            </a:p>
          </p:txBody>
        </p:sp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xmlns="" id="{EBC3AAC6-3740-F8A9-9FC2-7837CD9FFBB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050864" y="3332375"/>
              <a:ext cx="5616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xmlns="" id="{184C87AC-3392-3F95-D004-31BF2035F53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306005" y="3852460"/>
              <a:ext cx="6360859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8" name="直線接點 7">
              <a:extLst>
                <a:ext uri="{FF2B5EF4-FFF2-40B4-BE49-F238E27FC236}">
                  <a16:creationId xmlns:a16="http://schemas.microsoft.com/office/drawing/2014/main" xmlns="" id="{ADEF055B-D0FF-BACC-1813-520064AD024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306005" y="4372545"/>
              <a:ext cx="6000859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FD93D7A3-3912-9DF5-9791-C2366839238C}"/>
              </a:ext>
            </a:extLst>
          </p:cNvPr>
          <p:cNvSpPr/>
          <p:nvPr/>
        </p:nvSpPr>
        <p:spPr bwMode="auto">
          <a:xfrm>
            <a:off x="2703546" y="1759124"/>
            <a:ext cx="3240054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26492E61-E9ED-AD68-4B61-DA5ED77F6D11}"/>
              </a:ext>
            </a:extLst>
          </p:cNvPr>
          <p:cNvSpPr/>
          <p:nvPr/>
        </p:nvSpPr>
        <p:spPr bwMode="auto">
          <a:xfrm>
            <a:off x="2538560" y="967694"/>
            <a:ext cx="511200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圆角矩形 7">
            <a:extLst>
              <a:ext uri="{FF2B5EF4-FFF2-40B4-BE49-F238E27FC236}">
                <a16:creationId xmlns:a16="http://schemas.microsoft.com/office/drawing/2014/main" xmlns="" id="{37DD8A6F-A405-4FEC-8DF5-52321FADA56B}"/>
              </a:ext>
            </a:extLst>
          </p:cNvPr>
          <p:cNvSpPr/>
          <p:nvPr/>
        </p:nvSpPr>
        <p:spPr>
          <a:xfrm>
            <a:off x="6884272" y="1408966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(2016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55702829-7440-8263-40D3-AF2E83C20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D10DF7B8-8C25-0FAA-46B6-3AE8E8BB2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77081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體育室裏有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個足球，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個籃球和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個排球。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09FD913D-1C22-C1C8-FEBD-D2E4A3B78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6" y="1676321"/>
            <a:ext cx="81208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(b)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48261A8A-5E5C-7927-3C73-7AC880EF7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2673" y="3367887"/>
            <a:ext cx="487380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籃球現在佔全部球的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40%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，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FC9B3CF7-79E4-BB28-5A5E-0A972F74A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3515" y="1676321"/>
            <a:ext cx="7369935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大智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認為每種球都再購入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個時，籃球佔全部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球的百分數並沒有改變，你同意嗎？試解釋。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A2D87CAD-A0B8-6637-9526-56795E3BD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8019" y="3996238"/>
            <a:ext cx="332685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en-US" altLang="zh-TW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(</a:t>
            </a:r>
            <a:r>
              <a:rPr lang="zh-CN" altLang="en-US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其他合理解釋也可接受</a:t>
            </a:r>
            <a:r>
              <a:rPr lang="en-US" altLang="zh-TW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18" name="群組 17">
            <a:extLst>
              <a:ext uri="{FF2B5EF4-FFF2-40B4-BE49-F238E27FC236}">
                <a16:creationId xmlns:a16="http://schemas.microsoft.com/office/drawing/2014/main" xmlns="" id="{E98E312C-2D9D-9D38-42EC-FBAFDDCE2C2A}"/>
              </a:ext>
            </a:extLst>
          </p:cNvPr>
          <p:cNvGrpSpPr/>
          <p:nvPr/>
        </p:nvGrpSpPr>
        <p:grpSpPr>
          <a:xfrm>
            <a:off x="2828027" y="2511402"/>
            <a:ext cx="5943113" cy="892552"/>
            <a:chOff x="2828027" y="2511402"/>
            <a:chExt cx="5943113" cy="892552"/>
          </a:xfrm>
        </p:grpSpPr>
        <p:sp>
          <p:nvSpPr>
            <p:cNvPr id="19" name="Rectangle 4">
              <a:extLst>
                <a:ext uri="{FF2B5EF4-FFF2-40B4-BE49-F238E27FC236}">
                  <a16:creationId xmlns:a16="http://schemas.microsoft.com/office/drawing/2014/main" xmlns="" id="{342FB749-6951-6452-A20F-459B61A2B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4846" y="2694306"/>
              <a:ext cx="2676294" cy="492443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lvl="0" indent="0" eaLnBrk="0" fontAlgn="base" hangingPunct="0">
                <a:spcBef>
                  <a:spcPct val="0"/>
                </a:spcBef>
                <a:defRPr/>
              </a:pPr>
              <a:r>
                <a:rPr lang="en-US" altLang="zh-CN" sz="2600" b="0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lang="en-US" altLang="zh-TW" sz="2600" b="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100% = 40%</a:t>
              </a:r>
              <a:r>
                <a:rPr lang="zh-CN" altLang="en-US" sz="2600" b="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，</a:t>
              </a:r>
              <a:endParaRPr kumimoji="1" lang="zh-CN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grpSp>
          <p:nvGrpSpPr>
            <p:cNvPr id="20" name="群組 19">
              <a:extLst>
                <a:ext uri="{FF2B5EF4-FFF2-40B4-BE49-F238E27FC236}">
                  <a16:creationId xmlns:a16="http://schemas.microsoft.com/office/drawing/2014/main" xmlns="" id="{527E5C2D-7D25-FFEA-AB3A-9E7C8DD3DA61}"/>
                </a:ext>
              </a:extLst>
            </p:cNvPr>
            <p:cNvGrpSpPr/>
            <p:nvPr/>
          </p:nvGrpSpPr>
          <p:grpSpPr>
            <a:xfrm>
              <a:off x="2828027" y="2511402"/>
              <a:ext cx="3697621" cy="892552"/>
              <a:chOff x="1303004" y="3068177"/>
              <a:chExt cx="3697621" cy="892552"/>
            </a:xfrm>
          </p:grpSpPr>
          <p:sp>
            <p:nvSpPr>
              <p:cNvPr id="21" name="Rectangle 4">
                <a:extLst>
                  <a:ext uri="{FF2B5EF4-FFF2-40B4-BE49-F238E27FC236}">
                    <a16:creationId xmlns:a16="http://schemas.microsoft.com/office/drawing/2014/main" xmlns="" id="{79A22685-CA51-8C2C-77C6-2CD470EDD2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3004" y="3068177"/>
                <a:ext cx="3697621" cy="89255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lvl="0" indent="0" algn="ctr" eaLnBrk="0" fontAlgn="base" hangingPunct="0">
                  <a:spcBef>
                    <a:spcPct val="0"/>
                  </a:spcBef>
                  <a:defRPr/>
                </a:pPr>
                <a:r>
                  <a:rPr lang="en-US" altLang="zh-TW" sz="2600" b="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22</a:t>
                </a:r>
                <a:r>
                  <a:rPr lang="zh-CN" altLang="en-US" sz="2600" b="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＋</a:t>
                </a:r>
                <a:r>
                  <a:rPr lang="en-US" altLang="zh-CN" sz="2600" b="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10</a:t>
                </a:r>
              </a:p>
              <a:p>
                <a:pPr marL="0" lvl="0" indent="0" algn="ctr" eaLnBrk="0" fontAlgn="base" hangingPunct="0">
                  <a:spcBef>
                    <a:spcPct val="0"/>
                  </a:spcBef>
                  <a:defRPr/>
                </a:pPr>
                <a:r>
                  <a:rPr kumimoji="1" lang="en-US" altLang="zh-CN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12</a:t>
                </a:r>
                <a:r>
                  <a:rPr kumimoji="1" lang="zh-CN" alt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＋</a:t>
                </a:r>
                <a:r>
                  <a:rPr kumimoji="1" lang="en-US" altLang="zh-CN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22</a:t>
                </a:r>
                <a:r>
                  <a:rPr kumimoji="1" lang="zh-CN" alt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＋</a:t>
                </a:r>
                <a:r>
                  <a:rPr kumimoji="1" lang="en-US" altLang="zh-CN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16</a:t>
                </a:r>
                <a:r>
                  <a:rPr kumimoji="1" lang="zh-CN" altLang="en-US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＋</a:t>
                </a:r>
                <a:r>
                  <a:rPr kumimoji="1" lang="en-US" altLang="zh-CN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10</a:t>
                </a:r>
                <a:r>
                  <a:rPr kumimoji="1" lang="en-US" altLang="zh-CN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×</a:t>
                </a:r>
                <a:r>
                  <a:rPr kumimoji="1" lang="en-US" altLang="zh-CN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ea typeface="標楷體" panose="03000509000000000000" pitchFamily="65" charset="-120"/>
                  </a:rPr>
                  <a:t>3</a:t>
                </a:r>
                <a:endParaRPr kumimoji="1" lang="zh-CN" alt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22" name="直線接點 21">
                <a:extLst>
                  <a:ext uri="{FF2B5EF4-FFF2-40B4-BE49-F238E27FC236}">
                    <a16:creationId xmlns:a16="http://schemas.microsoft.com/office/drawing/2014/main" xmlns="" id="{59D57BFF-8A05-8214-80CC-2962A67672F9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1647018" y="3514453"/>
                <a:ext cx="2988000" cy="1"/>
              </a:xfrm>
              <a:prstGeom prst="line">
                <a:avLst/>
              </a:prstGeom>
              <a:noFill/>
              <a:ln w="19050" algn="ctr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</p:cxnSp>
        </p:grpSp>
      </p:grp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68F8E605-5A2F-CB45-FB99-A026BE5D4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6553" y="3361747"/>
            <a:ext cx="170432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比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44%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小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4" name="橢圓 23">
            <a:extLst>
              <a:ext uri="{FF2B5EF4-FFF2-40B4-BE49-F238E27FC236}">
                <a16:creationId xmlns:a16="http://schemas.microsoft.com/office/drawing/2014/main" xmlns="" id="{2E928C66-E37C-B9AB-DF8B-FB699E0DF3B7}"/>
              </a:ext>
            </a:extLst>
          </p:cNvPr>
          <p:cNvSpPr/>
          <p:nvPr/>
        </p:nvSpPr>
        <p:spPr bwMode="auto">
          <a:xfrm>
            <a:off x="5067357" y="4434780"/>
            <a:ext cx="1252933" cy="523782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F6B1E1A5-E34F-3A00-00CE-3EDF65BA5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4550" y="3575086"/>
            <a:ext cx="158278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22</a:t>
            </a:r>
            <a:r>
              <a:rPr lang="zh-CN" altLang="en-US" sz="2800" b="0" dirty="0">
                <a:solidFill>
                  <a:srgbClr val="92D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92D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B64CA7E1-E20C-265C-1737-A47C70577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2795" y="4006496"/>
            <a:ext cx="368778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22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16</a:t>
            </a:r>
            <a:r>
              <a:rPr lang="zh-CN" altLang="en-US" sz="2800" b="0" dirty="0">
                <a:solidFill>
                  <a:srgbClr val="92D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92D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</a:t>
            </a:r>
            <a:r>
              <a:rPr lang="en-US" altLang="zh-CN" sz="2800" b="0" dirty="0">
                <a:solidFill>
                  <a:srgbClr val="92D05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92D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0DDAD1CE-69FF-7910-3281-C1989D4D2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1939" y="3768292"/>
            <a:ext cx="16710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100%</a:t>
            </a:r>
          </a:p>
        </p:txBody>
      </p: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xmlns="" id="{4FF0BB65-FA78-275C-47D5-43C20B085D1A}"/>
              </a:ext>
            </a:extLst>
          </p:cNvPr>
          <p:cNvCxnSpPr/>
          <p:nvPr/>
        </p:nvCxnSpPr>
        <p:spPr bwMode="auto">
          <a:xfrm>
            <a:off x="1314286" y="4044966"/>
            <a:ext cx="3168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7B45149D-6A66-CC1F-7A60-420F59D93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357" y="3757246"/>
            <a:ext cx="16710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=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40%</a:t>
            </a: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AE04542E-B4DE-6AE5-F3D8-2CD56614D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1783" y="4542071"/>
            <a:ext cx="287850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比原來的</a:t>
            </a:r>
            <a:r>
              <a:rPr lang="en-US" altLang="zh-CN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44%</a:t>
            </a:r>
            <a:r>
              <a:rPr lang="zh-CN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小</a:t>
            </a:r>
            <a:endParaRPr lang="en-US" altLang="zh-CN" sz="2800" b="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  <a:sym typeface="Wingdings 3" panose="05040102010807070707" pitchFamily="18" charset="2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F17267E0-E7BE-EAB2-0BD2-22224909C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1783" y="2630428"/>
            <a:ext cx="5390083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每種球都加購後，籃球佔全部球的百分數是：</a:t>
            </a:r>
            <a:endParaRPr lang="en-US" altLang="zh-CN" sz="2800" b="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49663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5" grpId="0"/>
      <p:bldP spid="17" grpId="0"/>
      <p:bldP spid="23" grpId="0"/>
      <p:bldP spid="24" grpId="0" animBg="1"/>
      <p:bldP spid="25" grpId="0"/>
      <p:bldP spid="25" grpId="1"/>
      <p:bldP spid="26" grpId="0"/>
      <p:bldP spid="26" grpId="1"/>
      <p:bldP spid="27" grpId="0"/>
      <p:bldP spid="27" grpId="1"/>
      <p:bldP spid="29" grpId="0"/>
      <p:bldP spid="29" grpId="1"/>
      <p:bldP spid="30" grpId="0"/>
      <p:bldP spid="30" grpId="1"/>
      <p:bldP spid="31" grpId="0"/>
      <p:bldP spid="3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593</Words>
  <Application>Microsoft Office PowerPoint</Application>
  <PresentationFormat>全屏显示(4:3)</PresentationFormat>
  <Paragraphs>108</Paragraphs>
  <Slides>8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8</vt:i4>
      </vt:variant>
    </vt:vector>
  </HeadingPairs>
  <TitlesOfParts>
    <vt:vector size="25" baseType="lpstr">
      <vt:lpstr>等线</vt:lpstr>
      <vt:lpstr>微软雅黑</vt:lpstr>
      <vt:lpstr>PMingLiU</vt:lpstr>
      <vt:lpstr>PMingLiU</vt:lpstr>
      <vt:lpstr>標楷體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2024-03-07T04:19:54Z</dcterms:created>
  <dcterms:modified xsi:type="dcterms:W3CDTF">2024-03-07T04:43:00Z</dcterms:modified>
</cp:coreProperties>
</file>