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1"/>
  </p:notesMasterIdLst>
  <p:sldIdLst>
    <p:sldId id="325" r:id="rId5"/>
    <p:sldId id="312" r:id="rId6"/>
    <p:sldId id="492" r:id="rId7"/>
    <p:sldId id="491" r:id="rId8"/>
    <p:sldId id="497" r:id="rId9"/>
    <p:sldId id="310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FFE38B"/>
    <a:srgbClr val="FFC5C5"/>
    <a:srgbClr val="0000FF"/>
    <a:srgbClr val="FF00FF"/>
    <a:srgbClr val="FFC5EC"/>
    <a:srgbClr val="FF6600"/>
    <a:srgbClr val="DAFF71"/>
    <a:srgbClr val="99CCFF"/>
    <a:srgbClr val="FFC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9095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="" xmlns:a16="http://schemas.microsoft.com/office/drawing/2014/main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6809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86439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="" xmlns:a16="http://schemas.microsoft.com/office/drawing/2014/main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="" xmlns:a16="http://schemas.microsoft.com/office/drawing/2014/main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2583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="" xmlns:a16="http://schemas.microsoft.com/office/drawing/2014/main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="" xmlns:a16="http://schemas.microsoft.com/office/drawing/2014/main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="" xmlns:a16="http://schemas.microsoft.com/office/drawing/2014/main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="" xmlns:a16="http://schemas.microsoft.com/office/drawing/2014/main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="" xmlns:a16="http://schemas.microsoft.com/office/drawing/2014/main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="" xmlns:a16="http://schemas.microsoft.com/office/drawing/2014/main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="" xmlns:a16="http://schemas.microsoft.com/office/drawing/2014/main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="" xmlns:a16="http://schemas.microsoft.com/office/drawing/2014/main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8.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圖形拼砌與分割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="" xmlns:a16="http://schemas.microsoft.com/office/drawing/2014/main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="" xmlns:a16="http://schemas.microsoft.com/office/drawing/2014/main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="" xmlns:a16="http://schemas.microsoft.com/office/drawing/2014/main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="" xmlns:a16="http://schemas.microsoft.com/office/drawing/2014/main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="" xmlns:a16="http://schemas.microsoft.com/office/drawing/2014/main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="" xmlns:a16="http://schemas.microsoft.com/office/drawing/2014/main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="" xmlns:a16="http://schemas.microsoft.com/office/drawing/2014/main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8.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圖形拼砌與分割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="" xmlns:a16="http://schemas.microsoft.com/office/drawing/2014/main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="" xmlns:a16="http://schemas.microsoft.com/office/drawing/2014/main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="" xmlns:a16="http://schemas.microsoft.com/office/drawing/2014/main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="" xmlns:a16="http://schemas.microsoft.com/office/drawing/2014/main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="" xmlns:a16="http://schemas.microsoft.com/office/drawing/2014/main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8.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圖形拼砌與分割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="" xmlns:a16="http://schemas.microsoft.com/office/drawing/2014/main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="" xmlns:a16="http://schemas.microsoft.com/office/drawing/2014/main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="" xmlns:a16="http://schemas.microsoft.com/office/drawing/2014/main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="" xmlns:a16="http://schemas.microsoft.com/office/drawing/2014/main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="" xmlns:a16="http://schemas.microsoft.com/office/drawing/2014/main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="" xmlns:a16="http://schemas.microsoft.com/office/drawing/2014/main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8.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圖形拼砌與分割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="" xmlns:a16="http://schemas.microsoft.com/office/drawing/2014/main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="" xmlns:a16="http://schemas.microsoft.com/office/drawing/2014/main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="" xmlns:a16="http://schemas.microsoft.com/office/drawing/2014/main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="" xmlns:a16="http://schemas.microsoft.com/office/drawing/2014/main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="" xmlns:a16="http://schemas.microsoft.com/office/drawing/2014/main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="" xmlns:a16="http://schemas.microsoft.com/office/drawing/2014/main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8.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圖形拼砌與分割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="" xmlns:a16="http://schemas.microsoft.com/office/drawing/2014/main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="" xmlns:a16="http://schemas.microsoft.com/office/drawing/2014/main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="" xmlns:a16="http://schemas.microsoft.com/office/drawing/2014/main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="" xmlns:a16="http://schemas.microsoft.com/office/drawing/2014/main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="" xmlns:a16="http://schemas.microsoft.com/office/drawing/2014/main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="" xmlns:a16="http://schemas.microsoft.com/office/drawing/2014/main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7" action="ppaction://hlinksldjump"/>
            <a:extLst>
              <a:ext uri="{FF2B5EF4-FFF2-40B4-BE49-F238E27FC236}">
                <a16:creationId xmlns="" xmlns:a16="http://schemas.microsoft.com/office/drawing/2014/main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>
            <a:extLst>
              <a:ext uri="{FF2B5EF4-FFF2-40B4-BE49-F238E27FC236}">
                <a16:creationId xmlns="" xmlns:a16="http://schemas.microsoft.com/office/drawing/2014/main" id="{B5FB4C48-2904-D4FD-16DA-C841E1F6B6C8}"/>
              </a:ext>
            </a:extLst>
          </p:cNvPr>
          <p:cNvSpPr/>
          <p:nvPr/>
        </p:nvSpPr>
        <p:spPr bwMode="auto">
          <a:xfrm>
            <a:off x="1331650" y="1981941"/>
            <a:ext cx="2882168" cy="396000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graphicFrame>
        <p:nvGraphicFramePr>
          <p:cNvPr id="26" name="表格 26">
            <a:extLst>
              <a:ext uri="{FF2B5EF4-FFF2-40B4-BE49-F238E27FC236}">
                <a16:creationId xmlns="" xmlns:a16="http://schemas.microsoft.com/office/drawing/2014/main" id="{FE84C7A8-7B6A-67C0-864E-F005280807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628617"/>
              </p:ext>
            </p:extLst>
          </p:nvPr>
        </p:nvGraphicFramePr>
        <p:xfrm>
          <a:off x="5540862" y="1237712"/>
          <a:ext cx="2376000" cy="19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="" xmlns:a16="http://schemas.microsoft.com/office/drawing/2014/main" val="2183019542"/>
                    </a:ext>
                  </a:extLst>
                </a:gridCol>
                <a:gridCol w="396000">
                  <a:extLst>
                    <a:ext uri="{9D8B030D-6E8A-4147-A177-3AD203B41FA5}">
                      <a16:colId xmlns="" xmlns:a16="http://schemas.microsoft.com/office/drawing/2014/main" val="2920269009"/>
                    </a:ext>
                  </a:extLst>
                </a:gridCol>
                <a:gridCol w="396000">
                  <a:extLst>
                    <a:ext uri="{9D8B030D-6E8A-4147-A177-3AD203B41FA5}">
                      <a16:colId xmlns="" xmlns:a16="http://schemas.microsoft.com/office/drawing/2014/main" val="2945547016"/>
                    </a:ext>
                  </a:extLst>
                </a:gridCol>
                <a:gridCol w="396000">
                  <a:extLst>
                    <a:ext uri="{9D8B030D-6E8A-4147-A177-3AD203B41FA5}">
                      <a16:colId xmlns="" xmlns:a16="http://schemas.microsoft.com/office/drawing/2014/main" val="2001317821"/>
                    </a:ext>
                  </a:extLst>
                </a:gridCol>
                <a:gridCol w="396000">
                  <a:extLst>
                    <a:ext uri="{9D8B030D-6E8A-4147-A177-3AD203B41FA5}">
                      <a16:colId xmlns="" xmlns:a16="http://schemas.microsoft.com/office/drawing/2014/main" val="1239073230"/>
                    </a:ext>
                  </a:extLst>
                </a:gridCol>
                <a:gridCol w="396000">
                  <a:extLst>
                    <a:ext uri="{9D8B030D-6E8A-4147-A177-3AD203B41FA5}">
                      <a16:colId xmlns="" xmlns:a16="http://schemas.microsoft.com/office/drawing/2014/main" val="421020818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0642141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8230113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2310599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2272097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93539836"/>
                  </a:ext>
                </a:extLst>
              </a:tr>
            </a:tbl>
          </a:graphicData>
        </a:graphic>
      </p:graphicFrame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162A3C39-78E2-C927-244C-F681B5756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1056381"/>
            <a:ext cx="4156984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右圖是一個長方形，沿虛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線剪開後，可拼砌成多少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種不同種類的四邊形？</a:t>
            </a:r>
          </a:p>
        </p:txBody>
      </p:sp>
      <p:sp>
        <p:nvSpPr>
          <p:cNvPr id="3" name="右箭头标注 23">
            <a:extLst>
              <a:ext uri="{FF2B5EF4-FFF2-40B4-BE49-F238E27FC236}">
                <a16:creationId xmlns="" xmlns:a16="http://schemas.microsoft.com/office/drawing/2014/main" id="{47CB1BEE-A589-BBA7-52CD-34631F245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3204250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答</a:t>
            </a:r>
          </a:p>
        </p:txBody>
      </p:sp>
      <p:sp>
        <p:nvSpPr>
          <p:cNvPr id="4" name="AutoShape 15">
            <a:extLst>
              <a:ext uri="{FF2B5EF4-FFF2-40B4-BE49-F238E27FC236}">
                <a16:creationId xmlns="" xmlns:a16="http://schemas.microsoft.com/office/drawing/2014/main" id="{B4950524-2564-CDD1-BC23-C8EE286FD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kumimoji="1" lang="en-US" altLang="zh-TW" sz="28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Rectangle 217">
            <a:extLst>
              <a:ext uri="{FF2B5EF4-FFF2-40B4-BE49-F238E27FC236}">
                <a16:creationId xmlns="" xmlns:a16="http://schemas.microsoft.com/office/drawing/2014/main" id="{97614736-33E4-EB1A-F8C5-BAE778BFA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399" y="4081397"/>
            <a:ext cx="51117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BBE0E3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</a:t>
            </a:r>
            <a:r>
              <a:rPr kumimoji="1" lang="zh-TW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可拼砌成</a:t>
            </a:r>
            <a:r>
              <a:rPr kumimoji="1" lang="en-US" altLang="zh-TW" sz="2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2</a:t>
            </a:r>
            <a:r>
              <a:rPr kumimoji="1" lang="zh-TW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種</a:t>
            </a:r>
            <a:r>
              <a:rPr kumimoji="1" lang="zh-TW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不同種類的四邊形。</a:t>
            </a:r>
          </a:p>
        </p:txBody>
      </p:sp>
      <p:sp>
        <p:nvSpPr>
          <p:cNvPr id="10" name="Freeform 420">
            <a:extLst>
              <a:ext uri="{FF2B5EF4-FFF2-40B4-BE49-F238E27FC236}">
                <a16:creationId xmlns="" xmlns:a16="http://schemas.microsoft.com/office/drawing/2014/main" id="{DADF7FBA-1852-0728-5D99-A49C8525C22D}"/>
              </a:ext>
            </a:extLst>
          </p:cNvPr>
          <p:cNvSpPr>
            <a:spLocks/>
          </p:cNvSpPr>
          <p:nvPr/>
        </p:nvSpPr>
        <p:spPr bwMode="auto">
          <a:xfrm>
            <a:off x="5936538" y="1632310"/>
            <a:ext cx="792000" cy="792000"/>
          </a:xfrm>
          <a:custGeom>
            <a:avLst/>
            <a:gdLst>
              <a:gd name="T0" fmla="*/ 0 w 200"/>
              <a:gd name="T1" fmla="*/ 0 h 644"/>
              <a:gd name="T2" fmla="*/ 2147483646 w 200"/>
              <a:gd name="T3" fmla="*/ 2147483646 h 644"/>
              <a:gd name="T4" fmla="*/ 0 60000 65536"/>
              <a:gd name="T5" fmla="*/ 0 60000 65536"/>
              <a:gd name="T6" fmla="*/ 0 w 200"/>
              <a:gd name="T7" fmla="*/ 0 h 644"/>
              <a:gd name="T8" fmla="*/ 200 w 200"/>
              <a:gd name="T9" fmla="*/ 644 h 6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0" h="644">
                <a:moveTo>
                  <a:pt x="0" y="0"/>
                </a:moveTo>
                <a:lnTo>
                  <a:pt x="200" y="644"/>
                </a:lnTo>
              </a:path>
            </a:pathLst>
          </a:custGeom>
          <a:noFill/>
          <a:ln w="12700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4" name="Freeform 423">
            <a:extLst>
              <a:ext uri="{FF2B5EF4-FFF2-40B4-BE49-F238E27FC236}">
                <a16:creationId xmlns="" xmlns:a16="http://schemas.microsoft.com/office/drawing/2014/main" id="{AB65AF3A-5CFF-452F-C7A9-973FB8C19CA1}"/>
              </a:ext>
            </a:extLst>
          </p:cNvPr>
          <p:cNvSpPr>
            <a:spLocks/>
          </p:cNvSpPr>
          <p:nvPr/>
        </p:nvSpPr>
        <p:spPr bwMode="auto">
          <a:xfrm>
            <a:off x="5938149" y="1632310"/>
            <a:ext cx="792000" cy="792000"/>
          </a:xfrm>
          <a:custGeom>
            <a:avLst/>
            <a:gdLst>
              <a:gd name="T0" fmla="*/ 0 w 182"/>
              <a:gd name="T1" fmla="*/ 0 h 635"/>
              <a:gd name="T2" fmla="*/ 0 w 182"/>
              <a:gd name="T3" fmla="*/ 2147483646 h 635"/>
              <a:gd name="T4" fmla="*/ 2147483646 w 182"/>
              <a:gd name="T5" fmla="*/ 2147483646 h 635"/>
              <a:gd name="T6" fmla="*/ 0 60000 65536"/>
              <a:gd name="T7" fmla="*/ 0 60000 65536"/>
              <a:gd name="T8" fmla="*/ 0 60000 65536"/>
              <a:gd name="T9" fmla="*/ 0 w 182"/>
              <a:gd name="T10" fmla="*/ 0 h 635"/>
              <a:gd name="T11" fmla="*/ 182 w 182"/>
              <a:gd name="T12" fmla="*/ 635 h 6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635">
                <a:moveTo>
                  <a:pt x="0" y="0"/>
                </a:moveTo>
                <a:lnTo>
                  <a:pt x="0" y="635"/>
                </a:lnTo>
                <a:lnTo>
                  <a:pt x="182" y="635"/>
                </a:ln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grpSp>
        <p:nvGrpSpPr>
          <p:cNvPr id="17" name="Group 78">
            <a:extLst>
              <a:ext uri="{FF2B5EF4-FFF2-40B4-BE49-F238E27FC236}">
                <a16:creationId xmlns="" xmlns:a16="http://schemas.microsoft.com/office/drawing/2014/main" id="{31C3C488-9213-19A7-CDE8-A31A33BF3DFA}"/>
              </a:ext>
            </a:extLst>
          </p:cNvPr>
          <p:cNvGrpSpPr>
            <a:grpSpLocks/>
          </p:cNvGrpSpPr>
          <p:nvPr/>
        </p:nvGrpSpPr>
        <p:grpSpPr bwMode="auto">
          <a:xfrm>
            <a:off x="3500138" y="3241524"/>
            <a:ext cx="1998662" cy="685800"/>
            <a:chOff x="3779912" y="3380631"/>
            <a:chExt cx="1998365" cy="686916"/>
          </a:xfrm>
        </p:grpSpPr>
        <p:sp>
          <p:nvSpPr>
            <p:cNvPr id="18" name="Line 432">
              <a:extLst>
                <a:ext uri="{FF2B5EF4-FFF2-40B4-BE49-F238E27FC236}">
                  <a16:creationId xmlns="" xmlns:a16="http://schemas.microsoft.com/office/drawing/2014/main" id="{7835A17C-4965-B9E3-8A52-5277D9BE37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9964" y="3380631"/>
              <a:ext cx="0" cy="67747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Trapezoid 65">
              <a:extLst>
                <a:ext uri="{FF2B5EF4-FFF2-40B4-BE49-F238E27FC236}">
                  <a16:creationId xmlns="" xmlns:a16="http://schemas.microsoft.com/office/drawing/2014/main" id="{93915377-C7E3-0196-727D-F17E4A999E0B}"/>
                </a:ext>
              </a:extLst>
            </p:cNvPr>
            <p:cNvSpPr/>
            <p:nvPr/>
          </p:nvSpPr>
          <p:spPr bwMode="auto">
            <a:xfrm flipV="1">
              <a:off x="3779912" y="3386991"/>
              <a:ext cx="1998365" cy="680556"/>
            </a:xfrm>
            <a:prstGeom prst="trapezoid">
              <a:avLst>
                <a:gd name="adj" fmla="val 98176"/>
              </a:avLst>
            </a:prstGeom>
            <a:noFill/>
            <a:ln w="9525" algn="ctr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標楷體" pitchFamily="65" charset="-120"/>
              </a:endParaRPr>
            </a:p>
          </p:txBody>
        </p:sp>
      </p:grpSp>
      <p:grpSp>
        <p:nvGrpSpPr>
          <p:cNvPr id="22" name="Group 77">
            <a:extLst>
              <a:ext uri="{FF2B5EF4-FFF2-40B4-BE49-F238E27FC236}">
                <a16:creationId xmlns="" xmlns:a16="http://schemas.microsoft.com/office/drawing/2014/main" id="{0D7BA979-FBA2-C2D3-BB99-DA7A34921FFF}"/>
              </a:ext>
            </a:extLst>
          </p:cNvPr>
          <p:cNvGrpSpPr>
            <a:grpSpLocks/>
          </p:cNvGrpSpPr>
          <p:nvPr/>
        </p:nvGrpSpPr>
        <p:grpSpPr bwMode="auto">
          <a:xfrm>
            <a:off x="1268113" y="3217712"/>
            <a:ext cx="2008187" cy="681037"/>
            <a:chOff x="1547664" y="3356992"/>
            <a:chExt cx="2007890" cy="681980"/>
          </a:xfrm>
        </p:grpSpPr>
        <p:sp>
          <p:nvSpPr>
            <p:cNvPr id="23" name="Line 426">
              <a:extLst>
                <a:ext uri="{FF2B5EF4-FFF2-40B4-BE49-F238E27FC236}">
                  <a16:creationId xmlns="" xmlns:a16="http://schemas.microsoft.com/office/drawing/2014/main" id="{7F810C01-7111-C66A-863E-0BB49FE520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7716" y="3356992"/>
              <a:ext cx="0" cy="68059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Parallelogram 73">
              <a:extLst>
                <a:ext uri="{FF2B5EF4-FFF2-40B4-BE49-F238E27FC236}">
                  <a16:creationId xmlns="" xmlns:a16="http://schemas.microsoft.com/office/drawing/2014/main" id="{D836D577-621E-B42A-C968-E3C9A1381383}"/>
                </a:ext>
              </a:extLst>
            </p:cNvPr>
            <p:cNvSpPr/>
            <p:nvPr/>
          </p:nvSpPr>
          <p:spPr bwMode="auto">
            <a:xfrm flipV="1">
              <a:off x="1547664" y="3361761"/>
              <a:ext cx="2007890" cy="677211"/>
            </a:xfrm>
            <a:prstGeom prst="parallelogram">
              <a:avLst>
                <a:gd name="adj" fmla="val 99691"/>
              </a:avLst>
            </a:prstGeom>
            <a:noFill/>
            <a:ln w="9525" algn="ctr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標楷體" pitchFamily="65" charset="-120"/>
              </a:endParaRPr>
            </a:p>
          </p:txBody>
        </p:sp>
      </p:grpSp>
      <p:cxnSp>
        <p:nvCxnSpPr>
          <p:cNvPr id="31" name="直線接點 30">
            <a:extLst>
              <a:ext uri="{FF2B5EF4-FFF2-40B4-BE49-F238E27FC236}">
                <a16:creationId xmlns="" xmlns:a16="http://schemas.microsoft.com/office/drawing/2014/main" id="{DCCA28B9-4D71-D788-9E62-A0AF99018BE9}"/>
              </a:ext>
            </a:extLst>
          </p:cNvPr>
          <p:cNvCxnSpPr>
            <a:stCxn id="15" idx="0"/>
          </p:cNvCxnSpPr>
          <p:nvPr/>
        </p:nvCxnSpPr>
        <p:spPr bwMode="auto">
          <a:xfrm flipV="1">
            <a:off x="5937184" y="1632310"/>
            <a:ext cx="1584001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手繪多邊形: 圖案 32">
            <a:extLst>
              <a:ext uri="{FF2B5EF4-FFF2-40B4-BE49-F238E27FC236}">
                <a16:creationId xmlns="" xmlns:a16="http://schemas.microsoft.com/office/drawing/2014/main" id="{E8E058E0-C7F8-E57B-4A6E-B5575165735A}"/>
              </a:ext>
            </a:extLst>
          </p:cNvPr>
          <p:cNvSpPr/>
          <p:nvPr/>
        </p:nvSpPr>
        <p:spPr bwMode="auto">
          <a:xfrm>
            <a:off x="6731000" y="1635125"/>
            <a:ext cx="790575" cy="792000"/>
          </a:xfrm>
          <a:custGeom>
            <a:avLst/>
            <a:gdLst>
              <a:gd name="connsiteX0" fmla="*/ 790575 w 790575"/>
              <a:gd name="connsiteY0" fmla="*/ 0 h 796925"/>
              <a:gd name="connsiteX1" fmla="*/ 790575 w 790575"/>
              <a:gd name="connsiteY1" fmla="*/ 796925 h 796925"/>
              <a:gd name="connsiteX2" fmla="*/ 0 w 790575"/>
              <a:gd name="connsiteY2" fmla="*/ 796925 h 79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0575" h="796925">
                <a:moveTo>
                  <a:pt x="790575" y="0"/>
                </a:moveTo>
                <a:lnTo>
                  <a:pt x="790575" y="796925"/>
                </a:lnTo>
                <a:lnTo>
                  <a:pt x="0" y="796925"/>
                </a:lnTo>
              </a:path>
            </a:pathLst>
          </a:custGeom>
          <a:ln w="12700"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AutoShape 16">
            <a:extLst>
              <a:ext uri="{FF2B5EF4-FFF2-40B4-BE49-F238E27FC236}">
                <a16:creationId xmlns="" xmlns:a16="http://schemas.microsoft.com/office/drawing/2014/main" id="{CB794A56-1078-7C39-311B-F37514BB3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0703" y="1645010"/>
            <a:ext cx="792000" cy="792000"/>
          </a:xfrm>
          <a:prstGeom prst="rtTriangle">
            <a:avLst/>
          </a:prstGeom>
          <a:noFill/>
          <a:ln w="1270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5" name="AutoShape 16">
            <a:extLst>
              <a:ext uri="{FF2B5EF4-FFF2-40B4-BE49-F238E27FC236}">
                <a16:creationId xmlns="" xmlns:a16="http://schemas.microsoft.com/office/drawing/2014/main" id="{6E2BC399-5525-ED5D-B4B3-83AE431FA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184" y="1635485"/>
            <a:ext cx="792000" cy="792000"/>
          </a:xfrm>
          <a:prstGeom prst="rtTriangle">
            <a:avLst/>
          </a:prstGeom>
          <a:noFill/>
          <a:ln w="1270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5" name="AutoShape 16">
            <a:extLst>
              <a:ext uri="{FF2B5EF4-FFF2-40B4-BE49-F238E27FC236}">
                <a16:creationId xmlns="" xmlns:a16="http://schemas.microsoft.com/office/drawing/2014/main" id="{2187DEFB-4B9A-5EA3-2ED1-0599F8621A0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518241" y="1635484"/>
            <a:ext cx="792000" cy="792000"/>
          </a:xfrm>
          <a:prstGeom prst="rtTriangle">
            <a:avLst/>
          </a:prstGeom>
          <a:noFill/>
          <a:ln w="1270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6" name="Rectangle 217">
            <a:extLst>
              <a:ext uri="{FF2B5EF4-FFF2-40B4-BE49-F238E27FC236}">
                <a16:creationId xmlns="" xmlns:a16="http://schemas.microsoft.com/office/drawing/2014/main" id="{5928E2F3-1967-870C-F6F4-14C6E8B83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0639" y="3307346"/>
            <a:ext cx="19736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BBE0E3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CN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不是</a:t>
            </a:r>
            <a:r>
              <a:rPr kumimoji="1" lang="zh-TW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四邊形</a:t>
            </a:r>
          </a:p>
        </p:txBody>
      </p:sp>
      <p:sp>
        <p:nvSpPr>
          <p:cNvPr id="37" name="Rectangle 217">
            <a:extLst>
              <a:ext uri="{FF2B5EF4-FFF2-40B4-BE49-F238E27FC236}">
                <a16:creationId xmlns="" xmlns:a16="http://schemas.microsoft.com/office/drawing/2014/main" id="{E6BC3DF8-D03C-A30B-DCDA-1CA8246B3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026" y="2581139"/>
            <a:ext cx="197369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BBE0E3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CN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平行</a:t>
            </a:r>
            <a:r>
              <a:rPr kumimoji="1" lang="zh-TW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四邊形</a:t>
            </a:r>
          </a:p>
        </p:txBody>
      </p:sp>
      <p:sp>
        <p:nvSpPr>
          <p:cNvPr id="38" name="Rectangle 217">
            <a:extLst>
              <a:ext uri="{FF2B5EF4-FFF2-40B4-BE49-F238E27FC236}">
                <a16:creationId xmlns="" xmlns:a16="http://schemas.microsoft.com/office/drawing/2014/main" id="{B560F225-3615-71A9-5CB4-E7CAAEA5A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4359" y="2586195"/>
            <a:ext cx="102380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BBE0E3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CN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梯</a:t>
            </a:r>
            <a:r>
              <a:rPr kumimoji="1" lang="zh-TW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形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092 L 0.17327 -0.0009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0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5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25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1" dur="1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50"/>
                            </p:stCondLst>
                            <p:childTnLst>
                              <p:par>
                                <p:cTn id="6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81481E-6 L -0.08663 0.11551 " pathEditMode="relative" rAng="0" ptsTypes="AA">
                                      <p:cBhvr>
                                        <p:cTn id="64" dur="1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0" y="5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" grpId="0" animBg="1"/>
      <p:bldP spid="5" grpId="0"/>
      <p:bldP spid="25" grpId="0" animBg="1"/>
      <p:bldP spid="25" grpId="1" animBg="1"/>
      <p:bldP spid="25" grpId="2" animBg="1"/>
      <p:bldP spid="15" grpId="0" animBg="1"/>
      <p:bldP spid="15" grpId="1" animBg="1"/>
      <p:bldP spid="15" grpId="2" animBg="1"/>
      <p:bldP spid="35" grpId="0" animBg="1"/>
      <p:bldP spid="35" grpId="1" animBg="1"/>
      <p:bldP spid="35" grpId="2" animBg="1"/>
      <p:bldP spid="35" grpId="3" animBg="1"/>
      <p:bldP spid="36" grpId="0"/>
      <p:bldP spid="36" grpId="1"/>
      <p:bldP spid="37" grpId="0"/>
      <p:bldP spid="37" grpId="1"/>
      <p:bldP spid="38" grpId="0"/>
      <p:bldP spid="3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="" xmlns:a16="http://schemas.microsoft.com/office/drawing/2014/main" id="{37EB0727-DBFC-459A-A928-306C8AEA46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701" y="932541"/>
            <a:ext cx="6579378" cy="1514941"/>
          </a:xfrm>
          <a:prstGeom prst="rect">
            <a:avLst/>
          </a:prstGeom>
        </p:spPr>
      </p:pic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4F5636DF-77B0-4E8F-9ECC-B3F9B4773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31" y="2494508"/>
            <a:ext cx="7770938" cy="106952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9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用</a:t>
            </a:r>
            <a:r>
              <a:rPr lang="zh-CN" altLang="en-US" sz="2800" b="0" dirty="0">
                <a:ea typeface="標楷體" panose="03000509000000000000" pitchFamily="65" charset="-120"/>
              </a:rPr>
              <a:t>以上所有圖形</a:t>
            </a:r>
            <a:r>
              <a:rPr lang="zh-TW" altLang="en-US" sz="2800" b="0" dirty="0">
                <a:ea typeface="標楷體" panose="03000509000000000000" pitchFamily="65" charset="-120"/>
              </a:rPr>
              <a:t>，可以拼砌出以下哪個</a:t>
            </a:r>
            <a:r>
              <a:rPr lang="en-US" altLang="zh-TW" sz="2800" b="0" dirty="0">
                <a:ea typeface="標楷體" panose="03000509000000000000" pitchFamily="65" charset="-120"/>
              </a:rPr>
              <a:t>/</a:t>
            </a:r>
            <a:r>
              <a:rPr lang="zh-TW" altLang="en-US" sz="2800" b="0" dirty="0">
                <a:ea typeface="標楷體" panose="03000509000000000000" pitchFamily="65" charset="-120"/>
              </a:rPr>
              <a:t>些圖形？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/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正方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形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dirty="0"/>
              <a:t> 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平行四邊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形</a:t>
            </a:r>
            <a:r>
              <a:rPr lang="zh-TW" altLang="en-US" sz="2800" dirty="0"/>
              <a:t>    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三角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形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7" name="Oval 2">
            <a:extLst>
              <a:ext uri="{FF2B5EF4-FFF2-40B4-BE49-F238E27FC236}">
                <a16:creationId xmlns="" xmlns:a16="http://schemas.microsoft.com/office/drawing/2014/main" id="{F9E08A3F-F162-46D9-B136-857809248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4425" y="4000286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8" name="圆角矩形 22">
            <a:extLst>
              <a:ext uri="{FF2B5EF4-FFF2-40B4-BE49-F238E27FC236}">
                <a16:creationId xmlns="" xmlns:a16="http://schemas.microsoft.com/office/drawing/2014/main" id="{21DFA7EF-21A8-4A46-B53D-3011F4166B0E}"/>
              </a:ext>
            </a:extLst>
          </p:cNvPr>
          <p:cNvSpPr/>
          <p:nvPr/>
        </p:nvSpPr>
        <p:spPr>
          <a:xfrm>
            <a:off x="6728128" y="3486957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="" xmlns:a16="http://schemas.microsoft.com/office/drawing/2014/main" id="{0503682E-CFA5-415A-84EA-3D33FC078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052976A5-A05E-4836-ABD9-3BF171E1F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66" y="3648426"/>
            <a:ext cx="5966091" cy="1031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  <a:buFontTx/>
              <a:buAutoNum type="alphaUcPeriod"/>
              <a:defRPr/>
            </a:pPr>
            <a:r>
              <a:rPr lang="zh-TW" altLang="en-US" sz="2800" b="0" dirty="0">
                <a:ea typeface="標楷體" panose="03000509000000000000" pitchFamily="65" charset="-120"/>
              </a:rPr>
              <a:t> 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			</a:t>
            </a:r>
            <a:r>
              <a:rPr lang="en-US" altLang="zh-CN" sz="2800" b="0" dirty="0">
                <a:ea typeface="標楷體" panose="03000509000000000000" pitchFamily="65" charset="-120"/>
              </a:rPr>
              <a:t>B.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C.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		</a:t>
            </a:r>
            <a:r>
              <a:rPr lang="en-US" altLang="zh-CN" sz="2800" b="0" dirty="0">
                <a:ea typeface="標楷體" panose="03000509000000000000" pitchFamily="65" charset="-120"/>
              </a:rPr>
              <a:t>D.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42" name="平行四边形 41">
            <a:extLst>
              <a:ext uri="{FF2B5EF4-FFF2-40B4-BE49-F238E27FC236}">
                <a16:creationId xmlns="" xmlns:a16="http://schemas.microsoft.com/office/drawing/2014/main" id="{FD9C8D61-CD24-4E44-92D4-3EE2624DA956}"/>
              </a:ext>
            </a:extLst>
          </p:cNvPr>
          <p:cNvSpPr/>
          <p:nvPr/>
        </p:nvSpPr>
        <p:spPr>
          <a:xfrm>
            <a:off x="4826165" y="1325462"/>
            <a:ext cx="1800000" cy="719648"/>
          </a:xfrm>
          <a:prstGeom prst="parallelogram">
            <a:avLst>
              <a:gd name="adj" fmla="val 149664"/>
            </a:avLst>
          </a:prstGeom>
          <a:solidFill>
            <a:schemeClr val="accent1"/>
          </a:solidFill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直角三角形 42">
            <a:extLst>
              <a:ext uri="{FF2B5EF4-FFF2-40B4-BE49-F238E27FC236}">
                <a16:creationId xmlns="" xmlns:a16="http://schemas.microsoft.com/office/drawing/2014/main" id="{B379C485-F873-4C93-8ACB-8980D61F368A}"/>
              </a:ext>
            </a:extLst>
          </p:cNvPr>
          <p:cNvSpPr/>
          <p:nvPr/>
        </p:nvSpPr>
        <p:spPr>
          <a:xfrm flipV="1">
            <a:off x="1193397" y="1325548"/>
            <a:ext cx="1080000" cy="7200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直角三角形 43">
            <a:extLst>
              <a:ext uri="{FF2B5EF4-FFF2-40B4-BE49-F238E27FC236}">
                <a16:creationId xmlns="" xmlns:a16="http://schemas.microsoft.com/office/drawing/2014/main" id="{B0831110-2572-4578-A3C8-941CCFFAED7E}"/>
              </a:ext>
            </a:extLst>
          </p:cNvPr>
          <p:cNvSpPr/>
          <p:nvPr/>
        </p:nvSpPr>
        <p:spPr>
          <a:xfrm flipH="1">
            <a:off x="3011183" y="1325900"/>
            <a:ext cx="1080000" cy="719648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5" name="Rectangle 217">
            <a:extLst>
              <a:ext uri="{FF2B5EF4-FFF2-40B4-BE49-F238E27FC236}">
                <a16:creationId xmlns="" xmlns:a16="http://schemas.microsoft.com/office/drawing/2014/main" id="{1D6227EE-DD8A-439B-9448-5EC75DEE0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0409" y="2002065"/>
            <a:ext cx="125663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BBE0E3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CN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長方形</a:t>
            </a:r>
            <a:endParaRPr kumimoji="1" lang="zh-TW" altLang="en-US" sz="26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itchFamily="65" charset="-120"/>
              <a:cs typeface="Arial" charset="0"/>
            </a:endParaRPr>
          </a:p>
        </p:txBody>
      </p:sp>
      <p:sp>
        <p:nvSpPr>
          <p:cNvPr id="46" name="Text Box 54">
            <a:extLst>
              <a:ext uri="{FF2B5EF4-FFF2-40B4-BE49-F238E27FC236}">
                <a16:creationId xmlns="" xmlns:a16="http://schemas.microsoft.com/office/drawing/2014/main" id="{73BED41F-0EC2-4E48-9107-1712005FB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578" y="3058612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7" name="Text Box 54">
            <a:extLst>
              <a:ext uri="{FF2B5EF4-FFF2-40B4-BE49-F238E27FC236}">
                <a16:creationId xmlns="" xmlns:a16="http://schemas.microsoft.com/office/drawing/2014/main" id="{0E497454-4A97-4560-B23F-3B7642182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1741" y="4030844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8" name="Rectangle 217">
            <a:extLst>
              <a:ext uri="{FF2B5EF4-FFF2-40B4-BE49-F238E27FC236}">
                <a16:creationId xmlns="" xmlns:a16="http://schemas.microsoft.com/office/drawing/2014/main" id="{A63CAFED-CD64-493C-B959-25FF419B4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8158" y="1966795"/>
            <a:ext cx="191082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BBE0E3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CN" altLang="en-US" sz="2600" kern="0" dirty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不是</a:t>
            </a:r>
            <a:r>
              <a:rPr kumimoji="1" lang="zh-CN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三角形</a:t>
            </a:r>
            <a:endParaRPr kumimoji="1" lang="zh-TW" altLang="en-US" sz="26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itchFamily="65" charset="-120"/>
              <a:cs typeface="Arial" charset="0"/>
            </a:endParaRPr>
          </a:p>
        </p:txBody>
      </p:sp>
      <p:sp>
        <p:nvSpPr>
          <p:cNvPr id="50" name="直角三角形 49">
            <a:extLst>
              <a:ext uri="{FF2B5EF4-FFF2-40B4-BE49-F238E27FC236}">
                <a16:creationId xmlns="" xmlns:a16="http://schemas.microsoft.com/office/drawing/2014/main" id="{52347304-DD4E-4FC2-B3E8-2BC3348FCEE7}"/>
              </a:ext>
            </a:extLst>
          </p:cNvPr>
          <p:cNvSpPr/>
          <p:nvPr/>
        </p:nvSpPr>
        <p:spPr>
          <a:xfrm flipV="1">
            <a:off x="1195200" y="1324800"/>
            <a:ext cx="1080000" cy="7200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直角三角形 50">
            <a:extLst>
              <a:ext uri="{FF2B5EF4-FFF2-40B4-BE49-F238E27FC236}">
                <a16:creationId xmlns="" xmlns:a16="http://schemas.microsoft.com/office/drawing/2014/main" id="{1B9FC394-4B0F-49DC-B33A-E886DA6BE882}"/>
              </a:ext>
            </a:extLst>
          </p:cNvPr>
          <p:cNvSpPr/>
          <p:nvPr/>
        </p:nvSpPr>
        <p:spPr>
          <a:xfrm flipH="1">
            <a:off x="3011183" y="1324795"/>
            <a:ext cx="1080000" cy="719648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2" name="Rectangle 217">
            <a:extLst>
              <a:ext uri="{FF2B5EF4-FFF2-40B4-BE49-F238E27FC236}">
                <a16:creationId xmlns="" xmlns:a16="http://schemas.microsoft.com/office/drawing/2014/main" id="{2E5C1342-B416-481C-90D0-72A61EA7B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1256" y="1978552"/>
            <a:ext cx="183767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BBE0E3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CN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平行四邊形</a:t>
            </a:r>
            <a:endParaRPr kumimoji="1" lang="zh-TW" altLang="en-US" sz="26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itchFamily="65" charset="-120"/>
              <a:cs typeface="Arial" charset="0"/>
            </a:endParaRPr>
          </a:p>
        </p:txBody>
      </p:sp>
      <p:sp>
        <p:nvSpPr>
          <p:cNvPr id="55" name="Text Box 54">
            <a:extLst>
              <a:ext uri="{FF2B5EF4-FFF2-40B4-BE49-F238E27FC236}">
                <a16:creationId xmlns="" xmlns:a16="http://schemas.microsoft.com/office/drawing/2014/main" id="{881BD9B4-F14D-465A-93DB-B40836C6E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5681" y="3058612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7" name="直角三角形 56">
            <a:extLst>
              <a:ext uri="{FF2B5EF4-FFF2-40B4-BE49-F238E27FC236}">
                <a16:creationId xmlns="" xmlns:a16="http://schemas.microsoft.com/office/drawing/2014/main" id="{CF94FD9A-07A1-449F-B8F1-4AB9951E01E3}"/>
              </a:ext>
            </a:extLst>
          </p:cNvPr>
          <p:cNvSpPr/>
          <p:nvPr/>
        </p:nvSpPr>
        <p:spPr>
          <a:xfrm flipH="1">
            <a:off x="3011183" y="1325037"/>
            <a:ext cx="1080000" cy="719648"/>
          </a:xfrm>
          <a:prstGeom prst="rtTriangle">
            <a:avLst/>
          </a:prstGeom>
          <a:solidFill>
            <a:srgbClr val="BBE0E3"/>
          </a:solidFill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直角三角形 57">
            <a:extLst>
              <a:ext uri="{FF2B5EF4-FFF2-40B4-BE49-F238E27FC236}">
                <a16:creationId xmlns="" xmlns:a16="http://schemas.microsoft.com/office/drawing/2014/main" id="{FC9E7EA9-F6A8-480C-A098-56B43CA205EF}"/>
              </a:ext>
            </a:extLst>
          </p:cNvPr>
          <p:cNvSpPr/>
          <p:nvPr/>
        </p:nvSpPr>
        <p:spPr>
          <a:xfrm flipV="1">
            <a:off x="1195200" y="1324805"/>
            <a:ext cx="1080000" cy="7200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Text Box 54">
            <a:extLst>
              <a:ext uri="{FF2B5EF4-FFF2-40B4-BE49-F238E27FC236}">
                <a16:creationId xmlns="" xmlns:a16="http://schemas.microsoft.com/office/drawing/2014/main" id="{9EBA5414-716D-4418-9C29-2391948FB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2777" y="3047255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00232 L 0.39601 0.0004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83" y="-9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3 0.00348 L 0.2776 0.0004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85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00232 L 0.27691 -0.0004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37" y="-139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0.00371 L 0.59409 0.0009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2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8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1.85185E-6 L 0.47621 -0.10509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67" y="-5255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0.00116 L 0.27691 -0.00046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2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/>
      <p:bldP spid="45" grpId="1"/>
      <p:bldP spid="46" grpId="0"/>
      <p:bldP spid="46" grpId="1"/>
      <p:bldP spid="47" grpId="0"/>
      <p:bldP spid="48" grpId="0"/>
      <p:bldP spid="48" grpId="1"/>
      <p:bldP spid="50" grpId="0" animBg="1"/>
      <p:bldP spid="50" grpId="1" animBg="1"/>
      <p:bldP spid="50" grpId="2" animBg="1"/>
      <p:bldP spid="51" grpId="0" animBg="1"/>
      <p:bldP spid="51" grpId="1" animBg="1"/>
      <p:bldP spid="51" grpId="2" animBg="1"/>
      <p:bldP spid="52" grpId="0"/>
      <p:bldP spid="52" grpId="1"/>
      <p:bldP spid="55" grpId="0"/>
      <p:bldP spid="55" grpId="1"/>
      <p:bldP spid="57" grpId="0" animBg="1"/>
      <p:bldP spid="57" grpId="1" animBg="1"/>
      <p:bldP spid="57" grpId="2" animBg="1"/>
      <p:bldP spid="57" grpId="3" animBg="1"/>
      <p:bldP spid="58" grpId="0" animBg="1"/>
      <p:bldP spid="58" grpId="1" animBg="1"/>
      <p:bldP spid="58" grpId="2" animBg="1"/>
      <p:bldP spid="58" grpId="3" animBg="1"/>
      <p:bldP spid="59" grpId="0"/>
      <p:bldP spid="5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>
            <a:extLst>
              <a:ext uri="{FF2B5EF4-FFF2-40B4-BE49-F238E27FC236}">
                <a16:creationId xmlns="" xmlns:a16="http://schemas.microsoft.com/office/drawing/2014/main" id="{FBB0D8C4-D988-420B-824E-23F24C4AE77A}"/>
              </a:ext>
            </a:extLst>
          </p:cNvPr>
          <p:cNvSpPr/>
          <p:nvPr/>
        </p:nvSpPr>
        <p:spPr bwMode="auto">
          <a:xfrm>
            <a:off x="3588589" y="939136"/>
            <a:ext cx="750753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="" xmlns:a16="http://schemas.microsoft.com/office/drawing/2014/main" id="{C2A81514-CE4E-475D-8CAB-A35957893E7C}"/>
              </a:ext>
            </a:extLst>
          </p:cNvPr>
          <p:cNvSpPr/>
          <p:nvPr/>
        </p:nvSpPr>
        <p:spPr bwMode="auto">
          <a:xfrm>
            <a:off x="1344978" y="1539604"/>
            <a:ext cx="5642417" cy="39528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="" xmlns:a16="http://schemas.microsoft.com/office/drawing/2014/main" id="{3081EDE4-D411-4045-B003-E01F86EF743E}"/>
              </a:ext>
            </a:extLst>
          </p:cNvPr>
          <p:cNvSpPr/>
          <p:nvPr/>
        </p:nvSpPr>
        <p:spPr bwMode="auto">
          <a:xfrm>
            <a:off x="1322421" y="2432723"/>
            <a:ext cx="5642417" cy="39528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="" xmlns:a16="http://schemas.microsoft.com/office/drawing/2014/main" id="{0C5D72D9-2635-4862-A27E-FAF2705207DB}"/>
              </a:ext>
            </a:extLst>
          </p:cNvPr>
          <p:cNvSpPr/>
          <p:nvPr/>
        </p:nvSpPr>
        <p:spPr bwMode="auto">
          <a:xfrm>
            <a:off x="1356925" y="3382347"/>
            <a:ext cx="5642417" cy="39528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="" xmlns:a16="http://schemas.microsoft.com/office/drawing/2014/main" id="{5CE19095-3B60-417D-9B40-94B9F6E55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31" y="843975"/>
            <a:ext cx="777093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9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下列哪一項描述是</a:t>
            </a:r>
            <a:r>
              <a:rPr lang="zh-TW" altLang="en-US" sz="2800" u="sng" dirty="0">
                <a:ea typeface="標楷體" panose="03000509000000000000" pitchFamily="65" charset="-120"/>
              </a:rPr>
              <a:t>錯誤</a:t>
            </a:r>
            <a:r>
              <a:rPr lang="zh-TW" altLang="en-US" sz="2800" b="0" dirty="0">
                <a:ea typeface="標楷體" panose="03000509000000000000" pitchFamily="65" charset="-120"/>
              </a:rPr>
              <a:t>的？</a:t>
            </a:r>
            <a:endParaRPr lang="en-US" altLang="zh-TW" sz="2800" b="0" dirty="0"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="" xmlns:a16="http://schemas.microsoft.com/office/drawing/2014/main" id="{7AF68619-DCF3-410A-9B5C-9BF26436E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2.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5" name="Text Box 54">
            <a:extLst>
              <a:ext uri="{FF2B5EF4-FFF2-40B4-BE49-F238E27FC236}">
                <a16:creationId xmlns="" xmlns:a16="http://schemas.microsoft.com/office/drawing/2014/main" id="{4D693481-DBF7-4784-8787-5F01F718C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671" y="1829313"/>
            <a:ext cx="94225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800" b="0" dirty="0" smtClean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正確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6" name="等腰三角形 35">
            <a:extLst>
              <a:ext uri="{FF2B5EF4-FFF2-40B4-BE49-F238E27FC236}">
                <a16:creationId xmlns="" xmlns:a16="http://schemas.microsoft.com/office/drawing/2014/main" id="{4289E571-50DB-45FF-B050-F305518D7FFE}"/>
              </a:ext>
            </a:extLst>
          </p:cNvPr>
          <p:cNvSpPr/>
          <p:nvPr/>
        </p:nvSpPr>
        <p:spPr>
          <a:xfrm>
            <a:off x="3501175" y="1948831"/>
            <a:ext cx="720000" cy="3600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等腰三角形 36">
            <a:extLst>
              <a:ext uri="{FF2B5EF4-FFF2-40B4-BE49-F238E27FC236}">
                <a16:creationId xmlns="" xmlns:a16="http://schemas.microsoft.com/office/drawing/2014/main" id="{B1F49661-CCB5-416A-978C-1CF11557E989}"/>
              </a:ext>
            </a:extLst>
          </p:cNvPr>
          <p:cNvSpPr/>
          <p:nvPr/>
        </p:nvSpPr>
        <p:spPr>
          <a:xfrm>
            <a:off x="4767338" y="1948831"/>
            <a:ext cx="720000" cy="3600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Text Box 54">
            <a:extLst>
              <a:ext uri="{FF2B5EF4-FFF2-40B4-BE49-F238E27FC236}">
                <a16:creationId xmlns="" xmlns:a16="http://schemas.microsoft.com/office/drawing/2014/main" id="{C1F75D76-000B-41A3-A833-8FD3675BA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689" y="2760241"/>
            <a:ext cx="10756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正確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9" name="等腰三角形 38">
            <a:extLst>
              <a:ext uri="{FF2B5EF4-FFF2-40B4-BE49-F238E27FC236}">
                <a16:creationId xmlns="" xmlns:a16="http://schemas.microsoft.com/office/drawing/2014/main" id="{4B9972F2-E24E-47FB-A9F0-DE597841DA8E}"/>
              </a:ext>
            </a:extLst>
          </p:cNvPr>
          <p:cNvSpPr/>
          <p:nvPr/>
        </p:nvSpPr>
        <p:spPr>
          <a:xfrm>
            <a:off x="3478618" y="2971340"/>
            <a:ext cx="720000" cy="3600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等腰三角形 39">
            <a:extLst>
              <a:ext uri="{FF2B5EF4-FFF2-40B4-BE49-F238E27FC236}">
                <a16:creationId xmlns="" xmlns:a16="http://schemas.microsoft.com/office/drawing/2014/main" id="{7E8DA9BE-741C-47D2-9417-AC1E7332B1BB}"/>
              </a:ext>
            </a:extLst>
          </p:cNvPr>
          <p:cNvSpPr/>
          <p:nvPr/>
        </p:nvSpPr>
        <p:spPr>
          <a:xfrm>
            <a:off x="4339342" y="2971340"/>
            <a:ext cx="720000" cy="3600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等腰三角形 40">
            <a:extLst>
              <a:ext uri="{FF2B5EF4-FFF2-40B4-BE49-F238E27FC236}">
                <a16:creationId xmlns="" xmlns:a16="http://schemas.microsoft.com/office/drawing/2014/main" id="{597251A6-654A-4631-8282-0B892568F0A5}"/>
              </a:ext>
            </a:extLst>
          </p:cNvPr>
          <p:cNvSpPr/>
          <p:nvPr/>
        </p:nvSpPr>
        <p:spPr>
          <a:xfrm>
            <a:off x="5209123" y="2971340"/>
            <a:ext cx="720000" cy="3600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Text Box 54">
            <a:extLst>
              <a:ext uri="{FF2B5EF4-FFF2-40B4-BE49-F238E27FC236}">
                <a16:creationId xmlns="" xmlns:a16="http://schemas.microsoft.com/office/drawing/2014/main" id="{92D8F7D9-ABC5-4AF5-9A8B-9ED542D7A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689" y="3706044"/>
            <a:ext cx="10244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正確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3" name="等腰三角形 42">
            <a:extLst>
              <a:ext uri="{FF2B5EF4-FFF2-40B4-BE49-F238E27FC236}">
                <a16:creationId xmlns="" xmlns:a16="http://schemas.microsoft.com/office/drawing/2014/main" id="{AFC43577-E69A-4655-A795-1044BF2DE79B}"/>
              </a:ext>
            </a:extLst>
          </p:cNvPr>
          <p:cNvSpPr/>
          <p:nvPr/>
        </p:nvSpPr>
        <p:spPr>
          <a:xfrm>
            <a:off x="3746034" y="3955472"/>
            <a:ext cx="720000" cy="3600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等腰三角形 43">
            <a:extLst>
              <a:ext uri="{FF2B5EF4-FFF2-40B4-BE49-F238E27FC236}">
                <a16:creationId xmlns="" xmlns:a16="http://schemas.microsoft.com/office/drawing/2014/main" id="{FD5DD8E1-BAF8-4624-8697-E2FE0FCE5BEE}"/>
              </a:ext>
            </a:extLst>
          </p:cNvPr>
          <p:cNvSpPr/>
          <p:nvPr/>
        </p:nvSpPr>
        <p:spPr>
          <a:xfrm>
            <a:off x="4606758" y="3955472"/>
            <a:ext cx="720000" cy="3600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等腰三角形 44">
            <a:extLst>
              <a:ext uri="{FF2B5EF4-FFF2-40B4-BE49-F238E27FC236}">
                <a16:creationId xmlns="" xmlns:a16="http://schemas.microsoft.com/office/drawing/2014/main" id="{FBDC952A-851F-4A0F-B652-EFDF7BBDABC8}"/>
              </a:ext>
            </a:extLst>
          </p:cNvPr>
          <p:cNvSpPr/>
          <p:nvPr/>
        </p:nvSpPr>
        <p:spPr>
          <a:xfrm>
            <a:off x="5476539" y="3955472"/>
            <a:ext cx="720000" cy="3600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等腰三角形 45">
            <a:extLst>
              <a:ext uri="{FF2B5EF4-FFF2-40B4-BE49-F238E27FC236}">
                <a16:creationId xmlns="" xmlns:a16="http://schemas.microsoft.com/office/drawing/2014/main" id="{CDD7F290-F4B8-44B8-A336-2922AEA8570C}"/>
              </a:ext>
            </a:extLst>
          </p:cNvPr>
          <p:cNvSpPr/>
          <p:nvPr/>
        </p:nvSpPr>
        <p:spPr>
          <a:xfrm>
            <a:off x="6340099" y="3953595"/>
            <a:ext cx="720000" cy="360000"/>
          </a:xfrm>
          <a:prstGeom prst="triangle">
            <a:avLst/>
          </a:prstGeom>
          <a:solidFill>
            <a:srgbClr val="B4DE86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Oval 2">
            <a:extLst>
              <a:ext uri="{FF2B5EF4-FFF2-40B4-BE49-F238E27FC236}">
                <a16:creationId xmlns="" xmlns:a16="http://schemas.microsoft.com/office/drawing/2014/main" id="{F30520B0-4B51-4EF6-B426-CBAFB1136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6023" y="4745303"/>
            <a:ext cx="576263" cy="5778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4" name="Text Box 54">
            <a:extLst>
              <a:ext uri="{FF2B5EF4-FFF2-40B4-BE49-F238E27FC236}">
                <a16:creationId xmlns="" xmlns:a16="http://schemas.microsoft.com/office/drawing/2014/main" id="{95B1B24C-51E1-42E3-A647-EDBC7D45A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0161" y="4766295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5" name="圆角矩形 22">
            <a:extLst>
              <a:ext uri="{FF2B5EF4-FFF2-40B4-BE49-F238E27FC236}">
                <a16:creationId xmlns="" xmlns:a16="http://schemas.microsoft.com/office/drawing/2014/main" id="{2D4860AB-F5E8-48CD-9DBB-2CABBCCDC19D}"/>
              </a:ext>
            </a:extLst>
          </p:cNvPr>
          <p:cNvSpPr/>
          <p:nvPr/>
        </p:nvSpPr>
        <p:spPr>
          <a:xfrm>
            <a:off x="5127338" y="997972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(2022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="" xmlns:a16="http://schemas.microsoft.com/office/drawing/2014/main" id="{BC16F122-A1D4-48DE-82B1-C5BD6A5F6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66" y="1433852"/>
            <a:ext cx="7449834" cy="37702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49263" indent="-449263"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zh-TW" altLang="en-US" sz="2800" b="0" dirty="0">
                <a:ea typeface="標楷體" panose="03000509000000000000" pitchFamily="65" charset="-120"/>
              </a:rPr>
              <a:t>兩個大小和形狀都相同的等腰三角形可拼出</a:t>
            </a:r>
            <a:r>
              <a:rPr lang="zh-CN" altLang="en-US" sz="2800" b="0" dirty="0">
                <a:ea typeface="標楷體" panose="03000509000000000000" pitchFamily="65" charset="-120"/>
              </a:rPr>
              <a:t>一個菱形。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			</a:t>
            </a:r>
          </a:p>
          <a:p>
            <a:pPr marL="449263" indent="-449263"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B. </a:t>
            </a:r>
            <a:r>
              <a:rPr lang="zh-TW" altLang="en-US" sz="2800" b="0" dirty="0">
                <a:ea typeface="標楷體" panose="03000509000000000000" pitchFamily="65" charset="-120"/>
              </a:rPr>
              <a:t>三個大小和形狀都相同的等腰三角形可拼出</a:t>
            </a:r>
            <a:r>
              <a:rPr lang="zh-CN" altLang="en-US" sz="2800" b="0" dirty="0">
                <a:ea typeface="標楷體" panose="03000509000000000000" pitchFamily="65" charset="-120"/>
              </a:rPr>
              <a:t>一個梯形。</a:t>
            </a:r>
            <a:endParaRPr lang="zh-TW" altLang="en-US" sz="2800" b="0" dirty="0">
              <a:ea typeface="標楷體" panose="03000509000000000000" pitchFamily="65" charset="-120"/>
            </a:endParaRPr>
          </a:p>
          <a:p>
            <a:pPr marL="449263" indent="-449263"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</a:t>
            </a:r>
            <a:r>
              <a:rPr lang="zh-TW" altLang="en-US" sz="2800" b="0" dirty="0">
                <a:ea typeface="標楷體" panose="03000509000000000000" pitchFamily="65" charset="-120"/>
              </a:rPr>
              <a:t>四個大小和形狀都相同的等腰三角形可拼出一個三角形。</a:t>
            </a:r>
            <a:r>
              <a:rPr lang="en-US" altLang="zh-TW" sz="2800" b="0" dirty="0">
                <a:ea typeface="標楷體" panose="03000509000000000000" pitchFamily="65" charset="-120"/>
              </a:rPr>
              <a:t>		</a:t>
            </a:r>
          </a:p>
          <a:p>
            <a:pPr marL="449263" indent="-449263"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D. </a:t>
            </a:r>
            <a:r>
              <a:rPr lang="zh-TW" altLang="en-US" sz="2800" b="0" dirty="0">
                <a:ea typeface="標楷體" panose="03000509000000000000" pitchFamily="65" charset="-120"/>
              </a:rPr>
              <a:t>五個大小和形狀都相同的等腰三角形可拼出一個平行四邊形。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3.33333E-6 L 0.30122 -0.0081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4" y="-417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0.00116 L 0.16268 0.0439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2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"/>
                            </p:stCondLst>
                            <p:childTnLst>
                              <p:par>
                                <p:cTn id="36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40741E-7 L 0.29809 0.0034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96" y="162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7.40741E-7 L 0.18628 0.0034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23" y="16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7.40741E-7 L 0.24253 0.0034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49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"/>
                            </p:stCondLst>
                            <p:childTnLst>
                              <p:par>
                                <p:cTn id="68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0.29809 0.0034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96" y="162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7.40741E-7 L 0.18629 0.00347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23" y="162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8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7.40741E-7 L 0.24253 0.00347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49" y="162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-0.00463 L 0.05312 -0.04838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-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5" grpId="0"/>
      <p:bldP spid="35" grpId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7" grpId="3" animBg="1"/>
      <p:bldP spid="38" grpId="0"/>
      <p:bldP spid="38" grpId="1"/>
      <p:bldP spid="39" grpId="0" animBg="1"/>
      <p:bldP spid="39" grpId="1" animBg="1"/>
      <p:bldP spid="39" grpId="2" animBg="1"/>
      <p:bldP spid="40" grpId="0" animBg="1"/>
      <p:bldP spid="40" grpId="1" animBg="1"/>
      <p:bldP spid="40" grpId="2" animBg="1"/>
      <p:bldP spid="40" grpId="3" animBg="1"/>
      <p:bldP spid="41" grpId="0" animBg="1"/>
      <p:bldP spid="41" grpId="1" animBg="1"/>
      <p:bldP spid="41" grpId="2" animBg="1"/>
      <p:bldP spid="42" grpId="0"/>
      <p:bldP spid="42" grpId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4" grpId="3" animBg="1"/>
      <p:bldP spid="45" grpId="0" animBg="1"/>
      <p:bldP spid="45" grpId="1" animBg="1"/>
      <p:bldP spid="45" grpId="2" animBg="1"/>
      <p:bldP spid="46" grpId="0" animBg="1"/>
      <p:bldP spid="46" grpId="1" animBg="1"/>
      <p:bldP spid="46" grpId="2" animBg="1"/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>
            <a:extLst>
              <a:ext uri="{FF2B5EF4-FFF2-40B4-BE49-F238E27FC236}">
                <a16:creationId xmlns="" xmlns:a16="http://schemas.microsoft.com/office/drawing/2014/main" id="{4912F7B3-3932-4C99-9D7C-6DCD6449B579}"/>
              </a:ext>
            </a:extLst>
          </p:cNvPr>
          <p:cNvSpPr/>
          <p:nvPr/>
        </p:nvSpPr>
        <p:spPr bwMode="auto">
          <a:xfrm>
            <a:off x="1799182" y="920475"/>
            <a:ext cx="6471506" cy="396000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="" xmlns:a16="http://schemas.microsoft.com/office/drawing/2014/main" id="{F5C60314-FA5F-46F2-AC72-1765AE46FAD4}"/>
              </a:ext>
            </a:extLst>
          </p:cNvPr>
          <p:cNvSpPr/>
          <p:nvPr/>
        </p:nvSpPr>
        <p:spPr bwMode="auto">
          <a:xfrm>
            <a:off x="774176" y="1357017"/>
            <a:ext cx="1123635" cy="396000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="" xmlns:a16="http://schemas.microsoft.com/office/drawing/2014/main" id="{99098D0A-EC9F-464F-B439-6358CAF07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31" y="826993"/>
            <a:ext cx="7770938" cy="259301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900"/>
              </a:spcAft>
            </a:pPr>
            <a:r>
              <a:rPr lang="zh-TW" altLang="en-US" sz="2800" b="0" u="sng" dirty="0">
                <a:ea typeface="標楷體" panose="03000509000000000000" pitchFamily="65" charset="-120"/>
              </a:rPr>
              <a:t>佳怡</a:t>
            </a:r>
            <a:r>
              <a:rPr lang="zh-TW" altLang="en-US" sz="2800" b="0" dirty="0">
                <a:ea typeface="標楷體" panose="03000509000000000000" pitchFamily="65" charset="-120"/>
              </a:rPr>
              <a:t>在一張長方形的紙上畫了一條直線，得出兩個梯形。下列哪個</a:t>
            </a:r>
            <a:r>
              <a:rPr lang="en-US" altLang="zh-TW" sz="2800" b="0" dirty="0">
                <a:ea typeface="標楷體" panose="03000509000000000000" pitchFamily="65" charset="-120"/>
              </a:rPr>
              <a:t>/</a:t>
            </a:r>
            <a:r>
              <a:rPr lang="zh-TW" altLang="en-US" sz="2800" b="0" dirty="0">
                <a:ea typeface="標楷體" panose="03000509000000000000" pitchFamily="65" charset="-120"/>
              </a:rPr>
              <a:t>些描述必定正確？</a:t>
            </a:r>
          </a:p>
          <a:p>
            <a:pPr>
              <a:spcAft>
                <a:spcPts val="900"/>
              </a:spcAft>
            </a:pP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. 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兩</a:t>
            </a:r>
            <a:r>
              <a:rPr lang="zh-TW" altLang="en-US" sz="2800" b="0" dirty="0">
                <a:ea typeface="標楷體" panose="03000509000000000000" pitchFamily="65" charset="-120"/>
              </a:rPr>
              <a:t>個梯形各有兩個直角。      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Aft>
                <a:spcPts val="900"/>
              </a:spcAft>
            </a:pP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. 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兩</a:t>
            </a:r>
            <a:r>
              <a:rPr lang="zh-TW" altLang="en-US" sz="2800" b="0" dirty="0">
                <a:ea typeface="標楷體" panose="03000509000000000000" pitchFamily="65" charset="-120"/>
              </a:rPr>
              <a:t>個梯形的面積相等。     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Aft>
                <a:spcPts val="900"/>
              </a:spcAft>
            </a:pP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. 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兩</a:t>
            </a:r>
            <a:r>
              <a:rPr lang="zh-TW" altLang="en-US" sz="2800" b="0" dirty="0">
                <a:ea typeface="標楷體" panose="03000509000000000000" pitchFamily="65" charset="-120"/>
              </a:rPr>
              <a:t>個梯形各有兩隻銳角。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61" name="任意多边形: 形状 60">
            <a:extLst>
              <a:ext uri="{FF2B5EF4-FFF2-40B4-BE49-F238E27FC236}">
                <a16:creationId xmlns="" xmlns:a16="http://schemas.microsoft.com/office/drawing/2014/main" id="{B5BAB92C-A977-48BC-9566-3AC5B41BFBDC}"/>
              </a:ext>
            </a:extLst>
          </p:cNvPr>
          <p:cNvSpPr/>
          <p:nvPr/>
        </p:nvSpPr>
        <p:spPr>
          <a:xfrm>
            <a:off x="5343576" y="2406746"/>
            <a:ext cx="441450" cy="469900"/>
          </a:xfrm>
          <a:custGeom>
            <a:avLst/>
            <a:gdLst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361950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  <a:gd name="connsiteX0" fmla="*/ 0 w 1079754"/>
              <a:gd name="connsiteY0" fmla="*/ 0 h 469900"/>
              <a:gd name="connsiteX1" fmla="*/ 1079754 w 1079754"/>
              <a:gd name="connsiteY1" fmla="*/ 6350 h 469900"/>
              <a:gd name="connsiteX2" fmla="*/ 361950 w 1079754"/>
              <a:gd name="connsiteY2" fmla="*/ 463550 h 469900"/>
              <a:gd name="connsiteX3" fmla="*/ 6350 w 1079754"/>
              <a:gd name="connsiteY3" fmla="*/ 469900 h 469900"/>
              <a:gd name="connsiteX4" fmla="*/ 0 w 1079754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754" h="469900">
                <a:moveTo>
                  <a:pt x="0" y="0"/>
                </a:moveTo>
                <a:lnTo>
                  <a:pt x="1079754" y="6350"/>
                </a:lnTo>
                <a:lnTo>
                  <a:pt x="361950" y="463550"/>
                </a:lnTo>
                <a:lnTo>
                  <a:pt x="6350" y="469900"/>
                </a:lnTo>
                <a:cubicBezTo>
                  <a:pt x="8467" y="315383"/>
                  <a:pt x="10583" y="160867"/>
                  <a:pt x="0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任意多边形: 形状 61">
            <a:extLst>
              <a:ext uri="{FF2B5EF4-FFF2-40B4-BE49-F238E27FC236}">
                <a16:creationId xmlns="" xmlns:a16="http://schemas.microsoft.com/office/drawing/2014/main" id="{FF221BC6-0F59-41EC-AFB2-6E66F5459D1C}"/>
              </a:ext>
            </a:extLst>
          </p:cNvPr>
          <p:cNvSpPr/>
          <p:nvPr/>
        </p:nvSpPr>
        <p:spPr>
          <a:xfrm flipH="1" flipV="1">
            <a:off x="5500505" y="2406334"/>
            <a:ext cx="864000" cy="469900"/>
          </a:xfrm>
          <a:custGeom>
            <a:avLst/>
            <a:gdLst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361950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425047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  <a:gd name="connsiteX0" fmla="*/ 0 w 650773"/>
              <a:gd name="connsiteY0" fmla="*/ 0 h 469900"/>
              <a:gd name="connsiteX1" fmla="*/ 650773 w 650773"/>
              <a:gd name="connsiteY1" fmla="*/ 6350 h 469900"/>
              <a:gd name="connsiteX2" fmla="*/ 425047 w 650773"/>
              <a:gd name="connsiteY2" fmla="*/ 463550 h 469900"/>
              <a:gd name="connsiteX3" fmla="*/ 6350 w 650773"/>
              <a:gd name="connsiteY3" fmla="*/ 469900 h 469900"/>
              <a:gd name="connsiteX4" fmla="*/ 0 w 650773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773" h="469900">
                <a:moveTo>
                  <a:pt x="0" y="0"/>
                </a:moveTo>
                <a:lnTo>
                  <a:pt x="650773" y="6350"/>
                </a:lnTo>
                <a:lnTo>
                  <a:pt x="425047" y="463550"/>
                </a:lnTo>
                <a:lnTo>
                  <a:pt x="6350" y="469900"/>
                </a:lnTo>
                <a:cubicBezTo>
                  <a:pt x="8467" y="315383"/>
                  <a:pt x="10583" y="160867"/>
                  <a:pt x="0" y="0"/>
                </a:cubicBezTo>
                <a:close/>
              </a:path>
            </a:pathLst>
          </a:custGeom>
          <a:solidFill>
            <a:srgbClr val="FF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任意多边形: 形状 62">
            <a:extLst>
              <a:ext uri="{FF2B5EF4-FFF2-40B4-BE49-F238E27FC236}">
                <a16:creationId xmlns="" xmlns:a16="http://schemas.microsoft.com/office/drawing/2014/main" id="{D2FEFD01-923F-4895-A4E6-4062EAD0A409}"/>
              </a:ext>
            </a:extLst>
          </p:cNvPr>
          <p:cNvSpPr/>
          <p:nvPr/>
        </p:nvSpPr>
        <p:spPr>
          <a:xfrm>
            <a:off x="5348521" y="2978798"/>
            <a:ext cx="660400" cy="469900"/>
          </a:xfrm>
          <a:custGeom>
            <a:avLst/>
            <a:gdLst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361950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400" h="469900">
                <a:moveTo>
                  <a:pt x="0" y="0"/>
                </a:moveTo>
                <a:lnTo>
                  <a:pt x="660400" y="6350"/>
                </a:lnTo>
                <a:lnTo>
                  <a:pt x="361950" y="463550"/>
                </a:lnTo>
                <a:lnTo>
                  <a:pt x="6350" y="469900"/>
                </a:lnTo>
                <a:cubicBezTo>
                  <a:pt x="8467" y="315383"/>
                  <a:pt x="10583" y="160867"/>
                  <a:pt x="0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任意多边形: 形状 63">
            <a:extLst>
              <a:ext uri="{FF2B5EF4-FFF2-40B4-BE49-F238E27FC236}">
                <a16:creationId xmlns="" xmlns:a16="http://schemas.microsoft.com/office/drawing/2014/main" id="{DE15D523-3108-4586-B941-42A5C49D31CE}"/>
              </a:ext>
            </a:extLst>
          </p:cNvPr>
          <p:cNvSpPr/>
          <p:nvPr/>
        </p:nvSpPr>
        <p:spPr>
          <a:xfrm flipH="1" flipV="1">
            <a:off x="5715000" y="2978386"/>
            <a:ext cx="648000" cy="469900"/>
          </a:xfrm>
          <a:custGeom>
            <a:avLst/>
            <a:gdLst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361950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400" h="469900">
                <a:moveTo>
                  <a:pt x="0" y="0"/>
                </a:moveTo>
                <a:lnTo>
                  <a:pt x="660400" y="6350"/>
                </a:lnTo>
                <a:lnTo>
                  <a:pt x="361950" y="463550"/>
                </a:lnTo>
                <a:lnTo>
                  <a:pt x="6350" y="469900"/>
                </a:lnTo>
                <a:cubicBezTo>
                  <a:pt x="8467" y="315383"/>
                  <a:pt x="10583" y="160867"/>
                  <a:pt x="0" y="0"/>
                </a:cubicBezTo>
                <a:close/>
              </a:path>
            </a:pathLst>
          </a:custGeom>
          <a:solidFill>
            <a:srgbClr val="FF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任意多边形: 形状 2">
            <a:extLst>
              <a:ext uri="{FF2B5EF4-FFF2-40B4-BE49-F238E27FC236}">
                <a16:creationId xmlns="" xmlns:a16="http://schemas.microsoft.com/office/drawing/2014/main" id="{4AAAB3BF-E7B9-4B8F-A816-084525CEE6AD}"/>
              </a:ext>
            </a:extLst>
          </p:cNvPr>
          <p:cNvSpPr/>
          <p:nvPr/>
        </p:nvSpPr>
        <p:spPr>
          <a:xfrm>
            <a:off x="5348521" y="1848496"/>
            <a:ext cx="660400" cy="469900"/>
          </a:xfrm>
          <a:custGeom>
            <a:avLst/>
            <a:gdLst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361950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400" h="469900">
                <a:moveTo>
                  <a:pt x="0" y="0"/>
                </a:moveTo>
                <a:lnTo>
                  <a:pt x="660400" y="6350"/>
                </a:lnTo>
                <a:lnTo>
                  <a:pt x="361950" y="463550"/>
                </a:lnTo>
                <a:lnTo>
                  <a:pt x="6350" y="469900"/>
                </a:lnTo>
                <a:cubicBezTo>
                  <a:pt x="8467" y="315383"/>
                  <a:pt x="10583" y="160867"/>
                  <a:pt x="0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任意多边形: 形状 59">
            <a:extLst>
              <a:ext uri="{FF2B5EF4-FFF2-40B4-BE49-F238E27FC236}">
                <a16:creationId xmlns="" xmlns:a16="http://schemas.microsoft.com/office/drawing/2014/main" id="{0FB82630-AB96-461A-8DBA-E0DC1E93BC18}"/>
              </a:ext>
            </a:extLst>
          </p:cNvPr>
          <p:cNvSpPr/>
          <p:nvPr/>
        </p:nvSpPr>
        <p:spPr>
          <a:xfrm flipH="1" flipV="1">
            <a:off x="5715000" y="1848084"/>
            <a:ext cx="648000" cy="469900"/>
          </a:xfrm>
          <a:custGeom>
            <a:avLst/>
            <a:gdLst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361950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400" h="469900">
                <a:moveTo>
                  <a:pt x="0" y="0"/>
                </a:moveTo>
                <a:lnTo>
                  <a:pt x="660400" y="6350"/>
                </a:lnTo>
                <a:lnTo>
                  <a:pt x="361950" y="463550"/>
                </a:lnTo>
                <a:lnTo>
                  <a:pt x="6350" y="469900"/>
                </a:lnTo>
                <a:cubicBezTo>
                  <a:pt x="8467" y="315383"/>
                  <a:pt x="10583" y="160867"/>
                  <a:pt x="0" y="0"/>
                </a:cubicBezTo>
                <a:close/>
              </a:path>
            </a:pathLst>
          </a:custGeom>
          <a:solidFill>
            <a:srgbClr val="FF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Oval 2">
            <a:extLst>
              <a:ext uri="{FF2B5EF4-FFF2-40B4-BE49-F238E27FC236}">
                <a16:creationId xmlns="" xmlns:a16="http://schemas.microsoft.com/office/drawing/2014/main" id="{A6CB61FA-E835-440A-9DBA-F6F930BA9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4425" y="3853641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2" name="圆角矩形 22">
            <a:extLst>
              <a:ext uri="{FF2B5EF4-FFF2-40B4-BE49-F238E27FC236}">
                <a16:creationId xmlns="" xmlns:a16="http://schemas.microsoft.com/office/drawing/2014/main" id="{52A2B05F-C18F-48E2-8E02-DAE5916B5AC3}"/>
              </a:ext>
            </a:extLst>
          </p:cNvPr>
          <p:cNvSpPr/>
          <p:nvPr/>
        </p:nvSpPr>
        <p:spPr>
          <a:xfrm>
            <a:off x="6618592" y="1393513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(2022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="" xmlns:a16="http://schemas.microsoft.com/office/drawing/2014/main" id="{898DEFF6-8657-4843-89FF-F5846324A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3.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="" xmlns:a16="http://schemas.microsoft.com/office/drawing/2014/main" id="{F2488076-6098-49FF-A801-BEE49D895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66" y="3406884"/>
            <a:ext cx="5966091" cy="1031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  <a:buFontTx/>
              <a:buAutoNum type="alphaUcPeriod"/>
              <a:defRPr/>
            </a:pPr>
            <a:r>
              <a:rPr lang="zh-TW" altLang="en-US" sz="2800" b="0" dirty="0">
                <a:ea typeface="標楷體" panose="03000509000000000000" pitchFamily="65" charset="-120"/>
              </a:rPr>
              <a:t> 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zh-TW" sz="2800" b="0" dirty="0">
                <a:ea typeface="標楷體" panose="03000509000000000000" pitchFamily="65" charset="-120"/>
              </a:rPr>
              <a:t>			</a:t>
            </a:r>
            <a:r>
              <a:rPr lang="en-US" altLang="zh-CN" sz="2800" b="0" dirty="0">
                <a:ea typeface="標楷體" panose="03000509000000000000" pitchFamily="65" charset="-120"/>
              </a:rPr>
              <a:t>B.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C.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		</a:t>
            </a:r>
            <a:r>
              <a:rPr lang="en-US" altLang="zh-CN" sz="2800" b="0" dirty="0">
                <a:ea typeface="標楷體" panose="03000509000000000000" pitchFamily="65" charset="-120"/>
              </a:rPr>
              <a:t>D.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="" xmlns:a16="http://schemas.microsoft.com/office/drawing/2014/main" id="{D61A57E8-3257-41AB-A8C0-0C6312012709}"/>
              </a:ext>
            </a:extLst>
          </p:cNvPr>
          <p:cNvSpPr/>
          <p:nvPr/>
        </p:nvSpPr>
        <p:spPr>
          <a:xfrm>
            <a:off x="5346454" y="1846939"/>
            <a:ext cx="1008000" cy="468000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9" name="直線接點 17">
            <a:extLst>
              <a:ext uri="{FF2B5EF4-FFF2-40B4-BE49-F238E27FC236}">
                <a16:creationId xmlns="" xmlns:a16="http://schemas.microsoft.com/office/drawing/2014/main" id="{2747B616-7C36-4795-B70F-66E1E78DEF99}"/>
              </a:ext>
            </a:extLst>
          </p:cNvPr>
          <p:cNvCxnSpPr/>
          <p:nvPr/>
        </p:nvCxnSpPr>
        <p:spPr>
          <a:xfrm>
            <a:off x="3127674" y="2286998"/>
            <a:ext cx="144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17">
            <a:extLst>
              <a:ext uri="{FF2B5EF4-FFF2-40B4-BE49-F238E27FC236}">
                <a16:creationId xmlns="" xmlns:a16="http://schemas.microsoft.com/office/drawing/2014/main" id="{311F13C8-8C21-46C9-8618-B0B457BC5E74}"/>
              </a:ext>
            </a:extLst>
          </p:cNvPr>
          <p:cNvCxnSpPr>
            <a:cxnSpLocks/>
          </p:cNvCxnSpPr>
          <p:nvPr/>
        </p:nvCxnSpPr>
        <p:spPr>
          <a:xfrm flipV="1">
            <a:off x="5702060" y="1846940"/>
            <a:ext cx="301925" cy="467999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任意多边形: 形状 40">
            <a:extLst>
              <a:ext uri="{FF2B5EF4-FFF2-40B4-BE49-F238E27FC236}">
                <a16:creationId xmlns="" xmlns:a16="http://schemas.microsoft.com/office/drawing/2014/main" id="{B4AD0751-DBDA-4CA6-95CA-4CD2003624DD}"/>
              </a:ext>
            </a:extLst>
          </p:cNvPr>
          <p:cNvSpPr/>
          <p:nvPr/>
        </p:nvSpPr>
        <p:spPr>
          <a:xfrm>
            <a:off x="6251414" y="1845129"/>
            <a:ext cx="108000" cy="108000"/>
          </a:xfrm>
          <a:custGeom>
            <a:avLst/>
            <a:gdLst>
              <a:gd name="connsiteX0" fmla="*/ 0 w 940279"/>
              <a:gd name="connsiteY0" fmla="*/ 0 h 707366"/>
              <a:gd name="connsiteX1" fmla="*/ 8626 w 940279"/>
              <a:gd name="connsiteY1" fmla="*/ 707366 h 707366"/>
              <a:gd name="connsiteX2" fmla="*/ 940279 w 940279"/>
              <a:gd name="connsiteY2" fmla="*/ 707366 h 707366"/>
              <a:gd name="connsiteX0" fmla="*/ 0 w 931653"/>
              <a:gd name="connsiteY0" fmla="*/ 0 h 707366"/>
              <a:gd name="connsiteX1" fmla="*/ 0 w 931653"/>
              <a:gd name="connsiteY1" fmla="*/ 707366 h 707366"/>
              <a:gd name="connsiteX2" fmla="*/ 931653 w 931653"/>
              <a:gd name="connsiteY2" fmla="*/ 707366 h 70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1653" h="707366">
                <a:moveTo>
                  <a:pt x="0" y="0"/>
                </a:moveTo>
                <a:lnTo>
                  <a:pt x="0" y="707366"/>
                </a:lnTo>
                <a:lnTo>
                  <a:pt x="931653" y="707366"/>
                </a:lnTo>
              </a:path>
            </a:pathLst>
          </a:custGeom>
          <a:noFill/>
          <a:ln w="19050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任意多边形: 形状 41">
            <a:extLst>
              <a:ext uri="{FF2B5EF4-FFF2-40B4-BE49-F238E27FC236}">
                <a16:creationId xmlns="" xmlns:a16="http://schemas.microsoft.com/office/drawing/2014/main" id="{512A043E-5227-457A-9599-8395FAABC537}"/>
              </a:ext>
            </a:extLst>
          </p:cNvPr>
          <p:cNvSpPr/>
          <p:nvPr/>
        </p:nvSpPr>
        <p:spPr>
          <a:xfrm flipH="1">
            <a:off x="5351399" y="1842259"/>
            <a:ext cx="108000" cy="108000"/>
          </a:xfrm>
          <a:custGeom>
            <a:avLst/>
            <a:gdLst>
              <a:gd name="connsiteX0" fmla="*/ 0 w 940279"/>
              <a:gd name="connsiteY0" fmla="*/ 0 h 707366"/>
              <a:gd name="connsiteX1" fmla="*/ 8626 w 940279"/>
              <a:gd name="connsiteY1" fmla="*/ 707366 h 707366"/>
              <a:gd name="connsiteX2" fmla="*/ 940279 w 940279"/>
              <a:gd name="connsiteY2" fmla="*/ 707366 h 707366"/>
              <a:gd name="connsiteX0" fmla="*/ 0 w 931653"/>
              <a:gd name="connsiteY0" fmla="*/ 0 h 707366"/>
              <a:gd name="connsiteX1" fmla="*/ 0 w 931653"/>
              <a:gd name="connsiteY1" fmla="*/ 707366 h 707366"/>
              <a:gd name="connsiteX2" fmla="*/ 931653 w 931653"/>
              <a:gd name="connsiteY2" fmla="*/ 707366 h 70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1653" h="707366">
                <a:moveTo>
                  <a:pt x="0" y="0"/>
                </a:moveTo>
                <a:lnTo>
                  <a:pt x="0" y="707366"/>
                </a:lnTo>
                <a:lnTo>
                  <a:pt x="931653" y="707366"/>
                </a:lnTo>
              </a:path>
            </a:pathLst>
          </a:custGeom>
          <a:noFill/>
          <a:ln w="19050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任意多边形: 形状 42">
            <a:extLst>
              <a:ext uri="{FF2B5EF4-FFF2-40B4-BE49-F238E27FC236}">
                <a16:creationId xmlns="" xmlns:a16="http://schemas.microsoft.com/office/drawing/2014/main" id="{D0CCB22F-1E48-4806-9785-F515D003B7B7}"/>
              </a:ext>
            </a:extLst>
          </p:cNvPr>
          <p:cNvSpPr/>
          <p:nvPr/>
        </p:nvSpPr>
        <p:spPr>
          <a:xfrm flipV="1">
            <a:off x="6248536" y="2204560"/>
            <a:ext cx="108000" cy="108000"/>
          </a:xfrm>
          <a:custGeom>
            <a:avLst/>
            <a:gdLst>
              <a:gd name="connsiteX0" fmla="*/ 0 w 940279"/>
              <a:gd name="connsiteY0" fmla="*/ 0 h 707366"/>
              <a:gd name="connsiteX1" fmla="*/ 8626 w 940279"/>
              <a:gd name="connsiteY1" fmla="*/ 707366 h 707366"/>
              <a:gd name="connsiteX2" fmla="*/ 940279 w 940279"/>
              <a:gd name="connsiteY2" fmla="*/ 707366 h 707366"/>
              <a:gd name="connsiteX0" fmla="*/ 0 w 931653"/>
              <a:gd name="connsiteY0" fmla="*/ 0 h 707366"/>
              <a:gd name="connsiteX1" fmla="*/ 0 w 931653"/>
              <a:gd name="connsiteY1" fmla="*/ 707366 h 707366"/>
              <a:gd name="connsiteX2" fmla="*/ 931653 w 931653"/>
              <a:gd name="connsiteY2" fmla="*/ 707366 h 70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1653" h="707366">
                <a:moveTo>
                  <a:pt x="0" y="0"/>
                </a:moveTo>
                <a:lnTo>
                  <a:pt x="0" y="707366"/>
                </a:lnTo>
                <a:lnTo>
                  <a:pt x="931653" y="707366"/>
                </a:lnTo>
              </a:path>
            </a:pathLst>
          </a:custGeom>
          <a:noFill/>
          <a:ln w="19050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任意多边形: 形状 43">
            <a:extLst>
              <a:ext uri="{FF2B5EF4-FFF2-40B4-BE49-F238E27FC236}">
                <a16:creationId xmlns="" xmlns:a16="http://schemas.microsoft.com/office/drawing/2014/main" id="{EE236B1F-46EA-46DF-AAAB-EE66CB3FEC21}"/>
              </a:ext>
            </a:extLst>
          </p:cNvPr>
          <p:cNvSpPr/>
          <p:nvPr/>
        </p:nvSpPr>
        <p:spPr>
          <a:xfrm flipH="1" flipV="1">
            <a:off x="5348521" y="2201690"/>
            <a:ext cx="108000" cy="108000"/>
          </a:xfrm>
          <a:custGeom>
            <a:avLst/>
            <a:gdLst>
              <a:gd name="connsiteX0" fmla="*/ 0 w 940279"/>
              <a:gd name="connsiteY0" fmla="*/ 0 h 707366"/>
              <a:gd name="connsiteX1" fmla="*/ 8626 w 940279"/>
              <a:gd name="connsiteY1" fmla="*/ 707366 h 707366"/>
              <a:gd name="connsiteX2" fmla="*/ 940279 w 940279"/>
              <a:gd name="connsiteY2" fmla="*/ 707366 h 707366"/>
              <a:gd name="connsiteX0" fmla="*/ 0 w 931653"/>
              <a:gd name="connsiteY0" fmla="*/ 0 h 707366"/>
              <a:gd name="connsiteX1" fmla="*/ 0 w 931653"/>
              <a:gd name="connsiteY1" fmla="*/ 707366 h 707366"/>
              <a:gd name="connsiteX2" fmla="*/ 931653 w 931653"/>
              <a:gd name="connsiteY2" fmla="*/ 707366 h 70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1653" h="707366">
                <a:moveTo>
                  <a:pt x="0" y="0"/>
                </a:moveTo>
                <a:lnTo>
                  <a:pt x="0" y="707366"/>
                </a:lnTo>
                <a:lnTo>
                  <a:pt x="931653" y="707366"/>
                </a:lnTo>
              </a:path>
            </a:pathLst>
          </a:custGeom>
          <a:noFill/>
          <a:ln w="19050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Text Box 54">
            <a:extLst>
              <a:ext uri="{FF2B5EF4-FFF2-40B4-BE49-F238E27FC236}">
                <a16:creationId xmlns="" xmlns:a16="http://schemas.microsoft.com/office/drawing/2014/main" id="{45A91EB8-2BC8-4071-8F81-61D10BBA6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318" y="1843869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="" xmlns:a16="http://schemas.microsoft.com/office/drawing/2014/main" id="{924B75DD-8D99-4F55-93AF-413BC1816E26}"/>
              </a:ext>
            </a:extLst>
          </p:cNvPr>
          <p:cNvSpPr/>
          <p:nvPr/>
        </p:nvSpPr>
        <p:spPr>
          <a:xfrm>
            <a:off x="5346454" y="2404056"/>
            <a:ext cx="1008000" cy="468000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7" name="直線接點 17">
            <a:extLst>
              <a:ext uri="{FF2B5EF4-FFF2-40B4-BE49-F238E27FC236}">
                <a16:creationId xmlns="" xmlns:a16="http://schemas.microsoft.com/office/drawing/2014/main" id="{B764E4D9-99E8-42A8-A46E-8D6F71495FDA}"/>
              </a:ext>
            </a:extLst>
          </p:cNvPr>
          <p:cNvCxnSpPr/>
          <p:nvPr/>
        </p:nvCxnSpPr>
        <p:spPr>
          <a:xfrm>
            <a:off x="2886134" y="2819189"/>
            <a:ext cx="144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17">
            <a:extLst>
              <a:ext uri="{FF2B5EF4-FFF2-40B4-BE49-F238E27FC236}">
                <a16:creationId xmlns="" xmlns:a16="http://schemas.microsoft.com/office/drawing/2014/main" id="{8A88D490-3572-4C65-90BF-102E936DAE6A}"/>
              </a:ext>
            </a:extLst>
          </p:cNvPr>
          <p:cNvCxnSpPr>
            <a:cxnSpLocks/>
          </p:cNvCxnSpPr>
          <p:nvPr/>
        </p:nvCxnSpPr>
        <p:spPr>
          <a:xfrm flipV="1">
            <a:off x="5486404" y="2404057"/>
            <a:ext cx="301925" cy="467999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54">
            <a:extLst>
              <a:ext uri="{FF2B5EF4-FFF2-40B4-BE49-F238E27FC236}">
                <a16:creationId xmlns="" xmlns:a16="http://schemas.microsoft.com/office/drawing/2014/main" id="{ECE8E4C0-4569-4A9F-AEB8-AD3EE680C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318" y="2392360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0" name="矩形 49">
            <a:extLst>
              <a:ext uri="{FF2B5EF4-FFF2-40B4-BE49-F238E27FC236}">
                <a16:creationId xmlns="" xmlns:a16="http://schemas.microsoft.com/office/drawing/2014/main" id="{BB68C040-5E84-4B3F-8DAB-63CFCD1A9B8A}"/>
              </a:ext>
            </a:extLst>
          </p:cNvPr>
          <p:cNvSpPr/>
          <p:nvPr/>
        </p:nvSpPr>
        <p:spPr>
          <a:xfrm>
            <a:off x="5343576" y="2974113"/>
            <a:ext cx="1008000" cy="468000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1" name="直線接點 17">
            <a:extLst>
              <a:ext uri="{FF2B5EF4-FFF2-40B4-BE49-F238E27FC236}">
                <a16:creationId xmlns="" xmlns:a16="http://schemas.microsoft.com/office/drawing/2014/main" id="{A3451036-DC32-43CB-8CF9-9A68555CC0C7}"/>
              </a:ext>
            </a:extLst>
          </p:cNvPr>
          <p:cNvCxnSpPr/>
          <p:nvPr/>
        </p:nvCxnSpPr>
        <p:spPr>
          <a:xfrm>
            <a:off x="3366335" y="3379668"/>
            <a:ext cx="144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17">
            <a:extLst>
              <a:ext uri="{FF2B5EF4-FFF2-40B4-BE49-F238E27FC236}">
                <a16:creationId xmlns="" xmlns:a16="http://schemas.microsoft.com/office/drawing/2014/main" id="{ED045ACD-BE2B-4649-99E7-2D7483DD33C2}"/>
              </a:ext>
            </a:extLst>
          </p:cNvPr>
          <p:cNvCxnSpPr>
            <a:cxnSpLocks/>
          </p:cNvCxnSpPr>
          <p:nvPr/>
        </p:nvCxnSpPr>
        <p:spPr>
          <a:xfrm flipV="1">
            <a:off x="5699182" y="2974114"/>
            <a:ext cx="301925" cy="467999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弧形 52">
            <a:extLst>
              <a:ext uri="{FF2B5EF4-FFF2-40B4-BE49-F238E27FC236}">
                <a16:creationId xmlns="" xmlns:a16="http://schemas.microsoft.com/office/drawing/2014/main" id="{59D3F77E-41A9-4F2A-AF51-DC2D34C04C52}"/>
              </a:ext>
            </a:extLst>
          </p:cNvPr>
          <p:cNvSpPr/>
          <p:nvPr/>
        </p:nvSpPr>
        <p:spPr>
          <a:xfrm>
            <a:off x="5565914" y="3294192"/>
            <a:ext cx="288000" cy="288000"/>
          </a:xfrm>
          <a:prstGeom prst="arc">
            <a:avLst>
              <a:gd name="adj1" fmla="val 18147531"/>
              <a:gd name="adj2" fmla="val 0"/>
            </a:avLst>
          </a:prstGeom>
          <a:noFill/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弧形 53">
            <a:extLst>
              <a:ext uri="{FF2B5EF4-FFF2-40B4-BE49-F238E27FC236}">
                <a16:creationId xmlns="" xmlns:a16="http://schemas.microsoft.com/office/drawing/2014/main" id="{2681576A-1A6E-40A9-86C9-5535125E11B1}"/>
              </a:ext>
            </a:extLst>
          </p:cNvPr>
          <p:cNvSpPr/>
          <p:nvPr/>
        </p:nvSpPr>
        <p:spPr>
          <a:xfrm>
            <a:off x="5852572" y="2834871"/>
            <a:ext cx="288000" cy="288000"/>
          </a:xfrm>
          <a:prstGeom prst="arc">
            <a:avLst>
              <a:gd name="adj1" fmla="val 7473442"/>
              <a:gd name="adj2" fmla="val 10677078"/>
            </a:avLst>
          </a:prstGeom>
          <a:noFill/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Text Box 54">
            <a:extLst>
              <a:ext uri="{FF2B5EF4-FFF2-40B4-BE49-F238E27FC236}">
                <a16:creationId xmlns="" xmlns:a16="http://schemas.microsoft.com/office/drawing/2014/main" id="{BAD62CE4-72B8-470D-B9FA-3E1D14C8B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737" y="2915580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6" name="Text Box 54">
            <a:extLst>
              <a:ext uri="{FF2B5EF4-FFF2-40B4-BE49-F238E27FC236}">
                <a16:creationId xmlns="" xmlns:a16="http://schemas.microsoft.com/office/drawing/2014/main" id="{B29DE681-9CED-4731-B567-8A2B9DA40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0367" y="3888788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="" xmlns:a16="http://schemas.microsoft.com/office/drawing/2014/main" id="{D6EA45FB-F188-4251-8245-AF570FEB4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2633" y="1843869"/>
            <a:ext cx="231090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各有兩個直角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="" xmlns:a16="http://schemas.microsoft.com/office/drawing/2014/main" id="{097EA92F-ADE2-4998-9A3C-5E3251C94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9822" y="2401107"/>
            <a:ext cx="193644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面積不相等。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="" xmlns:a16="http://schemas.microsoft.com/office/drawing/2014/main" id="{8E36E646-A42C-4E98-B3A8-66507A8C5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915" y="2993433"/>
            <a:ext cx="213169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各有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一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銳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角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3233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0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5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00"/>
                            </p:stCondLst>
                            <p:childTnLst>
                              <p:par>
                                <p:cTn id="2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9" grpId="0" animBg="1"/>
      <p:bldP spid="29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3" grpId="0" animBg="1"/>
      <p:bldP spid="3" grpId="1" animBg="1"/>
      <p:bldP spid="60" grpId="0" animBg="1"/>
      <p:bldP spid="60" grpId="1" animBg="1"/>
      <p:bldP spid="35" grpId="0" animBg="1"/>
      <p:bldP spid="35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/>
      <p:bldP spid="45" grpId="1"/>
      <p:bldP spid="46" grpId="0" animBg="1"/>
      <p:bldP spid="46" grpId="1" animBg="1"/>
      <p:bldP spid="49" grpId="0"/>
      <p:bldP spid="49" grpId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5" grpId="0"/>
      <p:bldP spid="55" grpId="1"/>
      <p:bldP spid="56" grpId="0"/>
      <p:bldP spid="57" grpId="0"/>
      <p:bldP spid="57" grpId="1"/>
      <p:bldP spid="58" grpId="0"/>
      <p:bldP spid="58" grpId="1"/>
      <p:bldP spid="59" grpId="0"/>
      <p:bldP spid="5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="" xmlns:a16="http://schemas.microsoft.com/office/drawing/2014/main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263</Words>
  <Application>Microsoft Office PowerPoint</Application>
  <PresentationFormat>全屏显示(4:3)</PresentationFormat>
  <Paragraphs>54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等线</vt:lpstr>
      <vt:lpstr>新細明體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2024-03-07T05:42:37Z</dcterms:created>
  <dcterms:modified xsi:type="dcterms:W3CDTF">2024-03-07T05:42:40Z</dcterms:modified>
</cp:coreProperties>
</file>