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56"/>
  </p:notesMasterIdLst>
  <p:sldIdLst>
    <p:sldId id="325" r:id="rId5"/>
    <p:sldId id="312" r:id="rId6"/>
    <p:sldId id="496" r:id="rId7"/>
    <p:sldId id="497" r:id="rId8"/>
    <p:sldId id="492" r:id="rId9"/>
    <p:sldId id="493" r:id="rId10"/>
    <p:sldId id="498" r:id="rId11"/>
    <p:sldId id="499" r:id="rId12"/>
    <p:sldId id="500" r:id="rId13"/>
    <p:sldId id="501" r:id="rId14"/>
    <p:sldId id="502" r:id="rId15"/>
    <p:sldId id="503" r:id="rId16"/>
    <p:sldId id="504" r:id="rId17"/>
    <p:sldId id="505" r:id="rId18"/>
    <p:sldId id="506" r:id="rId19"/>
    <p:sldId id="507" r:id="rId20"/>
    <p:sldId id="508" r:id="rId21"/>
    <p:sldId id="509" r:id="rId22"/>
    <p:sldId id="510" r:id="rId23"/>
    <p:sldId id="511" r:id="rId24"/>
    <p:sldId id="512" r:id="rId25"/>
    <p:sldId id="517" r:id="rId26"/>
    <p:sldId id="518" r:id="rId27"/>
    <p:sldId id="519" r:id="rId28"/>
    <p:sldId id="520" r:id="rId29"/>
    <p:sldId id="521" r:id="rId30"/>
    <p:sldId id="522" r:id="rId31"/>
    <p:sldId id="523" r:id="rId32"/>
    <p:sldId id="524" r:id="rId33"/>
    <p:sldId id="525" r:id="rId34"/>
    <p:sldId id="526" r:id="rId35"/>
    <p:sldId id="527" r:id="rId36"/>
    <p:sldId id="528" r:id="rId37"/>
    <p:sldId id="529" r:id="rId38"/>
    <p:sldId id="530" r:id="rId39"/>
    <p:sldId id="531" r:id="rId40"/>
    <p:sldId id="532" r:id="rId41"/>
    <p:sldId id="533" r:id="rId42"/>
    <p:sldId id="513" r:id="rId43"/>
    <p:sldId id="534" r:id="rId44"/>
    <p:sldId id="535" r:id="rId45"/>
    <p:sldId id="540" r:id="rId46"/>
    <p:sldId id="541" r:id="rId47"/>
    <p:sldId id="536" r:id="rId48"/>
    <p:sldId id="537" r:id="rId49"/>
    <p:sldId id="538" r:id="rId50"/>
    <p:sldId id="539" r:id="rId51"/>
    <p:sldId id="515" r:id="rId52"/>
    <p:sldId id="516" r:id="rId53"/>
    <p:sldId id="495" r:id="rId54"/>
    <p:sldId id="310" r:id="rId5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A7FF"/>
    <a:srgbClr val="0000FF"/>
    <a:srgbClr val="93E3FF"/>
    <a:srgbClr val="FFC5EC"/>
    <a:srgbClr val="FFA7E2"/>
    <a:srgbClr val="92D050"/>
    <a:srgbClr val="FFD757"/>
    <a:srgbClr val="FFC1E0"/>
    <a:srgbClr val="FFD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0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2024/3/11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7841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8305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7951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0344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="" xmlns:a16="http://schemas.microsoft.com/office/drawing/2014/main" id="{29157BA7-2D27-459E-A48A-444E27CA3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="" xmlns:a16="http://schemas.microsoft.com/office/drawing/2014/main" id="{8AFF0BFF-863A-4153-956F-977257FC7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398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1">
            <a:extLst>
              <a:ext uri="{FF2B5EF4-FFF2-40B4-BE49-F238E27FC236}">
                <a16:creationId xmlns="" xmlns:a16="http://schemas.microsoft.com/office/drawing/2014/main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A88A408B-28D7-26F5-67E0-2823A89CDA1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图片 1">
            <a:extLst>
              <a:ext uri="{FF2B5EF4-FFF2-40B4-BE49-F238E27FC236}">
                <a16:creationId xmlns="" xmlns:a16="http://schemas.microsoft.com/office/drawing/2014/main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图片 1">
            <a:extLst>
              <a:ext uri="{FF2B5EF4-FFF2-40B4-BE49-F238E27FC236}">
                <a16:creationId xmlns="" xmlns:a16="http://schemas.microsoft.com/office/drawing/2014/main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4FE49E2C-9045-2A35-4966-ECDE72567E1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图片 1">
            <a:extLst>
              <a:ext uri="{FF2B5EF4-FFF2-40B4-BE49-F238E27FC236}">
                <a16:creationId xmlns="" xmlns:a16="http://schemas.microsoft.com/office/drawing/2014/main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58FA00AC-FF4D-6FD9-49AB-C5A1D1FEE480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图片 1">
            <a:extLst>
              <a:ext uri="{FF2B5EF4-FFF2-40B4-BE49-F238E27FC236}">
                <a16:creationId xmlns="" xmlns:a16="http://schemas.microsoft.com/office/drawing/2014/main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81C6FC50-0250-1E4F-5F22-7AE9FF0220A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03865" y="40325"/>
            <a:ext cx="288015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模擬試卷</a:t>
            </a:r>
            <a:r>
              <a:rPr lang="en-US" altLang="zh-TW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4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1.xml"/><Relationship Id="rId18" Type="http://schemas.openxmlformats.org/officeDocument/2006/relationships/slide" Target="slide27.xml"/><Relationship Id="rId26" Type="http://schemas.openxmlformats.org/officeDocument/2006/relationships/slide" Target="slide38.xml"/><Relationship Id="rId39" Type="http://schemas.openxmlformats.org/officeDocument/2006/relationships/slide" Target="slide9.xml"/><Relationship Id="rId3" Type="http://schemas.openxmlformats.org/officeDocument/2006/relationships/image" Target="../media/image7.png"/><Relationship Id="rId21" Type="http://schemas.openxmlformats.org/officeDocument/2006/relationships/slide" Target="slide30.xml"/><Relationship Id="rId34" Type="http://schemas.openxmlformats.org/officeDocument/2006/relationships/slide" Target="slide48.xml"/><Relationship Id="rId42" Type="http://schemas.openxmlformats.org/officeDocument/2006/relationships/slide" Target="slide12.xml"/><Relationship Id="rId7" Type="http://schemas.openxmlformats.org/officeDocument/2006/relationships/slide" Target="slide14.xml"/><Relationship Id="rId12" Type="http://schemas.openxmlformats.org/officeDocument/2006/relationships/slide" Target="slide20.xml"/><Relationship Id="rId17" Type="http://schemas.openxmlformats.org/officeDocument/2006/relationships/slide" Target="slide26.xml"/><Relationship Id="rId25" Type="http://schemas.openxmlformats.org/officeDocument/2006/relationships/slide" Target="slide34.xml"/><Relationship Id="rId33" Type="http://schemas.openxmlformats.org/officeDocument/2006/relationships/image" Target="../media/image9.png"/><Relationship Id="rId38" Type="http://schemas.openxmlformats.org/officeDocument/2006/relationships/slide" Target="slide8.xml"/><Relationship Id="rId2" Type="http://schemas.openxmlformats.org/officeDocument/2006/relationships/notesSlide" Target="../notesSlides/notesSlide1.xml"/><Relationship Id="rId16" Type="http://schemas.openxmlformats.org/officeDocument/2006/relationships/slide" Target="slide24.xml"/><Relationship Id="rId20" Type="http://schemas.openxmlformats.org/officeDocument/2006/relationships/slide" Target="slide29.xml"/><Relationship Id="rId29" Type="http://schemas.openxmlformats.org/officeDocument/2006/relationships/slide" Target="slide46.xml"/><Relationship Id="rId41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5.xml"/><Relationship Id="rId11" Type="http://schemas.openxmlformats.org/officeDocument/2006/relationships/slide" Target="slide19.xml"/><Relationship Id="rId24" Type="http://schemas.openxmlformats.org/officeDocument/2006/relationships/slide" Target="slide33.xml"/><Relationship Id="rId32" Type="http://schemas.openxmlformats.org/officeDocument/2006/relationships/slide" Target="slide3.xml"/><Relationship Id="rId37" Type="http://schemas.openxmlformats.org/officeDocument/2006/relationships/slide" Target="slide7.xml"/><Relationship Id="rId40" Type="http://schemas.openxmlformats.org/officeDocument/2006/relationships/slide" Target="slide10.xml"/><Relationship Id="rId5" Type="http://schemas.openxmlformats.org/officeDocument/2006/relationships/slide" Target="slide15.xml"/><Relationship Id="rId15" Type="http://schemas.openxmlformats.org/officeDocument/2006/relationships/slide" Target="slide23.xml"/><Relationship Id="rId23" Type="http://schemas.openxmlformats.org/officeDocument/2006/relationships/slide" Target="slide32.xml"/><Relationship Id="rId28" Type="http://schemas.openxmlformats.org/officeDocument/2006/relationships/slide" Target="slide44.xml"/><Relationship Id="rId36" Type="http://schemas.openxmlformats.org/officeDocument/2006/relationships/slide" Target="slide6.xml"/><Relationship Id="rId10" Type="http://schemas.openxmlformats.org/officeDocument/2006/relationships/slide" Target="slide18.xml"/><Relationship Id="rId19" Type="http://schemas.openxmlformats.org/officeDocument/2006/relationships/slide" Target="slide28.xml"/><Relationship Id="rId31" Type="http://schemas.openxmlformats.org/officeDocument/2006/relationships/image" Target="../media/image8.png"/><Relationship Id="rId4" Type="http://schemas.openxmlformats.org/officeDocument/2006/relationships/slide" Target="slide25.xml"/><Relationship Id="rId9" Type="http://schemas.openxmlformats.org/officeDocument/2006/relationships/slide" Target="slide17.xml"/><Relationship Id="rId14" Type="http://schemas.openxmlformats.org/officeDocument/2006/relationships/slide" Target="slide22.xml"/><Relationship Id="rId22" Type="http://schemas.openxmlformats.org/officeDocument/2006/relationships/slide" Target="slide31.xml"/><Relationship Id="rId27" Type="http://schemas.openxmlformats.org/officeDocument/2006/relationships/slide" Target="slide40.xml"/><Relationship Id="rId30" Type="http://schemas.openxmlformats.org/officeDocument/2006/relationships/slide" Target="slide2.xml"/><Relationship Id="rId35" Type="http://schemas.openxmlformats.org/officeDocument/2006/relationships/slide" Target="slide5.xml"/><Relationship Id="rId43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3" descr="icon">
            <a:hlinkClick r:id="rId4" action="ppaction://hlinksldjump"/>
            <a:extLst>
              <a:ext uri="{FF2B5EF4-FFF2-40B4-BE49-F238E27FC236}">
                <a16:creationId xmlns="" xmlns:a16="http://schemas.microsoft.com/office/drawing/2014/main" id="{3C1EC1BC-4BFB-3947-818A-D0F127FC10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21</a:t>
            </a:r>
          </a:p>
        </p:txBody>
      </p:sp>
      <p:sp>
        <p:nvSpPr>
          <p:cNvPr id="4" name="Oval 4" descr="icon">
            <a:hlinkClick r:id="rId5" action="ppaction://hlinksldjump"/>
            <a:extLst>
              <a:ext uri="{FF2B5EF4-FFF2-40B4-BE49-F238E27FC236}">
                <a16:creationId xmlns="" xmlns:a16="http://schemas.microsoft.com/office/drawing/2014/main" id="{95C475A2-1315-79A8-A1DB-FF80AFE487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11</a:t>
            </a:r>
          </a:p>
        </p:txBody>
      </p:sp>
      <p:sp>
        <p:nvSpPr>
          <p:cNvPr id="5" name="Oval 5" descr="icon">
            <a:hlinkClick r:id="rId6" action="ppaction://hlinksldjump"/>
            <a:extLst>
              <a:ext uri="{FF2B5EF4-FFF2-40B4-BE49-F238E27FC236}">
                <a16:creationId xmlns="" xmlns:a16="http://schemas.microsoft.com/office/drawing/2014/main" id="{B1CC962A-EDC6-6449-72B3-B8E563FEA8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31</a:t>
            </a:r>
          </a:p>
        </p:txBody>
      </p:sp>
      <p:sp>
        <p:nvSpPr>
          <p:cNvPr id="6" name="Oval 14" descr="icon">
            <a:hlinkClick r:id="rId7" action="ppaction://hlinksldjump"/>
            <a:extLst>
              <a:ext uri="{FF2B5EF4-FFF2-40B4-BE49-F238E27FC236}">
                <a16:creationId xmlns="" xmlns:a16="http://schemas.microsoft.com/office/drawing/2014/main" id="{E59CF87A-CC9B-3515-3D23-6A411DD339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10</a:t>
            </a:r>
          </a:p>
        </p:txBody>
      </p:sp>
      <p:sp>
        <p:nvSpPr>
          <p:cNvPr id="7" name="Oval 15" descr="icon">
            <a:hlinkClick r:id="rId8" action="ppaction://hlinksldjump"/>
            <a:extLst>
              <a:ext uri="{FF2B5EF4-FFF2-40B4-BE49-F238E27FC236}">
                <a16:creationId xmlns="" xmlns:a16="http://schemas.microsoft.com/office/drawing/2014/main" id="{22114EBB-09BF-BF14-2355-F446517003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12</a:t>
            </a:r>
          </a:p>
        </p:txBody>
      </p:sp>
      <p:sp>
        <p:nvSpPr>
          <p:cNvPr id="8" name="Oval 16" descr="icon">
            <a:hlinkClick r:id="rId9" action="ppaction://hlinksldjump"/>
            <a:extLst>
              <a:ext uri="{FF2B5EF4-FFF2-40B4-BE49-F238E27FC236}">
                <a16:creationId xmlns="" xmlns:a16="http://schemas.microsoft.com/office/drawing/2014/main" id="{E5D966E1-84B2-B421-787F-4AFFA4B61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13</a:t>
            </a:r>
          </a:p>
        </p:txBody>
      </p:sp>
      <p:sp>
        <p:nvSpPr>
          <p:cNvPr id="9" name="Oval 17" descr="icon">
            <a:hlinkClick r:id="rId10" action="ppaction://hlinksldjump"/>
            <a:extLst>
              <a:ext uri="{FF2B5EF4-FFF2-40B4-BE49-F238E27FC236}">
                <a16:creationId xmlns="" xmlns:a16="http://schemas.microsoft.com/office/drawing/2014/main" id="{54E2FC24-1B17-78FA-2F4E-33F66D9AF1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14</a:t>
            </a:r>
          </a:p>
        </p:txBody>
      </p:sp>
      <p:sp>
        <p:nvSpPr>
          <p:cNvPr id="10" name="Oval 18" descr="icon">
            <a:hlinkClick r:id="rId11" action="ppaction://hlinksldjump"/>
            <a:extLst>
              <a:ext uri="{FF2B5EF4-FFF2-40B4-BE49-F238E27FC236}">
                <a16:creationId xmlns="" xmlns:a16="http://schemas.microsoft.com/office/drawing/2014/main" id="{AA6B0620-2292-4AB5-3F84-BC559147E0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15</a:t>
            </a:r>
          </a:p>
        </p:txBody>
      </p:sp>
      <p:sp>
        <p:nvSpPr>
          <p:cNvPr id="11" name="Oval 19" descr="icon">
            <a:hlinkClick r:id="rId12" action="ppaction://hlinksldjump"/>
            <a:extLst>
              <a:ext uri="{FF2B5EF4-FFF2-40B4-BE49-F238E27FC236}">
                <a16:creationId xmlns="" xmlns:a16="http://schemas.microsoft.com/office/drawing/2014/main" id="{97862E60-94D9-E13B-1E14-A4524BB2F67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16</a:t>
            </a:r>
          </a:p>
        </p:txBody>
      </p:sp>
      <p:sp>
        <p:nvSpPr>
          <p:cNvPr id="12" name="Oval 20" descr="icon">
            <a:hlinkClick r:id="rId13" action="ppaction://hlinksldjump"/>
            <a:extLst>
              <a:ext uri="{FF2B5EF4-FFF2-40B4-BE49-F238E27FC236}">
                <a16:creationId xmlns="" xmlns:a16="http://schemas.microsoft.com/office/drawing/2014/main" id="{B3D989DA-A3AA-E0F7-5532-65FBFFBAC3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17</a:t>
            </a:r>
          </a:p>
        </p:txBody>
      </p:sp>
      <p:sp>
        <p:nvSpPr>
          <p:cNvPr id="13" name="Oval 21" descr="icon">
            <a:hlinkClick r:id="rId14" action="ppaction://hlinksldjump"/>
            <a:extLst>
              <a:ext uri="{FF2B5EF4-FFF2-40B4-BE49-F238E27FC236}">
                <a16:creationId xmlns="" xmlns:a16="http://schemas.microsoft.com/office/drawing/2014/main" id="{302C9E6F-7A0B-B418-AFC2-4EAF6C11FA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18</a:t>
            </a:r>
          </a:p>
        </p:txBody>
      </p:sp>
      <p:sp>
        <p:nvSpPr>
          <p:cNvPr id="14" name="Oval 22" descr="icon">
            <a:hlinkClick r:id="rId15" action="ppaction://hlinksldjump"/>
            <a:extLst>
              <a:ext uri="{FF2B5EF4-FFF2-40B4-BE49-F238E27FC236}">
                <a16:creationId xmlns="" xmlns:a16="http://schemas.microsoft.com/office/drawing/2014/main" id="{E79F8EA3-7451-E02D-9650-37B85AA710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19</a:t>
            </a:r>
          </a:p>
        </p:txBody>
      </p:sp>
      <p:sp>
        <p:nvSpPr>
          <p:cNvPr id="15" name="Oval 23" descr="icon">
            <a:hlinkClick r:id="rId16" action="ppaction://hlinksldjump"/>
            <a:extLst>
              <a:ext uri="{FF2B5EF4-FFF2-40B4-BE49-F238E27FC236}">
                <a16:creationId xmlns="" xmlns:a16="http://schemas.microsoft.com/office/drawing/2014/main" id="{67F31A08-A06B-9D6A-4CA5-7D9778C307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29194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20</a:t>
            </a:r>
          </a:p>
        </p:txBody>
      </p:sp>
      <p:sp>
        <p:nvSpPr>
          <p:cNvPr id="16" name="Oval 24" descr="icon">
            <a:hlinkClick r:id="rId17" action="ppaction://hlinksldjump"/>
            <a:extLst>
              <a:ext uri="{FF2B5EF4-FFF2-40B4-BE49-F238E27FC236}">
                <a16:creationId xmlns="" xmlns:a16="http://schemas.microsoft.com/office/drawing/2014/main" id="{A4797C24-82F2-04CE-D2FA-DF48E0DCAB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22</a:t>
            </a:r>
          </a:p>
        </p:txBody>
      </p:sp>
      <p:sp>
        <p:nvSpPr>
          <p:cNvPr id="17" name="Oval 25" descr="icon">
            <a:hlinkClick r:id="rId18" action="ppaction://hlinksldjump"/>
            <a:extLst>
              <a:ext uri="{FF2B5EF4-FFF2-40B4-BE49-F238E27FC236}">
                <a16:creationId xmlns="" xmlns:a16="http://schemas.microsoft.com/office/drawing/2014/main" id="{76D52A9B-12EE-1795-D6AE-981040014C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23</a:t>
            </a:r>
          </a:p>
        </p:txBody>
      </p:sp>
      <p:sp>
        <p:nvSpPr>
          <p:cNvPr id="18" name="Oval 26" descr="icon">
            <a:hlinkClick r:id="rId19" action="ppaction://hlinksldjump"/>
            <a:extLst>
              <a:ext uri="{FF2B5EF4-FFF2-40B4-BE49-F238E27FC236}">
                <a16:creationId xmlns="" xmlns:a16="http://schemas.microsoft.com/office/drawing/2014/main" id="{4E215F52-A89B-64E5-4085-6548114577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24</a:t>
            </a:r>
          </a:p>
        </p:txBody>
      </p:sp>
      <p:sp>
        <p:nvSpPr>
          <p:cNvPr id="19" name="Oval 27" descr="icon">
            <a:hlinkClick r:id="rId20" action="ppaction://hlinksldjump"/>
            <a:extLst>
              <a:ext uri="{FF2B5EF4-FFF2-40B4-BE49-F238E27FC236}">
                <a16:creationId xmlns="" xmlns:a16="http://schemas.microsoft.com/office/drawing/2014/main" id="{362751C8-532A-B418-3E95-70B57B2ED2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25</a:t>
            </a:r>
          </a:p>
        </p:txBody>
      </p:sp>
      <p:sp>
        <p:nvSpPr>
          <p:cNvPr id="20" name="Oval 28" descr="icon">
            <a:hlinkClick r:id="rId21" action="ppaction://hlinksldjump"/>
            <a:extLst>
              <a:ext uri="{FF2B5EF4-FFF2-40B4-BE49-F238E27FC236}">
                <a16:creationId xmlns="" xmlns:a16="http://schemas.microsoft.com/office/drawing/2014/main" id="{FB3827B5-2AD4-30F3-BEB1-B6C99353D4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26</a:t>
            </a:r>
          </a:p>
        </p:txBody>
      </p:sp>
      <p:sp>
        <p:nvSpPr>
          <p:cNvPr id="21" name="Oval 29" descr="icon">
            <a:hlinkClick r:id="rId22" action="ppaction://hlinksldjump"/>
            <a:extLst>
              <a:ext uri="{FF2B5EF4-FFF2-40B4-BE49-F238E27FC236}">
                <a16:creationId xmlns="" xmlns:a16="http://schemas.microsoft.com/office/drawing/2014/main" id="{456BC30A-3363-17CC-035C-5BD8789FBC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27</a:t>
            </a:r>
          </a:p>
        </p:txBody>
      </p:sp>
      <p:sp>
        <p:nvSpPr>
          <p:cNvPr id="23" name="Oval 30" descr="icon">
            <a:hlinkClick r:id="rId23" action="ppaction://hlinksldjump"/>
            <a:extLst>
              <a:ext uri="{FF2B5EF4-FFF2-40B4-BE49-F238E27FC236}">
                <a16:creationId xmlns="" xmlns:a16="http://schemas.microsoft.com/office/drawing/2014/main" id="{B477F7D5-EEFD-A5C8-4E98-CEE44822FB0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28</a:t>
            </a:r>
          </a:p>
        </p:txBody>
      </p:sp>
      <p:sp>
        <p:nvSpPr>
          <p:cNvPr id="24" name="Oval 31" descr="icon">
            <a:hlinkClick r:id="rId24" action="ppaction://hlinksldjump"/>
            <a:extLst>
              <a:ext uri="{FF2B5EF4-FFF2-40B4-BE49-F238E27FC236}">
                <a16:creationId xmlns="" xmlns:a16="http://schemas.microsoft.com/office/drawing/2014/main" id="{8DA5ACB0-850E-CD8A-E16E-C9ED529537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29</a:t>
            </a:r>
          </a:p>
        </p:txBody>
      </p:sp>
      <p:sp>
        <p:nvSpPr>
          <p:cNvPr id="25" name="Oval 32" descr="icon">
            <a:hlinkClick r:id="rId25" action="ppaction://hlinksldjump"/>
            <a:extLst>
              <a:ext uri="{FF2B5EF4-FFF2-40B4-BE49-F238E27FC236}">
                <a16:creationId xmlns="" xmlns:a16="http://schemas.microsoft.com/office/drawing/2014/main" id="{566082E3-C924-C477-C10E-7641FED9AD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72388" y="39100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30</a:t>
            </a:r>
          </a:p>
        </p:txBody>
      </p:sp>
      <p:sp>
        <p:nvSpPr>
          <p:cNvPr id="26" name="Oval 33" descr="icon">
            <a:hlinkClick r:id="rId26" action="ppaction://hlinksldjump"/>
            <a:extLst>
              <a:ext uri="{FF2B5EF4-FFF2-40B4-BE49-F238E27FC236}">
                <a16:creationId xmlns="" xmlns:a16="http://schemas.microsoft.com/office/drawing/2014/main" id="{91E9FCF9-39AF-8D15-E820-EF78E636B8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32</a:t>
            </a:r>
          </a:p>
        </p:txBody>
      </p:sp>
      <p:sp>
        <p:nvSpPr>
          <p:cNvPr id="27" name="Oval 34" descr="icon">
            <a:hlinkClick r:id="rId27" action="ppaction://hlinksldjump"/>
            <a:extLst>
              <a:ext uri="{FF2B5EF4-FFF2-40B4-BE49-F238E27FC236}">
                <a16:creationId xmlns="" xmlns:a16="http://schemas.microsoft.com/office/drawing/2014/main" id="{C9DF5581-B20E-11BA-71E9-07A2ACA73B1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33</a:t>
            </a:r>
          </a:p>
        </p:txBody>
      </p:sp>
      <p:sp>
        <p:nvSpPr>
          <p:cNvPr id="28" name="Oval 35" descr="icon">
            <a:hlinkClick r:id="rId28" action="ppaction://hlinksldjump"/>
            <a:extLst>
              <a:ext uri="{FF2B5EF4-FFF2-40B4-BE49-F238E27FC236}">
                <a16:creationId xmlns="" xmlns:a16="http://schemas.microsoft.com/office/drawing/2014/main" id="{5367EA4B-53F7-F27E-5714-EA7B6DE117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34</a:t>
            </a:r>
          </a:p>
        </p:txBody>
      </p:sp>
      <p:sp>
        <p:nvSpPr>
          <p:cNvPr id="29" name="Oval 36" descr="icon">
            <a:hlinkClick r:id="rId29" action="ppaction://hlinksldjump"/>
            <a:extLst>
              <a:ext uri="{FF2B5EF4-FFF2-40B4-BE49-F238E27FC236}">
                <a16:creationId xmlns="" xmlns:a16="http://schemas.microsoft.com/office/drawing/2014/main" id="{1A2A80D3-1DD4-0559-F050-E0956216AE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35</a:t>
            </a:r>
          </a:p>
        </p:txBody>
      </p:sp>
      <p:pic>
        <p:nvPicPr>
          <p:cNvPr id="30" name="Picture 52" descr="學生須知">
            <a:hlinkClick r:id="rId30" action="ppaction://hlinksldjump"/>
            <a:extLst>
              <a:ext uri="{FF2B5EF4-FFF2-40B4-BE49-F238E27FC236}">
                <a16:creationId xmlns="" xmlns:a16="http://schemas.microsoft.com/office/drawing/2014/main" id="{343E0DAD-F596-CF13-DDA5-AEA6ED24F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75" y="130492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53" descr="考核課題">
            <a:hlinkClick r:id="rId32" action="ppaction://hlinksldjump"/>
            <a:extLst>
              <a:ext uri="{FF2B5EF4-FFF2-40B4-BE49-F238E27FC236}">
                <a16:creationId xmlns="" xmlns:a16="http://schemas.microsoft.com/office/drawing/2014/main" id="{9A3C1A2F-1ED3-3DA3-B614-8D97B578D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304925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Oval 37" descr="icon">
            <a:hlinkClick r:id="rId34" action="ppaction://hlinksldjump"/>
            <a:extLst>
              <a:ext uri="{FF2B5EF4-FFF2-40B4-BE49-F238E27FC236}">
                <a16:creationId xmlns="" xmlns:a16="http://schemas.microsoft.com/office/drawing/2014/main" id="{9BB277FE-BA9A-1494-3693-DF6A695692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4900613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36</a:t>
            </a:r>
          </a:p>
        </p:txBody>
      </p:sp>
      <p:sp>
        <p:nvSpPr>
          <p:cNvPr id="33" name="Oval 14" descr="icon">
            <a:hlinkClick r:id="rId35" action="ppaction://hlinksldjump"/>
            <a:extLst>
              <a:ext uri="{FF2B5EF4-FFF2-40B4-BE49-F238E27FC236}">
                <a16:creationId xmlns="" xmlns:a16="http://schemas.microsoft.com/office/drawing/2014/main" id="{3752DFC9-2108-1ECE-E855-4D47470B24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1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1</a:t>
            </a:r>
          </a:p>
        </p:txBody>
      </p:sp>
      <p:sp>
        <p:nvSpPr>
          <p:cNvPr id="34" name="Oval 14" descr="icon">
            <a:hlinkClick r:id="rId36" action="ppaction://hlinksldjump"/>
            <a:extLst>
              <a:ext uri="{FF2B5EF4-FFF2-40B4-BE49-F238E27FC236}">
                <a16:creationId xmlns="" xmlns:a16="http://schemas.microsoft.com/office/drawing/2014/main" id="{A7D315E3-F37D-3666-F2B8-58049DD81F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7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2</a:t>
            </a:r>
          </a:p>
        </p:txBody>
      </p:sp>
      <p:sp>
        <p:nvSpPr>
          <p:cNvPr id="35" name="Oval 14" descr="icon">
            <a:hlinkClick r:id="rId37" action="ppaction://hlinksldjump"/>
            <a:extLst>
              <a:ext uri="{FF2B5EF4-FFF2-40B4-BE49-F238E27FC236}">
                <a16:creationId xmlns="" xmlns:a16="http://schemas.microsoft.com/office/drawing/2014/main" id="{9AD30ACD-894F-FB59-6636-4AC404366B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33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3</a:t>
            </a:r>
          </a:p>
        </p:txBody>
      </p:sp>
      <p:sp>
        <p:nvSpPr>
          <p:cNvPr id="36" name="Oval 14" descr="icon">
            <a:hlinkClick r:id="rId38" action="ppaction://hlinksldjump"/>
            <a:extLst>
              <a:ext uri="{FF2B5EF4-FFF2-40B4-BE49-F238E27FC236}">
                <a16:creationId xmlns="" xmlns:a16="http://schemas.microsoft.com/office/drawing/2014/main" id="{5BCBE5D2-5D5D-1C78-9F0F-B0F1E61802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4</a:t>
            </a:r>
          </a:p>
        </p:txBody>
      </p:sp>
      <p:sp>
        <p:nvSpPr>
          <p:cNvPr id="37" name="Oval 14" descr="icon">
            <a:hlinkClick r:id="rId39" action="ppaction://hlinksldjump"/>
            <a:extLst>
              <a:ext uri="{FF2B5EF4-FFF2-40B4-BE49-F238E27FC236}">
                <a16:creationId xmlns="" xmlns:a16="http://schemas.microsoft.com/office/drawing/2014/main" id="{FC98D7EE-DA64-E4A2-D01D-BC5EE11F34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62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5</a:t>
            </a:r>
          </a:p>
        </p:txBody>
      </p:sp>
      <p:sp>
        <p:nvSpPr>
          <p:cNvPr id="38" name="Oval 14" descr="icon">
            <a:hlinkClick r:id="rId40" action="ppaction://hlinksldjump"/>
            <a:extLst>
              <a:ext uri="{FF2B5EF4-FFF2-40B4-BE49-F238E27FC236}">
                <a16:creationId xmlns="" xmlns:a16="http://schemas.microsoft.com/office/drawing/2014/main" id="{E27F246A-D1F4-86AA-56EC-C567B06461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24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6</a:t>
            </a:r>
          </a:p>
        </p:txBody>
      </p:sp>
      <p:sp>
        <p:nvSpPr>
          <p:cNvPr id="39" name="Oval 14" descr="icon">
            <a:hlinkClick r:id="rId41" action="ppaction://hlinksldjump"/>
            <a:extLst>
              <a:ext uri="{FF2B5EF4-FFF2-40B4-BE49-F238E27FC236}">
                <a16:creationId xmlns="" xmlns:a16="http://schemas.microsoft.com/office/drawing/2014/main" id="{05E99454-665A-C09A-3F29-89B4C33FAB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86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7</a:t>
            </a:r>
          </a:p>
        </p:txBody>
      </p:sp>
      <p:sp>
        <p:nvSpPr>
          <p:cNvPr id="40" name="Oval 14" descr="icon">
            <a:hlinkClick r:id="rId42" action="ppaction://hlinksldjump"/>
            <a:extLst>
              <a:ext uri="{FF2B5EF4-FFF2-40B4-BE49-F238E27FC236}">
                <a16:creationId xmlns="" xmlns:a16="http://schemas.microsoft.com/office/drawing/2014/main" id="{2EBB1A06-66C6-4514-6476-4E6DD118DF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48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8</a:t>
            </a:r>
          </a:p>
        </p:txBody>
      </p:sp>
      <p:sp>
        <p:nvSpPr>
          <p:cNvPr id="41" name="Oval 14" descr="icon">
            <a:hlinkClick r:id="rId43" action="ppaction://hlinksldjump"/>
            <a:extLst>
              <a:ext uri="{FF2B5EF4-FFF2-40B4-BE49-F238E27FC236}">
                <a16:creationId xmlns="" xmlns:a16="http://schemas.microsoft.com/office/drawing/2014/main" id="{18A51977-1D9C-3561-AB1B-69B827348A2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10388" y="1952625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9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="" xmlns:a16="http://schemas.microsoft.com/office/drawing/2014/main" id="{477260A7-7DC8-06C8-BEF3-3F9CCB91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8988" y="161607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6EAF843-65C7-F721-138C-5669B1B49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F213270F-8D55-C6BE-21AA-83DEC711DEB4}"/>
              </a:ext>
            </a:extLst>
          </p:cNvPr>
          <p:cNvSpPr txBox="1"/>
          <p:nvPr/>
        </p:nvSpPr>
        <p:spPr>
          <a:xfrm>
            <a:off x="795337" y="904796"/>
            <a:ext cx="5700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下列哪一個數的值相等於</a:t>
            </a:r>
            <a:r>
              <a:rPr lang="en-US" altLang="zh-TW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0.009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C623541D-C88A-038D-6BB6-E48FB7D86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475" y="1530762"/>
            <a:ext cx="6635750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/>
              <a:t>A. 9%			B. 0.9%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/>
              <a:t>C. 0.09%			D. 0.009%</a:t>
            </a:r>
          </a:p>
        </p:txBody>
      </p:sp>
      <p:sp>
        <p:nvSpPr>
          <p:cNvPr id="8" name="矩形 7">
            <a:extLst>
              <a:ext uri="{FF2B5EF4-FFF2-40B4-BE49-F238E27FC236}">
                <a16:creationId xmlns="" xmlns:a16="http://schemas.microsoft.com/office/drawing/2014/main" id="{9E85662F-41E5-AFE5-41AF-95CF423A5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75" y="4317048"/>
            <a:ext cx="2727325" cy="40322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HK" sz="1800">
              <a:solidFill>
                <a:srgbClr val="0000FF"/>
              </a:solidFill>
            </a:endParaRPr>
          </a:p>
        </p:txBody>
      </p:sp>
      <p:sp>
        <p:nvSpPr>
          <p:cNvPr id="10" name="TextBox 27">
            <a:extLst>
              <a:ext uri="{FF2B5EF4-FFF2-40B4-BE49-F238E27FC236}">
                <a16:creationId xmlns="" xmlns:a16="http://schemas.microsoft.com/office/drawing/2014/main" id="{2D7A9584-DF59-E40D-A902-E052CBA1F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8338" y="154921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AEC7ED2-4C45-44FA-2F81-0DD7F631E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3784600"/>
            <a:ext cx="151289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A. 9%</a:t>
            </a:r>
          </a:p>
        </p:txBody>
      </p:sp>
      <p:sp>
        <p:nvSpPr>
          <p:cNvPr id="12" name="Text Box 20">
            <a:extLst>
              <a:ext uri="{FF2B5EF4-FFF2-40B4-BE49-F238E27FC236}">
                <a16:creationId xmlns="" xmlns:a16="http://schemas.microsoft.com/office/drawing/2014/main" id="{7D6C5C40-3FDF-948C-2FDE-402FF110C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4732550"/>
            <a:ext cx="214898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C. 0.09%</a:t>
            </a:r>
          </a:p>
        </p:txBody>
      </p:sp>
      <p:sp>
        <p:nvSpPr>
          <p:cNvPr id="13" name="Text Box 20">
            <a:extLst>
              <a:ext uri="{FF2B5EF4-FFF2-40B4-BE49-F238E27FC236}">
                <a16:creationId xmlns="" xmlns:a16="http://schemas.microsoft.com/office/drawing/2014/main" id="{C67C93CC-34BB-36BB-3E45-4906DA696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5204143"/>
            <a:ext cx="228214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D. 0.009%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="" xmlns:a16="http://schemas.microsoft.com/office/drawing/2014/main" id="{30770C2A-3412-D383-9B2F-E4FC1F958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4256194"/>
            <a:ext cx="176123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B. 0.9%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="" xmlns:a16="http://schemas.microsoft.com/office/drawing/2014/main" id="{AAF88F20-6CFD-3FA0-AE5B-E89A7FB69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555" y="2945878"/>
            <a:ext cx="2952000" cy="83099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百分數化爲小數：</a:t>
            </a:r>
            <a:endParaRPr lang="en-US" altLang="zh-CN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小數點</a:t>
            </a:r>
            <a:r>
              <a:rPr lang="zh-CN" altLang="en-US" sz="2400" b="0" dirty="0">
                <a:solidFill>
                  <a:srgbClr val="00B0F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向左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移兩個位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</a:p>
        </p:txBody>
      </p:sp>
      <p:sp>
        <p:nvSpPr>
          <p:cNvPr id="17" name="Rectangle 4">
            <a:extLst>
              <a:ext uri="{FF2B5EF4-FFF2-40B4-BE49-F238E27FC236}">
                <a16:creationId xmlns="" xmlns:a16="http://schemas.microsoft.com/office/drawing/2014/main" id="{7494AA2D-116B-EDD8-7AD7-E6C705A62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985" y="2421586"/>
            <a:ext cx="61548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方法一：將各項的百分數化爲小數。</a:t>
            </a:r>
          </a:p>
        </p:txBody>
      </p:sp>
      <p:sp>
        <p:nvSpPr>
          <p:cNvPr id="18" name="手繪多邊形: 圖案 17">
            <a:extLst>
              <a:ext uri="{FF2B5EF4-FFF2-40B4-BE49-F238E27FC236}">
                <a16:creationId xmlns="" xmlns:a16="http://schemas.microsoft.com/office/drawing/2014/main" id="{D14406A4-FBDA-D342-7A78-A8F13F791FF5}"/>
              </a:ext>
            </a:extLst>
          </p:cNvPr>
          <p:cNvSpPr/>
          <p:nvPr/>
        </p:nvSpPr>
        <p:spPr bwMode="auto">
          <a:xfrm>
            <a:off x="1447800" y="4159250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手繪多邊形: 圖案 19">
            <a:extLst>
              <a:ext uri="{FF2B5EF4-FFF2-40B4-BE49-F238E27FC236}">
                <a16:creationId xmlns="" xmlns:a16="http://schemas.microsoft.com/office/drawing/2014/main" id="{07626E94-657B-9C8E-C597-06877D9684CF}"/>
              </a:ext>
            </a:extLst>
          </p:cNvPr>
          <p:cNvSpPr/>
          <p:nvPr/>
        </p:nvSpPr>
        <p:spPr bwMode="auto">
          <a:xfrm>
            <a:off x="1209675" y="4159250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手繪多邊形: 圖案 21">
            <a:extLst>
              <a:ext uri="{FF2B5EF4-FFF2-40B4-BE49-F238E27FC236}">
                <a16:creationId xmlns="" xmlns:a16="http://schemas.microsoft.com/office/drawing/2014/main" id="{468A0E7F-E1F3-F658-F473-61DC1946C467}"/>
              </a:ext>
            </a:extLst>
          </p:cNvPr>
          <p:cNvSpPr/>
          <p:nvPr/>
        </p:nvSpPr>
        <p:spPr bwMode="auto">
          <a:xfrm>
            <a:off x="1495107" y="4669078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手繪多邊形: 圖案 23">
            <a:extLst>
              <a:ext uri="{FF2B5EF4-FFF2-40B4-BE49-F238E27FC236}">
                <a16:creationId xmlns="" xmlns:a16="http://schemas.microsoft.com/office/drawing/2014/main" id="{8A6B3094-AA6F-7B8B-7438-733F49235FF4}"/>
              </a:ext>
            </a:extLst>
          </p:cNvPr>
          <p:cNvSpPr/>
          <p:nvPr/>
        </p:nvSpPr>
        <p:spPr bwMode="auto">
          <a:xfrm>
            <a:off x="1256982" y="4669078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手繪多邊形: 圖案 26">
            <a:extLst>
              <a:ext uri="{FF2B5EF4-FFF2-40B4-BE49-F238E27FC236}">
                <a16:creationId xmlns="" xmlns:a16="http://schemas.microsoft.com/office/drawing/2014/main" id="{5C64210D-9D70-1FF4-EA6B-EEBC007EB4AD}"/>
              </a:ext>
            </a:extLst>
          </p:cNvPr>
          <p:cNvSpPr/>
          <p:nvPr/>
        </p:nvSpPr>
        <p:spPr bwMode="auto">
          <a:xfrm>
            <a:off x="1510347" y="5141358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手繪多邊形: 圖案 28">
            <a:extLst>
              <a:ext uri="{FF2B5EF4-FFF2-40B4-BE49-F238E27FC236}">
                <a16:creationId xmlns="" xmlns:a16="http://schemas.microsoft.com/office/drawing/2014/main" id="{90771633-102F-3F61-B51E-13B4605B6C34}"/>
              </a:ext>
            </a:extLst>
          </p:cNvPr>
          <p:cNvSpPr/>
          <p:nvPr/>
        </p:nvSpPr>
        <p:spPr bwMode="auto">
          <a:xfrm>
            <a:off x="1272222" y="5141358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手繪多邊形: 圖案 30">
            <a:extLst>
              <a:ext uri="{FF2B5EF4-FFF2-40B4-BE49-F238E27FC236}">
                <a16:creationId xmlns="" xmlns:a16="http://schemas.microsoft.com/office/drawing/2014/main" id="{D96A87D6-7F63-C995-E01E-83E48B3662AB}"/>
              </a:ext>
            </a:extLst>
          </p:cNvPr>
          <p:cNvSpPr/>
          <p:nvPr/>
        </p:nvSpPr>
        <p:spPr bwMode="auto">
          <a:xfrm>
            <a:off x="1510347" y="5612951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手繪多邊形: 圖案 32">
            <a:extLst>
              <a:ext uri="{FF2B5EF4-FFF2-40B4-BE49-F238E27FC236}">
                <a16:creationId xmlns="" xmlns:a16="http://schemas.microsoft.com/office/drawing/2014/main" id="{57779B3D-3E1C-73E9-A037-60BBAB2E5423}"/>
              </a:ext>
            </a:extLst>
          </p:cNvPr>
          <p:cNvSpPr/>
          <p:nvPr/>
        </p:nvSpPr>
        <p:spPr bwMode="auto">
          <a:xfrm>
            <a:off x="1272222" y="5612951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5" name="直線接點 34">
            <a:extLst>
              <a:ext uri="{FF2B5EF4-FFF2-40B4-BE49-F238E27FC236}">
                <a16:creationId xmlns="" xmlns:a16="http://schemas.microsoft.com/office/drawing/2014/main" id="{8CB8705A-C277-C026-BACE-E1AF0563C3DB}"/>
              </a:ext>
            </a:extLst>
          </p:cNvPr>
          <p:cNvCxnSpPr/>
          <p:nvPr/>
        </p:nvCxnSpPr>
        <p:spPr bwMode="auto">
          <a:xfrm>
            <a:off x="3742054" y="1382296"/>
            <a:ext cx="198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048F2C32-F741-6425-9580-4E62574E8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9089" y="4068551"/>
            <a:ext cx="2952000" cy="83099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小數化爲百分數：</a:t>
            </a:r>
            <a:endParaRPr lang="en-US" altLang="zh-CN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小數點</a:t>
            </a:r>
            <a:r>
              <a:rPr lang="zh-CN" altLang="en-US" sz="2400" b="0" dirty="0">
                <a:solidFill>
                  <a:srgbClr val="00B0F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向右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移兩個位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="" xmlns:a16="http://schemas.microsoft.com/office/drawing/2014/main" id="{0F96C534-B2A9-A102-CCE3-28221A87B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9660" y="3082870"/>
            <a:ext cx="3663155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方法二：</a:t>
            </a:r>
            <a:endParaRPr kumimoji="1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將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0.009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化爲百分數。</a:t>
            </a:r>
          </a:p>
        </p:txBody>
      </p:sp>
      <p:sp>
        <p:nvSpPr>
          <p:cNvPr id="39" name="Text Box 20">
            <a:extLst>
              <a:ext uri="{FF2B5EF4-FFF2-40B4-BE49-F238E27FC236}">
                <a16:creationId xmlns="" xmlns:a16="http://schemas.microsoft.com/office/drawing/2014/main" id="{CEED9E42-7AC1-82A1-6BAA-33CA926D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3738" y="4985246"/>
            <a:ext cx="134900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0.009</a:t>
            </a:r>
          </a:p>
        </p:txBody>
      </p:sp>
      <p:sp>
        <p:nvSpPr>
          <p:cNvPr id="41" name="手繪多邊形: 圖案 40">
            <a:extLst>
              <a:ext uri="{FF2B5EF4-FFF2-40B4-BE49-F238E27FC236}">
                <a16:creationId xmlns="" xmlns:a16="http://schemas.microsoft.com/office/drawing/2014/main" id="{6D883BC0-2AC9-C5F8-46F9-276151932DF5}"/>
              </a:ext>
            </a:extLst>
          </p:cNvPr>
          <p:cNvSpPr/>
          <p:nvPr/>
        </p:nvSpPr>
        <p:spPr bwMode="auto">
          <a:xfrm flipH="1">
            <a:off x="5914300" y="5381403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手繪多邊形: 圖案 42">
            <a:extLst>
              <a:ext uri="{FF2B5EF4-FFF2-40B4-BE49-F238E27FC236}">
                <a16:creationId xmlns="" xmlns:a16="http://schemas.microsoft.com/office/drawing/2014/main" id="{2CB3AC02-A281-A435-069D-54765366A0C2}"/>
              </a:ext>
            </a:extLst>
          </p:cNvPr>
          <p:cNvSpPr/>
          <p:nvPr/>
        </p:nvSpPr>
        <p:spPr bwMode="auto">
          <a:xfrm flipH="1">
            <a:off x="5676175" y="5381403"/>
            <a:ext cx="231775" cy="130216"/>
          </a:xfrm>
          <a:custGeom>
            <a:avLst/>
            <a:gdLst>
              <a:gd name="connsiteX0" fmla="*/ 225425 w 225425"/>
              <a:gd name="connsiteY0" fmla="*/ 0 h 117535"/>
              <a:gd name="connsiteX1" fmla="*/ 117475 w 225425"/>
              <a:gd name="connsiteY1" fmla="*/ 117475 h 117535"/>
              <a:gd name="connsiteX2" fmla="*/ 0 w 225425"/>
              <a:gd name="connsiteY2" fmla="*/ 12700 h 117535"/>
              <a:gd name="connsiteX0" fmla="*/ 231775 w 231775"/>
              <a:gd name="connsiteY0" fmla="*/ 12700 h 130216"/>
              <a:gd name="connsiteX1" fmla="*/ 123825 w 231775"/>
              <a:gd name="connsiteY1" fmla="*/ 130175 h 130216"/>
              <a:gd name="connsiteX2" fmla="*/ 0 w 231775"/>
              <a:gd name="connsiteY2" fmla="*/ 0 h 13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1775" h="130216">
                <a:moveTo>
                  <a:pt x="231775" y="12700"/>
                </a:moveTo>
                <a:cubicBezTo>
                  <a:pt x="196585" y="70379"/>
                  <a:pt x="161396" y="128058"/>
                  <a:pt x="123825" y="130175"/>
                </a:cubicBezTo>
                <a:cubicBezTo>
                  <a:pt x="86254" y="132292"/>
                  <a:pt x="39952" y="53446"/>
                  <a:pt x="0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Text Box 20">
            <a:extLst>
              <a:ext uri="{FF2B5EF4-FFF2-40B4-BE49-F238E27FC236}">
                <a16:creationId xmlns="" xmlns:a16="http://schemas.microsoft.com/office/drawing/2014/main" id="{062D8C46-5263-A047-931A-750A6D8B0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3602" y="4985817"/>
            <a:ext cx="158099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 0.9%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="" xmlns:a16="http://schemas.microsoft.com/office/drawing/2014/main" id="{9D9F9FC7-B9CB-4CAA-A1DE-865D8555E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1467" y="3781471"/>
            <a:ext cx="151289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= 0.09</a:t>
            </a:r>
          </a:p>
        </p:txBody>
      </p:sp>
      <p:sp>
        <p:nvSpPr>
          <p:cNvPr id="4" name="Text Box 20">
            <a:extLst>
              <a:ext uri="{FF2B5EF4-FFF2-40B4-BE49-F238E27FC236}">
                <a16:creationId xmlns="" xmlns:a16="http://schemas.microsoft.com/office/drawing/2014/main" id="{D930C5DD-79E6-BFB7-44E2-4D9987F9E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50" y="4729421"/>
            <a:ext cx="173903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 0.0009</a:t>
            </a:r>
          </a:p>
        </p:txBody>
      </p:sp>
      <p:sp>
        <p:nvSpPr>
          <p:cNvPr id="6" name="Text Box 20">
            <a:extLst>
              <a:ext uri="{FF2B5EF4-FFF2-40B4-BE49-F238E27FC236}">
                <a16:creationId xmlns="" xmlns:a16="http://schemas.microsoft.com/office/drawing/2014/main" id="{C03A6631-C43C-85EA-A1DB-18A318CE0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0560" y="5201014"/>
            <a:ext cx="2057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 0.00009</a:t>
            </a:r>
          </a:p>
        </p:txBody>
      </p:sp>
      <p:sp>
        <p:nvSpPr>
          <p:cNvPr id="16" name="TextBox 10">
            <a:extLst>
              <a:ext uri="{FF2B5EF4-FFF2-40B4-BE49-F238E27FC236}">
                <a16:creationId xmlns="" xmlns:a16="http://schemas.microsoft.com/office/drawing/2014/main" id="{42F2C92B-5274-EAA0-1377-3AF516920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3309" y="4261943"/>
            <a:ext cx="173903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= 0.009</a:t>
            </a:r>
          </a:p>
        </p:txBody>
      </p:sp>
    </p:spTree>
    <p:extLst>
      <p:ext uri="{BB962C8B-B14F-4D97-AF65-F5344CB8AC3E}">
        <p14:creationId xmlns:p14="http://schemas.microsoft.com/office/powerpoint/2010/main" val="319421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8" grpId="1" animBg="1"/>
      <p:bldP spid="10" grpId="0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 animBg="1"/>
      <p:bldP spid="15" grpId="1" animBg="1"/>
      <p:bldP spid="17" grpId="0"/>
      <p:bldP spid="17" grpId="1"/>
      <p:bldP spid="18" grpId="0" animBg="1"/>
      <p:bldP spid="18" grpId="1" animBg="1"/>
      <p:bldP spid="20" grpId="0" animBg="1"/>
      <p:bldP spid="20" grpId="1" animBg="1"/>
      <p:bldP spid="22" grpId="0" animBg="1"/>
      <p:bldP spid="22" grpId="1" animBg="1"/>
      <p:bldP spid="24" grpId="0" animBg="1"/>
      <p:bldP spid="24" grpId="1" animBg="1"/>
      <p:bldP spid="27" grpId="0" animBg="1"/>
      <p:bldP spid="27" grpId="1" animBg="1"/>
      <p:bldP spid="29" grpId="0" animBg="1"/>
      <p:bldP spid="29" grpId="1" animBg="1"/>
      <p:bldP spid="31" grpId="0" animBg="1"/>
      <p:bldP spid="31" grpId="1" animBg="1"/>
      <p:bldP spid="33" grpId="0" animBg="1"/>
      <p:bldP spid="33" grpId="1" animBg="1"/>
      <p:bldP spid="36" grpId="0" animBg="1"/>
      <p:bldP spid="36" grpId="1" animBg="1"/>
      <p:bldP spid="38" grpId="0"/>
      <p:bldP spid="38" grpId="1"/>
      <p:bldP spid="39" grpId="0"/>
      <p:bldP spid="39" grpId="1"/>
      <p:bldP spid="41" grpId="0" animBg="1"/>
      <p:bldP spid="41" grpId="1" animBg="1"/>
      <p:bldP spid="43" grpId="0" animBg="1"/>
      <p:bldP spid="43" grpId="1" animBg="1"/>
      <p:bldP spid="44" grpId="0"/>
      <p:bldP spid="44" grpId="1"/>
      <p:bldP spid="2" grpId="0"/>
      <p:bldP spid="2" grpId="1"/>
      <p:bldP spid="4" grpId="0"/>
      <p:bldP spid="4" grpId="1"/>
      <p:bldP spid="6" grpId="0"/>
      <p:bldP spid="6" grpId="1"/>
      <p:bldP spid="16" grpId="0"/>
      <p:bldP spid="1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703FE719-9DB1-ADEF-ED0D-534DFC3462E0}"/>
              </a:ext>
            </a:extLst>
          </p:cNvPr>
          <p:cNvSpPr/>
          <p:nvPr/>
        </p:nvSpPr>
        <p:spPr bwMode="auto">
          <a:xfrm>
            <a:off x="1436678" y="4942870"/>
            <a:ext cx="1080000" cy="432000"/>
          </a:xfrm>
          <a:prstGeom prst="rect">
            <a:avLst/>
          </a:prstGeom>
          <a:solidFill>
            <a:srgbClr val="D7C8F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7E39BA9D-5947-FD6C-58DE-6263408FAE59}"/>
              </a:ext>
            </a:extLst>
          </p:cNvPr>
          <p:cNvSpPr/>
          <p:nvPr/>
        </p:nvSpPr>
        <p:spPr bwMode="auto">
          <a:xfrm>
            <a:off x="1436678" y="3939039"/>
            <a:ext cx="1080000" cy="432000"/>
          </a:xfrm>
          <a:prstGeom prst="rect">
            <a:avLst/>
          </a:prstGeom>
          <a:solidFill>
            <a:srgbClr val="D7C8F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0AF6ED10-E1CA-2091-764E-CE1DFF8C70A9}"/>
              </a:ext>
            </a:extLst>
          </p:cNvPr>
          <p:cNvSpPr/>
          <p:nvPr/>
        </p:nvSpPr>
        <p:spPr bwMode="auto">
          <a:xfrm>
            <a:off x="2741001" y="3434327"/>
            <a:ext cx="1127464" cy="1965204"/>
          </a:xfrm>
          <a:prstGeom prst="rect">
            <a:avLst/>
          </a:prstGeom>
          <a:solidFill>
            <a:srgbClr val="FFE9A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64FDCCEF-0D60-0A2B-2996-E3D879553BB4}"/>
              </a:ext>
            </a:extLst>
          </p:cNvPr>
          <p:cNvSpPr/>
          <p:nvPr/>
        </p:nvSpPr>
        <p:spPr bwMode="auto">
          <a:xfrm>
            <a:off x="4266621" y="942681"/>
            <a:ext cx="506027" cy="1096364"/>
          </a:xfrm>
          <a:prstGeom prst="rect">
            <a:avLst/>
          </a:prstGeom>
          <a:solidFill>
            <a:srgbClr val="CCFF99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Rectangle 2">
            <a:extLst>
              <a:ext uri="{FF2B5EF4-FFF2-40B4-BE49-F238E27FC236}">
                <a16:creationId xmlns:a16="http://schemas.microsoft.com/office/drawing/2014/main" xmlns="" id="{6EA47615-D1CF-1117-121C-662665D02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074" y="496592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AA0AB280-DD60-ECD3-56EF-9AA30EB26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6" name="文字方塊 4">
            <a:extLst>
              <a:ext uri="{FF2B5EF4-FFF2-40B4-BE49-F238E27FC236}">
                <a16:creationId xmlns:a16="http://schemas.microsoft.com/office/drawing/2014/main" xmlns="" id="{00CB2040-4799-295A-2AE7-56ADC4EDB74F}"/>
              </a:ext>
            </a:extLst>
          </p:cNvPr>
          <p:cNvSpPr txBox="1"/>
          <p:nvPr/>
        </p:nvSpPr>
        <p:spPr>
          <a:xfrm>
            <a:off x="908548" y="2297254"/>
            <a:ext cx="798290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下列哪一個選項能</a:t>
            </a:r>
            <a:r>
              <a:rPr lang="zh-TW" altLang="en-US" sz="2800" b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使以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b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算式得出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</a:t>
            </a:r>
            <a:r>
              <a:rPr lang="zh-TW" altLang="en-US" sz="2800" b="1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最小</a:t>
            </a:r>
            <a:r>
              <a:rPr lang="zh-TW" altLang="en-US" sz="2800" b="1" u="sng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endParaRPr lang="en-US" altLang="zh-TW" sz="2800" b="1" u="sng" strike="noStrike" baseline="0" dirty="0" smtClean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1" u="sng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奇數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Rectangle 23">
            <a:extLst>
              <a:ext uri="{FF2B5EF4-FFF2-40B4-BE49-F238E27FC236}">
                <a16:creationId xmlns:a16="http://schemas.microsoft.com/office/drawing/2014/main" xmlns="" id="{F7510150-937C-5277-D5C6-355AE9A6C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36" y="3377414"/>
            <a:ext cx="3540125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/>
              <a:t>A. ☆ = 2</a:t>
            </a:r>
            <a:r>
              <a:rPr lang="zh-CN" altLang="en-US" sz="2800" dirty="0"/>
              <a:t>，◆ </a:t>
            </a:r>
            <a:r>
              <a:rPr lang="en-US" altLang="zh-CN" sz="2800" dirty="0"/>
              <a:t>= 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/>
              <a:t>B. ☆ = 2</a:t>
            </a:r>
            <a:r>
              <a:rPr lang="zh-CN" altLang="en-US" sz="2800" dirty="0"/>
              <a:t>，◆ </a:t>
            </a:r>
            <a:r>
              <a:rPr lang="en-US" altLang="zh-CN" sz="2800" dirty="0"/>
              <a:t>= 1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/>
              <a:t>C. ☆ = 1</a:t>
            </a:r>
            <a:r>
              <a:rPr lang="zh-CN" altLang="en-US" sz="2800" dirty="0"/>
              <a:t>，◆ </a:t>
            </a:r>
            <a:r>
              <a:rPr lang="en-US" altLang="zh-CN" sz="2800" dirty="0"/>
              <a:t>= 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/>
              <a:t>D. ☆ = 1</a:t>
            </a:r>
            <a:r>
              <a:rPr lang="zh-CN" altLang="en-US" sz="2800" dirty="0"/>
              <a:t>，◆ </a:t>
            </a:r>
            <a:r>
              <a:rPr lang="en-US" altLang="zh-CN" sz="2800" dirty="0"/>
              <a:t>= 1</a:t>
            </a:r>
          </a:p>
        </p:txBody>
      </p:sp>
      <p:sp>
        <p:nvSpPr>
          <p:cNvPr id="44" name="TextBox 27">
            <a:extLst>
              <a:ext uri="{FF2B5EF4-FFF2-40B4-BE49-F238E27FC236}">
                <a16:creationId xmlns:a16="http://schemas.microsoft.com/office/drawing/2014/main" xmlns="" id="{67534CF3-37B2-EA58-DDAA-D85908F55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5099" y="490235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45" name="群組 15">
            <a:extLst>
              <a:ext uri="{FF2B5EF4-FFF2-40B4-BE49-F238E27FC236}">
                <a16:creationId xmlns:a16="http://schemas.microsoft.com/office/drawing/2014/main" xmlns="" id="{774A16AB-8CCF-7F17-7FB6-86E24D2D3E38}"/>
              </a:ext>
            </a:extLst>
          </p:cNvPr>
          <p:cNvGrpSpPr/>
          <p:nvPr/>
        </p:nvGrpSpPr>
        <p:grpSpPr>
          <a:xfrm>
            <a:off x="2527799" y="933803"/>
            <a:ext cx="2514600" cy="1190586"/>
            <a:chOff x="4581525" y="2243111"/>
            <a:chExt cx="2514600" cy="1190586"/>
          </a:xfrm>
        </p:grpSpPr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xmlns="" id="{DA99B0AC-7F9A-A25B-571B-B58CBEA1A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4599" y="2804431"/>
              <a:ext cx="2401526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lang="en-US" altLang="zh-CN" sz="2800" dirty="0"/>
                <a:t>        ☆   3</a:t>
              </a:r>
            </a:p>
          </p:txBody>
        </p:sp>
        <p:cxnSp>
          <p:nvCxnSpPr>
            <p:cNvPr id="49" name="直線接點 14">
              <a:extLst>
                <a:ext uri="{FF2B5EF4-FFF2-40B4-BE49-F238E27FC236}">
                  <a16:creationId xmlns:a16="http://schemas.microsoft.com/office/drawing/2014/main" xmlns="" id="{9D868534-9181-17CA-FA09-B17FF2300B23}"/>
                </a:ext>
              </a:extLst>
            </p:cNvPr>
            <p:cNvCxnSpPr/>
            <p:nvPr/>
          </p:nvCxnSpPr>
          <p:spPr bwMode="auto">
            <a:xfrm>
              <a:off x="4581525" y="3433697"/>
              <a:ext cx="2376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sp>
          <p:nvSpPr>
            <p:cNvPr id="50" name="Rectangle 23">
              <a:extLst>
                <a:ext uri="{FF2B5EF4-FFF2-40B4-BE49-F238E27FC236}">
                  <a16:creationId xmlns:a16="http://schemas.microsoft.com/office/drawing/2014/main" xmlns="" id="{5F5AA480-E0C7-9D20-2F32-CD645603E2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4838" y="2243111"/>
              <a:ext cx="175223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800" dirty="0"/>
                <a:t>4   0   </a:t>
              </a:r>
              <a:r>
                <a:rPr lang="zh-CN" altLang="en-US" sz="2800" dirty="0"/>
                <a:t>◆</a:t>
              </a:r>
              <a:endParaRPr lang="en-US" altLang="zh-CN" sz="2800" dirty="0"/>
            </a:p>
          </p:txBody>
        </p:sp>
      </p:grp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9FFE726B-1E07-7693-F9F0-E20559B7C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2098" y="3449206"/>
            <a:ext cx="259200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00B050"/>
                </a:solidFill>
                <a:uFill>
                  <a:solidFill>
                    <a:srgbClr val="CC00FF"/>
                  </a:solidFill>
                </a:uFill>
                <a:ea typeface="標楷體" panose="03000509000000000000" pitchFamily="65" charset="-120"/>
                <a:sym typeface="Wingdings 3" panose="05040102010807070707" pitchFamily="18" charset="2"/>
              </a:rPr>
              <a:t>       </a:t>
            </a:r>
            <a:r>
              <a:rPr lang="en-US" altLang="zh-CN" sz="24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奇數 </a:t>
            </a:r>
            <a:r>
              <a:rPr lang="en-US" altLang="zh-CN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奇數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52" name="直線接點 26">
            <a:extLst>
              <a:ext uri="{FF2B5EF4-FFF2-40B4-BE49-F238E27FC236}">
                <a16:creationId xmlns:a16="http://schemas.microsoft.com/office/drawing/2014/main" xmlns="" id="{252D61FA-083B-9263-CB2C-CE9EED3752C1}"/>
              </a:ext>
            </a:extLst>
          </p:cNvPr>
          <p:cNvCxnSpPr/>
          <p:nvPr/>
        </p:nvCxnSpPr>
        <p:spPr bwMode="auto">
          <a:xfrm flipV="1">
            <a:off x="7092230" y="2801814"/>
            <a:ext cx="6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3" name="直線接點 28">
            <a:extLst>
              <a:ext uri="{FF2B5EF4-FFF2-40B4-BE49-F238E27FC236}">
                <a16:creationId xmlns:a16="http://schemas.microsoft.com/office/drawing/2014/main" xmlns="" id="{5FB6E370-76EE-69BA-2E21-41E438E31996}"/>
              </a:ext>
            </a:extLst>
          </p:cNvPr>
          <p:cNvCxnSpPr/>
          <p:nvPr/>
        </p:nvCxnSpPr>
        <p:spPr bwMode="auto">
          <a:xfrm>
            <a:off x="1070137" y="3547616"/>
            <a:ext cx="252000" cy="252000"/>
          </a:xfrm>
          <a:prstGeom prst="line">
            <a:avLst/>
          </a:prstGeom>
          <a:noFill/>
          <a:ln w="3810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4" name="直線接點 29">
            <a:extLst>
              <a:ext uri="{FF2B5EF4-FFF2-40B4-BE49-F238E27FC236}">
                <a16:creationId xmlns:a16="http://schemas.microsoft.com/office/drawing/2014/main" xmlns="" id="{9B21542C-6615-7949-29FE-DB756B492BB3}"/>
              </a:ext>
            </a:extLst>
          </p:cNvPr>
          <p:cNvCxnSpPr/>
          <p:nvPr/>
        </p:nvCxnSpPr>
        <p:spPr bwMode="auto">
          <a:xfrm>
            <a:off x="1074738" y="4523694"/>
            <a:ext cx="252000" cy="252000"/>
          </a:xfrm>
          <a:prstGeom prst="line">
            <a:avLst/>
          </a:prstGeom>
          <a:noFill/>
          <a:ln w="3810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55" name="直線接點 34">
            <a:extLst>
              <a:ext uri="{FF2B5EF4-FFF2-40B4-BE49-F238E27FC236}">
                <a16:creationId xmlns:a16="http://schemas.microsoft.com/office/drawing/2014/main" xmlns="" id="{366395F6-953D-3A70-0877-C98362554326}"/>
              </a:ext>
            </a:extLst>
          </p:cNvPr>
          <p:cNvCxnSpPr/>
          <p:nvPr/>
        </p:nvCxnSpPr>
        <p:spPr bwMode="auto">
          <a:xfrm flipV="1">
            <a:off x="1045074" y="3289833"/>
            <a:ext cx="6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56" name="Rectangle 4">
            <a:extLst>
              <a:ext uri="{FF2B5EF4-FFF2-40B4-BE49-F238E27FC236}">
                <a16:creationId xmlns:a16="http://schemas.microsoft.com/office/drawing/2014/main" xmlns="" id="{32BA93C2-5A06-4774-E7F0-D531A0748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2078" y="5157047"/>
            <a:ext cx="244162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所以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☆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1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xmlns="" id="{66386A22-3FA0-D432-44D9-2E7733D2C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2078" y="3964096"/>
            <a:ext cx="244162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所以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◆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1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DD868280-9942-AE17-551E-91AF5E68B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7171" y="4601160"/>
            <a:ext cx="3513293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相乘的數越小，積越小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E920B5CF-057A-D06B-631D-B67D7A36C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7133" y="3453696"/>
            <a:ext cx="83907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奇數</a:t>
            </a:r>
            <a:endParaRPr lang="zh-TW" altLang="en-US" sz="2400" b="0" dirty="0">
              <a:solidFill>
                <a:srgbClr val="00B050"/>
              </a:solidFill>
              <a:ea typeface="標楷體" panose="03000509000000000000" pitchFamily="65" charset="-120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BE8039F9-BD4F-A7A7-AAA0-D1A5BBD0C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3527" y="3444818"/>
            <a:ext cx="57458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CC00FF"/>
                </a:solidFill>
                <a:uFill>
                  <a:solidFill>
                    <a:srgbClr val="CC00FF"/>
                  </a:solidFill>
                </a:uFill>
                <a:ea typeface="標楷體" panose="03000509000000000000" pitchFamily="65" charset="-120"/>
                <a:sym typeface="Wingdings 3" panose="05040102010807070707" pitchFamily="18" charset="2"/>
              </a:rPr>
              <a:t>◆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360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25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8" grpId="0" animBg="1"/>
      <p:bldP spid="28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44" grpId="0"/>
      <p:bldP spid="51" grpId="0" animBg="1"/>
      <p:bldP spid="51" grpId="1" animBg="1"/>
      <p:bldP spid="56" grpId="0"/>
      <p:bldP spid="56" grpId="1"/>
      <p:bldP spid="57" grpId="0"/>
      <p:bldP spid="57" grpId="1"/>
      <p:bldP spid="58" grpId="0" animBg="1"/>
      <p:bldP spid="58" grpId="1" animBg="1"/>
      <p:bldP spid="59" grpId="0"/>
      <p:bldP spid="59" grpId="1"/>
      <p:bldP spid="60" grpId="0"/>
      <p:bldP spid="6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7900FE11-F51F-41A1-BD8D-CBDA87DF331B}"/>
              </a:ext>
            </a:extLst>
          </p:cNvPr>
          <p:cNvSpPr/>
          <p:nvPr/>
        </p:nvSpPr>
        <p:spPr bwMode="auto">
          <a:xfrm>
            <a:off x="5561607" y="974076"/>
            <a:ext cx="1080000" cy="714267"/>
          </a:xfrm>
          <a:prstGeom prst="rect">
            <a:avLst/>
          </a:prstGeom>
          <a:solidFill>
            <a:srgbClr val="FFC1E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63A43E78-672B-3BA3-475A-CD86CA631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10952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6" name="文字方塊 4">
            <a:extLst>
              <a:ext uri="{FF2B5EF4-FFF2-40B4-BE49-F238E27FC236}">
                <a16:creationId xmlns:a16="http://schemas.microsoft.com/office/drawing/2014/main" xmlns="" id="{CACDB36E-EACC-A469-D757-03E0EF31EB8E}"/>
              </a:ext>
            </a:extLst>
          </p:cNvPr>
          <p:cNvSpPr txBox="1"/>
          <p:nvPr/>
        </p:nvSpPr>
        <p:spPr>
          <a:xfrm>
            <a:off x="795337" y="1095296"/>
            <a:ext cx="774858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茶壺每個售</a:t>
            </a:r>
            <a:r>
              <a:rPr lang="en-US" altLang="zh-TW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$320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，茶杯每個售</a:t>
            </a:r>
            <a:r>
              <a:rPr lang="en-US" altLang="zh-TW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$25     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zh-TW" altLang="en-US" sz="2800" b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美思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endParaRPr lang="en-US" altLang="zh-TW" sz="2800" b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900"/>
              </a:spcAft>
            </a:pPr>
            <a:r>
              <a:rPr lang="en-US" altLang="zh-TW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$500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，買了一個茶壺後，餘款最多可買茶杯多</a:t>
            </a:r>
            <a:endParaRPr lang="en-US" altLang="zh-TW" sz="2800" b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900"/>
              </a:spcAft>
            </a:pP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少個？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61" name="群組 9">
            <a:extLst>
              <a:ext uri="{FF2B5EF4-FFF2-40B4-BE49-F238E27FC236}">
                <a16:creationId xmlns:a16="http://schemas.microsoft.com/office/drawing/2014/main" xmlns="" id="{57043151-F763-5186-40FB-89AE7762829E}"/>
              </a:ext>
            </a:extLst>
          </p:cNvPr>
          <p:cNvGrpSpPr/>
          <p:nvPr/>
        </p:nvGrpSpPr>
        <p:grpSpPr>
          <a:xfrm>
            <a:off x="6099175" y="926693"/>
            <a:ext cx="649288" cy="860425"/>
            <a:chOff x="1279525" y="2752725"/>
            <a:chExt cx="649288" cy="860425"/>
          </a:xfrm>
        </p:grpSpPr>
        <p:sp>
          <p:nvSpPr>
            <p:cNvPr id="63" name="Text Box 60">
              <a:extLst>
                <a:ext uri="{FF2B5EF4-FFF2-40B4-BE49-F238E27FC236}">
                  <a16:creationId xmlns:a16="http://schemas.microsoft.com/office/drawing/2014/main" xmlns="" id="{17BE4381-3DC7-BEA9-6C34-E9C9A0C79A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9525" y="2752725"/>
              <a:ext cx="649288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1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5</a:t>
              </a:r>
            </a:p>
          </p:txBody>
        </p:sp>
        <p:sp>
          <p:nvSpPr>
            <p:cNvPr id="65" name="Line 61">
              <a:extLst>
                <a:ext uri="{FF2B5EF4-FFF2-40B4-BE49-F238E27FC236}">
                  <a16:creationId xmlns:a16="http://schemas.microsoft.com/office/drawing/2014/main" xmlns="" id="{69E7A05C-EBC3-4914-77A1-EE0071C69F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988" y="3165475"/>
              <a:ext cx="360363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67" name="Rectangle 2">
            <a:extLst>
              <a:ext uri="{FF2B5EF4-FFF2-40B4-BE49-F238E27FC236}">
                <a16:creationId xmlns:a16="http://schemas.microsoft.com/office/drawing/2014/main" xmlns="" id="{2C8F2BA9-1D22-3AA8-8C81-3AC285CF9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88" y="336232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68" name="Rectangle 23">
            <a:extLst>
              <a:ext uri="{FF2B5EF4-FFF2-40B4-BE49-F238E27FC236}">
                <a16:creationId xmlns:a16="http://schemas.microsoft.com/office/drawing/2014/main" xmlns="" id="{0EF1B933-6499-6A23-CE84-C69E13A6C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950" y="2769012"/>
            <a:ext cx="510381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/>
              <a:t>A. 5				B. 6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/>
              <a:t>C. 7				D. 8</a:t>
            </a:r>
          </a:p>
        </p:txBody>
      </p:sp>
      <p:sp>
        <p:nvSpPr>
          <p:cNvPr id="69" name="TextBox 27">
            <a:extLst>
              <a:ext uri="{FF2B5EF4-FFF2-40B4-BE49-F238E27FC236}">
                <a16:creationId xmlns:a16="http://schemas.microsoft.com/office/drawing/2014/main" xmlns="" id="{1BBFD9BC-6290-D393-8507-BFBF6BB67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0363" y="328453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0" name="Text Box 61">
            <a:extLst>
              <a:ext uri="{FF2B5EF4-FFF2-40B4-BE49-F238E27FC236}">
                <a16:creationId xmlns:a16="http://schemas.microsoft.com/office/drawing/2014/main" xmlns="" id="{6C762B2B-64F7-E5DC-3B1F-D453F915C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7" y="4002173"/>
            <a:ext cx="19002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餘款是：</a:t>
            </a:r>
          </a:p>
        </p:txBody>
      </p:sp>
      <p:sp>
        <p:nvSpPr>
          <p:cNvPr id="71" name="Text Box 62">
            <a:extLst>
              <a:ext uri="{FF2B5EF4-FFF2-40B4-BE49-F238E27FC236}">
                <a16:creationId xmlns:a16="http://schemas.microsoft.com/office/drawing/2014/main" xmlns="" id="{084D58A4-FAF6-60CE-4CB8-26A8746EC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899" y="4017163"/>
            <a:ext cx="1814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500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320</a:t>
            </a:r>
          </a:p>
        </p:txBody>
      </p:sp>
      <p:sp>
        <p:nvSpPr>
          <p:cNvPr id="72" name="Text Box 74">
            <a:extLst>
              <a:ext uri="{FF2B5EF4-FFF2-40B4-BE49-F238E27FC236}">
                <a16:creationId xmlns:a16="http://schemas.microsoft.com/office/drawing/2014/main" xmlns="" id="{5EC0B431-4EEE-DA5E-C5E1-52AB7CE7C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5088" y="4017163"/>
            <a:ext cx="1450974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 $180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73" name="Text Box 85">
            <a:extLst>
              <a:ext uri="{FF2B5EF4-FFF2-40B4-BE49-F238E27FC236}">
                <a16:creationId xmlns:a16="http://schemas.microsoft.com/office/drawing/2014/main" xmlns="" id="{2D91DB53-2C19-AEB3-44D7-3452C5EC7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318" y="5362968"/>
            <a:ext cx="40655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餘款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最多可買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個茶杯。</a:t>
            </a:r>
            <a:endParaRPr lang="en-US" altLang="zh-TW" sz="2800" dirty="0">
              <a:solidFill>
                <a:srgbClr val="0000FF"/>
              </a:solidFill>
            </a:endParaRPr>
          </a:p>
        </p:txBody>
      </p:sp>
      <p:grpSp>
        <p:nvGrpSpPr>
          <p:cNvPr id="74" name="群組 63">
            <a:extLst>
              <a:ext uri="{FF2B5EF4-FFF2-40B4-BE49-F238E27FC236}">
                <a16:creationId xmlns:a16="http://schemas.microsoft.com/office/drawing/2014/main" xmlns="" id="{E0084672-3CE0-216C-DEE1-A608AC69F2A2}"/>
              </a:ext>
            </a:extLst>
          </p:cNvPr>
          <p:cNvGrpSpPr/>
          <p:nvPr/>
        </p:nvGrpSpPr>
        <p:grpSpPr>
          <a:xfrm>
            <a:off x="782117" y="4530810"/>
            <a:ext cx="1897063" cy="860425"/>
            <a:chOff x="4281488" y="4385850"/>
            <a:chExt cx="1897063" cy="860425"/>
          </a:xfrm>
        </p:grpSpPr>
        <p:grpSp>
          <p:nvGrpSpPr>
            <p:cNvPr id="75" name="Group 75">
              <a:extLst>
                <a:ext uri="{FF2B5EF4-FFF2-40B4-BE49-F238E27FC236}">
                  <a16:creationId xmlns:a16="http://schemas.microsoft.com/office/drawing/2014/main" xmlns="" id="{7472C2BE-2500-179E-ACB8-8035E63D56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29263" y="4385850"/>
              <a:ext cx="649288" cy="860425"/>
              <a:chOff x="1927" y="1486"/>
              <a:chExt cx="409" cy="542"/>
            </a:xfrm>
          </p:grpSpPr>
          <p:sp>
            <p:nvSpPr>
              <p:cNvPr id="77" name="Text Box 76">
                <a:extLst>
                  <a:ext uri="{FF2B5EF4-FFF2-40B4-BE49-F238E27FC236}">
                    <a16:creationId xmlns:a16="http://schemas.microsoft.com/office/drawing/2014/main" xmlns="" id="{66346046-1CCC-8C46-C72D-7F3202F0F2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7" y="1486"/>
                <a:ext cx="409" cy="5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1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78" name="Line 77">
                <a:extLst>
                  <a:ext uri="{FF2B5EF4-FFF2-40B4-BE49-F238E27FC236}">
                    <a16:creationId xmlns:a16="http://schemas.microsoft.com/office/drawing/2014/main" xmlns="" id="{1BDB0C65-49EA-5984-D556-852A85DBA4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8" y="1746"/>
                <a:ext cx="227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76" name="Text Box 74">
              <a:extLst>
                <a:ext uri="{FF2B5EF4-FFF2-40B4-BE49-F238E27FC236}">
                  <a16:creationId xmlns:a16="http://schemas.microsoft.com/office/drawing/2014/main" xmlns="" id="{8F152C40-5255-367F-B14A-193834B16A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1488" y="4554452"/>
              <a:ext cx="14509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en-US" altLang="zh-TW" sz="2800" dirty="0">
                  <a:solidFill>
                    <a:srgbClr val="0000FF"/>
                  </a:solidFill>
                </a:rPr>
                <a:t>180</a:t>
              </a:r>
              <a:r>
                <a:rPr lang="en-US" altLang="zh-CN" sz="28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÷</a:t>
              </a:r>
              <a:r>
                <a:rPr lang="en-US" altLang="zh-TW" sz="2800" dirty="0">
                  <a:solidFill>
                    <a:srgbClr val="0000FF"/>
                  </a:solidFill>
                </a:rPr>
                <a:t>25</a:t>
              </a:r>
              <a:endPara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</p:grpSp>
      <p:grpSp>
        <p:nvGrpSpPr>
          <p:cNvPr id="79" name="群組 41">
            <a:extLst>
              <a:ext uri="{FF2B5EF4-FFF2-40B4-BE49-F238E27FC236}">
                <a16:creationId xmlns:a16="http://schemas.microsoft.com/office/drawing/2014/main" xmlns="" id="{46E30D15-15B1-400B-7CCF-656A49E924A7}"/>
              </a:ext>
            </a:extLst>
          </p:cNvPr>
          <p:cNvGrpSpPr/>
          <p:nvPr/>
        </p:nvGrpSpPr>
        <p:grpSpPr>
          <a:xfrm>
            <a:off x="2533131" y="4553690"/>
            <a:ext cx="1117598" cy="860425"/>
            <a:chOff x="4251327" y="4858733"/>
            <a:chExt cx="1117598" cy="860425"/>
          </a:xfrm>
        </p:grpSpPr>
        <p:sp>
          <p:nvSpPr>
            <p:cNvPr id="80" name="Text Box 85">
              <a:extLst>
                <a:ext uri="{FF2B5EF4-FFF2-40B4-BE49-F238E27FC236}">
                  <a16:creationId xmlns:a16="http://schemas.microsoft.com/office/drawing/2014/main" xmlns="" id="{B52BD5EE-0059-507C-03F8-F0445E7338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1327" y="4999037"/>
              <a:ext cx="1003299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</a:pPr>
              <a:r>
                <a:rPr lang="en-US" altLang="zh-TW" sz="28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= 7</a:t>
              </a:r>
              <a:endParaRPr lang="en-US" altLang="zh-TW" sz="2800" dirty="0">
                <a:solidFill>
                  <a:srgbClr val="0000FF"/>
                </a:solidFill>
              </a:endParaRPr>
            </a:p>
          </p:txBody>
        </p:sp>
        <p:grpSp>
          <p:nvGrpSpPr>
            <p:cNvPr id="81" name="Group 75">
              <a:extLst>
                <a:ext uri="{FF2B5EF4-FFF2-40B4-BE49-F238E27FC236}">
                  <a16:creationId xmlns:a16="http://schemas.microsoft.com/office/drawing/2014/main" xmlns="" id="{049FBA34-98E9-E7A9-9EF2-B8C47C0E70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9637" y="4858733"/>
              <a:ext cx="649288" cy="860425"/>
              <a:chOff x="1927" y="1486"/>
              <a:chExt cx="409" cy="542"/>
            </a:xfrm>
          </p:grpSpPr>
          <p:sp>
            <p:nvSpPr>
              <p:cNvPr id="82" name="Text Box 76">
                <a:extLst>
                  <a:ext uri="{FF2B5EF4-FFF2-40B4-BE49-F238E27FC236}">
                    <a16:creationId xmlns:a16="http://schemas.microsoft.com/office/drawing/2014/main" xmlns="" id="{CD89CE37-3BF1-0828-507D-4942768567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7" y="1486"/>
                <a:ext cx="409" cy="5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1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7</a:t>
                </a:r>
              </a:p>
            </p:txBody>
          </p:sp>
          <p:sp>
            <p:nvSpPr>
              <p:cNvPr id="83" name="Line 77">
                <a:extLst>
                  <a:ext uri="{FF2B5EF4-FFF2-40B4-BE49-F238E27FC236}">
                    <a16:creationId xmlns:a16="http://schemas.microsoft.com/office/drawing/2014/main" xmlns="" id="{02E5CE4F-06E8-6E4A-5492-EC697C411D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18" y="1746"/>
                <a:ext cx="227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cxnSp>
        <p:nvCxnSpPr>
          <p:cNvPr id="84" name="直線接點 56">
            <a:extLst>
              <a:ext uri="{FF2B5EF4-FFF2-40B4-BE49-F238E27FC236}">
                <a16:creationId xmlns:a16="http://schemas.microsoft.com/office/drawing/2014/main" xmlns="" id="{24055367-9689-340C-5D46-3D080021458F}"/>
              </a:ext>
            </a:extLst>
          </p:cNvPr>
          <p:cNvCxnSpPr/>
          <p:nvPr/>
        </p:nvCxnSpPr>
        <p:spPr bwMode="auto">
          <a:xfrm>
            <a:off x="904874" y="1589941"/>
            <a:ext cx="25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5" name="直線接點 57">
            <a:extLst>
              <a:ext uri="{FF2B5EF4-FFF2-40B4-BE49-F238E27FC236}">
                <a16:creationId xmlns:a16="http://schemas.microsoft.com/office/drawing/2014/main" xmlns="" id="{0ABC229D-7A33-8853-7CDE-7ED33EF7B2E1}"/>
              </a:ext>
            </a:extLst>
          </p:cNvPr>
          <p:cNvCxnSpPr/>
          <p:nvPr/>
        </p:nvCxnSpPr>
        <p:spPr bwMode="auto">
          <a:xfrm>
            <a:off x="2052000" y="2123341"/>
            <a:ext cx="24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6" name="直線接點 58">
            <a:extLst>
              <a:ext uri="{FF2B5EF4-FFF2-40B4-BE49-F238E27FC236}">
                <a16:creationId xmlns:a16="http://schemas.microsoft.com/office/drawing/2014/main" xmlns="" id="{3152A491-6176-75B6-7DCA-ECC39993454B}"/>
              </a:ext>
            </a:extLst>
          </p:cNvPr>
          <p:cNvCxnSpPr>
            <a:cxnSpLocks/>
          </p:cNvCxnSpPr>
          <p:nvPr/>
        </p:nvCxnSpPr>
        <p:spPr bwMode="auto">
          <a:xfrm>
            <a:off x="4857638" y="2138331"/>
            <a:ext cx="31626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7" name="直線接點 59">
            <a:extLst>
              <a:ext uri="{FF2B5EF4-FFF2-40B4-BE49-F238E27FC236}">
                <a16:creationId xmlns:a16="http://schemas.microsoft.com/office/drawing/2014/main" xmlns="" id="{387C14F1-0564-2533-7699-3E1DC9E34AAF}"/>
              </a:ext>
            </a:extLst>
          </p:cNvPr>
          <p:cNvCxnSpPr>
            <a:cxnSpLocks/>
          </p:cNvCxnSpPr>
          <p:nvPr/>
        </p:nvCxnSpPr>
        <p:spPr bwMode="auto">
          <a:xfrm>
            <a:off x="869949" y="2123341"/>
            <a:ext cx="8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8" name="直線接點 61">
            <a:extLst>
              <a:ext uri="{FF2B5EF4-FFF2-40B4-BE49-F238E27FC236}">
                <a16:creationId xmlns:a16="http://schemas.microsoft.com/office/drawing/2014/main" xmlns="" id="{63D912EB-EC7D-C75A-3FF9-49C6C99DBFFF}"/>
              </a:ext>
            </a:extLst>
          </p:cNvPr>
          <p:cNvCxnSpPr>
            <a:cxnSpLocks/>
          </p:cNvCxnSpPr>
          <p:nvPr/>
        </p:nvCxnSpPr>
        <p:spPr bwMode="auto">
          <a:xfrm>
            <a:off x="7012326" y="1618516"/>
            <a:ext cx="10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9" name="直線接點 65">
            <a:extLst>
              <a:ext uri="{FF2B5EF4-FFF2-40B4-BE49-F238E27FC236}">
                <a16:creationId xmlns:a16="http://schemas.microsoft.com/office/drawing/2014/main" xmlns="" id="{09C1D4C3-0D8D-419E-3B66-60C5FA98FE60}"/>
              </a:ext>
            </a:extLst>
          </p:cNvPr>
          <p:cNvCxnSpPr/>
          <p:nvPr/>
        </p:nvCxnSpPr>
        <p:spPr bwMode="auto">
          <a:xfrm>
            <a:off x="866295" y="2665931"/>
            <a:ext cx="7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90283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67" grpId="0" animBg="1"/>
      <p:bldP spid="69" grpId="0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: 圓角 19">
            <a:extLst>
              <a:ext uri="{FF2B5EF4-FFF2-40B4-BE49-F238E27FC236}">
                <a16:creationId xmlns="" xmlns:a16="http://schemas.microsoft.com/office/drawing/2014/main" id="{592EFD0F-1767-A0EB-05B5-B5A07E6600EF}"/>
              </a:ext>
            </a:extLst>
          </p:cNvPr>
          <p:cNvSpPr/>
          <p:nvPr/>
        </p:nvSpPr>
        <p:spPr bwMode="auto">
          <a:xfrm>
            <a:off x="1398377" y="1042522"/>
            <a:ext cx="1332000" cy="756000"/>
          </a:xfrm>
          <a:prstGeom prst="roundRect">
            <a:avLst>
              <a:gd name="adj" fmla="val 23379"/>
            </a:avLst>
          </a:prstGeom>
          <a:solidFill>
            <a:srgbClr val="E7E7E9"/>
          </a:solidFill>
          <a:ln w="28575" cap="flat" cmpd="sng" algn="ctr">
            <a:solidFill>
              <a:schemeClr val="bg2">
                <a:lumMod val="40000"/>
                <a:lumOff val="6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矩形: 圓角 35">
            <a:extLst>
              <a:ext uri="{FF2B5EF4-FFF2-40B4-BE49-F238E27FC236}">
                <a16:creationId xmlns="" xmlns:a16="http://schemas.microsoft.com/office/drawing/2014/main" id="{A3D25ED0-B35E-79DD-FEA4-1DF1AF77AEA9}"/>
              </a:ext>
            </a:extLst>
          </p:cNvPr>
          <p:cNvSpPr/>
          <p:nvPr/>
        </p:nvSpPr>
        <p:spPr bwMode="auto">
          <a:xfrm>
            <a:off x="3168770" y="1042522"/>
            <a:ext cx="1332000" cy="756000"/>
          </a:xfrm>
          <a:prstGeom prst="roundRect">
            <a:avLst>
              <a:gd name="adj" fmla="val 23379"/>
            </a:avLst>
          </a:prstGeom>
          <a:solidFill>
            <a:srgbClr val="E7E7E9"/>
          </a:solidFill>
          <a:ln w="28575" cap="flat" cmpd="sng" algn="ctr">
            <a:solidFill>
              <a:schemeClr val="bg2">
                <a:lumMod val="40000"/>
                <a:lumOff val="6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68" name="Rectangle 23">
            <a:extLst>
              <a:ext uri="{FF2B5EF4-FFF2-40B4-BE49-F238E27FC236}">
                <a16:creationId xmlns="" xmlns:a16="http://schemas.microsoft.com/office/drawing/2014/main" id="{BD050FA4-8697-1CA7-3B5F-A532A2681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584" y="1177918"/>
            <a:ext cx="13320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400" dirty="0">
                <a:solidFill>
                  <a:srgbClr val="0000FF"/>
                </a:solidFill>
              </a:rPr>
              <a:t>&lt; 6.32 &lt;</a:t>
            </a:r>
          </a:p>
        </p:txBody>
      </p:sp>
      <p:sp>
        <p:nvSpPr>
          <p:cNvPr id="103" name="矩形 102">
            <a:extLst>
              <a:ext uri="{FF2B5EF4-FFF2-40B4-BE49-F238E27FC236}">
                <a16:creationId xmlns="" xmlns:a16="http://schemas.microsoft.com/office/drawing/2014/main" id="{3EF765A7-F587-220A-73F9-2F3C5757EE55}"/>
              </a:ext>
            </a:extLst>
          </p:cNvPr>
          <p:cNvSpPr/>
          <p:nvPr/>
        </p:nvSpPr>
        <p:spPr bwMode="auto">
          <a:xfrm>
            <a:off x="1322654" y="3081828"/>
            <a:ext cx="612000" cy="396000"/>
          </a:xfrm>
          <a:prstGeom prst="rect">
            <a:avLst/>
          </a:prstGeom>
          <a:solidFill>
            <a:srgbClr val="D0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5" name="矩形 104">
            <a:extLst>
              <a:ext uri="{FF2B5EF4-FFF2-40B4-BE49-F238E27FC236}">
                <a16:creationId xmlns="" xmlns:a16="http://schemas.microsoft.com/office/drawing/2014/main" id="{A05FDD34-FA4F-FE7D-E624-72FAD7A04546}"/>
              </a:ext>
            </a:extLst>
          </p:cNvPr>
          <p:cNvSpPr/>
          <p:nvPr/>
        </p:nvSpPr>
        <p:spPr bwMode="auto">
          <a:xfrm>
            <a:off x="1368869" y="3856378"/>
            <a:ext cx="1277429" cy="396000"/>
          </a:xfrm>
          <a:prstGeom prst="rect">
            <a:avLst/>
          </a:prstGeom>
          <a:solidFill>
            <a:srgbClr val="D0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7" name="矩形 106">
            <a:extLst>
              <a:ext uri="{FF2B5EF4-FFF2-40B4-BE49-F238E27FC236}">
                <a16:creationId xmlns="" xmlns:a16="http://schemas.microsoft.com/office/drawing/2014/main" id="{F46C9EA4-9AC1-0F17-1F11-E1C0EE62D0D4}"/>
              </a:ext>
            </a:extLst>
          </p:cNvPr>
          <p:cNvSpPr/>
          <p:nvPr/>
        </p:nvSpPr>
        <p:spPr bwMode="auto">
          <a:xfrm>
            <a:off x="4842005" y="2933059"/>
            <a:ext cx="732004" cy="720000"/>
          </a:xfrm>
          <a:prstGeom prst="rect">
            <a:avLst/>
          </a:prstGeom>
          <a:solidFill>
            <a:srgbClr val="D0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9" name="矩形 108">
            <a:extLst>
              <a:ext uri="{FF2B5EF4-FFF2-40B4-BE49-F238E27FC236}">
                <a16:creationId xmlns="" xmlns:a16="http://schemas.microsoft.com/office/drawing/2014/main" id="{40F488C4-19B0-83ED-86D6-03E6E8D8001A}"/>
              </a:ext>
            </a:extLst>
          </p:cNvPr>
          <p:cNvSpPr/>
          <p:nvPr/>
        </p:nvSpPr>
        <p:spPr bwMode="auto">
          <a:xfrm>
            <a:off x="4843843" y="3717487"/>
            <a:ext cx="828000" cy="720000"/>
          </a:xfrm>
          <a:prstGeom prst="rect">
            <a:avLst/>
          </a:prstGeom>
          <a:solidFill>
            <a:srgbClr val="D0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9" name="Rectangle 2">
            <a:extLst>
              <a:ext uri="{FF2B5EF4-FFF2-40B4-BE49-F238E27FC236}">
                <a16:creationId xmlns="" xmlns:a16="http://schemas.microsoft.com/office/drawing/2014/main" id="{F440BAE6-DC90-D6D6-E1C1-7C918F41C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8493" y="310252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8C07845-950E-8950-BA0A-4C85D63CD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9B869E48-2718-3973-B559-DEC201B3EF3A}"/>
              </a:ext>
            </a:extLst>
          </p:cNvPr>
          <p:cNvSpPr txBox="1"/>
          <p:nvPr/>
        </p:nvSpPr>
        <p:spPr>
          <a:xfrm>
            <a:off x="795337" y="1919065"/>
            <a:ext cx="76533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以上四張數字卡是按數值由小至大排列，以下哪</a:t>
            </a:r>
            <a:endParaRPr lang="en-US" altLang="zh-TW" sz="2800" b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一項可能是第三張卡片上的數字？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ED06B739-0834-32C4-D4C1-970BAB74E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426" y="3013676"/>
            <a:ext cx="149361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/>
              <a:t>A. 6.3</a:t>
            </a:r>
          </a:p>
        </p:txBody>
      </p:sp>
      <p:grpSp>
        <p:nvGrpSpPr>
          <p:cNvPr id="8" name="群組 7">
            <a:extLst>
              <a:ext uri="{FF2B5EF4-FFF2-40B4-BE49-F238E27FC236}">
                <a16:creationId xmlns="" xmlns:a16="http://schemas.microsoft.com/office/drawing/2014/main" id="{3FBE912B-0E65-6B39-F1D0-CFF3245BC29A}"/>
              </a:ext>
            </a:extLst>
          </p:cNvPr>
          <p:cNvGrpSpPr/>
          <p:nvPr/>
        </p:nvGrpSpPr>
        <p:grpSpPr>
          <a:xfrm>
            <a:off x="5062533" y="3664661"/>
            <a:ext cx="649288" cy="860425"/>
            <a:chOff x="1279525" y="2752725"/>
            <a:chExt cx="649288" cy="860425"/>
          </a:xfrm>
        </p:grpSpPr>
        <p:sp>
          <p:nvSpPr>
            <p:cNvPr id="9" name="Text Box 60">
              <a:extLst>
                <a:ext uri="{FF2B5EF4-FFF2-40B4-BE49-F238E27FC236}">
                  <a16:creationId xmlns="" xmlns:a16="http://schemas.microsoft.com/office/drawing/2014/main" id="{2F9C6074-0C3D-B0BC-DF26-446DC82218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9525" y="2752725"/>
              <a:ext cx="649288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8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25</a:t>
              </a:r>
            </a:p>
          </p:txBody>
        </p:sp>
        <p:sp>
          <p:nvSpPr>
            <p:cNvPr id="10" name="Line 61">
              <a:extLst>
                <a:ext uri="{FF2B5EF4-FFF2-40B4-BE49-F238E27FC236}">
                  <a16:creationId xmlns="" xmlns:a16="http://schemas.microsoft.com/office/drawing/2014/main" id="{288EAE22-A2E5-EA94-D958-212DDE4708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6837" y="3165475"/>
              <a:ext cx="4680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1" name="群組 10">
            <a:extLst>
              <a:ext uri="{FF2B5EF4-FFF2-40B4-BE49-F238E27FC236}">
                <a16:creationId xmlns="" xmlns:a16="http://schemas.microsoft.com/office/drawing/2014/main" id="{CBEB80D3-C103-2106-B66E-9361F87882BF}"/>
              </a:ext>
            </a:extLst>
          </p:cNvPr>
          <p:cNvGrpSpPr/>
          <p:nvPr/>
        </p:nvGrpSpPr>
        <p:grpSpPr>
          <a:xfrm>
            <a:off x="4994422" y="2886188"/>
            <a:ext cx="649288" cy="860425"/>
            <a:chOff x="1279525" y="2752725"/>
            <a:chExt cx="649288" cy="860425"/>
          </a:xfrm>
        </p:grpSpPr>
        <p:sp>
          <p:nvSpPr>
            <p:cNvPr id="12" name="Text Box 60">
              <a:extLst>
                <a:ext uri="{FF2B5EF4-FFF2-40B4-BE49-F238E27FC236}">
                  <a16:creationId xmlns="" xmlns:a16="http://schemas.microsoft.com/office/drawing/2014/main" id="{275BA968-97CA-C56A-0F2E-3160A055A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9525" y="2752725"/>
              <a:ext cx="649288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3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5</a:t>
              </a:r>
            </a:p>
          </p:txBody>
        </p:sp>
        <p:sp>
          <p:nvSpPr>
            <p:cNvPr id="13" name="Line 61">
              <a:extLst>
                <a:ext uri="{FF2B5EF4-FFF2-40B4-BE49-F238E27FC236}">
                  <a16:creationId xmlns="" xmlns:a16="http://schemas.microsoft.com/office/drawing/2014/main" id="{5FF44412-9D53-7821-5EB1-DCA8B3D579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988" y="3165475"/>
              <a:ext cx="360363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5" name="Rectangle 23">
            <a:extLst>
              <a:ext uri="{FF2B5EF4-FFF2-40B4-BE49-F238E27FC236}">
                <a16:creationId xmlns="" xmlns:a16="http://schemas.microsoft.com/office/drawing/2014/main" id="{F774D9DE-9D49-5600-84EF-08874D82A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426" y="3798221"/>
            <a:ext cx="201513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/>
              <a:t>C. 63.27%</a:t>
            </a:r>
          </a:p>
        </p:txBody>
      </p:sp>
      <p:grpSp>
        <p:nvGrpSpPr>
          <p:cNvPr id="26" name="群組 25">
            <a:extLst>
              <a:ext uri="{FF2B5EF4-FFF2-40B4-BE49-F238E27FC236}">
                <a16:creationId xmlns="" xmlns:a16="http://schemas.microsoft.com/office/drawing/2014/main" id="{E9F35107-EA54-5B23-7EA7-EAC157F2E4AA}"/>
              </a:ext>
            </a:extLst>
          </p:cNvPr>
          <p:cNvGrpSpPr/>
          <p:nvPr/>
        </p:nvGrpSpPr>
        <p:grpSpPr>
          <a:xfrm>
            <a:off x="1527004" y="1069313"/>
            <a:ext cx="985061" cy="757130"/>
            <a:chOff x="3409904" y="2218968"/>
            <a:chExt cx="985061" cy="757130"/>
          </a:xfrm>
        </p:grpSpPr>
        <p:grpSp>
          <p:nvGrpSpPr>
            <p:cNvPr id="21" name="群組 20">
              <a:extLst>
                <a:ext uri="{FF2B5EF4-FFF2-40B4-BE49-F238E27FC236}">
                  <a16:creationId xmlns="" xmlns:a16="http://schemas.microsoft.com/office/drawing/2014/main" id="{75539755-0B56-F9BD-5D82-9E2760FD7495}"/>
                </a:ext>
              </a:extLst>
            </p:cNvPr>
            <p:cNvGrpSpPr/>
            <p:nvPr/>
          </p:nvGrpSpPr>
          <p:grpSpPr>
            <a:xfrm>
              <a:off x="3745677" y="2218968"/>
              <a:ext cx="649288" cy="757130"/>
              <a:chOff x="1279525" y="2805993"/>
              <a:chExt cx="649288" cy="757130"/>
            </a:xfrm>
          </p:grpSpPr>
          <p:sp>
            <p:nvSpPr>
              <p:cNvPr id="22" name="Text Box 60">
                <a:extLst>
                  <a:ext uri="{FF2B5EF4-FFF2-40B4-BE49-F238E27FC236}">
                    <a16:creationId xmlns="" xmlns:a16="http://schemas.microsoft.com/office/drawing/2014/main" id="{7C08C19F-AAD3-891C-5D60-C8B8609F46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9525" y="2805993"/>
                <a:ext cx="649288" cy="7571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latin typeface="华文新魏" panose="02010800040101010101" pitchFamily="2" charset="-122"/>
                    <a:ea typeface="华文新魏" panose="02010800040101010101" pitchFamily="2" charset="-122"/>
                  </a:rPr>
                  <a:t>1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latin typeface="华文新魏" panose="02010800040101010101" pitchFamily="2" charset="-122"/>
                    <a:ea typeface="华文新魏" panose="02010800040101010101" pitchFamily="2" charset="-122"/>
                  </a:rPr>
                  <a:t>5</a:t>
                </a:r>
              </a:p>
            </p:txBody>
          </p:sp>
          <p:sp>
            <p:nvSpPr>
              <p:cNvPr id="23" name="Line 61">
                <a:extLst>
                  <a:ext uri="{FF2B5EF4-FFF2-40B4-BE49-F238E27FC236}">
                    <a16:creationId xmlns="" xmlns:a16="http://schemas.microsoft.com/office/drawing/2014/main" id="{C8A2699F-8766-3A6C-5D77-1F78E0308F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3988" y="3165475"/>
                <a:ext cx="360363" cy="0"/>
              </a:xfrm>
              <a:prstGeom prst="line">
                <a:avLst/>
              </a:prstGeom>
              <a:noFill/>
              <a:ln w="1778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latin typeface="华文新魏" panose="02010800040101010101" pitchFamily="2" charset="-122"/>
                  <a:ea typeface="华文新魏" panose="02010800040101010101" pitchFamily="2" charset="-122"/>
                </a:endParaRPr>
              </a:p>
            </p:txBody>
          </p:sp>
        </p:grpSp>
        <p:sp>
          <p:nvSpPr>
            <p:cNvPr id="25" name="Text Box 60">
              <a:extLst>
                <a:ext uri="{FF2B5EF4-FFF2-40B4-BE49-F238E27FC236}">
                  <a16:creationId xmlns="" xmlns:a16="http://schemas.microsoft.com/office/drawing/2014/main" id="{F43F8F04-56E6-B5F1-C907-20B2358638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9904" y="2386560"/>
              <a:ext cx="649288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400" dirty="0">
                  <a:latin typeface="华文新魏" panose="02010800040101010101" pitchFamily="2" charset="-122"/>
                  <a:ea typeface="华文新魏" panose="02010800040101010101" pitchFamily="2" charset="-122"/>
                </a:rPr>
                <a:t>6</a:t>
              </a:r>
            </a:p>
          </p:txBody>
        </p:sp>
      </p:grpSp>
      <p:sp>
        <p:nvSpPr>
          <p:cNvPr id="27" name="矩形: 圓角 26">
            <a:extLst>
              <a:ext uri="{FF2B5EF4-FFF2-40B4-BE49-F238E27FC236}">
                <a16:creationId xmlns="" xmlns:a16="http://schemas.microsoft.com/office/drawing/2014/main" id="{5BB7663F-16ED-C4D0-6FC9-AED5ED59F2AE}"/>
              </a:ext>
            </a:extLst>
          </p:cNvPr>
          <p:cNvSpPr/>
          <p:nvPr/>
        </p:nvSpPr>
        <p:spPr bwMode="auto">
          <a:xfrm>
            <a:off x="6709557" y="1042522"/>
            <a:ext cx="1332000" cy="756000"/>
          </a:xfrm>
          <a:prstGeom prst="roundRect">
            <a:avLst>
              <a:gd name="adj" fmla="val 23379"/>
            </a:avLst>
          </a:prstGeom>
          <a:solidFill>
            <a:srgbClr val="E7E7E9"/>
          </a:solidFill>
          <a:ln w="28575" cap="flat" cmpd="sng" algn="ctr">
            <a:solidFill>
              <a:schemeClr val="bg2">
                <a:lumMod val="40000"/>
                <a:lumOff val="6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28" name="群組 27">
            <a:extLst>
              <a:ext uri="{FF2B5EF4-FFF2-40B4-BE49-F238E27FC236}">
                <a16:creationId xmlns="" xmlns:a16="http://schemas.microsoft.com/office/drawing/2014/main" id="{56DB754F-4E5F-DA4B-B9CA-94B32D785842}"/>
              </a:ext>
            </a:extLst>
          </p:cNvPr>
          <p:cNvGrpSpPr/>
          <p:nvPr/>
        </p:nvGrpSpPr>
        <p:grpSpPr>
          <a:xfrm>
            <a:off x="6845120" y="1069313"/>
            <a:ext cx="985061" cy="757130"/>
            <a:chOff x="3409904" y="2218968"/>
            <a:chExt cx="985061" cy="757130"/>
          </a:xfrm>
        </p:grpSpPr>
        <p:grpSp>
          <p:nvGrpSpPr>
            <p:cNvPr id="29" name="群組 28">
              <a:extLst>
                <a:ext uri="{FF2B5EF4-FFF2-40B4-BE49-F238E27FC236}">
                  <a16:creationId xmlns="" xmlns:a16="http://schemas.microsoft.com/office/drawing/2014/main" id="{7B193638-E7F8-060F-B4C6-95453694F9CD}"/>
                </a:ext>
              </a:extLst>
            </p:cNvPr>
            <p:cNvGrpSpPr/>
            <p:nvPr/>
          </p:nvGrpSpPr>
          <p:grpSpPr>
            <a:xfrm>
              <a:off x="3745677" y="2218968"/>
              <a:ext cx="649288" cy="757130"/>
              <a:chOff x="1279525" y="2805993"/>
              <a:chExt cx="649288" cy="757130"/>
            </a:xfrm>
          </p:grpSpPr>
          <p:sp>
            <p:nvSpPr>
              <p:cNvPr id="31" name="Text Box 60">
                <a:extLst>
                  <a:ext uri="{FF2B5EF4-FFF2-40B4-BE49-F238E27FC236}">
                    <a16:creationId xmlns="" xmlns:a16="http://schemas.microsoft.com/office/drawing/2014/main" id="{08B7BF97-E53F-8DCD-FD4F-6ED92B2CAC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9525" y="2805993"/>
                <a:ext cx="649288" cy="7571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latin typeface="华文新魏" panose="02010800040101010101" pitchFamily="2" charset="-122"/>
                    <a:ea typeface="华文新魏" panose="02010800040101010101" pitchFamily="2" charset="-122"/>
                  </a:rPr>
                  <a:t>2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latin typeface="华文新魏" panose="02010800040101010101" pitchFamily="2" charset="-122"/>
                    <a:ea typeface="华文新魏" panose="02010800040101010101" pitchFamily="2" charset="-122"/>
                  </a:rPr>
                  <a:t>3</a:t>
                </a:r>
              </a:p>
            </p:txBody>
          </p:sp>
          <p:sp>
            <p:nvSpPr>
              <p:cNvPr id="32" name="Line 61">
                <a:extLst>
                  <a:ext uri="{FF2B5EF4-FFF2-40B4-BE49-F238E27FC236}">
                    <a16:creationId xmlns="" xmlns:a16="http://schemas.microsoft.com/office/drawing/2014/main" id="{556D40B1-BF0C-0239-4DF0-8B6D7745C0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3988" y="3165475"/>
                <a:ext cx="360363" cy="0"/>
              </a:xfrm>
              <a:prstGeom prst="line">
                <a:avLst/>
              </a:prstGeom>
              <a:noFill/>
              <a:ln w="1778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latin typeface="华文新魏" panose="02010800040101010101" pitchFamily="2" charset="-122"/>
                  <a:ea typeface="华文新魏" panose="02010800040101010101" pitchFamily="2" charset="-122"/>
                </a:endParaRPr>
              </a:p>
            </p:txBody>
          </p:sp>
        </p:grpSp>
        <p:sp>
          <p:nvSpPr>
            <p:cNvPr id="30" name="Text Box 60">
              <a:extLst>
                <a:ext uri="{FF2B5EF4-FFF2-40B4-BE49-F238E27FC236}">
                  <a16:creationId xmlns="" xmlns:a16="http://schemas.microsoft.com/office/drawing/2014/main" id="{57EDFE49-8482-F020-6CCA-BC9E8FA94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9904" y="2386560"/>
              <a:ext cx="649288" cy="424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400" dirty="0">
                  <a:latin typeface="华文新魏" panose="02010800040101010101" pitchFamily="2" charset="-122"/>
                  <a:ea typeface="华文新魏" panose="02010800040101010101" pitchFamily="2" charset="-122"/>
                </a:rPr>
                <a:t>6</a:t>
              </a:r>
            </a:p>
          </p:txBody>
        </p:sp>
      </p:grpSp>
      <p:sp>
        <p:nvSpPr>
          <p:cNvPr id="34" name="矩形: 圓角 33">
            <a:extLst>
              <a:ext uri="{FF2B5EF4-FFF2-40B4-BE49-F238E27FC236}">
                <a16:creationId xmlns="" xmlns:a16="http://schemas.microsoft.com/office/drawing/2014/main" id="{544B7B61-4139-5A33-F173-7BB7AD479AC7}"/>
              </a:ext>
            </a:extLst>
          </p:cNvPr>
          <p:cNvSpPr/>
          <p:nvPr/>
        </p:nvSpPr>
        <p:spPr bwMode="auto">
          <a:xfrm>
            <a:off x="4939163" y="1042522"/>
            <a:ext cx="1332000" cy="756000"/>
          </a:xfrm>
          <a:prstGeom prst="roundRect">
            <a:avLst>
              <a:gd name="adj" fmla="val 23379"/>
            </a:avLst>
          </a:prstGeom>
          <a:solidFill>
            <a:srgbClr val="E7E7E9"/>
          </a:solidFill>
          <a:ln w="28575" cap="flat" cmpd="sng" algn="ctr">
            <a:solidFill>
              <a:schemeClr val="bg2">
                <a:lumMod val="40000"/>
                <a:lumOff val="6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</a:p>
        </p:txBody>
      </p:sp>
      <p:sp>
        <p:nvSpPr>
          <p:cNvPr id="38" name="Rectangle 23">
            <a:extLst>
              <a:ext uri="{FF2B5EF4-FFF2-40B4-BE49-F238E27FC236}">
                <a16:creationId xmlns="" xmlns:a16="http://schemas.microsoft.com/office/drawing/2014/main" id="{C4924CDF-1BA8-3BEC-CEC1-C39EF42A9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300" y="1197659"/>
            <a:ext cx="85057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400" dirty="0">
                <a:solidFill>
                  <a:srgbClr val="C00000"/>
                </a:solidFill>
              </a:rPr>
              <a:t>6.2</a:t>
            </a:r>
          </a:p>
        </p:txBody>
      </p:sp>
      <p:sp>
        <p:nvSpPr>
          <p:cNvPr id="42" name="Rectangle 23">
            <a:extLst>
              <a:ext uri="{FF2B5EF4-FFF2-40B4-BE49-F238E27FC236}">
                <a16:creationId xmlns="" xmlns:a16="http://schemas.microsoft.com/office/drawing/2014/main" id="{D93BA917-22EB-985F-230A-0131F0052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0806" y="1191808"/>
            <a:ext cx="116720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400" dirty="0">
                <a:solidFill>
                  <a:srgbClr val="C00000"/>
                </a:solidFill>
              </a:rPr>
              <a:t>6.667</a:t>
            </a:r>
            <a:endParaRPr lang="en-US" altLang="zh-CN" sz="2400" dirty="0">
              <a:solidFill>
                <a:srgbClr val="C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4" name="Rectangle 23">
            <a:extLst>
              <a:ext uri="{FF2B5EF4-FFF2-40B4-BE49-F238E27FC236}">
                <a16:creationId xmlns="" xmlns:a16="http://schemas.microsoft.com/office/drawing/2014/main" id="{7FBAB7AD-3D2D-549F-D497-17B3EFBBD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857" y="1158785"/>
            <a:ext cx="508104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600" dirty="0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46" name="Rectangle 23">
            <a:extLst>
              <a:ext uri="{FF2B5EF4-FFF2-40B4-BE49-F238E27FC236}">
                <a16:creationId xmlns="" xmlns:a16="http://schemas.microsoft.com/office/drawing/2014/main" id="{1C8B066B-B8E1-0684-AF18-487645E23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7027" y="1158785"/>
            <a:ext cx="508104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600" dirty="0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48" name="Rectangle 23">
            <a:extLst>
              <a:ext uri="{FF2B5EF4-FFF2-40B4-BE49-F238E27FC236}">
                <a16:creationId xmlns="" xmlns:a16="http://schemas.microsoft.com/office/drawing/2014/main" id="{0A774A4C-3737-AF32-A623-6335A4698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3622" y="1158785"/>
            <a:ext cx="508104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600" dirty="0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50" name="TextBox 27">
            <a:extLst>
              <a:ext uri="{FF2B5EF4-FFF2-40B4-BE49-F238E27FC236}">
                <a16:creationId xmlns="" xmlns:a16="http://schemas.microsoft.com/office/drawing/2014/main" id="{9101BF63-7A4F-203C-FF5D-8E31F1709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9452" y="306909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2" name="Rectangle 23">
            <a:extLst>
              <a:ext uri="{FF2B5EF4-FFF2-40B4-BE49-F238E27FC236}">
                <a16:creationId xmlns="" xmlns:a16="http://schemas.microsoft.com/office/drawing/2014/main" id="{C942DF43-9905-0108-A6D3-E3DD40DAA5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579" y="3037035"/>
            <a:ext cx="147848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>
                <a:solidFill>
                  <a:srgbClr val="0000FF"/>
                </a:solidFill>
              </a:rPr>
              <a:t>= 6.6</a:t>
            </a:r>
          </a:p>
        </p:txBody>
      </p:sp>
      <p:sp>
        <p:nvSpPr>
          <p:cNvPr id="54" name="Rectangle 23">
            <a:extLst>
              <a:ext uri="{FF2B5EF4-FFF2-40B4-BE49-F238E27FC236}">
                <a16:creationId xmlns="" xmlns:a16="http://schemas.microsoft.com/office/drawing/2014/main" id="{5F61FB98-0B5D-189A-2B51-AEFA55722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0533" y="3813472"/>
            <a:ext cx="147848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>
                <a:solidFill>
                  <a:srgbClr val="0000FF"/>
                </a:solidFill>
              </a:rPr>
              <a:t>= 6.32</a:t>
            </a:r>
          </a:p>
        </p:txBody>
      </p:sp>
      <p:sp>
        <p:nvSpPr>
          <p:cNvPr id="56" name="Rectangle 23">
            <a:extLst>
              <a:ext uri="{FF2B5EF4-FFF2-40B4-BE49-F238E27FC236}">
                <a16:creationId xmlns="" xmlns:a16="http://schemas.microsoft.com/office/drawing/2014/main" id="{B3757F2C-49F0-DAF7-44E7-F91C9C350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9477" y="3782950"/>
            <a:ext cx="200859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>
                <a:solidFill>
                  <a:srgbClr val="0000FF"/>
                </a:solidFill>
              </a:rPr>
              <a:t>= 0.6327</a:t>
            </a:r>
          </a:p>
        </p:txBody>
      </p:sp>
      <p:sp>
        <p:nvSpPr>
          <p:cNvPr id="58" name="Text Box 60">
            <a:extLst>
              <a:ext uri="{FF2B5EF4-FFF2-40B4-BE49-F238E27FC236}">
                <a16:creationId xmlns="" xmlns:a16="http://schemas.microsoft.com/office/drawing/2014/main" id="{53F5798F-AA6A-C663-16DF-97D0F0E81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2859" y="1199972"/>
            <a:ext cx="14657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华文新魏" panose="02010800040101010101" pitchFamily="2" charset="-122"/>
                <a:ea typeface="华文新魏" panose="02010800040101010101" pitchFamily="2" charset="-122"/>
              </a:rPr>
              <a:t>632.7%</a:t>
            </a: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cxnSp>
        <p:nvCxnSpPr>
          <p:cNvPr id="60" name="直線接點 59">
            <a:extLst>
              <a:ext uri="{FF2B5EF4-FFF2-40B4-BE49-F238E27FC236}">
                <a16:creationId xmlns="" xmlns:a16="http://schemas.microsoft.com/office/drawing/2014/main" id="{78E0E1D2-8620-3EE8-E11E-547FE72FEDF7}"/>
              </a:ext>
            </a:extLst>
          </p:cNvPr>
          <p:cNvCxnSpPr/>
          <p:nvPr/>
        </p:nvCxnSpPr>
        <p:spPr bwMode="auto">
          <a:xfrm>
            <a:off x="4848281" y="2396304"/>
            <a:ext cx="208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62" name="Rectangle 23">
            <a:extLst>
              <a:ext uri="{FF2B5EF4-FFF2-40B4-BE49-F238E27FC236}">
                <a16:creationId xmlns="" xmlns:a16="http://schemas.microsoft.com/office/drawing/2014/main" id="{5328795E-9ED2-817C-3501-860C49722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2575" y="1188750"/>
            <a:ext cx="13320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400" dirty="0">
                <a:solidFill>
                  <a:srgbClr val="0000FF"/>
                </a:solidFill>
              </a:rPr>
              <a:t>&lt; 6.3 &lt;</a:t>
            </a:r>
          </a:p>
        </p:txBody>
      </p:sp>
      <p:sp>
        <p:nvSpPr>
          <p:cNvPr id="64" name="Rectangle 23">
            <a:extLst>
              <a:ext uri="{FF2B5EF4-FFF2-40B4-BE49-F238E27FC236}">
                <a16:creationId xmlns="" xmlns:a16="http://schemas.microsoft.com/office/drawing/2014/main" id="{8AA4A982-1729-ADB6-733B-CEB5B8F90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88" y="849488"/>
            <a:ext cx="76578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400" dirty="0">
                <a:solidFill>
                  <a:srgbClr val="0000FF"/>
                </a:solidFill>
              </a:rPr>
              <a:t>6.6</a:t>
            </a:r>
          </a:p>
        </p:txBody>
      </p:sp>
      <p:sp>
        <p:nvSpPr>
          <p:cNvPr id="66" name="Rectangle 23">
            <a:extLst>
              <a:ext uri="{FF2B5EF4-FFF2-40B4-BE49-F238E27FC236}">
                <a16:creationId xmlns="" xmlns:a16="http://schemas.microsoft.com/office/drawing/2014/main" id="{10D7B340-B737-C61B-6D7C-43A68F1A4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619" y="1183983"/>
            <a:ext cx="137915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400" dirty="0">
                <a:solidFill>
                  <a:srgbClr val="0000FF"/>
                </a:solidFill>
              </a:rPr>
              <a:t>0.6327 &lt;</a:t>
            </a:r>
          </a:p>
        </p:txBody>
      </p:sp>
      <p:sp>
        <p:nvSpPr>
          <p:cNvPr id="70" name="Rectangle 23">
            <a:extLst>
              <a:ext uri="{FF2B5EF4-FFF2-40B4-BE49-F238E27FC236}">
                <a16:creationId xmlns="" xmlns:a16="http://schemas.microsoft.com/office/drawing/2014/main" id="{8F308509-3089-F8EE-E01B-33D8F89D4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649" y="3007954"/>
            <a:ext cx="56320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>
                <a:solidFill>
                  <a:srgbClr val="FF00FF"/>
                </a:solidFill>
                <a:sym typeface="Wingdings" panose="05000000000000000000" pitchFamily="2" charset="2"/>
              </a:rPr>
              <a:t></a:t>
            </a:r>
            <a:endParaRPr lang="en-US" altLang="zh-CN" sz="2800" dirty="0">
              <a:solidFill>
                <a:srgbClr val="FF00FF"/>
              </a:solidFill>
            </a:endParaRPr>
          </a:p>
        </p:txBody>
      </p:sp>
      <p:sp>
        <p:nvSpPr>
          <p:cNvPr id="72" name="Rectangle 23">
            <a:extLst>
              <a:ext uri="{FF2B5EF4-FFF2-40B4-BE49-F238E27FC236}">
                <a16:creationId xmlns="" xmlns:a16="http://schemas.microsoft.com/office/drawing/2014/main" id="{DBACC816-CF5D-59DC-F99E-9512B6B56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100" y="3040983"/>
            <a:ext cx="56320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>
                <a:solidFill>
                  <a:srgbClr val="FF00FF"/>
                </a:solidFill>
                <a:sym typeface="Wingdings" panose="05000000000000000000" pitchFamily="2" charset="2"/>
              </a:rPr>
              <a:t></a:t>
            </a:r>
            <a:endParaRPr lang="en-US" altLang="zh-CN" sz="2800" dirty="0">
              <a:solidFill>
                <a:srgbClr val="FF00FF"/>
              </a:solidFill>
            </a:endParaRPr>
          </a:p>
        </p:txBody>
      </p:sp>
      <p:sp>
        <p:nvSpPr>
          <p:cNvPr id="74" name="Rectangle 23">
            <a:extLst>
              <a:ext uri="{FF2B5EF4-FFF2-40B4-BE49-F238E27FC236}">
                <a16:creationId xmlns="" xmlns:a16="http://schemas.microsoft.com/office/drawing/2014/main" id="{670F2824-FDCB-E7C0-59D0-14FE4AD4D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455" y="3801727"/>
            <a:ext cx="56320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>
                <a:solidFill>
                  <a:srgbClr val="FF00FF"/>
                </a:solidFill>
                <a:sym typeface="Wingdings" panose="05000000000000000000" pitchFamily="2" charset="2"/>
              </a:rPr>
              <a:t></a:t>
            </a:r>
            <a:endParaRPr lang="en-US" altLang="zh-CN" sz="2800" dirty="0">
              <a:solidFill>
                <a:srgbClr val="FF00FF"/>
              </a:solidFill>
            </a:endParaRPr>
          </a:p>
        </p:txBody>
      </p:sp>
      <p:sp>
        <p:nvSpPr>
          <p:cNvPr id="76" name="Rectangle 23">
            <a:extLst>
              <a:ext uri="{FF2B5EF4-FFF2-40B4-BE49-F238E27FC236}">
                <a16:creationId xmlns="" xmlns:a16="http://schemas.microsoft.com/office/drawing/2014/main" id="{A5254A55-E2EA-1F5F-2791-29515A7A1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0420" y="3797496"/>
            <a:ext cx="56320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>
                <a:solidFill>
                  <a:srgbClr val="FF00FF"/>
                </a:solidFill>
                <a:sym typeface="Wingdings" panose="05000000000000000000" pitchFamily="2" charset="2"/>
              </a:rPr>
              <a:t></a:t>
            </a:r>
            <a:endParaRPr lang="en-US" altLang="zh-CN" sz="2800" dirty="0">
              <a:solidFill>
                <a:srgbClr val="FF00FF"/>
              </a:solidFill>
            </a:endParaRPr>
          </a:p>
        </p:txBody>
      </p:sp>
      <p:sp>
        <p:nvSpPr>
          <p:cNvPr id="78" name="Rectangle 23">
            <a:extLst>
              <a:ext uri="{FF2B5EF4-FFF2-40B4-BE49-F238E27FC236}">
                <a16:creationId xmlns="" xmlns:a16="http://schemas.microsoft.com/office/drawing/2014/main" id="{FB26B430-CCE1-DF7D-DB0E-56EE5EB17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071" y="4372570"/>
            <a:ext cx="669967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zh-CN" altLang="en-US" sz="28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把分數和百分數化爲小數，再比較大小。</a:t>
            </a:r>
            <a:endParaRPr lang="en-US" altLang="zh-CN" sz="28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pSp>
        <p:nvGrpSpPr>
          <p:cNvPr id="88" name="群組 87">
            <a:extLst>
              <a:ext uri="{FF2B5EF4-FFF2-40B4-BE49-F238E27FC236}">
                <a16:creationId xmlns="" xmlns:a16="http://schemas.microsoft.com/office/drawing/2014/main" id="{A452D814-A187-D28F-9B1B-91B35C15FBB8}"/>
              </a:ext>
            </a:extLst>
          </p:cNvPr>
          <p:cNvGrpSpPr/>
          <p:nvPr/>
        </p:nvGrpSpPr>
        <p:grpSpPr>
          <a:xfrm>
            <a:off x="944987" y="4827859"/>
            <a:ext cx="1692434" cy="860425"/>
            <a:chOff x="7318668" y="2895452"/>
            <a:chExt cx="1692434" cy="860425"/>
          </a:xfrm>
        </p:grpSpPr>
        <p:grpSp>
          <p:nvGrpSpPr>
            <p:cNvPr id="79" name="群組 78">
              <a:extLst>
                <a:ext uri="{FF2B5EF4-FFF2-40B4-BE49-F238E27FC236}">
                  <a16:creationId xmlns="" xmlns:a16="http://schemas.microsoft.com/office/drawing/2014/main" id="{83E720D8-1932-5846-8CDC-9D2A653C4358}"/>
                </a:ext>
              </a:extLst>
            </p:cNvPr>
            <p:cNvGrpSpPr/>
            <p:nvPr/>
          </p:nvGrpSpPr>
          <p:grpSpPr>
            <a:xfrm>
              <a:off x="7505537" y="2895452"/>
              <a:ext cx="649288" cy="860425"/>
              <a:chOff x="1279525" y="2752725"/>
              <a:chExt cx="649288" cy="860425"/>
            </a:xfrm>
          </p:grpSpPr>
          <p:sp>
            <p:nvSpPr>
              <p:cNvPr id="80" name="Text Box 60">
                <a:extLst>
                  <a:ext uri="{FF2B5EF4-FFF2-40B4-BE49-F238E27FC236}">
                    <a16:creationId xmlns="" xmlns:a16="http://schemas.microsoft.com/office/drawing/2014/main" id="{AB111184-C078-A50D-F3F2-8D6427F977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9525" y="2752725"/>
                <a:ext cx="649288" cy="860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1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81" name="Line 61">
                <a:extLst>
                  <a:ext uri="{FF2B5EF4-FFF2-40B4-BE49-F238E27FC236}">
                    <a16:creationId xmlns="" xmlns:a16="http://schemas.microsoft.com/office/drawing/2014/main" id="{0FEDACD2-605F-1249-BD70-A7BD63F5CC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3988" y="3165475"/>
                <a:ext cx="360363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83" name="Rectangle 23">
              <a:extLst>
                <a:ext uri="{FF2B5EF4-FFF2-40B4-BE49-F238E27FC236}">
                  <a16:creationId xmlns="" xmlns:a16="http://schemas.microsoft.com/office/drawing/2014/main" id="{53CBA8AA-C9E7-9CC4-2C95-76FDBFFE5C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8668" y="3042857"/>
              <a:ext cx="449881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1800"/>
                </a:spcAft>
                <a:buNone/>
              </a:pPr>
              <a:r>
                <a:rPr lang="en-US" altLang="zh-CN" sz="2800" dirty="0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85" name="Rectangle 23">
              <a:extLst>
                <a:ext uri="{FF2B5EF4-FFF2-40B4-BE49-F238E27FC236}">
                  <a16:creationId xmlns="" xmlns:a16="http://schemas.microsoft.com/office/drawing/2014/main" id="{38DA3924-E122-0EB7-A840-434C180D9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3205" y="3042857"/>
              <a:ext cx="98789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1800"/>
                </a:spcAft>
                <a:buNone/>
              </a:pPr>
              <a:r>
                <a:rPr lang="en-US" altLang="zh-CN" sz="2800" dirty="0">
                  <a:solidFill>
                    <a:srgbClr val="0000FF"/>
                  </a:solidFill>
                </a:rPr>
                <a:t>= 6.2</a:t>
              </a:r>
            </a:p>
          </p:txBody>
        </p:sp>
      </p:grpSp>
      <p:sp>
        <p:nvSpPr>
          <p:cNvPr id="87" name="Rectangle 23">
            <a:extLst>
              <a:ext uri="{FF2B5EF4-FFF2-40B4-BE49-F238E27FC236}">
                <a16:creationId xmlns="" xmlns:a16="http://schemas.microsoft.com/office/drawing/2014/main" id="{D2829AA2-24D8-BA15-FC88-01247A330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3857" y="4991510"/>
            <a:ext cx="280147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>
                <a:solidFill>
                  <a:srgbClr val="0000FF"/>
                </a:solidFill>
              </a:rPr>
              <a:t>632.7% = 6.327</a:t>
            </a:r>
          </a:p>
        </p:txBody>
      </p:sp>
      <p:grpSp>
        <p:nvGrpSpPr>
          <p:cNvPr id="89" name="群組 88">
            <a:extLst>
              <a:ext uri="{FF2B5EF4-FFF2-40B4-BE49-F238E27FC236}">
                <a16:creationId xmlns="" xmlns:a16="http://schemas.microsoft.com/office/drawing/2014/main" id="{37A85F3F-3AB0-E831-5761-AD3C462A32CD}"/>
              </a:ext>
            </a:extLst>
          </p:cNvPr>
          <p:cNvGrpSpPr/>
          <p:nvPr/>
        </p:nvGrpSpPr>
        <p:grpSpPr>
          <a:xfrm>
            <a:off x="6031939" y="4858873"/>
            <a:ext cx="2183025" cy="860425"/>
            <a:chOff x="7318668" y="2895452"/>
            <a:chExt cx="2183025" cy="860425"/>
          </a:xfrm>
        </p:grpSpPr>
        <p:grpSp>
          <p:nvGrpSpPr>
            <p:cNvPr id="90" name="群組 89">
              <a:extLst>
                <a:ext uri="{FF2B5EF4-FFF2-40B4-BE49-F238E27FC236}">
                  <a16:creationId xmlns="" xmlns:a16="http://schemas.microsoft.com/office/drawing/2014/main" id="{5047F145-8A53-ADE2-3E0B-8EFEA651B3C1}"/>
                </a:ext>
              </a:extLst>
            </p:cNvPr>
            <p:cNvGrpSpPr/>
            <p:nvPr/>
          </p:nvGrpSpPr>
          <p:grpSpPr>
            <a:xfrm>
              <a:off x="7505537" y="2895452"/>
              <a:ext cx="649288" cy="860425"/>
              <a:chOff x="1279525" y="2752725"/>
              <a:chExt cx="649288" cy="860425"/>
            </a:xfrm>
          </p:grpSpPr>
          <p:sp>
            <p:nvSpPr>
              <p:cNvPr id="93" name="Text Box 60">
                <a:extLst>
                  <a:ext uri="{FF2B5EF4-FFF2-40B4-BE49-F238E27FC236}">
                    <a16:creationId xmlns="" xmlns:a16="http://schemas.microsoft.com/office/drawing/2014/main" id="{08ED28A8-D2A9-1B9B-1D96-0990C14D34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9525" y="2752725"/>
                <a:ext cx="649288" cy="860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2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94" name="Line 61">
                <a:extLst>
                  <a:ext uri="{FF2B5EF4-FFF2-40B4-BE49-F238E27FC236}">
                    <a16:creationId xmlns="" xmlns:a16="http://schemas.microsoft.com/office/drawing/2014/main" id="{32057A5E-7592-209C-F076-0A12E7A13E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3988" y="3165475"/>
                <a:ext cx="360363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91" name="Rectangle 23">
              <a:extLst>
                <a:ext uri="{FF2B5EF4-FFF2-40B4-BE49-F238E27FC236}">
                  <a16:creationId xmlns="" xmlns:a16="http://schemas.microsoft.com/office/drawing/2014/main" id="{33CFF343-0573-5768-AB69-C3EC71F3D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8668" y="3042857"/>
              <a:ext cx="449881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1800"/>
                </a:spcAft>
                <a:buNone/>
              </a:pPr>
              <a:r>
                <a:rPr lang="en-US" altLang="zh-CN" sz="2800" dirty="0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92" name="Rectangle 23">
              <a:extLst>
                <a:ext uri="{FF2B5EF4-FFF2-40B4-BE49-F238E27FC236}">
                  <a16:creationId xmlns="" xmlns:a16="http://schemas.microsoft.com/office/drawing/2014/main" id="{A8F88334-1CF8-D805-4FCC-3B1464AFC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3204" y="3042857"/>
              <a:ext cx="1478489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1800"/>
                </a:spcAft>
                <a:buNone/>
              </a:pPr>
              <a:r>
                <a:rPr lang="zh-CN" altLang="en-US" sz="2800" dirty="0">
                  <a:solidFill>
                    <a:srgbClr val="0000FF"/>
                  </a:solidFill>
                </a:rPr>
                <a:t>≈</a:t>
              </a:r>
              <a:r>
                <a:rPr lang="en-US" altLang="zh-CN" sz="2800" dirty="0">
                  <a:solidFill>
                    <a:srgbClr val="0000FF"/>
                  </a:solidFill>
                </a:rPr>
                <a:t> 6.667</a:t>
              </a:r>
            </a:p>
          </p:txBody>
        </p:sp>
      </p:grpSp>
      <p:sp>
        <p:nvSpPr>
          <p:cNvPr id="96" name="Rectangle 23">
            <a:extLst>
              <a:ext uri="{FF2B5EF4-FFF2-40B4-BE49-F238E27FC236}">
                <a16:creationId xmlns="" xmlns:a16="http://schemas.microsoft.com/office/drawing/2014/main" id="{249DFAA8-F6FF-0E9E-088C-43B914413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4868" y="3015330"/>
            <a:ext cx="10385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/>
              <a:t>B. 6 </a:t>
            </a:r>
          </a:p>
        </p:txBody>
      </p:sp>
      <p:sp>
        <p:nvSpPr>
          <p:cNvPr id="98" name="Rectangle 23">
            <a:extLst>
              <a:ext uri="{FF2B5EF4-FFF2-40B4-BE49-F238E27FC236}">
                <a16:creationId xmlns="" xmlns:a16="http://schemas.microsoft.com/office/drawing/2014/main" id="{88395218-CF8E-7020-0EEC-1F3B372CBE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358" y="3799877"/>
            <a:ext cx="123513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800" dirty="0"/>
              <a:t>D. 6</a:t>
            </a:r>
          </a:p>
        </p:txBody>
      </p:sp>
      <p:cxnSp>
        <p:nvCxnSpPr>
          <p:cNvPr id="100" name="直線接點 99">
            <a:extLst>
              <a:ext uri="{FF2B5EF4-FFF2-40B4-BE49-F238E27FC236}">
                <a16:creationId xmlns="" xmlns:a16="http://schemas.microsoft.com/office/drawing/2014/main" id="{10174F94-E58C-D8A4-BBAD-461A4AC5C655}"/>
              </a:ext>
            </a:extLst>
          </p:cNvPr>
          <p:cNvCxnSpPr/>
          <p:nvPr/>
        </p:nvCxnSpPr>
        <p:spPr bwMode="auto">
          <a:xfrm>
            <a:off x="1723311" y="1745599"/>
            <a:ext cx="7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1" name="直線接點 100">
            <a:extLst>
              <a:ext uri="{FF2B5EF4-FFF2-40B4-BE49-F238E27FC236}">
                <a16:creationId xmlns="" xmlns:a16="http://schemas.microsoft.com/office/drawing/2014/main" id="{E44304D6-45CD-182A-5DC5-91AEFFC2D3E2}"/>
              </a:ext>
            </a:extLst>
          </p:cNvPr>
          <p:cNvCxnSpPr/>
          <p:nvPr/>
        </p:nvCxnSpPr>
        <p:spPr bwMode="auto">
          <a:xfrm>
            <a:off x="7049606" y="1745599"/>
            <a:ext cx="7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02" name="直線接點 101">
            <a:extLst>
              <a:ext uri="{FF2B5EF4-FFF2-40B4-BE49-F238E27FC236}">
                <a16:creationId xmlns="" xmlns:a16="http://schemas.microsoft.com/office/drawing/2014/main" id="{3B800057-0675-8C66-9256-C43F6B0775F6}"/>
              </a:ext>
            </a:extLst>
          </p:cNvPr>
          <p:cNvCxnSpPr/>
          <p:nvPr/>
        </p:nvCxnSpPr>
        <p:spPr bwMode="auto">
          <a:xfrm>
            <a:off x="3286664" y="1599645"/>
            <a:ext cx="111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0" name="Rectangle 23">
            <a:extLst>
              <a:ext uri="{FF2B5EF4-FFF2-40B4-BE49-F238E27FC236}">
                <a16:creationId xmlns="" xmlns:a16="http://schemas.microsoft.com/office/drawing/2014/main" id="{B0BC881D-4338-A852-A702-2194AEAA6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7082" y="1189140"/>
            <a:ext cx="122763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zh-CN" sz="2400" dirty="0">
                <a:solidFill>
                  <a:srgbClr val="C00000"/>
                </a:solidFill>
              </a:rPr>
              <a:t>6.327</a:t>
            </a:r>
          </a:p>
        </p:txBody>
      </p:sp>
      <p:cxnSp>
        <p:nvCxnSpPr>
          <p:cNvPr id="4" name="直線接點 3">
            <a:extLst>
              <a:ext uri="{FF2B5EF4-FFF2-40B4-BE49-F238E27FC236}">
                <a16:creationId xmlns="" xmlns:a16="http://schemas.microsoft.com/office/drawing/2014/main" id="{BA6D367C-2828-BB9E-4DAB-3672BDABB5F8}"/>
              </a:ext>
            </a:extLst>
          </p:cNvPr>
          <p:cNvCxnSpPr/>
          <p:nvPr/>
        </p:nvCxnSpPr>
        <p:spPr bwMode="auto">
          <a:xfrm>
            <a:off x="2707517" y="2863328"/>
            <a:ext cx="313702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00140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"/>
                            </p:stCondLst>
                            <p:childTnLst>
                              <p:par>
                                <p:cTn id="3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75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50"/>
                            </p:stCondLst>
                            <p:childTnLst>
                              <p:par>
                                <p:cTn id="5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75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7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50"/>
                            </p:stCondLst>
                            <p:childTnLst>
                              <p:par>
                                <p:cTn id="7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75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000"/>
                            </p:stCondLst>
                            <p:childTnLst>
                              <p:par>
                                <p:cTn id="1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500"/>
                            </p:stCondLst>
                            <p:childTnLst>
                              <p:par>
                                <p:cTn id="194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500"/>
                            </p:stCondLst>
                            <p:childTnLst>
                              <p:par>
                                <p:cTn id="2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500"/>
                            </p:stCondLst>
                            <p:childTnLst>
                              <p:par>
                                <p:cTn id="2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000"/>
                            </p:stCondLst>
                            <p:childTnLst>
                              <p:par>
                                <p:cTn id="2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8" grpId="1"/>
      <p:bldP spid="103" grpId="0" animBg="1"/>
      <p:bldP spid="103" grpId="1" animBg="1"/>
      <p:bldP spid="105" grpId="0" animBg="1"/>
      <p:bldP spid="105" grpId="1" animBg="1"/>
      <p:bldP spid="107" grpId="0" animBg="1"/>
      <p:bldP spid="107" grpId="1" animBg="1"/>
      <p:bldP spid="109" grpId="0" animBg="1"/>
      <p:bldP spid="109" grpId="1" animBg="1"/>
      <p:bldP spid="49" grpId="0" animBg="1"/>
      <p:bldP spid="38" grpId="0"/>
      <p:bldP spid="38" grpId="1"/>
      <p:bldP spid="42" grpId="0"/>
      <p:bldP spid="42" grpId="1"/>
      <p:bldP spid="44" grpId="0"/>
      <p:bldP spid="44" grpId="1"/>
      <p:bldP spid="46" grpId="0"/>
      <p:bldP spid="46" grpId="1"/>
      <p:bldP spid="48" grpId="0"/>
      <p:bldP spid="48" grpId="1"/>
      <p:bldP spid="48" grpId="2"/>
      <p:bldP spid="48" grpId="3"/>
      <p:bldP spid="50" grpId="0"/>
      <p:bldP spid="52" grpId="0"/>
      <p:bldP spid="52" grpId="1"/>
      <p:bldP spid="54" grpId="0"/>
      <p:bldP spid="54" grpId="1"/>
      <p:bldP spid="56" grpId="0"/>
      <p:bldP spid="56" grpId="1"/>
      <p:bldP spid="58" grpId="0"/>
      <p:bldP spid="58" grpId="1"/>
      <p:bldP spid="62" grpId="0"/>
      <p:bldP spid="62" grpId="1"/>
      <p:bldP spid="64" grpId="0"/>
      <p:bldP spid="64" grpId="1"/>
      <p:bldP spid="66" grpId="0"/>
      <p:bldP spid="66" grpId="1"/>
      <p:bldP spid="70" grpId="0"/>
      <p:bldP spid="70" grpId="1"/>
      <p:bldP spid="72" grpId="0"/>
      <p:bldP spid="72" grpId="1"/>
      <p:bldP spid="74" grpId="0"/>
      <p:bldP spid="74" grpId="1"/>
      <p:bldP spid="76" grpId="0"/>
      <p:bldP spid="76" grpId="1"/>
      <p:bldP spid="78" grpId="0"/>
      <p:bldP spid="78" grpId="1"/>
      <p:bldP spid="87" grpId="0"/>
      <p:bldP spid="87" grpId="1"/>
      <p:bldP spid="40" grpId="0"/>
      <p:bldP spid="4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xmlns="" id="{31262F4C-875D-4897-468D-12CAED0E8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2" y="4408371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2" name="Rectangle 23">
            <a:extLst>
              <a:ext uri="{FF2B5EF4-FFF2-40B4-BE49-F238E27FC236}">
                <a16:creationId xmlns:a16="http://schemas.microsoft.com/office/drawing/2014/main" xmlns="" id="{B3F93881-D3A3-7D45-942D-A5982C9AB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013" y="4311567"/>
            <a:ext cx="3816351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nn-NO" altLang="zh-CN" sz="2800" dirty="0"/>
              <a:t>A.   0.08m      7.85kg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nn-NO" altLang="zh-CN" sz="2800" dirty="0"/>
              <a:t>B.   0.18m      7.85kg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nn-NO" altLang="zh-CN" sz="2800" dirty="0"/>
              <a:t>C.   0.08m      7.95kg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nn-NO" altLang="zh-CN" sz="2800" dirty="0"/>
              <a:t>D.   0.18m      7.95kg</a:t>
            </a:r>
            <a:endParaRPr lang="en-US" altLang="zh-CN" sz="28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F7CE7E05-E1CA-5E93-C0B9-E587130DD9D9}"/>
              </a:ext>
            </a:extLst>
          </p:cNvPr>
          <p:cNvSpPr/>
          <p:nvPr/>
        </p:nvSpPr>
        <p:spPr bwMode="auto">
          <a:xfrm>
            <a:off x="3279087" y="1459101"/>
            <a:ext cx="1500188" cy="1620000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49BD5467-CAB6-EE4F-1522-8187F04FB110}"/>
              </a:ext>
            </a:extLst>
          </p:cNvPr>
          <p:cNvSpPr/>
          <p:nvPr/>
        </p:nvSpPr>
        <p:spPr bwMode="auto">
          <a:xfrm>
            <a:off x="2012263" y="1459101"/>
            <a:ext cx="1247775" cy="1620000"/>
          </a:xfrm>
          <a:prstGeom prst="rect">
            <a:avLst/>
          </a:prstGeom>
          <a:solidFill>
            <a:srgbClr val="D0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C13B91D9-C8DD-FE0F-C888-9E47A521F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文字方塊 4">
            <a:extLst>
              <a:ext uri="{FF2B5EF4-FFF2-40B4-BE49-F238E27FC236}">
                <a16:creationId xmlns:a16="http://schemas.microsoft.com/office/drawing/2014/main" xmlns="" id="{D0CBFDF3-AF50-0B71-915C-636753DAA8DD}"/>
              </a:ext>
            </a:extLst>
          </p:cNvPr>
          <p:cNvSpPr txBox="1"/>
          <p:nvPr/>
        </p:nvSpPr>
        <p:spPr>
          <a:xfrm>
            <a:off x="754807" y="3193532"/>
            <a:ext cx="6904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這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兩位學生的身高及體重分別相差多少</a:t>
            </a:r>
            <a:r>
              <a:rPr lang="zh-TW" altLang="en-US" sz="2800" b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32" name="表格 12">
            <a:extLst>
              <a:ext uri="{FF2B5EF4-FFF2-40B4-BE49-F238E27FC236}">
                <a16:creationId xmlns:a16="http://schemas.microsoft.com/office/drawing/2014/main" xmlns="" id="{7408A0D9-CC18-1D88-33CF-58AA4A3D58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620085"/>
              </p:ext>
            </p:extLst>
          </p:nvPr>
        </p:nvGraphicFramePr>
        <p:xfrm>
          <a:off x="1002613" y="1459101"/>
          <a:ext cx="3780000" cy="16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xmlns="" val="308928801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xmlns="" val="238202919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xmlns="" val="16515747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6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學生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6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身高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6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體重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9529354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6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思翰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6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1.73m</a:t>
                      </a:r>
                      <a:endParaRPr lang="zh-CN" altLang="en-US" sz="26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6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66.33kg</a:t>
                      </a:r>
                      <a:endParaRPr lang="zh-CN" altLang="en-US" sz="26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2850746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6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家福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6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1.65m</a:t>
                      </a:r>
                      <a:endParaRPr lang="zh-CN" altLang="en-US" sz="26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60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58.48kg</a:t>
                      </a:r>
                      <a:endParaRPr lang="zh-CN" altLang="en-US" sz="260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27520298"/>
                  </a:ext>
                </a:extLst>
              </a:tr>
            </a:tbl>
          </a:graphicData>
        </a:graphic>
      </p:graphicFrame>
      <p:sp>
        <p:nvSpPr>
          <p:cNvPr id="36" name="文字方塊 15">
            <a:extLst>
              <a:ext uri="{FF2B5EF4-FFF2-40B4-BE49-F238E27FC236}">
                <a16:creationId xmlns:a16="http://schemas.microsoft.com/office/drawing/2014/main" xmlns="" id="{0F257486-1D1C-05E8-3126-AB7CEB5A21FB}"/>
              </a:ext>
            </a:extLst>
          </p:cNvPr>
          <p:cNvSpPr txBox="1"/>
          <p:nvPr/>
        </p:nvSpPr>
        <p:spPr>
          <a:xfrm>
            <a:off x="1696512" y="3754949"/>
            <a:ext cx="30861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身高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</a:t>
            </a:r>
            <a:r>
              <a:rPr lang="zh-TW" altLang="en-US" sz="2800" b="0" u="sng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體重</a:t>
            </a:r>
            <a:endParaRPr lang="zh-CN" altLang="en-US" sz="2800" u="sng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文字方塊 22">
            <a:extLst>
              <a:ext uri="{FF2B5EF4-FFF2-40B4-BE49-F238E27FC236}">
                <a16:creationId xmlns:a16="http://schemas.microsoft.com/office/drawing/2014/main" xmlns="" id="{AEB735CB-F911-60A0-0FE0-E4D92CD03C5D}"/>
              </a:ext>
            </a:extLst>
          </p:cNvPr>
          <p:cNvSpPr txBox="1"/>
          <p:nvPr/>
        </p:nvSpPr>
        <p:spPr>
          <a:xfrm>
            <a:off x="5168158" y="4221006"/>
            <a:ext cx="2166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身高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相差：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字方塊 24">
            <a:extLst>
              <a:ext uri="{FF2B5EF4-FFF2-40B4-BE49-F238E27FC236}">
                <a16:creationId xmlns:a16="http://schemas.microsoft.com/office/drawing/2014/main" xmlns="" id="{90B73B67-1068-052F-CFC3-C625C1A876F2}"/>
              </a:ext>
            </a:extLst>
          </p:cNvPr>
          <p:cNvSpPr txBox="1"/>
          <p:nvPr/>
        </p:nvSpPr>
        <p:spPr>
          <a:xfrm>
            <a:off x="5168158" y="4759024"/>
            <a:ext cx="2166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1.73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1.65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文字方塊 26">
            <a:extLst>
              <a:ext uri="{FF2B5EF4-FFF2-40B4-BE49-F238E27FC236}">
                <a16:creationId xmlns:a16="http://schemas.microsoft.com/office/drawing/2014/main" xmlns="" id="{CAB21477-BE61-3D24-FBA0-F3A58D13D57B}"/>
              </a:ext>
            </a:extLst>
          </p:cNvPr>
          <p:cNvSpPr txBox="1"/>
          <p:nvPr/>
        </p:nvSpPr>
        <p:spPr>
          <a:xfrm>
            <a:off x="7024377" y="4759024"/>
            <a:ext cx="2166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0.08(m)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文字方塊 28">
            <a:extLst>
              <a:ext uri="{FF2B5EF4-FFF2-40B4-BE49-F238E27FC236}">
                <a16:creationId xmlns:a16="http://schemas.microsoft.com/office/drawing/2014/main" xmlns="" id="{1A603B30-20F4-B9FB-91B3-7A9783689D1A}"/>
              </a:ext>
            </a:extLst>
          </p:cNvPr>
          <p:cNvSpPr txBox="1"/>
          <p:nvPr/>
        </p:nvSpPr>
        <p:spPr>
          <a:xfrm>
            <a:off x="5168158" y="5297042"/>
            <a:ext cx="2166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體重相差：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字方塊 30">
            <a:extLst>
              <a:ext uri="{FF2B5EF4-FFF2-40B4-BE49-F238E27FC236}">
                <a16:creationId xmlns:a16="http://schemas.microsoft.com/office/drawing/2014/main" xmlns="" id="{0220657E-3E2D-D82F-0E5C-1C3AF687B401}"/>
              </a:ext>
            </a:extLst>
          </p:cNvPr>
          <p:cNvSpPr txBox="1"/>
          <p:nvPr/>
        </p:nvSpPr>
        <p:spPr>
          <a:xfrm>
            <a:off x="5168158" y="5835061"/>
            <a:ext cx="2790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66.33</a:t>
            </a:r>
            <a:r>
              <a:rPr lang="zh-CN" altLang="en-US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58.48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文字方塊 32">
            <a:extLst>
              <a:ext uri="{FF2B5EF4-FFF2-40B4-BE49-F238E27FC236}">
                <a16:creationId xmlns:a16="http://schemas.microsoft.com/office/drawing/2014/main" xmlns="" id="{655C5B70-1346-1F4C-07EB-0B10107013C0}"/>
              </a:ext>
            </a:extLst>
          </p:cNvPr>
          <p:cNvSpPr txBox="1"/>
          <p:nvPr/>
        </p:nvSpPr>
        <p:spPr>
          <a:xfrm>
            <a:off x="7426231" y="5835061"/>
            <a:ext cx="1930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7.85(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kg</a:t>
            </a:r>
            <a:r>
              <a:rPr lang="en-US" altLang="zh-TW" sz="2800" b="0" strike="noStrike" baseline="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5" name="TextBox 27">
            <a:extLst>
              <a:ext uri="{FF2B5EF4-FFF2-40B4-BE49-F238E27FC236}">
                <a16:creationId xmlns:a16="http://schemas.microsoft.com/office/drawing/2014/main" xmlns="" id="{147E56D2-5A7F-CCF7-B625-1493DEFDA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269" y="436932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46" name="直線接點 36">
            <a:extLst>
              <a:ext uri="{FF2B5EF4-FFF2-40B4-BE49-F238E27FC236}">
                <a16:creationId xmlns:a16="http://schemas.microsoft.com/office/drawing/2014/main" xmlns="" id="{A37D97DA-C8E6-6BAD-8C6D-1BED81D910BE}"/>
              </a:ext>
            </a:extLst>
          </p:cNvPr>
          <p:cNvCxnSpPr/>
          <p:nvPr/>
        </p:nvCxnSpPr>
        <p:spPr bwMode="auto">
          <a:xfrm>
            <a:off x="3013981" y="3684617"/>
            <a:ext cx="310896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7" name="文字方塊 4">
            <a:extLst>
              <a:ext uri="{FF2B5EF4-FFF2-40B4-BE49-F238E27FC236}">
                <a16:creationId xmlns:a16="http://schemas.microsoft.com/office/drawing/2014/main" xmlns="" id="{D0CBFDF3-AF50-0B71-915C-636753DAA8DD}"/>
              </a:ext>
            </a:extLst>
          </p:cNvPr>
          <p:cNvSpPr txBox="1"/>
          <p:nvPr/>
        </p:nvSpPr>
        <p:spPr>
          <a:xfrm>
            <a:off x="871013" y="893995"/>
            <a:ext cx="5128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</a:t>
            </a:r>
            <a:r>
              <a:rPr lang="zh-TW" altLang="en-US" sz="2800" b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表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展示了兩位學</a:t>
            </a:r>
            <a:r>
              <a:rPr lang="zh-TW" altLang="en-US" sz="2800" b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生的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資</a:t>
            </a:r>
            <a:r>
              <a:rPr lang="zh-TW" altLang="en-US" sz="2800" b="0" strike="noStrike" baseline="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料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6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25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26" grpId="0" animBg="1"/>
      <p:bldP spid="26" grpId="1" animBg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="" xmlns:a16="http://schemas.microsoft.com/office/drawing/2014/main" id="{9C223027-77C2-DCBA-FA40-5C388FBDB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476" y="251529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31BA4B6-4C4D-8674-9CD5-48C8D9F27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2821BC41-0B7C-D71C-36CF-6B9DF7A1A679}"/>
              </a:ext>
            </a:extLst>
          </p:cNvPr>
          <p:cNvSpPr txBox="1"/>
          <p:nvPr/>
        </p:nvSpPr>
        <p:spPr>
          <a:xfrm>
            <a:off x="795337" y="904796"/>
            <a:ext cx="769143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體育用品店大減價，所有籃球「買三送一」。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老師付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$474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買了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個籃球，平均每個籃球便宜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850AAB09-40D1-A5D4-65A1-AEB2AD006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2435970"/>
            <a:ext cx="5892800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nn-NO" altLang="zh-CN" sz="2800" dirty="0"/>
              <a:t>A. $39.5			B. $78.4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nn-NO" altLang="zh-CN" sz="2800" dirty="0"/>
              <a:t>C. $117.6			D. $156.8</a:t>
            </a:r>
            <a:endParaRPr lang="en-US" altLang="zh-CN" sz="2800" dirty="0"/>
          </a:p>
        </p:txBody>
      </p:sp>
      <p:sp>
        <p:nvSpPr>
          <p:cNvPr id="9" name="TextBox 27">
            <a:extLst>
              <a:ext uri="{FF2B5EF4-FFF2-40B4-BE49-F238E27FC236}">
                <a16:creationId xmlns="" xmlns:a16="http://schemas.microsoft.com/office/drawing/2014/main" id="{5246F88B-D0D0-5ACE-F477-72F8151EE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0595" y="2455020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1" name="Rectangle 403">
            <a:extLst>
              <a:ext uri="{FF2B5EF4-FFF2-40B4-BE49-F238E27FC236}">
                <a16:creationId xmlns="" xmlns:a16="http://schemas.microsoft.com/office/drawing/2014/main" id="{38343BE1-713F-29AC-CA42-E40DE482D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542" y="4992597"/>
            <a:ext cx="33845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平均每個籃球便宜</a:t>
            </a:r>
            <a:r>
              <a:rPr lang="zh-CN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  <a:endParaRPr lang="zh-TW" altLang="en-US" sz="16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Rectangle 403">
            <a:extLst>
              <a:ext uri="{FF2B5EF4-FFF2-40B4-BE49-F238E27FC236}">
                <a16:creationId xmlns="" xmlns:a16="http://schemas.microsoft.com/office/drawing/2014/main" id="{867F45EC-529C-EE3B-ED73-1AEA86423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1322" y="3756400"/>
            <a:ext cx="13807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474</a:t>
            </a:r>
            <a:r>
              <a:rPr lang="en-US" altLang="en-US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÷</a:t>
            </a:r>
            <a:r>
              <a:rPr lang="en-US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" name="Line 26">
            <a:extLst>
              <a:ext uri="{FF2B5EF4-FFF2-40B4-BE49-F238E27FC236}">
                <a16:creationId xmlns="" xmlns:a16="http://schemas.microsoft.com/office/drawing/2014/main" id="{3E9AFEAC-6284-238A-8CE3-90ECD0D7476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07856" y="1405791"/>
            <a:ext cx="1800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26">
            <a:extLst>
              <a:ext uri="{FF2B5EF4-FFF2-40B4-BE49-F238E27FC236}">
                <a16:creationId xmlns="" xmlns:a16="http://schemas.microsoft.com/office/drawing/2014/main" id="{33E7A8D4-05AD-BC0A-3BB0-A0957B209E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0086" y="1870075"/>
            <a:ext cx="3132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Rectangle 403">
            <a:extLst>
              <a:ext uri="{FF2B5EF4-FFF2-40B4-BE49-F238E27FC236}">
                <a16:creationId xmlns="" xmlns:a16="http://schemas.microsoft.com/office/drawing/2014/main" id="{949DF9C5-A07D-F6B8-3559-E2AD857CB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1322" y="4612860"/>
            <a:ext cx="12565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474</a:t>
            </a:r>
            <a:r>
              <a:rPr lang="en-US" altLang="en-US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÷</a:t>
            </a:r>
            <a:r>
              <a:rPr lang="en-US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" name="Rectangle 403">
            <a:extLst>
              <a:ext uri="{FF2B5EF4-FFF2-40B4-BE49-F238E27FC236}">
                <a16:creationId xmlns="" xmlns:a16="http://schemas.microsoft.com/office/drawing/2014/main" id="{46EB34D4-D7B9-3BA3-46FA-19BDB9CE1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542" y="4174373"/>
            <a:ext cx="39014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每個籃球</a:t>
            </a:r>
            <a:r>
              <a:rPr lang="zh-CN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原來的售價是：</a:t>
            </a:r>
            <a:endParaRPr lang="zh-TW" altLang="en-US" sz="16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1" name="Rectangle 403">
            <a:extLst>
              <a:ext uri="{FF2B5EF4-FFF2-40B4-BE49-F238E27FC236}">
                <a16:creationId xmlns="" xmlns:a16="http://schemas.microsoft.com/office/drawing/2014/main" id="{3C7E5C56-4FCA-DC26-F24E-B64896C2F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542" y="3329253"/>
            <a:ext cx="39014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ct val="20000"/>
              </a:spcAft>
              <a:buNone/>
            </a:pPr>
            <a:r>
              <a:rPr lang="zh-CN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平均</a:t>
            </a:r>
            <a:r>
              <a:rPr lang="zh-TW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每個籃球</a:t>
            </a:r>
            <a:r>
              <a:rPr lang="zh-CN" altLang="en-US" sz="24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的售價是：</a:t>
            </a:r>
            <a:endParaRPr lang="zh-TW" altLang="en-US" sz="16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" name="Rectangle 403">
            <a:extLst>
              <a:ext uri="{FF2B5EF4-FFF2-40B4-BE49-F238E27FC236}">
                <a16:creationId xmlns="" xmlns:a16="http://schemas.microsoft.com/office/drawing/2014/main" id="{17F3A009-B250-FEF2-75FA-F84EF34CE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1533" y="4612860"/>
            <a:ext cx="13774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 $158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4" name="Rectangle 403">
            <a:extLst>
              <a:ext uri="{FF2B5EF4-FFF2-40B4-BE49-F238E27FC236}">
                <a16:creationId xmlns="" xmlns:a16="http://schemas.microsoft.com/office/drawing/2014/main" id="{39DC4F2E-45CC-54A4-D16C-369E4A91D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1533" y="3756400"/>
            <a:ext cx="18645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 $118.5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" name="Rectangle 403">
            <a:extLst>
              <a:ext uri="{FF2B5EF4-FFF2-40B4-BE49-F238E27FC236}">
                <a16:creationId xmlns="" xmlns:a16="http://schemas.microsoft.com/office/drawing/2014/main" id="{624527F5-C60A-D1E7-1239-6B61C9BF5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3807" y="5385594"/>
            <a:ext cx="15597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= $39.5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6" name="Rectangle 403">
            <a:extLst>
              <a:ext uri="{FF2B5EF4-FFF2-40B4-BE49-F238E27FC236}">
                <a16:creationId xmlns="" xmlns:a16="http://schemas.microsoft.com/office/drawing/2014/main" id="{1E55EE4B-C7A0-AC8A-353B-E4BA19492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1322" y="5385594"/>
            <a:ext cx="21010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158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118.5</a:t>
            </a:r>
            <a:endParaRPr lang="zh-TW" altLang="en-US" sz="2400" dirty="0">
              <a:solidFill>
                <a:srgbClr val="0000FF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8" name="橢圓 27">
            <a:extLst>
              <a:ext uri="{FF2B5EF4-FFF2-40B4-BE49-F238E27FC236}">
                <a16:creationId xmlns="" xmlns:a16="http://schemas.microsoft.com/office/drawing/2014/main" id="{8CC0D370-DF74-1C6F-DD11-FA02CE447074}"/>
              </a:ext>
            </a:extLst>
          </p:cNvPr>
          <p:cNvSpPr/>
          <p:nvPr/>
        </p:nvSpPr>
        <p:spPr bwMode="auto">
          <a:xfrm>
            <a:off x="1579921" y="3977021"/>
            <a:ext cx="432000" cy="432000"/>
          </a:xfrm>
          <a:prstGeom prst="ellipse">
            <a:avLst/>
          </a:prstGeom>
          <a:gradFill flip="none" rotWithShape="1">
            <a:gsLst>
              <a:gs pos="0">
                <a:srgbClr val="97D2FF">
                  <a:tint val="66000"/>
                  <a:satMod val="160000"/>
                </a:srgbClr>
              </a:gs>
              <a:gs pos="50000">
                <a:srgbClr val="97D2FF">
                  <a:tint val="44500"/>
                  <a:satMod val="160000"/>
                </a:srgbClr>
              </a:gs>
              <a:gs pos="100000">
                <a:srgbClr val="97D2FF">
                  <a:tint val="23500"/>
                  <a:satMod val="160000"/>
                </a:srgbClr>
              </a:gs>
            </a:gsLst>
            <a:lin ang="13500000" scaled="1"/>
            <a:tileRect/>
          </a:gra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橢圓 29">
            <a:extLst>
              <a:ext uri="{FF2B5EF4-FFF2-40B4-BE49-F238E27FC236}">
                <a16:creationId xmlns="" xmlns:a16="http://schemas.microsoft.com/office/drawing/2014/main" id="{06DA561F-2204-5401-2C9C-13D73B462FA9}"/>
              </a:ext>
            </a:extLst>
          </p:cNvPr>
          <p:cNvSpPr/>
          <p:nvPr/>
        </p:nvSpPr>
        <p:spPr bwMode="auto">
          <a:xfrm>
            <a:off x="2085232" y="3977021"/>
            <a:ext cx="432000" cy="432000"/>
          </a:xfrm>
          <a:prstGeom prst="ellipse">
            <a:avLst/>
          </a:prstGeom>
          <a:gradFill flip="none" rotWithShape="1">
            <a:gsLst>
              <a:gs pos="0">
                <a:srgbClr val="97D2FF">
                  <a:tint val="66000"/>
                  <a:satMod val="160000"/>
                </a:srgbClr>
              </a:gs>
              <a:gs pos="50000">
                <a:srgbClr val="97D2FF">
                  <a:tint val="44500"/>
                  <a:satMod val="160000"/>
                </a:srgbClr>
              </a:gs>
              <a:gs pos="100000">
                <a:srgbClr val="97D2FF">
                  <a:tint val="23500"/>
                  <a:satMod val="160000"/>
                </a:srgbClr>
              </a:gs>
            </a:gsLst>
            <a:lin ang="13500000" scaled="1"/>
            <a:tileRect/>
          </a:gra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橢圓 31">
            <a:extLst>
              <a:ext uri="{FF2B5EF4-FFF2-40B4-BE49-F238E27FC236}">
                <a16:creationId xmlns="" xmlns:a16="http://schemas.microsoft.com/office/drawing/2014/main" id="{3C0A686B-EEC1-747E-AD01-D463243ACC52}"/>
              </a:ext>
            </a:extLst>
          </p:cNvPr>
          <p:cNvSpPr/>
          <p:nvPr/>
        </p:nvSpPr>
        <p:spPr bwMode="auto">
          <a:xfrm>
            <a:off x="1074610" y="3977021"/>
            <a:ext cx="432000" cy="432000"/>
          </a:xfrm>
          <a:prstGeom prst="ellipse">
            <a:avLst/>
          </a:prstGeom>
          <a:gradFill flip="none" rotWithShape="1">
            <a:gsLst>
              <a:gs pos="0">
                <a:srgbClr val="97D2FF">
                  <a:tint val="66000"/>
                  <a:satMod val="160000"/>
                </a:srgbClr>
              </a:gs>
              <a:gs pos="50000">
                <a:srgbClr val="97D2FF">
                  <a:tint val="44500"/>
                  <a:satMod val="160000"/>
                </a:srgbClr>
              </a:gs>
              <a:gs pos="100000">
                <a:srgbClr val="97D2FF">
                  <a:tint val="23500"/>
                  <a:satMod val="160000"/>
                </a:srgbClr>
              </a:gs>
            </a:gsLst>
            <a:lin ang="13500000" scaled="1"/>
            <a:tileRect/>
          </a:gra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橢圓 33">
            <a:extLst>
              <a:ext uri="{FF2B5EF4-FFF2-40B4-BE49-F238E27FC236}">
                <a16:creationId xmlns="" xmlns:a16="http://schemas.microsoft.com/office/drawing/2014/main" id="{E3E26C4E-8902-3F84-7CAB-2550F3ED6D01}"/>
              </a:ext>
            </a:extLst>
          </p:cNvPr>
          <p:cNvSpPr/>
          <p:nvPr/>
        </p:nvSpPr>
        <p:spPr bwMode="auto">
          <a:xfrm>
            <a:off x="2885648" y="3977021"/>
            <a:ext cx="432000" cy="432000"/>
          </a:xfrm>
          <a:prstGeom prst="ellipse">
            <a:avLst/>
          </a:prstGeom>
          <a:gradFill flip="none" rotWithShape="1">
            <a:gsLst>
              <a:gs pos="0">
                <a:srgbClr val="97D2FF">
                  <a:tint val="66000"/>
                  <a:satMod val="160000"/>
                </a:srgbClr>
              </a:gs>
              <a:gs pos="50000">
                <a:srgbClr val="97D2FF">
                  <a:tint val="44500"/>
                  <a:satMod val="160000"/>
                </a:srgbClr>
              </a:gs>
              <a:gs pos="100000">
                <a:srgbClr val="97D2FF">
                  <a:tint val="23500"/>
                  <a:satMod val="160000"/>
                </a:srgbClr>
              </a:gs>
            </a:gsLst>
            <a:lin ang="13500000" scaled="1"/>
            <a:tileRect/>
          </a:gradFill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617B7308-56C9-2811-937C-FDD04F3D9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504" y="4622806"/>
            <a:ext cx="102533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$474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左大括弧 36">
            <a:extLst>
              <a:ext uri="{FF2B5EF4-FFF2-40B4-BE49-F238E27FC236}">
                <a16:creationId xmlns="" xmlns:a16="http://schemas.microsoft.com/office/drawing/2014/main" id="{724CE99C-9C09-FAAC-70D2-E92C2DD97919}"/>
              </a:ext>
            </a:extLst>
          </p:cNvPr>
          <p:cNvSpPr/>
          <p:nvPr/>
        </p:nvSpPr>
        <p:spPr bwMode="auto">
          <a:xfrm rot="16200000">
            <a:off x="2068128" y="3377793"/>
            <a:ext cx="216000" cy="2283038"/>
          </a:xfrm>
          <a:prstGeom prst="leftBrace">
            <a:avLst>
              <a:gd name="adj1" fmla="val 18380"/>
              <a:gd name="adj2" fmla="val 50000"/>
            </a:avLst>
          </a:prstGeom>
          <a:noFill/>
          <a:ln w="12700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左大括弧 42">
            <a:extLst>
              <a:ext uri="{FF2B5EF4-FFF2-40B4-BE49-F238E27FC236}">
                <a16:creationId xmlns="" xmlns:a16="http://schemas.microsoft.com/office/drawing/2014/main" id="{CBEB7C68-2604-FE08-5E5C-D412262FB012}"/>
              </a:ext>
            </a:extLst>
          </p:cNvPr>
          <p:cNvSpPr/>
          <p:nvPr/>
        </p:nvSpPr>
        <p:spPr bwMode="auto">
          <a:xfrm rot="5400000" flipV="1">
            <a:off x="1667922" y="3082790"/>
            <a:ext cx="216000" cy="1482624"/>
          </a:xfrm>
          <a:prstGeom prst="leftBrace">
            <a:avLst>
              <a:gd name="adj1" fmla="val 18380"/>
              <a:gd name="adj2" fmla="val 50000"/>
            </a:avLst>
          </a:prstGeom>
          <a:noFill/>
          <a:ln w="12700" algn="ctr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50143196-FCC1-ED3E-EF2B-26BA58120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038" y="3405402"/>
            <a:ext cx="77981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標楷體" panose="03000509000000000000" pitchFamily="65" charset="-120"/>
              </a:rPr>
              <a:t>$474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47" name="直線單箭頭接點 46">
            <a:extLst>
              <a:ext uri="{FF2B5EF4-FFF2-40B4-BE49-F238E27FC236}">
                <a16:creationId xmlns="" xmlns:a16="http://schemas.microsoft.com/office/drawing/2014/main" id="{074B243A-9429-5F57-86C0-89D3C561A203}"/>
              </a:ext>
            </a:extLst>
          </p:cNvPr>
          <p:cNvCxnSpPr/>
          <p:nvPr/>
        </p:nvCxnSpPr>
        <p:spPr bwMode="auto">
          <a:xfrm flipV="1">
            <a:off x="3083233" y="3698534"/>
            <a:ext cx="0" cy="237269"/>
          </a:xfrm>
          <a:prstGeom prst="straightConnector1">
            <a:avLst/>
          </a:prstGeom>
          <a:noFill/>
          <a:ln w="12700" algn="ctr">
            <a:solidFill>
              <a:srgbClr val="C00000"/>
            </a:solidFill>
            <a:prstDash val="solid"/>
            <a:round/>
            <a:headEnd/>
            <a:tailEnd type="triangle"/>
          </a:ln>
        </p:spPr>
      </p:cxnSp>
      <p:sp>
        <p:nvSpPr>
          <p:cNvPr id="49" name="Rectangle 4">
            <a:extLst>
              <a:ext uri="{FF2B5EF4-FFF2-40B4-BE49-F238E27FC236}">
                <a16:creationId xmlns="" xmlns:a16="http://schemas.microsoft.com/office/drawing/2014/main" id="{A559D691-379D-D837-40FF-AD1BCA42A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4766" y="3405402"/>
            <a:ext cx="50249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標楷體" panose="03000509000000000000" pitchFamily="65" charset="-120"/>
              </a:rPr>
              <a:t>$0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4" name="直線接點 3">
            <a:extLst>
              <a:ext uri="{FF2B5EF4-FFF2-40B4-BE49-F238E27FC236}">
                <a16:creationId xmlns="" xmlns:a16="http://schemas.microsoft.com/office/drawing/2014/main" id="{93C66429-E483-649F-D4F4-37CE2ABC01D1}"/>
              </a:ext>
            </a:extLst>
          </p:cNvPr>
          <p:cNvCxnSpPr/>
          <p:nvPr/>
        </p:nvCxnSpPr>
        <p:spPr bwMode="auto">
          <a:xfrm>
            <a:off x="5299392" y="5017290"/>
            <a:ext cx="72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6" name="直線接點 5">
            <a:extLst>
              <a:ext uri="{FF2B5EF4-FFF2-40B4-BE49-F238E27FC236}">
                <a16:creationId xmlns="" xmlns:a16="http://schemas.microsoft.com/office/drawing/2014/main" id="{1699EDB1-32F1-257B-B26A-C45C66C85096}"/>
              </a:ext>
            </a:extLst>
          </p:cNvPr>
          <p:cNvCxnSpPr/>
          <p:nvPr/>
        </p:nvCxnSpPr>
        <p:spPr bwMode="auto">
          <a:xfrm>
            <a:off x="5303466" y="4156913"/>
            <a:ext cx="936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0" name="Rectangle 4">
            <a:extLst>
              <a:ext uri="{FF2B5EF4-FFF2-40B4-BE49-F238E27FC236}">
                <a16:creationId xmlns="" xmlns:a16="http://schemas.microsoft.com/office/drawing/2014/main" id="{E0A962A3-80AA-FA83-28A4-4DFA59FEC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789" y="5032252"/>
            <a:ext cx="2184440" cy="707886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0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買</a:t>
            </a:r>
            <a:r>
              <a:rPr lang="en-US" altLang="zh-CN" sz="20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0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個籃球只須付</a:t>
            </a:r>
            <a:endParaRPr lang="en-US" altLang="zh-CN" sz="20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en-US" altLang="zh-CN" sz="20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zh-CN" altLang="en-US" sz="20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個的價錢。</a:t>
            </a:r>
            <a:endParaRPr lang="zh-TW" altLang="en-US" sz="20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2594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5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5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1" grpId="0"/>
      <p:bldP spid="11" grpId="1"/>
      <p:bldP spid="12" grpId="0"/>
      <p:bldP spid="12" grpId="1"/>
      <p:bldP spid="19" grpId="0"/>
      <p:bldP spid="19" grpId="1"/>
      <p:bldP spid="20" grpId="0"/>
      <p:bldP spid="20" grpId="1"/>
      <p:bldP spid="21" grpId="0"/>
      <p:bldP spid="21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8" grpId="0" animBg="1"/>
      <p:bldP spid="28" grpId="1" animBg="1"/>
      <p:bldP spid="28" grpId="2" animBg="1"/>
      <p:bldP spid="30" grpId="0" animBg="1"/>
      <p:bldP spid="30" grpId="1" animBg="1"/>
      <p:bldP spid="30" grpId="2" animBg="1"/>
      <p:bldP spid="32" grpId="0" animBg="1"/>
      <p:bldP spid="32" grpId="1" animBg="1"/>
      <p:bldP spid="32" grpId="2" animBg="1"/>
      <p:bldP spid="34" grpId="0" animBg="1"/>
      <p:bldP spid="34" grpId="1" animBg="1"/>
      <p:bldP spid="36" grpId="0"/>
      <p:bldP spid="36" grpId="1"/>
      <p:bldP spid="37" grpId="0" animBg="1"/>
      <p:bldP spid="37" grpId="1" animBg="1"/>
      <p:bldP spid="43" grpId="0" animBg="1"/>
      <p:bldP spid="43" grpId="1" animBg="1"/>
      <p:bldP spid="45" grpId="0"/>
      <p:bldP spid="45" grpId="1"/>
      <p:bldP spid="49" grpId="0"/>
      <p:bldP spid="49" grpId="1"/>
      <p:bldP spid="10" grpId="0" animBg="1"/>
      <p:bldP spid="1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="" xmlns:a16="http://schemas.microsoft.com/office/drawing/2014/main" id="{D6378E37-615F-0120-FAED-7D4990A23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575" y="430438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18AE9DBF-A587-E207-A350-5C5EC21A2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B22C9136-11F6-18E5-B43C-D7C185EE1196}"/>
              </a:ext>
            </a:extLst>
          </p:cNvPr>
          <p:cNvSpPr txBox="1"/>
          <p:nvPr/>
        </p:nvSpPr>
        <p:spPr>
          <a:xfrm>
            <a:off x="795337" y="3152696"/>
            <a:ext cx="789146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上圖是由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個大小相同的菱形組成。白色部分比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陰影部分</a:t>
            </a:r>
            <a:r>
              <a:rPr lang="zh-TW" altLang="en-US" sz="2800" b="1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多佔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了全圖的百分之幾？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656DF6EB-9563-4B28-5278-3234C40C2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425" y="4217145"/>
            <a:ext cx="5892800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nn-NO" altLang="zh-CN" sz="2800" dirty="0"/>
              <a:t>A. 20%			B. 40%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nn-NO" altLang="zh-CN" sz="2800" dirty="0"/>
              <a:t>C. 60%			D. 80%</a:t>
            </a:r>
            <a:endParaRPr lang="en-US" altLang="zh-CN" sz="2800" dirty="0"/>
          </a:p>
        </p:txBody>
      </p:sp>
      <p:sp>
        <p:nvSpPr>
          <p:cNvPr id="9" name="TextBox 27">
            <a:extLst>
              <a:ext uri="{FF2B5EF4-FFF2-40B4-BE49-F238E27FC236}">
                <a16:creationId xmlns="" xmlns:a16="http://schemas.microsoft.com/office/drawing/2014/main" id="{C17506CC-4E8E-FD96-DBAD-A7B2186E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807" y="4219391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Text Box 19">
            <a:extLst>
              <a:ext uri="{FF2B5EF4-FFF2-40B4-BE49-F238E27FC236}">
                <a16:creationId xmlns="" xmlns:a16="http://schemas.microsoft.com/office/drawing/2014/main" id="{9AB3962A-27E3-F2E2-5074-A7D52EEC9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701" y="4362623"/>
            <a:ext cx="677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3" name="Text Box 20">
            <a:extLst>
              <a:ext uri="{FF2B5EF4-FFF2-40B4-BE49-F238E27FC236}">
                <a16:creationId xmlns="" xmlns:a16="http://schemas.microsoft.com/office/drawing/2014/main" id="{DCFECBBC-D839-4BC3-34FB-5E6720C15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264" y="3995911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9</a:t>
            </a:r>
            <a:r>
              <a:rPr lang="zh-TW" altLang="en-US" sz="2800" dirty="0">
                <a:solidFill>
                  <a:srgbClr val="0000FF"/>
                </a:solidFill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14" name="Text Box 21">
            <a:extLst>
              <a:ext uri="{FF2B5EF4-FFF2-40B4-BE49-F238E27FC236}">
                <a16:creationId xmlns="" xmlns:a16="http://schemas.microsoft.com/office/drawing/2014/main" id="{107B71C7-89F2-43E6-FE44-56F0ECFAD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2650" y="4157836"/>
            <a:ext cx="1585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100%</a:t>
            </a:r>
          </a:p>
        </p:txBody>
      </p:sp>
      <p:sp>
        <p:nvSpPr>
          <p:cNvPr id="15" name="Line 75">
            <a:extLst>
              <a:ext uri="{FF2B5EF4-FFF2-40B4-BE49-F238E27FC236}">
                <a16:creationId xmlns="" xmlns:a16="http://schemas.microsoft.com/office/drawing/2014/main" id="{C0779935-74B2-ED27-E119-C34512309B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08714" y="4429298"/>
            <a:ext cx="1079500" cy="0"/>
          </a:xfrm>
          <a:prstGeom prst="line">
            <a:avLst/>
          </a:prstGeom>
          <a:noFill/>
          <a:ln w="2032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16" name="Text Box 21">
            <a:extLst>
              <a:ext uri="{FF2B5EF4-FFF2-40B4-BE49-F238E27FC236}">
                <a16:creationId xmlns="" xmlns:a16="http://schemas.microsoft.com/office/drawing/2014/main" id="{1EFCF8C8-B951-D6BA-5692-E1FB66700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90" y="4903137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= 20</a:t>
            </a:r>
            <a:r>
              <a:rPr lang="en-US" altLang="zh-TW" sz="2800" dirty="0">
                <a:solidFill>
                  <a:srgbClr val="0000FF"/>
                </a:solidFill>
              </a:rPr>
              <a:t>%</a:t>
            </a:r>
          </a:p>
        </p:txBody>
      </p:sp>
      <p:sp>
        <p:nvSpPr>
          <p:cNvPr id="17" name="Rectangle 403">
            <a:extLst>
              <a:ext uri="{FF2B5EF4-FFF2-40B4-BE49-F238E27FC236}">
                <a16:creationId xmlns="" xmlns:a16="http://schemas.microsoft.com/office/drawing/2014/main" id="{7519E401-D82D-72C6-BF20-94926FD6F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4328" y="2116853"/>
            <a:ext cx="28356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白色部分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9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個</a:t>
            </a:r>
          </a:p>
        </p:txBody>
      </p:sp>
      <p:sp>
        <p:nvSpPr>
          <p:cNvPr id="18" name="Rectangle 403">
            <a:extLst>
              <a:ext uri="{FF2B5EF4-FFF2-40B4-BE49-F238E27FC236}">
                <a16:creationId xmlns="" xmlns:a16="http://schemas.microsoft.com/office/drawing/2014/main" id="{C47B70FA-CB5E-607E-6D78-5DF3B0D17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4328" y="2621678"/>
            <a:ext cx="28356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178675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178675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178675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78675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20000"/>
              </a:spcAft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陰影部分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：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6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個</a:t>
            </a:r>
          </a:p>
        </p:txBody>
      </p:sp>
      <p:pic>
        <p:nvPicPr>
          <p:cNvPr id="20" name="圖片 19">
            <a:extLst>
              <a:ext uri="{FF2B5EF4-FFF2-40B4-BE49-F238E27FC236}">
                <a16:creationId xmlns="" xmlns:a16="http://schemas.microsoft.com/office/drawing/2014/main" id="{ADC6DAF3-42D5-EE2A-14C5-57A4EFA5C7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13719" y="1001749"/>
            <a:ext cx="2415381" cy="2090980"/>
          </a:xfrm>
          <a:prstGeom prst="rect">
            <a:avLst/>
          </a:prstGeom>
        </p:spPr>
      </p:pic>
      <p:sp>
        <p:nvSpPr>
          <p:cNvPr id="21" name="Rectangle 4">
            <a:extLst>
              <a:ext uri="{FF2B5EF4-FFF2-40B4-BE49-F238E27FC236}">
                <a16:creationId xmlns="" xmlns:a16="http://schemas.microsoft.com/office/drawing/2014/main" id="{7AF8CD43-D3F4-18BE-D6BE-06B8F411D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638" y="1195399"/>
            <a:ext cx="3869431" cy="83099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先分別數出白色部分和陰影部分各有多少個菱形。</a:t>
            </a:r>
          </a:p>
        </p:txBody>
      </p:sp>
      <p:cxnSp>
        <p:nvCxnSpPr>
          <p:cNvPr id="23" name="直線接點 22">
            <a:extLst>
              <a:ext uri="{FF2B5EF4-FFF2-40B4-BE49-F238E27FC236}">
                <a16:creationId xmlns="" xmlns:a16="http://schemas.microsoft.com/office/drawing/2014/main" id="{B5CE98FB-678A-F314-4445-C5ED1815D02C}"/>
              </a:ext>
            </a:extLst>
          </p:cNvPr>
          <p:cNvCxnSpPr/>
          <p:nvPr/>
        </p:nvCxnSpPr>
        <p:spPr bwMode="auto">
          <a:xfrm>
            <a:off x="2343150" y="3620410"/>
            <a:ext cx="684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24" name="直線接點 23">
            <a:extLst>
              <a:ext uri="{FF2B5EF4-FFF2-40B4-BE49-F238E27FC236}">
                <a16:creationId xmlns="" xmlns:a16="http://schemas.microsoft.com/office/drawing/2014/main" id="{0416E43B-C518-EBD5-BEAD-413DD33382E7}"/>
              </a:ext>
            </a:extLst>
          </p:cNvPr>
          <p:cNvCxnSpPr/>
          <p:nvPr/>
        </p:nvCxnSpPr>
        <p:spPr bwMode="auto">
          <a:xfrm>
            <a:off x="3376532" y="4096660"/>
            <a:ext cx="720000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25" name="直線接點 24">
            <a:extLst>
              <a:ext uri="{FF2B5EF4-FFF2-40B4-BE49-F238E27FC236}">
                <a16:creationId xmlns="" xmlns:a16="http://schemas.microsoft.com/office/drawing/2014/main" id="{00355553-732F-2645-D5B3-D40E4441B4B4}"/>
              </a:ext>
            </a:extLst>
          </p:cNvPr>
          <p:cNvCxnSpPr>
            <a:cxnSpLocks/>
          </p:cNvCxnSpPr>
          <p:nvPr/>
        </p:nvCxnSpPr>
        <p:spPr bwMode="auto">
          <a:xfrm flipV="1">
            <a:off x="6646863" y="3648985"/>
            <a:ext cx="1688206" cy="91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7" name="直線接點 26">
            <a:extLst>
              <a:ext uri="{FF2B5EF4-FFF2-40B4-BE49-F238E27FC236}">
                <a16:creationId xmlns="" xmlns:a16="http://schemas.microsoft.com/office/drawing/2014/main" id="{ADCF4B08-4EF3-C833-AF85-CF52E2EA577B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425" y="4123412"/>
            <a:ext cx="2124000" cy="91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99412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21" grpId="0" animBg="1"/>
      <p:bldP spid="2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矩形 44">
            <a:extLst>
              <a:ext uri="{FF2B5EF4-FFF2-40B4-BE49-F238E27FC236}">
                <a16:creationId xmlns="" xmlns:a16="http://schemas.microsoft.com/office/drawing/2014/main" id="{BD862CA9-69DE-43E7-B98C-7923B83DB45D}"/>
              </a:ext>
            </a:extLst>
          </p:cNvPr>
          <p:cNvSpPr/>
          <p:nvPr/>
        </p:nvSpPr>
        <p:spPr bwMode="auto">
          <a:xfrm>
            <a:off x="4152594" y="1514875"/>
            <a:ext cx="4197079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="" xmlns:a16="http://schemas.microsoft.com/office/drawing/2014/main" id="{FE00C22D-ABF9-400C-A41C-FD8B97185CCF}"/>
              </a:ext>
            </a:extLst>
          </p:cNvPr>
          <p:cNvSpPr/>
          <p:nvPr/>
        </p:nvSpPr>
        <p:spPr bwMode="auto">
          <a:xfrm>
            <a:off x="1573355" y="893192"/>
            <a:ext cx="1641082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="" xmlns:a16="http://schemas.microsoft.com/office/drawing/2014/main" id="{1EA5E1B8-6F31-D70D-019A-3BA85B175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86438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13.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1" name="Rectangle 2">
            <a:extLst>
              <a:ext uri="{FF2B5EF4-FFF2-40B4-BE49-F238E27FC236}">
                <a16:creationId xmlns="" xmlns:a16="http://schemas.microsoft.com/office/drawing/2014/main" id="{15B3B83E-5C3B-7156-10C9-EB863F2C0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6264" y="2716184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3" name="TextBox 27">
            <a:extLst>
              <a:ext uri="{FF2B5EF4-FFF2-40B4-BE49-F238E27FC236}">
                <a16:creationId xmlns="" xmlns:a16="http://schemas.microsoft.com/office/drawing/2014/main" id="{1AB1B06A-4AE7-C242-24BF-5BF16444A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456" y="2639951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03" name="Rectangle 4">
            <a:extLst>
              <a:ext uri="{FF2B5EF4-FFF2-40B4-BE49-F238E27FC236}">
                <a16:creationId xmlns="" xmlns:a16="http://schemas.microsoft.com/office/drawing/2014/main" id="{15C239CD-0F2D-44E4-A6B8-DFEFB8E99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66" y="2634035"/>
            <a:ext cx="5241406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60% 			B. 48%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20% 			D. 6%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117" name="组合 17">
            <a:extLst>
              <a:ext uri="{FF2B5EF4-FFF2-40B4-BE49-F238E27FC236}">
                <a16:creationId xmlns="" xmlns:a16="http://schemas.microsoft.com/office/drawing/2014/main" id="{F4476A49-F024-494D-B8E8-FDA4815A60E4}"/>
              </a:ext>
            </a:extLst>
          </p:cNvPr>
          <p:cNvGrpSpPr>
            <a:grpSpLocks/>
          </p:cNvGrpSpPr>
          <p:nvPr/>
        </p:nvGrpSpPr>
        <p:grpSpPr bwMode="auto">
          <a:xfrm>
            <a:off x="3179657" y="1307002"/>
            <a:ext cx="821243" cy="861774"/>
            <a:chOff x="3670621" y="1881261"/>
            <a:chExt cx="402321" cy="860992"/>
          </a:xfrm>
        </p:grpSpPr>
        <p:sp>
          <p:nvSpPr>
            <p:cNvPr id="118" name="Rectangle 4">
              <a:extLst>
                <a:ext uri="{FF2B5EF4-FFF2-40B4-BE49-F238E27FC236}">
                  <a16:creationId xmlns="" xmlns:a16="http://schemas.microsoft.com/office/drawing/2014/main" id="{F65587A4-6443-4D99-8C1E-318AEDCBC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621" y="1881261"/>
              <a:ext cx="402321" cy="8609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5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119" name="直接连接符 16">
              <a:extLst>
                <a:ext uri="{FF2B5EF4-FFF2-40B4-BE49-F238E27FC236}">
                  <a16:creationId xmlns="" xmlns:a16="http://schemas.microsoft.com/office/drawing/2014/main" id="{4062980A-198C-48B5-8981-6BE053C4589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44935" y="2288861"/>
              <a:ext cx="246906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0" name="Line 88">
            <a:extLst>
              <a:ext uri="{FF2B5EF4-FFF2-40B4-BE49-F238E27FC236}">
                <a16:creationId xmlns="" xmlns:a16="http://schemas.microsoft.com/office/drawing/2014/main" id="{4B7DDDD4-9A55-4958-A335-436DC11567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73355" y="1312113"/>
            <a:ext cx="526155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文本框 51">
            <a:extLst>
              <a:ext uri="{FF2B5EF4-FFF2-40B4-BE49-F238E27FC236}">
                <a16:creationId xmlns="" xmlns:a16="http://schemas.microsoft.com/office/drawing/2014/main" id="{241A1C03-7529-4A5A-9444-37BACFD35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864" y="5475762"/>
            <a:ext cx="1948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  <a:latin typeface="+mn-lt"/>
              </a:rPr>
              <a:t>(200</a:t>
            </a:r>
            <a:r>
              <a:rPr lang="zh-TW" altLang="en-US" dirty="0">
                <a:solidFill>
                  <a:srgbClr val="0000FF"/>
                </a:solidFill>
              </a:rPr>
              <a:t>－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40)</a:t>
            </a:r>
            <a:endParaRPr lang="en-US" altLang="zh-CN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5" name="Line 88">
            <a:extLst>
              <a:ext uri="{FF2B5EF4-FFF2-40B4-BE49-F238E27FC236}">
                <a16:creationId xmlns="" xmlns:a16="http://schemas.microsoft.com/office/drawing/2014/main" id="{790FEAB2-D57F-449A-B3BF-A92863090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7352" y="1307002"/>
            <a:ext cx="1172322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9" name="组合 58">
            <a:extLst>
              <a:ext uri="{FF2B5EF4-FFF2-40B4-BE49-F238E27FC236}">
                <a16:creationId xmlns="" xmlns:a16="http://schemas.microsoft.com/office/drawing/2014/main" id="{680C4BF3-EB6A-4D6C-B911-01C949679BEE}"/>
              </a:ext>
            </a:extLst>
          </p:cNvPr>
          <p:cNvGrpSpPr/>
          <p:nvPr/>
        </p:nvGrpSpPr>
        <p:grpSpPr>
          <a:xfrm>
            <a:off x="2494156" y="5311994"/>
            <a:ext cx="834085" cy="927100"/>
            <a:chOff x="1361184" y="3883926"/>
            <a:chExt cx="834085" cy="927100"/>
          </a:xfrm>
        </p:grpSpPr>
        <p:sp>
          <p:nvSpPr>
            <p:cNvPr id="60" name="文本框 59">
              <a:extLst>
                <a:ext uri="{FF2B5EF4-FFF2-40B4-BE49-F238E27FC236}">
                  <a16:creationId xmlns="" xmlns:a16="http://schemas.microsoft.com/office/drawing/2014/main" id="{86B7CF72-8E3F-4237-969F-358B63FDC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1184" y="4053899"/>
              <a:ext cx="38659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r>
                <a: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×</a:t>
              </a:r>
              <a:endParaRPr lang="en-US" altLang="zh-CN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grpSp>
          <p:nvGrpSpPr>
            <p:cNvPr id="61" name="Group 147">
              <a:extLst>
                <a:ext uri="{FF2B5EF4-FFF2-40B4-BE49-F238E27FC236}">
                  <a16:creationId xmlns="" xmlns:a16="http://schemas.microsoft.com/office/drawing/2014/main" id="{3B6224B7-60AA-4775-9B49-110C4F2C14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42684" y="3883926"/>
              <a:ext cx="552585" cy="927100"/>
              <a:chOff x="2878" y="2732"/>
              <a:chExt cx="506" cy="584"/>
            </a:xfrm>
          </p:grpSpPr>
          <p:sp>
            <p:nvSpPr>
              <p:cNvPr id="62" name="Text Box 46">
                <a:extLst>
                  <a:ext uri="{FF2B5EF4-FFF2-40B4-BE49-F238E27FC236}">
                    <a16:creationId xmlns="" xmlns:a16="http://schemas.microsoft.com/office/drawing/2014/main" id="{53482610-EC1E-4B87-BEA9-DC4217D492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1" y="2732"/>
                <a:ext cx="49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</a:p>
            </p:txBody>
          </p:sp>
          <p:sp>
            <p:nvSpPr>
              <p:cNvPr id="63" name="Text Box 47">
                <a:extLst>
                  <a:ext uri="{FF2B5EF4-FFF2-40B4-BE49-F238E27FC236}">
                    <a16:creationId xmlns="" xmlns:a16="http://schemas.microsoft.com/office/drawing/2014/main" id="{EAF22795-FA7C-44E8-B050-A1BF226452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" y="2986"/>
                <a:ext cx="35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5</a:t>
                </a:r>
              </a:p>
            </p:txBody>
          </p:sp>
          <p:sp>
            <p:nvSpPr>
              <p:cNvPr id="64" name="Line 48">
                <a:extLst>
                  <a:ext uri="{FF2B5EF4-FFF2-40B4-BE49-F238E27FC236}">
                    <a16:creationId xmlns="" xmlns:a16="http://schemas.microsoft.com/office/drawing/2014/main" id="{13CD3139-DA76-484C-86A8-602624CAC2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78" y="3016"/>
                <a:ext cx="419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66" name="Line 88">
            <a:extLst>
              <a:ext uri="{FF2B5EF4-FFF2-40B4-BE49-F238E27FC236}">
                <a16:creationId xmlns="" xmlns:a16="http://schemas.microsoft.com/office/drawing/2014/main" id="{5A2006D0-E1DF-4517-953B-5D5F25D22D9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707" y="2047991"/>
            <a:ext cx="308598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Text Box 24">
            <a:extLst>
              <a:ext uri="{FF2B5EF4-FFF2-40B4-BE49-F238E27FC236}">
                <a16:creationId xmlns="" xmlns:a16="http://schemas.microsoft.com/office/drawing/2014/main" id="{D7D2D9E7-5448-4ED1-AC22-EAEB43FFA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296" y="3892016"/>
            <a:ext cx="16457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×</a:t>
            </a:r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100</a:t>
            </a:r>
            <a:r>
              <a:rPr lang="en-US" altLang="zh-CN" dirty="0" smtClean="0">
                <a:solidFill>
                  <a:srgbClr val="0000FF"/>
                </a:solidFill>
                <a:latin typeface="+mn-lt"/>
              </a:rPr>
              <a:t>%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 Box 24">
            <a:extLst>
              <a:ext uri="{FF2B5EF4-FFF2-40B4-BE49-F238E27FC236}">
                <a16:creationId xmlns="" xmlns:a16="http://schemas.microsoft.com/office/drawing/2014/main" id="{797BFF33-61F2-47C0-B9E5-3C2F656ED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7327" y="3709637"/>
            <a:ext cx="8874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 smtClean="0">
                <a:solidFill>
                  <a:srgbClr val="FF00FF"/>
                </a:solidFill>
                <a:latin typeface="Arial" panose="020B0604020202020204" pitchFamily="34" charset="0"/>
              </a:rPr>
              <a:t>96</a:t>
            </a:r>
            <a:endParaRPr lang="en-US" altLang="zh-TW" dirty="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  <p:grpSp>
        <p:nvGrpSpPr>
          <p:cNvPr id="33" name="Group 147">
            <a:extLst>
              <a:ext uri="{FF2B5EF4-FFF2-40B4-BE49-F238E27FC236}">
                <a16:creationId xmlns="" xmlns:a16="http://schemas.microsoft.com/office/drawing/2014/main" id="{6EED7FE9-8396-4459-8C08-132790E4FB6F}"/>
              </a:ext>
            </a:extLst>
          </p:cNvPr>
          <p:cNvGrpSpPr>
            <a:grpSpLocks/>
          </p:cNvGrpSpPr>
          <p:nvPr/>
        </p:nvGrpSpPr>
        <p:grpSpPr bwMode="auto">
          <a:xfrm>
            <a:off x="5095700" y="4122264"/>
            <a:ext cx="1031876" cy="523875"/>
            <a:chOff x="2434" y="2992"/>
            <a:chExt cx="650" cy="330"/>
          </a:xfrm>
        </p:grpSpPr>
        <p:sp>
          <p:nvSpPr>
            <p:cNvPr id="34" name="Text Box 47">
              <a:extLst>
                <a:ext uri="{FF2B5EF4-FFF2-40B4-BE49-F238E27FC236}">
                  <a16:creationId xmlns="" xmlns:a16="http://schemas.microsoft.com/office/drawing/2014/main" id="{24039E21-A8EA-4EE1-AE76-EF748A27F2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7" y="2992"/>
              <a:ext cx="627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 smtClean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2</a:t>
              </a:r>
              <a:r>
                <a:rPr lang="en-US" altLang="zh-TW" dirty="0" smtClean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00</a:t>
              </a:r>
              <a:endPara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35" name="Line 48">
              <a:extLst>
                <a:ext uri="{FF2B5EF4-FFF2-40B4-BE49-F238E27FC236}">
                  <a16:creationId xmlns="" xmlns:a16="http://schemas.microsoft.com/office/drawing/2014/main" id="{DEA5F277-5A60-44B1-A844-969314CA49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4" y="3021"/>
              <a:ext cx="518" cy="0"/>
            </a:xfrm>
            <a:prstGeom prst="line">
              <a:avLst/>
            </a:prstGeom>
            <a:noFill/>
            <a:ln w="1778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36" name="组合 35">
            <a:extLst>
              <a:ext uri="{FF2B5EF4-FFF2-40B4-BE49-F238E27FC236}">
                <a16:creationId xmlns="" xmlns:a16="http://schemas.microsoft.com/office/drawing/2014/main" id="{D5F29390-6FA1-4C87-8FEF-4419664E59AA}"/>
              </a:ext>
            </a:extLst>
          </p:cNvPr>
          <p:cNvGrpSpPr/>
          <p:nvPr/>
        </p:nvGrpSpPr>
        <p:grpSpPr>
          <a:xfrm>
            <a:off x="7160570" y="3874324"/>
            <a:ext cx="1628976" cy="547960"/>
            <a:chOff x="1824452" y="4594340"/>
            <a:chExt cx="1628976" cy="547960"/>
          </a:xfrm>
        </p:grpSpPr>
        <p:sp>
          <p:nvSpPr>
            <p:cNvPr id="37" name="Text Box 24">
              <a:extLst>
                <a:ext uri="{FF2B5EF4-FFF2-40B4-BE49-F238E27FC236}">
                  <a16:creationId xmlns="" xmlns:a16="http://schemas.microsoft.com/office/drawing/2014/main" id="{6C895613-6782-41F1-A80D-BCB88184B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452" y="4619080"/>
              <a:ext cx="73132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00FF"/>
                  </a:solidFill>
                  <a:latin typeface="+mn-lt"/>
                </a:rPr>
                <a:t> =</a:t>
              </a:r>
              <a:r>
                <a:rPr lang="zh-TW" altLang="en-US" dirty="0">
                  <a:solidFill>
                    <a:srgbClr val="0000FF"/>
                  </a:solidFill>
                  <a:latin typeface="+mn-lt"/>
                </a:rPr>
                <a:t>  </a:t>
              </a:r>
              <a:endParaRPr lang="en-US" altLang="zh-TW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9" name="Text Box 46">
              <a:extLst>
                <a:ext uri="{FF2B5EF4-FFF2-40B4-BE49-F238E27FC236}">
                  <a16:creationId xmlns="" xmlns:a16="http://schemas.microsoft.com/office/drawing/2014/main" id="{89536035-E46F-43E1-90AB-49C2198027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2635" y="4594340"/>
              <a:ext cx="118079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 smtClean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48%</a:t>
              </a:r>
              <a:endPara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42" name="Text Box 24">
            <a:extLst>
              <a:ext uri="{FF2B5EF4-FFF2-40B4-BE49-F238E27FC236}">
                <a16:creationId xmlns="" xmlns:a16="http://schemas.microsoft.com/office/drawing/2014/main" id="{D4F662C8-6E1D-4C98-AAB0-1F67A2703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553" y="3674376"/>
            <a:ext cx="29901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 smtClean="0">
                <a:solidFill>
                  <a:srgbClr val="FF00FF"/>
                </a:solidFill>
                <a:latin typeface="Arial" panose="020B0604020202020204" pitchFamily="34" charset="0"/>
              </a:rPr>
              <a:t>下午捐贈的沙發</a:t>
            </a:r>
            <a:endParaRPr lang="en-US" altLang="zh-TW" dirty="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  <p:sp>
        <p:nvSpPr>
          <p:cNvPr id="43" name="Text Box 24">
            <a:extLst>
              <a:ext uri="{FF2B5EF4-FFF2-40B4-BE49-F238E27FC236}">
                <a16:creationId xmlns="" xmlns:a16="http://schemas.microsoft.com/office/drawing/2014/main" id="{D4F662C8-6E1D-4C98-AAB0-1F67A2703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302" y="4153008"/>
            <a:ext cx="197487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 smtClean="0">
                <a:solidFill>
                  <a:srgbClr val="0000FF"/>
                </a:solidFill>
                <a:latin typeface="Arial" panose="020B0604020202020204" pitchFamily="34" charset="0"/>
              </a:rPr>
              <a:t>原有沙發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4" name="Line 48">
            <a:extLst>
              <a:ext uri="{FF2B5EF4-FFF2-40B4-BE49-F238E27FC236}">
                <a16:creationId xmlns="" xmlns:a16="http://schemas.microsoft.com/office/drawing/2014/main" id="{DEA5F277-5A60-44B1-A844-969314CA4988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403" y="4201176"/>
            <a:ext cx="2377440" cy="0"/>
          </a:xfrm>
          <a:prstGeom prst="line">
            <a:avLst/>
          </a:prstGeom>
          <a:noFill/>
          <a:ln w="1778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47" name="Text Box 24">
            <a:extLst>
              <a:ext uri="{FF2B5EF4-FFF2-40B4-BE49-F238E27FC236}">
                <a16:creationId xmlns="" xmlns:a16="http://schemas.microsoft.com/office/drawing/2014/main" id="{797BFF33-61F2-47C0-B9E5-3C2F656ED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8608" y="3843217"/>
            <a:ext cx="6166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 smtClean="0">
                <a:solidFill>
                  <a:srgbClr val="0000FF"/>
                </a:solidFill>
                <a:latin typeface="Arial" panose="020B0604020202020204" pitchFamily="34" charset="0"/>
              </a:rPr>
              <a:t>=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="" xmlns:a16="http://schemas.microsoft.com/office/drawing/2014/main" id="{BD862CA9-69DE-43E7-B98C-7923B83DB45D}"/>
              </a:ext>
            </a:extLst>
          </p:cNvPr>
          <p:cNvSpPr/>
          <p:nvPr/>
        </p:nvSpPr>
        <p:spPr bwMode="auto">
          <a:xfrm>
            <a:off x="821621" y="2111328"/>
            <a:ext cx="1433899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9" name="Text Box 24">
            <a:extLst>
              <a:ext uri="{FF2B5EF4-FFF2-40B4-BE49-F238E27FC236}">
                <a16:creationId xmlns="" xmlns:a16="http://schemas.microsoft.com/office/drawing/2014/main" id="{D4F662C8-6E1D-4C98-AAB0-1F67A2703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296" y="4788774"/>
            <a:ext cx="32146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 smtClean="0">
                <a:solidFill>
                  <a:srgbClr val="FF00FF"/>
                </a:solidFill>
                <a:latin typeface="Arial" panose="020B0604020202020204" pitchFamily="34" charset="0"/>
              </a:rPr>
              <a:t>下午捐贈的沙發：</a:t>
            </a:r>
            <a:endParaRPr lang="en-US" altLang="zh-TW" dirty="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  <p:sp>
        <p:nvSpPr>
          <p:cNvPr id="101" name="Rectangle 4">
            <a:extLst>
              <a:ext uri="{FF2B5EF4-FFF2-40B4-BE49-F238E27FC236}">
                <a16:creationId xmlns="" xmlns:a16="http://schemas.microsoft.com/office/drawing/2014/main" id="{DF90852F-6AC8-469E-8B2C-031B5474B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179" y="825663"/>
            <a:ext cx="7889160" cy="169277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店鋪原有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200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張沙發。上午捐贈了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40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張。下午捐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贈了餘下沙發的    。下午捐贈的沙發佔原有的百</a:t>
            </a:r>
          </a:p>
          <a:p>
            <a:pPr>
              <a:spcAft>
                <a:spcPts val="1200"/>
              </a:spcAft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分之幾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65" name="Text Box 24">
            <a:extLst>
              <a:ext uri="{FF2B5EF4-FFF2-40B4-BE49-F238E27FC236}">
                <a16:creationId xmlns="" xmlns:a16="http://schemas.microsoft.com/office/drawing/2014/main" id="{D7D2D9E7-5448-4ED1-AC22-EAEB43FFA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295" y="5475762"/>
            <a:ext cx="17899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 smtClean="0">
                <a:solidFill>
                  <a:srgbClr val="0000FF"/>
                </a:solidFill>
                <a:latin typeface="Arial" panose="020B0604020202020204" pitchFamily="34" charset="0"/>
              </a:rPr>
              <a:t>=</a:t>
            </a:r>
            <a:r>
              <a:rPr lang="zh-TW" altLang="en-US" dirty="0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Arial" panose="020B0604020202020204" pitchFamily="34" charset="0"/>
              </a:rPr>
              <a:t>96</a:t>
            </a:r>
            <a:r>
              <a:rPr lang="en-US" altLang="zh-TW" dirty="0" smtClean="0">
                <a:solidFill>
                  <a:srgbClr val="0000FF"/>
                </a:solidFill>
                <a:latin typeface="Arial" panose="020B0604020202020204" pitchFamily="34" charset="0"/>
              </a:rPr>
              <a:t>(</a:t>
            </a:r>
            <a:r>
              <a:rPr lang="zh-TW" altLang="en-US" dirty="0" smtClean="0">
                <a:solidFill>
                  <a:srgbClr val="0000FF"/>
                </a:solidFill>
                <a:latin typeface="Arial" panose="020B0604020202020204" pitchFamily="34" charset="0"/>
              </a:rPr>
              <a:t>個</a:t>
            </a:r>
            <a:r>
              <a:rPr lang="en-US" altLang="zh-TW" dirty="0" smtClean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8" name="Text Box 24">
            <a:extLst>
              <a:ext uri="{FF2B5EF4-FFF2-40B4-BE49-F238E27FC236}">
                <a16:creationId xmlns="" xmlns:a16="http://schemas.microsoft.com/office/drawing/2014/main" id="{D7D2D9E7-5448-4ED1-AC22-EAEB43FFA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0203" y="3906692"/>
            <a:ext cx="16457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×</a:t>
            </a:r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100</a:t>
            </a:r>
            <a:r>
              <a:rPr lang="en-US" altLang="zh-CN" dirty="0" smtClean="0">
                <a:solidFill>
                  <a:srgbClr val="0000FF"/>
                </a:solidFill>
                <a:latin typeface="+mn-lt"/>
              </a:rPr>
              <a:t>%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85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6" grpId="0" animBg="1"/>
      <p:bldP spid="46" grpId="1" animBg="1"/>
      <p:bldP spid="21" grpId="0" animBg="1"/>
      <p:bldP spid="23" grpId="0"/>
      <p:bldP spid="50" grpId="0" animBg="1"/>
      <p:bldP spid="52" grpId="0"/>
      <p:bldP spid="52" grpId="1"/>
      <p:bldP spid="55" grpId="0" animBg="1"/>
      <p:bldP spid="66" grpId="0" animBg="1"/>
      <p:bldP spid="71" grpId="0"/>
      <p:bldP spid="71" grpId="1"/>
      <p:bldP spid="32" grpId="0"/>
      <p:bldP spid="32" grpId="1"/>
      <p:bldP spid="42" grpId="0"/>
      <p:bldP spid="42" grpId="1"/>
      <p:bldP spid="43" grpId="0"/>
      <p:bldP spid="43" grpId="1"/>
      <p:bldP spid="44" grpId="0" animBg="1"/>
      <p:bldP spid="44" grpId="1" animBg="1"/>
      <p:bldP spid="47" grpId="0"/>
      <p:bldP spid="47" grpId="1"/>
      <p:bldP spid="48" grpId="0" animBg="1"/>
      <p:bldP spid="48" grpId="1" animBg="1"/>
      <p:bldP spid="49" grpId="0"/>
      <p:bldP spid="49" grpId="1"/>
      <p:bldP spid="65" grpId="0"/>
      <p:bldP spid="65" grpId="1"/>
      <p:bldP spid="68" grpId="0"/>
      <p:bldP spid="68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="" xmlns:a16="http://schemas.microsoft.com/office/drawing/2014/main" id="{7B072DA4-DB33-1AA3-1FDC-6C74836C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550" y="202513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38327B7C-9A2F-DF5F-7C6A-8733F8B7F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2B3F4FEC-F01E-01C4-5910-BA66650209F3}"/>
              </a:ext>
            </a:extLst>
          </p:cNvPr>
          <p:cNvSpPr txBox="1"/>
          <p:nvPr/>
        </p:nvSpPr>
        <p:spPr>
          <a:xfrm>
            <a:off x="795337" y="904796"/>
            <a:ext cx="79962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子俊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參加田徑訓練，先從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Q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點向東北方跑到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R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點。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他要去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T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點，應向哪個方向跑，路程才是最短的？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aphicFrame>
        <p:nvGraphicFramePr>
          <p:cNvPr id="6" name="表格 6">
            <a:extLst>
              <a:ext uri="{FF2B5EF4-FFF2-40B4-BE49-F238E27FC236}">
                <a16:creationId xmlns="" xmlns:a16="http://schemas.microsoft.com/office/drawing/2014/main" id="{7F82257A-7B1C-89F0-3130-4D4A5E37A5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329636"/>
              </p:ext>
            </p:extLst>
          </p:nvPr>
        </p:nvGraphicFramePr>
        <p:xfrm>
          <a:off x="4791075" y="2174325"/>
          <a:ext cx="3456000" cy="25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="" xmlns:a16="http://schemas.microsoft.com/office/drawing/2014/main" val="2734815699"/>
                    </a:ext>
                  </a:extLst>
                </a:gridCol>
                <a:gridCol w="432000">
                  <a:extLst>
                    <a:ext uri="{9D8B030D-6E8A-4147-A177-3AD203B41FA5}">
                      <a16:colId xmlns="" xmlns:a16="http://schemas.microsoft.com/office/drawing/2014/main" val="1614746245"/>
                    </a:ext>
                  </a:extLst>
                </a:gridCol>
                <a:gridCol w="432000">
                  <a:extLst>
                    <a:ext uri="{9D8B030D-6E8A-4147-A177-3AD203B41FA5}">
                      <a16:colId xmlns="" xmlns:a16="http://schemas.microsoft.com/office/drawing/2014/main" val="255738021"/>
                    </a:ext>
                  </a:extLst>
                </a:gridCol>
                <a:gridCol w="432000">
                  <a:extLst>
                    <a:ext uri="{9D8B030D-6E8A-4147-A177-3AD203B41FA5}">
                      <a16:colId xmlns="" xmlns:a16="http://schemas.microsoft.com/office/drawing/2014/main" val="1134842694"/>
                    </a:ext>
                  </a:extLst>
                </a:gridCol>
                <a:gridCol w="432000">
                  <a:extLst>
                    <a:ext uri="{9D8B030D-6E8A-4147-A177-3AD203B41FA5}">
                      <a16:colId xmlns="" xmlns:a16="http://schemas.microsoft.com/office/drawing/2014/main" val="1337155397"/>
                    </a:ext>
                  </a:extLst>
                </a:gridCol>
                <a:gridCol w="432000">
                  <a:extLst>
                    <a:ext uri="{9D8B030D-6E8A-4147-A177-3AD203B41FA5}">
                      <a16:colId xmlns="" xmlns:a16="http://schemas.microsoft.com/office/drawing/2014/main" val="1012071307"/>
                    </a:ext>
                  </a:extLst>
                </a:gridCol>
                <a:gridCol w="432000">
                  <a:extLst>
                    <a:ext uri="{9D8B030D-6E8A-4147-A177-3AD203B41FA5}">
                      <a16:colId xmlns="" xmlns:a16="http://schemas.microsoft.com/office/drawing/2014/main" val="852267174"/>
                    </a:ext>
                  </a:extLst>
                </a:gridCol>
                <a:gridCol w="432000">
                  <a:extLst>
                    <a:ext uri="{9D8B030D-6E8A-4147-A177-3AD203B41FA5}">
                      <a16:colId xmlns="" xmlns:a16="http://schemas.microsoft.com/office/drawing/2014/main" val="1491058494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12695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450743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0677693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2562523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3947792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266641724"/>
                  </a:ext>
                </a:extLst>
              </a:tr>
            </a:tbl>
          </a:graphicData>
        </a:graphic>
      </p:graphicFrame>
      <p:sp>
        <p:nvSpPr>
          <p:cNvPr id="8" name="Rectangle 23">
            <a:extLst>
              <a:ext uri="{FF2B5EF4-FFF2-40B4-BE49-F238E27FC236}">
                <a16:creationId xmlns="" xmlns:a16="http://schemas.microsoft.com/office/drawing/2014/main" id="{ECEAD604-EF98-5CAE-15E9-6F4BA135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75" y="1936200"/>
            <a:ext cx="1922475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西北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東北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西南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東南</a:t>
            </a:r>
            <a:endParaRPr lang="en-US" altLang="zh-CN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TextBox 27">
            <a:extLst>
              <a:ext uri="{FF2B5EF4-FFF2-40B4-BE49-F238E27FC236}">
                <a16:creationId xmlns="" xmlns:a16="http://schemas.microsoft.com/office/drawing/2014/main" id="{220B073A-128D-6A48-7838-8758B9C22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7705" y="1998458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="" xmlns:a16="http://schemas.microsoft.com/office/drawing/2014/main" id="{259F8BC4-B3FA-66BC-C7B7-647D362A18E6}"/>
              </a:ext>
            </a:extLst>
          </p:cNvPr>
          <p:cNvCxnSpPr/>
          <p:nvPr/>
        </p:nvCxnSpPr>
        <p:spPr bwMode="auto">
          <a:xfrm>
            <a:off x="4495800" y="1391560"/>
            <a:ext cx="362745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3" name="直線接點 12">
            <a:extLst>
              <a:ext uri="{FF2B5EF4-FFF2-40B4-BE49-F238E27FC236}">
                <a16:creationId xmlns="" xmlns:a16="http://schemas.microsoft.com/office/drawing/2014/main" id="{D0226884-3B5A-82DE-5848-EB96601614EC}"/>
              </a:ext>
            </a:extLst>
          </p:cNvPr>
          <p:cNvCxnSpPr>
            <a:cxnSpLocks/>
          </p:cNvCxnSpPr>
          <p:nvPr/>
        </p:nvCxnSpPr>
        <p:spPr bwMode="auto">
          <a:xfrm>
            <a:off x="1266449" y="1859275"/>
            <a:ext cx="12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5" name="直線接點 14">
            <a:extLst>
              <a:ext uri="{FF2B5EF4-FFF2-40B4-BE49-F238E27FC236}">
                <a16:creationId xmlns="" xmlns:a16="http://schemas.microsoft.com/office/drawing/2014/main" id="{A9A17E8F-3223-4848-ADC8-15E949B65A7C}"/>
              </a:ext>
            </a:extLst>
          </p:cNvPr>
          <p:cNvCxnSpPr/>
          <p:nvPr/>
        </p:nvCxnSpPr>
        <p:spPr bwMode="auto">
          <a:xfrm>
            <a:off x="5695950" y="1859275"/>
            <a:ext cx="25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36" name="群組 35">
            <a:extLst>
              <a:ext uri="{FF2B5EF4-FFF2-40B4-BE49-F238E27FC236}">
                <a16:creationId xmlns="" xmlns:a16="http://schemas.microsoft.com/office/drawing/2014/main" id="{14671FF2-E273-63A5-9F63-6B4840BB0DBC}"/>
              </a:ext>
            </a:extLst>
          </p:cNvPr>
          <p:cNvGrpSpPr/>
          <p:nvPr/>
        </p:nvGrpSpPr>
        <p:grpSpPr>
          <a:xfrm>
            <a:off x="5323796" y="2254477"/>
            <a:ext cx="2540276" cy="2460139"/>
            <a:chOff x="5323796" y="2254477"/>
            <a:chExt cx="2540276" cy="2460139"/>
          </a:xfrm>
        </p:grpSpPr>
        <p:sp>
          <p:nvSpPr>
            <p:cNvPr id="17" name="Rectangle 23">
              <a:extLst>
                <a:ext uri="{FF2B5EF4-FFF2-40B4-BE49-F238E27FC236}">
                  <a16:creationId xmlns="" xmlns:a16="http://schemas.microsoft.com/office/drawing/2014/main" id="{C3C07A60-419A-CF90-DB51-6F1FEB031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5097" y="2329367"/>
              <a:ext cx="45720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800" dirty="0">
                  <a:latin typeface="等线" panose="02010600030101010101" pitchFamily="2" charset="-122"/>
                  <a:ea typeface="等线" panose="02010600030101010101" pitchFamily="2" charset="-122"/>
                  <a:cs typeface="Arial" panose="020B0604020202020204" pitchFamily="34" charset="0"/>
                </a:rPr>
                <a:t>×</a:t>
              </a:r>
            </a:p>
          </p:txBody>
        </p:sp>
        <p:sp>
          <p:nvSpPr>
            <p:cNvPr id="19" name="Rectangle 23">
              <a:extLst>
                <a:ext uri="{FF2B5EF4-FFF2-40B4-BE49-F238E27FC236}">
                  <a16:creationId xmlns="" xmlns:a16="http://schemas.microsoft.com/office/drawing/2014/main" id="{99B2C0C4-2279-BE81-0124-1405B1640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5125" y="2331809"/>
              <a:ext cx="45720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800" dirty="0">
                  <a:latin typeface="等线" panose="02010600030101010101" pitchFamily="2" charset="-122"/>
                  <a:ea typeface="等线" panose="02010600030101010101" pitchFamily="2" charset="-122"/>
                  <a:cs typeface="Arial" panose="020B0604020202020204" pitchFamily="34" charset="0"/>
                </a:rPr>
                <a:t>×</a:t>
              </a:r>
            </a:p>
          </p:txBody>
        </p:sp>
        <p:sp>
          <p:nvSpPr>
            <p:cNvPr id="21" name="Rectangle 23">
              <a:extLst>
                <a:ext uri="{FF2B5EF4-FFF2-40B4-BE49-F238E27FC236}">
                  <a16:creationId xmlns="" xmlns:a16="http://schemas.microsoft.com/office/drawing/2014/main" id="{343A91E1-0474-B879-59B2-C3A46459E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6309" y="4075518"/>
              <a:ext cx="45720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800" dirty="0">
                  <a:latin typeface="等线" panose="02010600030101010101" pitchFamily="2" charset="-122"/>
                  <a:ea typeface="等线" panose="02010600030101010101" pitchFamily="2" charset="-122"/>
                  <a:cs typeface="Arial" panose="020B0604020202020204" pitchFamily="34" charset="0"/>
                </a:rPr>
                <a:t>×</a:t>
              </a:r>
            </a:p>
          </p:txBody>
        </p:sp>
        <p:sp>
          <p:nvSpPr>
            <p:cNvPr id="23" name="Rectangle 23">
              <a:extLst>
                <a:ext uri="{FF2B5EF4-FFF2-40B4-BE49-F238E27FC236}">
                  <a16:creationId xmlns="" xmlns:a16="http://schemas.microsoft.com/office/drawing/2014/main" id="{F1944CD1-AA3F-9298-427C-3C33D2CF9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2700" y="3202365"/>
              <a:ext cx="45720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800" dirty="0">
                  <a:latin typeface="等线" panose="02010600030101010101" pitchFamily="2" charset="-122"/>
                  <a:ea typeface="等线" panose="02010600030101010101" pitchFamily="2" charset="-122"/>
                  <a:cs typeface="Arial" panose="020B0604020202020204" pitchFamily="34" charset="0"/>
                </a:rPr>
                <a:t>×</a:t>
              </a:r>
            </a:p>
          </p:txBody>
        </p:sp>
        <p:sp>
          <p:nvSpPr>
            <p:cNvPr id="25" name="Rectangle 23">
              <a:extLst>
                <a:ext uri="{FF2B5EF4-FFF2-40B4-BE49-F238E27FC236}">
                  <a16:creationId xmlns="" xmlns:a16="http://schemas.microsoft.com/office/drawing/2014/main" id="{ABF831B8-0C08-B841-7161-D27934128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5097" y="4063703"/>
              <a:ext cx="45720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800" dirty="0">
                  <a:latin typeface="等线" panose="02010600030101010101" pitchFamily="2" charset="-122"/>
                  <a:ea typeface="等线" panose="02010600030101010101" pitchFamily="2" charset="-122"/>
                  <a:cs typeface="Arial" panose="020B0604020202020204" pitchFamily="34" charset="0"/>
                </a:rPr>
                <a:t>×</a:t>
              </a:r>
            </a:p>
          </p:txBody>
        </p:sp>
        <p:sp>
          <p:nvSpPr>
            <p:cNvPr id="27" name="Rectangle 23">
              <a:extLst>
                <a:ext uri="{FF2B5EF4-FFF2-40B4-BE49-F238E27FC236}">
                  <a16:creationId xmlns="" xmlns:a16="http://schemas.microsoft.com/office/drawing/2014/main" id="{DDE537A6-C678-E8AE-F997-1D860794F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0825" y="2278794"/>
              <a:ext cx="457200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000" dirty="0">
                  <a:ea typeface="等线" panose="02010600030101010101" pitchFamily="2" charset="-122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29" name="Rectangle 23">
              <a:extLst>
                <a:ext uri="{FF2B5EF4-FFF2-40B4-BE49-F238E27FC236}">
                  <a16:creationId xmlns="" xmlns:a16="http://schemas.microsoft.com/office/drawing/2014/main" id="{0A243AF2-8493-04EF-3159-1F016D426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4950" y="2254477"/>
              <a:ext cx="457200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000" dirty="0">
                  <a:ea typeface="等线" panose="02010600030101010101" pitchFamily="2" charset="-122"/>
                  <a:cs typeface="Arial" panose="020B0604020202020204" pitchFamily="34" charset="0"/>
                </a:rPr>
                <a:t>Q</a:t>
              </a:r>
            </a:p>
          </p:txBody>
        </p:sp>
        <p:sp>
          <p:nvSpPr>
            <p:cNvPr id="31" name="Rectangle 23">
              <a:extLst>
                <a:ext uri="{FF2B5EF4-FFF2-40B4-BE49-F238E27FC236}">
                  <a16:creationId xmlns="" xmlns:a16="http://schemas.microsoft.com/office/drawing/2014/main" id="{7AFABFFF-478E-21B4-F253-09A47AC89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8373" y="3126423"/>
              <a:ext cx="457200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000" dirty="0">
                  <a:ea typeface="等线" panose="02010600030101010101" pitchFamily="2" charset="-122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33" name="Rectangle 23">
              <a:extLst>
                <a:ext uri="{FF2B5EF4-FFF2-40B4-BE49-F238E27FC236}">
                  <a16:creationId xmlns="" xmlns:a16="http://schemas.microsoft.com/office/drawing/2014/main" id="{5ABDFFC6-B6A7-F2E6-0D34-7545427C6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3796" y="4314506"/>
              <a:ext cx="457200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000" dirty="0">
                  <a:ea typeface="等线" panose="02010600030101010101" pitchFamily="2" charset="-122"/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35" name="Rectangle 23">
              <a:extLst>
                <a:ext uri="{FF2B5EF4-FFF2-40B4-BE49-F238E27FC236}">
                  <a16:creationId xmlns="" xmlns:a16="http://schemas.microsoft.com/office/drawing/2014/main" id="{0F12E059-2C3A-C40C-7519-DB7F7F251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6872" y="4312613"/>
              <a:ext cx="457200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CN" sz="2000" dirty="0">
                  <a:ea typeface="等线" panose="02010600030101010101" pitchFamily="2" charset="-122"/>
                  <a:cs typeface="Arial" panose="020B0604020202020204" pitchFamily="34" charset="0"/>
                </a:rPr>
                <a:t>T</a:t>
              </a:r>
            </a:p>
          </p:txBody>
        </p:sp>
      </p:grpSp>
      <p:cxnSp>
        <p:nvCxnSpPr>
          <p:cNvPr id="38" name="直線單箭頭接點 37">
            <a:extLst>
              <a:ext uri="{FF2B5EF4-FFF2-40B4-BE49-F238E27FC236}">
                <a16:creationId xmlns="" xmlns:a16="http://schemas.microsoft.com/office/drawing/2014/main" id="{AED3A166-2614-0F60-A23E-6944C789EED2}"/>
              </a:ext>
            </a:extLst>
          </p:cNvPr>
          <p:cNvCxnSpPr>
            <a:cxnSpLocks/>
          </p:cNvCxnSpPr>
          <p:nvPr/>
        </p:nvCxnSpPr>
        <p:spPr bwMode="auto">
          <a:xfrm flipH="1">
            <a:off x="6510503" y="2620052"/>
            <a:ext cx="864000" cy="864000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  <p:sp>
        <p:nvSpPr>
          <p:cNvPr id="40" name="Rectangle 23">
            <a:extLst>
              <a:ext uri="{FF2B5EF4-FFF2-40B4-BE49-F238E27FC236}">
                <a16:creationId xmlns="" xmlns:a16="http://schemas.microsoft.com/office/drawing/2014/main" id="{20B268A6-5171-E6C7-84E8-E88D87059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7329" y="3426476"/>
            <a:ext cx="76623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東北</a:t>
            </a:r>
          </a:p>
        </p:txBody>
      </p:sp>
      <p:grpSp>
        <p:nvGrpSpPr>
          <p:cNvPr id="53" name="群組 52">
            <a:extLst>
              <a:ext uri="{FF2B5EF4-FFF2-40B4-BE49-F238E27FC236}">
                <a16:creationId xmlns="" xmlns:a16="http://schemas.microsoft.com/office/drawing/2014/main" id="{9C682CA7-7A89-5F7F-1F90-7E5C386CF3D7}"/>
              </a:ext>
            </a:extLst>
          </p:cNvPr>
          <p:cNvGrpSpPr/>
          <p:nvPr/>
        </p:nvGrpSpPr>
        <p:grpSpPr>
          <a:xfrm>
            <a:off x="6269201" y="2151254"/>
            <a:ext cx="1423380" cy="1758300"/>
            <a:chOff x="6269201" y="2151254"/>
            <a:chExt cx="1423380" cy="1758300"/>
          </a:xfrm>
        </p:grpSpPr>
        <p:cxnSp>
          <p:nvCxnSpPr>
            <p:cNvPr id="42" name="直線單箭頭接點 41">
              <a:extLst>
                <a:ext uri="{FF2B5EF4-FFF2-40B4-BE49-F238E27FC236}">
                  <a16:creationId xmlns="" xmlns:a16="http://schemas.microsoft.com/office/drawing/2014/main" id="{B7103534-D7D7-4E0C-8506-1E23AF4B0B25}"/>
                </a:ext>
              </a:extLst>
            </p:cNvPr>
            <p:cNvCxnSpPr/>
            <p:nvPr/>
          </p:nvCxnSpPr>
          <p:spPr bwMode="auto">
            <a:xfrm>
              <a:off x="6951216" y="2531461"/>
              <a:ext cx="0" cy="1065631"/>
            </a:xfrm>
            <a:prstGeom prst="straightConnector1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 type="triangle"/>
            </a:ln>
          </p:spPr>
        </p:cxnSp>
        <p:cxnSp>
          <p:nvCxnSpPr>
            <p:cNvPr id="44" name="直線接點 43">
              <a:extLst>
                <a:ext uri="{FF2B5EF4-FFF2-40B4-BE49-F238E27FC236}">
                  <a16:creationId xmlns="" xmlns:a16="http://schemas.microsoft.com/office/drawing/2014/main" id="{61F04FC8-4202-4750-160B-3B817CC72BE0}"/>
                </a:ext>
              </a:extLst>
            </p:cNvPr>
            <p:cNvCxnSpPr/>
            <p:nvPr/>
          </p:nvCxnSpPr>
          <p:spPr bwMode="auto">
            <a:xfrm>
              <a:off x="6600347" y="3036326"/>
              <a:ext cx="719091" cy="0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46" name="Rectangle 23">
              <a:extLst>
                <a:ext uri="{FF2B5EF4-FFF2-40B4-BE49-F238E27FC236}">
                  <a16:creationId xmlns="" xmlns:a16="http://schemas.microsoft.com/office/drawing/2014/main" id="{DBEA6757-9F1E-AF62-F2C9-D647E02F8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9201" y="2825367"/>
              <a:ext cx="402052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zh-TW" altLang="en-US" sz="2000" dirty="0">
                  <a:solidFill>
                    <a:srgbClr val="FF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東</a:t>
              </a:r>
            </a:p>
          </p:txBody>
        </p:sp>
        <p:sp>
          <p:nvSpPr>
            <p:cNvPr id="48" name="Rectangle 23">
              <a:extLst>
                <a:ext uri="{FF2B5EF4-FFF2-40B4-BE49-F238E27FC236}">
                  <a16:creationId xmlns="" xmlns:a16="http://schemas.microsoft.com/office/drawing/2014/main" id="{4283EC3F-F8F5-B61E-435A-6533267685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9716" y="3509444"/>
              <a:ext cx="455974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zh-TW" altLang="en-US" sz="2000" dirty="0">
                  <a:solidFill>
                    <a:srgbClr val="FF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北</a:t>
              </a:r>
            </a:p>
          </p:txBody>
        </p:sp>
        <p:sp>
          <p:nvSpPr>
            <p:cNvPr id="50" name="Rectangle 23">
              <a:extLst>
                <a:ext uri="{FF2B5EF4-FFF2-40B4-BE49-F238E27FC236}">
                  <a16:creationId xmlns="" xmlns:a16="http://schemas.microsoft.com/office/drawing/2014/main" id="{66D0CA34-C093-2372-CB9F-5058C9120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9458" y="2151254"/>
              <a:ext cx="402052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zh-CN" altLang="en-US" sz="2000" dirty="0">
                  <a:solidFill>
                    <a:srgbClr val="FF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南</a:t>
              </a:r>
              <a:endParaRPr lang="zh-TW" altLang="en-US" sz="20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52" name="Rectangle 23">
              <a:extLst>
                <a:ext uri="{FF2B5EF4-FFF2-40B4-BE49-F238E27FC236}">
                  <a16:creationId xmlns="" xmlns:a16="http://schemas.microsoft.com/office/drawing/2014/main" id="{EB004387-6E88-508D-EEE4-268132CB7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607" y="2808697"/>
              <a:ext cx="455974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zh-CN" altLang="en-US" sz="2000" dirty="0">
                  <a:solidFill>
                    <a:srgbClr val="FF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西</a:t>
              </a:r>
              <a:endParaRPr lang="zh-TW" altLang="en-US" sz="20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cxnSp>
        <p:nvCxnSpPr>
          <p:cNvPr id="55" name="直線單箭頭接點 54">
            <a:extLst>
              <a:ext uri="{FF2B5EF4-FFF2-40B4-BE49-F238E27FC236}">
                <a16:creationId xmlns="" xmlns:a16="http://schemas.microsoft.com/office/drawing/2014/main" id="{FE54C38E-6B65-B13A-8F96-907EDDD16FDC}"/>
              </a:ext>
            </a:extLst>
          </p:cNvPr>
          <p:cNvCxnSpPr/>
          <p:nvPr/>
        </p:nvCxnSpPr>
        <p:spPr bwMode="auto">
          <a:xfrm>
            <a:off x="6519075" y="3479500"/>
            <a:ext cx="864000" cy="864000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  <p:sp>
        <p:nvSpPr>
          <p:cNvPr id="57" name="Rectangle 23">
            <a:extLst>
              <a:ext uri="{FF2B5EF4-FFF2-40B4-BE49-F238E27FC236}">
                <a16:creationId xmlns="" xmlns:a16="http://schemas.microsoft.com/office/drawing/2014/main" id="{51D1DEFF-E611-E8B6-151C-E0DF64DAF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4052" y="4808309"/>
            <a:ext cx="31316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他應向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西北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方跑。</a:t>
            </a:r>
            <a:endParaRPr lang="zh-TW" altLang="en-US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4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-0.04688 0.06296 " pathEditMode="relative" rAng="0" ptsTypes="AA">
                                      <p:cBhvr>
                                        <p:cTn id="41" dur="1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4" y="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7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25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40" grpId="0"/>
      <p:bldP spid="40" grpId="1"/>
      <p:bldP spid="57" grpId="0"/>
      <p:bldP spid="57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>
            <a:extLst>
              <a:ext uri="{FF2B5EF4-FFF2-40B4-BE49-F238E27FC236}">
                <a16:creationId xmlns="" xmlns:a16="http://schemas.microsoft.com/office/drawing/2014/main" id="{14272CA7-0C60-1A2A-2DEB-48852B13B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274" y="523636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A054665A-C669-3B7F-F553-952019090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377" y="225792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99471516-BA3A-D062-6436-F26FB372F36F}"/>
              </a:ext>
            </a:extLst>
          </p:cNvPr>
          <p:cNvSpPr txBox="1"/>
          <p:nvPr/>
        </p:nvSpPr>
        <p:spPr>
          <a:xfrm>
            <a:off x="852831" y="2219713"/>
            <a:ext cx="8154886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顯示一個軸對稱圖形的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一部分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，虛線是圖形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endParaRPr lang="en-US" altLang="zh-TW" sz="2800" dirty="0" smtClean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對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稱軸，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以下哪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一個會是該軸對稱圖形？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30484CB7-B799-7648-A9C2-B0154AF44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521" y="3337670"/>
            <a:ext cx="47323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				B.  </a:t>
            </a:r>
            <a:endParaRPr lang="en-US" altLang="zh-CN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Rectangle 23">
            <a:extLst>
              <a:ext uri="{FF2B5EF4-FFF2-40B4-BE49-F238E27FC236}">
                <a16:creationId xmlns="" xmlns:a16="http://schemas.microsoft.com/office/drawing/2014/main" id="{E4E4AD9B-F9E6-7A34-28E8-53182013D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521" y="5154781"/>
            <a:ext cx="47323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				D. </a:t>
            </a:r>
            <a:endParaRPr lang="en-US" altLang="zh-CN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="" xmlns:a16="http://schemas.microsoft.com/office/drawing/2014/main" id="{42C51568-A7B9-EC11-BFD3-E51CEDDAA1C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67760" y="857823"/>
            <a:ext cx="1062514" cy="1316641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="" xmlns:a16="http://schemas.microsoft.com/office/drawing/2014/main" id="{2E6F0D35-372D-AE3A-4667-E9E3F0A0503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69813" y="3481963"/>
            <a:ext cx="1671542" cy="935450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="" xmlns:a16="http://schemas.microsoft.com/office/drawing/2014/main" id="{A5D319D9-4801-B3C2-184D-D8AA534E51B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40390" y="5239197"/>
            <a:ext cx="1763554" cy="944213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="" xmlns:a16="http://schemas.microsoft.com/office/drawing/2014/main" id="{B17BEC6B-1684-1467-A50E-6938138009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69813" y="5305580"/>
            <a:ext cx="1794224" cy="891635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="" xmlns:a16="http://schemas.microsoft.com/office/drawing/2014/main" id="{E34C964D-6D62-7AA9-0A99-AA7C1EADEE6E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25722" y="3510919"/>
            <a:ext cx="1759172" cy="1487519"/>
          </a:xfrm>
          <a:prstGeom prst="rect">
            <a:avLst/>
          </a:prstGeom>
        </p:spPr>
      </p:pic>
      <p:sp>
        <p:nvSpPr>
          <p:cNvPr id="23" name="手繪多邊形: 圖案 22">
            <a:extLst>
              <a:ext uri="{FF2B5EF4-FFF2-40B4-BE49-F238E27FC236}">
                <a16:creationId xmlns="" xmlns:a16="http://schemas.microsoft.com/office/drawing/2014/main" id="{B5D7F4E3-1227-6FF4-DA8A-62C767747B1A}"/>
              </a:ext>
            </a:extLst>
          </p:cNvPr>
          <p:cNvSpPr/>
          <p:nvPr/>
        </p:nvSpPr>
        <p:spPr bwMode="auto">
          <a:xfrm flipH="1">
            <a:off x="2916178" y="1021614"/>
            <a:ext cx="993775" cy="1006475"/>
          </a:xfrm>
          <a:custGeom>
            <a:avLst/>
            <a:gdLst>
              <a:gd name="connsiteX0" fmla="*/ 0 w 993775"/>
              <a:gd name="connsiteY0" fmla="*/ 685800 h 1006475"/>
              <a:gd name="connsiteX1" fmla="*/ 568325 w 993775"/>
              <a:gd name="connsiteY1" fmla="*/ 685800 h 1006475"/>
              <a:gd name="connsiteX2" fmla="*/ 568325 w 993775"/>
              <a:gd name="connsiteY2" fmla="*/ 342900 h 1006475"/>
              <a:gd name="connsiteX3" fmla="*/ 431800 w 993775"/>
              <a:gd name="connsiteY3" fmla="*/ 342900 h 1006475"/>
              <a:gd name="connsiteX4" fmla="*/ 711200 w 993775"/>
              <a:gd name="connsiteY4" fmla="*/ 0 h 1006475"/>
              <a:gd name="connsiteX5" fmla="*/ 993775 w 993775"/>
              <a:gd name="connsiteY5" fmla="*/ 342900 h 1006475"/>
              <a:gd name="connsiteX6" fmla="*/ 850900 w 993775"/>
              <a:gd name="connsiteY6" fmla="*/ 342900 h 1006475"/>
              <a:gd name="connsiteX7" fmla="*/ 850900 w 993775"/>
              <a:gd name="connsiteY7" fmla="*/ 1006475 h 1006475"/>
              <a:gd name="connsiteX8" fmla="*/ 0 w 993775"/>
              <a:gd name="connsiteY8" fmla="*/ 1006475 h 100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93775" h="1006475">
                <a:moveTo>
                  <a:pt x="0" y="685800"/>
                </a:moveTo>
                <a:lnTo>
                  <a:pt x="568325" y="685800"/>
                </a:lnTo>
                <a:lnTo>
                  <a:pt x="568325" y="342900"/>
                </a:lnTo>
                <a:lnTo>
                  <a:pt x="431800" y="342900"/>
                </a:lnTo>
                <a:lnTo>
                  <a:pt x="711200" y="0"/>
                </a:lnTo>
                <a:lnTo>
                  <a:pt x="993775" y="342900"/>
                </a:lnTo>
                <a:lnTo>
                  <a:pt x="850900" y="342900"/>
                </a:lnTo>
                <a:lnTo>
                  <a:pt x="850900" y="1006475"/>
                </a:lnTo>
                <a:lnTo>
                  <a:pt x="0" y="1006475"/>
                </a:ln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BA284D60-F77A-BDF8-8E1B-05D59A1D2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2564" y="5596367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="" xmlns:a16="http://schemas.microsoft.com/office/drawing/2014/main" id="{45B08D19-6825-4C72-C7BE-F3BB38A34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3047" y="1069424"/>
            <a:ext cx="1863694" cy="769441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對稱軸的兩邊能完全重疊。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31" name="直線接點 30">
            <a:extLst>
              <a:ext uri="{FF2B5EF4-FFF2-40B4-BE49-F238E27FC236}">
                <a16:creationId xmlns="" xmlns:a16="http://schemas.microsoft.com/office/drawing/2014/main" id="{E2CB75CD-E97C-0FBC-E3F1-FF1933A01E45}"/>
              </a:ext>
            </a:extLst>
          </p:cNvPr>
          <p:cNvCxnSpPr/>
          <p:nvPr/>
        </p:nvCxnSpPr>
        <p:spPr bwMode="auto">
          <a:xfrm>
            <a:off x="6649684" y="2742933"/>
            <a:ext cx="210312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6" name="直線接點 30">
            <a:extLst>
              <a:ext uri="{FF2B5EF4-FFF2-40B4-BE49-F238E27FC236}">
                <a16:creationId xmlns="" xmlns:a16="http://schemas.microsoft.com/office/drawing/2014/main" id="{E2CB75CD-E97C-0FBC-E3F1-FF1933A01E45}"/>
              </a:ext>
            </a:extLst>
          </p:cNvPr>
          <p:cNvCxnSpPr/>
          <p:nvPr/>
        </p:nvCxnSpPr>
        <p:spPr bwMode="auto">
          <a:xfrm>
            <a:off x="911906" y="3183171"/>
            <a:ext cx="109728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16920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3" grpId="0" animBg="1"/>
      <p:bldP spid="23" grpId="1" animBg="1"/>
      <p:bldP spid="28" grpId="0"/>
      <p:bldP spid="29" grpId="0" animBg="1"/>
      <p:bldP spid="2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考核課題">
            <a:hlinkClick r:id="rId4" action="ppaction://hlinksldjump"/>
            <a:extLst>
              <a:ext uri="{FF2B5EF4-FFF2-40B4-BE49-F238E27FC236}">
                <a16:creationId xmlns="" xmlns:a16="http://schemas.microsoft.com/office/drawing/2014/main" id="{1B0C9437-2537-DDEB-CCD8-CA3C16F05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93763"/>
            <a:ext cx="1385888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1">
            <a:extLst>
              <a:ext uri="{FF2B5EF4-FFF2-40B4-BE49-F238E27FC236}">
                <a16:creationId xmlns="" xmlns:a16="http://schemas.microsoft.com/office/drawing/2014/main" id="{9155FE0F-C26D-5E52-4949-A5DF914E8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3" y="1282699"/>
            <a:ext cx="7593012" cy="402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rIns="0" bIns="0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  <a:tab pos="1077913" algn="l"/>
                <a:tab pos="1611313" algn="l"/>
              </a:tabLs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077913" algn="l"/>
                <a:tab pos="1611313" algn="l"/>
              </a:tabLs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1800" b="1" dirty="0"/>
              <a:t>測驗時間</a:t>
            </a:r>
            <a:r>
              <a:rPr kumimoji="0" lang="zh-TW" altLang="en-US" sz="1800" b="1" dirty="0">
                <a:latin typeface="Times New Roman" panose="02020603050405020304" pitchFamily="18" charset="0"/>
              </a:rPr>
              <a:t>：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分鐘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zh-TW" altLang="en-US" sz="18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b="1" dirty="0">
                <a:latin typeface="Times New Roman" panose="02020603050405020304" pitchFamily="18" charset="0"/>
              </a:rPr>
              <a:t>學生須知：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本測驗卷共有兩部分：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甲部：第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30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乙部：第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31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至第</a:t>
            </a: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36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題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2.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全部題目均須作答。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3.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把答案寫在答題紙上。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4.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在答題紙上填寫學生姓名、班別及學號。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5.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學生可利用本測驗卷的空白部分做算草，測驗完畢後無須將算草擦去。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6. </a:t>
            </a:r>
            <a:r>
              <a:rPr kumimoji="0" lang="zh-TW" altLang="en-US" sz="1800" dirty="0">
                <a:latin typeface="Times New Roman" panose="02020603050405020304" pitchFamily="18" charset="0"/>
                <a:ea typeface="標楷體" panose="03000509000000000000" pitchFamily="65" charset="-120"/>
              </a:rPr>
              <a:t>不准使用計算機。 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>
            <a:extLst>
              <a:ext uri="{FF2B5EF4-FFF2-40B4-BE49-F238E27FC236}">
                <a16:creationId xmlns="" xmlns:a16="http://schemas.microsoft.com/office/drawing/2014/main" id="{6D78E174-0EC4-34D8-DA1C-A8F3897D2EF2}"/>
              </a:ext>
            </a:extLst>
          </p:cNvPr>
          <p:cNvSpPr/>
          <p:nvPr/>
        </p:nvSpPr>
        <p:spPr bwMode="auto">
          <a:xfrm>
            <a:off x="1468940" y="2222743"/>
            <a:ext cx="3193000" cy="416970"/>
          </a:xfrm>
          <a:prstGeom prst="rect">
            <a:avLst/>
          </a:prstGeom>
          <a:solidFill>
            <a:srgbClr val="E4FFA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="" xmlns:a16="http://schemas.microsoft.com/office/drawing/2014/main" id="{2FF6379B-12D8-FAF3-E074-C5E7BCFDB108}"/>
              </a:ext>
            </a:extLst>
          </p:cNvPr>
          <p:cNvSpPr/>
          <p:nvPr/>
        </p:nvSpPr>
        <p:spPr bwMode="auto">
          <a:xfrm>
            <a:off x="1468940" y="2804111"/>
            <a:ext cx="3888000" cy="416970"/>
          </a:xfrm>
          <a:prstGeom prst="rect">
            <a:avLst/>
          </a:prstGeom>
          <a:solidFill>
            <a:srgbClr val="E4FFA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="" xmlns:a16="http://schemas.microsoft.com/office/drawing/2014/main" id="{6B951644-FB29-B3C4-595A-392CDD1B5580}"/>
              </a:ext>
            </a:extLst>
          </p:cNvPr>
          <p:cNvSpPr/>
          <p:nvPr/>
        </p:nvSpPr>
        <p:spPr bwMode="auto">
          <a:xfrm>
            <a:off x="1468940" y="1629705"/>
            <a:ext cx="3888000" cy="416970"/>
          </a:xfrm>
          <a:prstGeom prst="rect">
            <a:avLst/>
          </a:prstGeom>
          <a:solidFill>
            <a:srgbClr val="E4FFA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913FD39-42C3-8F2E-003B-5FFEB740F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379" y="99473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E258CFA4-291E-5338-59C8-6334437F9D49}"/>
              </a:ext>
            </a:extLst>
          </p:cNvPr>
          <p:cNvSpPr txBox="1"/>
          <p:nvPr/>
        </p:nvSpPr>
        <p:spPr>
          <a:xfrm>
            <a:off x="885277" y="994736"/>
            <a:ext cx="6710363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下列哪些關於四邊形的描述是正確的？</a:t>
            </a: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等腰梯形有兩條對稱軸。</a:t>
            </a: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菱形四邊長度相等。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長方形有兩對對邊平行。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="" xmlns:a16="http://schemas.microsoft.com/office/drawing/2014/main" id="{95270A98-368C-61A3-6FCF-6C07753C5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460" y="400695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9" name="Rectangle 23">
            <a:extLst>
              <a:ext uri="{FF2B5EF4-FFF2-40B4-BE49-F238E27FC236}">
                <a16:creationId xmlns="" xmlns:a16="http://schemas.microsoft.com/office/drawing/2014/main" id="{347D9632-2A43-8C79-E605-BE0598CD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735" y="3425728"/>
            <a:ext cx="592054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B. 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TW" sz="2800" dirty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只有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D.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lang="zh-CN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及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CN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TextBox 27">
            <a:extLst>
              <a:ext uri="{FF2B5EF4-FFF2-40B4-BE49-F238E27FC236}">
                <a16:creationId xmlns="" xmlns:a16="http://schemas.microsoft.com/office/drawing/2014/main" id="{22838218-2B9A-FEC2-208C-D58B47D5E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9215" y="3942180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Rectangle 23">
            <a:extLst>
              <a:ext uri="{FF2B5EF4-FFF2-40B4-BE49-F238E27FC236}">
                <a16:creationId xmlns="" xmlns:a16="http://schemas.microsoft.com/office/drawing/2014/main" id="{9CC47965-AFC1-412E-E306-9B8763AB0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398" y="2175507"/>
            <a:ext cx="5990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Rectangle 23">
            <a:extLst>
              <a:ext uri="{FF2B5EF4-FFF2-40B4-BE49-F238E27FC236}">
                <a16:creationId xmlns="" xmlns:a16="http://schemas.microsoft.com/office/drawing/2014/main" id="{F5446484-F478-F3F0-1C65-CF7271942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086" y="1535099"/>
            <a:ext cx="51763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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48F03351-41F1-4595-53D1-2A83FE3B8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397" y="2743080"/>
            <a:ext cx="5990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</a:t>
            </a:r>
            <a:endParaRPr lang="en-US" altLang="zh-CN" sz="2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梯形 16">
            <a:extLst>
              <a:ext uri="{FF2B5EF4-FFF2-40B4-BE49-F238E27FC236}">
                <a16:creationId xmlns="" xmlns:a16="http://schemas.microsoft.com/office/drawing/2014/main" id="{21337CCE-F8B6-F605-555F-0753E64D01FC}"/>
              </a:ext>
            </a:extLst>
          </p:cNvPr>
          <p:cNvSpPr/>
          <p:nvPr/>
        </p:nvSpPr>
        <p:spPr bwMode="auto">
          <a:xfrm>
            <a:off x="6135633" y="1714553"/>
            <a:ext cx="1460007" cy="772358"/>
          </a:xfrm>
          <a:prstGeom prst="trapezoid">
            <a:avLst>
              <a:gd name="adj" fmla="val 43391"/>
            </a:avLst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9" name="直線接點 18">
            <a:extLst>
              <a:ext uri="{FF2B5EF4-FFF2-40B4-BE49-F238E27FC236}">
                <a16:creationId xmlns="" xmlns:a16="http://schemas.microsoft.com/office/drawing/2014/main" id="{8933B0A3-ED73-8735-1E80-BAF1C2E9EF92}"/>
              </a:ext>
            </a:extLst>
          </p:cNvPr>
          <p:cNvCxnSpPr>
            <a:cxnSpLocks/>
          </p:cNvCxnSpPr>
          <p:nvPr/>
        </p:nvCxnSpPr>
        <p:spPr bwMode="auto">
          <a:xfrm>
            <a:off x="6865636" y="1572234"/>
            <a:ext cx="0" cy="1116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26" name="Rectangle 23">
            <a:extLst>
              <a:ext uri="{FF2B5EF4-FFF2-40B4-BE49-F238E27FC236}">
                <a16:creationId xmlns="" xmlns:a16="http://schemas.microsoft.com/office/drawing/2014/main" id="{2AEB493A-6EDD-50FD-667F-F00A5A8B5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5979" y="2628746"/>
            <a:ext cx="308427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只有一條對稱軸。</a:t>
            </a:r>
            <a:endParaRPr lang="en-US" altLang="zh-TW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35" name="群組 34">
            <a:extLst>
              <a:ext uri="{FF2B5EF4-FFF2-40B4-BE49-F238E27FC236}">
                <a16:creationId xmlns="" xmlns:a16="http://schemas.microsoft.com/office/drawing/2014/main" id="{7640A9B6-28A6-8BF9-0CA6-DA6783EC6FEC}"/>
              </a:ext>
            </a:extLst>
          </p:cNvPr>
          <p:cNvGrpSpPr/>
          <p:nvPr/>
        </p:nvGrpSpPr>
        <p:grpSpPr>
          <a:xfrm>
            <a:off x="5692812" y="2449886"/>
            <a:ext cx="1137821" cy="659907"/>
            <a:chOff x="2929631" y="4421080"/>
            <a:chExt cx="1137821" cy="659907"/>
          </a:xfrm>
        </p:grpSpPr>
        <p:cxnSp>
          <p:nvCxnSpPr>
            <p:cNvPr id="30" name="直線接點 29">
              <a:extLst>
                <a:ext uri="{FF2B5EF4-FFF2-40B4-BE49-F238E27FC236}">
                  <a16:creationId xmlns="" xmlns:a16="http://schemas.microsoft.com/office/drawing/2014/main" id="{6299782C-BD60-0F4D-50A1-A67EC65D95C9}"/>
                </a:ext>
              </a:extLst>
            </p:cNvPr>
            <p:cNvCxnSpPr/>
            <p:nvPr/>
          </p:nvCxnSpPr>
          <p:spPr bwMode="auto">
            <a:xfrm>
              <a:off x="2929631" y="4421080"/>
              <a:ext cx="1127464" cy="0"/>
            </a:xfrm>
            <a:prstGeom prst="line">
              <a:avLst/>
            </a:prstGeom>
            <a:noFill/>
            <a:ln w="19050" algn="ctr">
              <a:solidFill>
                <a:srgbClr val="00B05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1" name="直線接點 30">
              <a:extLst>
                <a:ext uri="{FF2B5EF4-FFF2-40B4-BE49-F238E27FC236}">
                  <a16:creationId xmlns="" xmlns:a16="http://schemas.microsoft.com/office/drawing/2014/main" id="{22493C7A-C7E8-55C7-E762-F45B81B07275}"/>
                </a:ext>
              </a:extLst>
            </p:cNvPr>
            <p:cNvCxnSpPr/>
            <p:nvPr/>
          </p:nvCxnSpPr>
          <p:spPr bwMode="auto">
            <a:xfrm>
              <a:off x="2939988" y="5080987"/>
              <a:ext cx="1127464" cy="0"/>
            </a:xfrm>
            <a:prstGeom prst="line">
              <a:avLst/>
            </a:prstGeom>
            <a:noFill/>
            <a:ln w="19050" algn="ctr">
              <a:solidFill>
                <a:srgbClr val="00B05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2" name="直線接點 31">
              <a:extLst>
                <a:ext uri="{FF2B5EF4-FFF2-40B4-BE49-F238E27FC236}">
                  <a16:creationId xmlns="" xmlns:a16="http://schemas.microsoft.com/office/drawing/2014/main" id="{56E8D249-88BD-F46C-EA91-B598C65556C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939988" y="4421080"/>
              <a:ext cx="0" cy="659907"/>
            </a:xfrm>
            <a:prstGeom prst="line">
              <a:avLst/>
            </a:prstGeom>
            <a:noFill/>
            <a:ln w="19050" algn="ctr">
              <a:solidFill>
                <a:srgbClr val="FF5050"/>
              </a:solidFill>
              <a:prstDash val="solid"/>
              <a:round/>
              <a:headEnd/>
              <a:tailEnd/>
            </a:ln>
          </p:spPr>
        </p:cxnSp>
        <p:cxnSp>
          <p:nvCxnSpPr>
            <p:cNvPr id="34" name="直線接點 33">
              <a:extLst>
                <a:ext uri="{FF2B5EF4-FFF2-40B4-BE49-F238E27FC236}">
                  <a16:creationId xmlns="" xmlns:a16="http://schemas.microsoft.com/office/drawing/2014/main" id="{E63A2046-BA15-6E9E-95C8-B0146250E0D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60054" y="4421080"/>
              <a:ext cx="0" cy="659907"/>
            </a:xfrm>
            <a:prstGeom prst="line">
              <a:avLst/>
            </a:prstGeom>
            <a:noFill/>
            <a:ln w="19050" algn="ctr">
              <a:solidFill>
                <a:srgbClr val="FF5050"/>
              </a:solidFill>
              <a:prstDash val="solid"/>
              <a:round/>
              <a:headEnd/>
              <a:tailEnd/>
            </a:ln>
          </p:spPr>
        </p:cxnSp>
      </p:grpSp>
    </p:spTree>
    <p:extLst>
      <p:ext uri="{BB962C8B-B14F-4D97-AF65-F5344CB8AC3E}">
        <p14:creationId xmlns:p14="http://schemas.microsoft.com/office/powerpoint/2010/main" val="417527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5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75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4" grpId="0" animBg="1"/>
      <p:bldP spid="24" grpId="1" animBg="1"/>
      <p:bldP spid="20" grpId="0" animBg="1"/>
      <p:bldP spid="20" grpId="1" animBg="1"/>
      <p:bldP spid="8" grpId="0" animBg="1"/>
      <p:bldP spid="10" grpId="0"/>
      <p:bldP spid="12" grpId="0"/>
      <p:bldP spid="12" grpId="1"/>
      <p:bldP spid="14" grpId="0"/>
      <p:bldP spid="14" grpId="1"/>
      <p:bldP spid="16" grpId="0"/>
      <p:bldP spid="16" grpId="1"/>
      <p:bldP spid="17" grpId="0" animBg="1"/>
      <p:bldP spid="17" grpId="1" animBg="1"/>
      <p:bldP spid="26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矩形 60">
            <a:extLst>
              <a:ext uri="{FF2B5EF4-FFF2-40B4-BE49-F238E27FC236}">
                <a16:creationId xmlns="" xmlns:a16="http://schemas.microsoft.com/office/drawing/2014/main" id="{12BE4C57-0396-4E55-8543-90B6C14C8A31}"/>
              </a:ext>
            </a:extLst>
          </p:cNvPr>
          <p:cNvSpPr/>
          <p:nvPr/>
        </p:nvSpPr>
        <p:spPr bwMode="auto">
          <a:xfrm>
            <a:off x="6788814" y="4615604"/>
            <a:ext cx="634032" cy="416970"/>
          </a:xfrm>
          <a:prstGeom prst="rect">
            <a:avLst/>
          </a:prstGeom>
          <a:solidFill>
            <a:srgbClr val="E4FFA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="" xmlns:a16="http://schemas.microsoft.com/office/drawing/2014/main" id="{EED0D3CB-D7C8-461B-B64F-A889C7E9B7EE}"/>
              </a:ext>
            </a:extLst>
          </p:cNvPr>
          <p:cNvSpPr/>
          <p:nvPr/>
        </p:nvSpPr>
        <p:spPr bwMode="auto">
          <a:xfrm>
            <a:off x="3727420" y="970353"/>
            <a:ext cx="2196000" cy="416970"/>
          </a:xfrm>
          <a:prstGeom prst="rect">
            <a:avLst/>
          </a:prstGeom>
          <a:solidFill>
            <a:srgbClr val="E4FFA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9" name="Rectangle 2">
            <a:extLst>
              <a:ext uri="{FF2B5EF4-FFF2-40B4-BE49-F238E27FC236}">
                <a16:creationId xmlns="" xmlns:a16="http://schemas.microsoft.com/office/drawing/2014/main" id="{059F7A06-5B74-BB6E-8C91-7916A4737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9164" y="3454634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A519993-1D94-36EA-6BFD-0A9D54B7A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BF1F6CA8-685D-4D72-D6BE-2919E5AB2612}"/>
              </a:ext>
            </a:extLst>
          </p:cNvPr>
          <p:cNvSpPr txBox="1"/>
          <p:nvPr/>
        </p:nvSpPr>
        <p:spPr>
          <a:xfrm>
            <a:off x="795337" y="904796"/>
            <a:ext cx="6710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下列哪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一個圖形有最多條對稱軸？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4B548103-75AD-B162-0CB5-0562EE3E1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75" y="1554946"/>
            <a:ext cx="47323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				B.  </a:t>
            </a:r>
            <a:endParaRPr lang="en-US" altLang="zh-CN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Rectangle 23">
            <a:extLst>
              <a:ext uri="{FF2B5EF4-FFF2-40B4-BE49-F238E27FC236}">
                <a16:creationId xmlns="" xmlns:a16="http://schemas.microsoft.com/office/drawing/2014/main" id="{CE7EB68E-B3E0-2CA4-0C59-ADFFB683F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75" y="3372057"/>
            <a:ext cx="47323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				D. </a:t>
            </a:r>
            <a:endParaRPr lang="en-US" altLang="zh-CN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2" name="群組 21">
            <a:extLst>
              <a:ext uri="{FF2B5EF4-FFF2-40B4-BE49-F238E27FC236}">
                <a16:creationId xmlns="" xmlns:a16="http://schemas.microsoft.com/office/drawing/2014/main" id="{457CDF13-F475-AD3D-7DB2-E4BA7433A6FC}"/>
              </a:ext>
            </a:extLst>
          </p:cNvPr>
          <p:cNvGrpSpPr/>
          <p:nvPr/>
        </p:nvGrpSpPr>
        <p:grpSpPr>
          <a:xfrm>
            <a:off x="1447801" y="1703849"/>
            <a:ext cx="1440000" cy="1440000"/>
            <a:chOff x="1647825" y="2314575"/>
            <a:chExt cx="1440000" cy="1440000"/>
          </a:xfrm>
        </p:grpSpPr>
        <p:cxnSp>
          <p:nvCxnSpPr>
            <p:cNvPr id="11" name="直線接點 10">
              <a:extLst>
                <a:ext uri="{FF2B5EF4-FFF2-40B4-BE49-F238E27FC236}">
                  <a16:creationId xmlns="" xmlns:a16="http://schemas.microsoft.com/office/drawing/2014/main" id="{ED7548F5-7C2F-35A1-F104-78E520FB5A3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647825" y="2314575"/>
              <a:ext cx="1440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" name="直線接點 11">
              <a:extLst>
                <a:ext uri="{FF2B5EF4-FFF2-40B4-BE49-F238E27FC236}">
                  <a16:creationId xmlns="" xmlns:a16="http://schemas.microsoft.com/office/drawing/2014/main" id="{0BEC8BA7-9F57-671F-C3DA-B687EA1B272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647825" y="3754575"/>
              <a:ext cx="1440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" name="直線接點 12">
              <a:extLst>
                <a:ext uri="{FF2B5EF4-FFF2-40B4-BE49-F238E27FC236}">
                  <a16:creationId xmlns="" xmlns:a16="http://schemas.microsoft.com/office/drawing/2014/main" id="{C26C219D-4CBE-5EF8-261B-3B88B520485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087825" y="2314575"/>
              <a:ext cx="0" cy="14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5" name="直線接點 14">
              <a:extLst>
                <a:ext uri="{FF2B5EF4-FFF2-40B4-BE49-F238E27FC236}">
                  <a16:creationId xmlns="" xmlns:a16="http://schemas.microsoft.com/office/drawing/2014/main" id="{857C4D68-E9BD-C845-3C47-D8D1D6D4C88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67825" y="2314575"/>
              <a:ext cx="0" cy="14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" name="直線接點 16">
              <a:extLst>
                <a:ext uri="{FF2B5EF4-FFF2-40B4-BE49-F238E27FC236}">
                  <a16:creationId xmlns="" xmlns:a16="http://schemas.microsoft.com/office/drawing/2014/main" id="{231169B0-A756-E97F-3500-13E2F27474C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647825" y="2314575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" name="直線接點 17">
              <a:extLst>
                <a:ext uri="{FF2B5EF4-FFF2-40B4-BE49-F238E27FC236}">
                  <a16:creationId xmlns="" xmlns:a16="http://schemas.microsoft.com/office/drawing/2014/main" id="{3471FD78-7993-4036-C912-24C182E0C29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367825" y="2314575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" name="直線接點 18">
              <a:extLst>
                <a:ext uri="{FF2B5EF4-FFF2-40B4-BE49-F238E27FC236}">
                  <a16:creationId xmlns="" xmlns:a16="http://schemas.microsoft.com/office/drawing/2014/main" id="{D8269E7E-6A72-B09B-4DBD-E8A33069FCEC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367825" y="3034575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1" name="直線接點 20">
              <a:extLst>
                <a:ext uri="{FF2B5EF4-FFF2-40B4-BE49-F238E27FC236}">
                  <a16:creationId xmlns="" xmlns:a16="http://schemas.microsoft.com/office/drawing/2014/main" id="{32336547-600A-3F1B-F050-2A88926A2B7B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47825" y="3034575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36" name="群組 35">
            <a:extLst>
              <a:ext uri="{FF2B5EF4-FFF2-40B4-BE49-F238E27FC236}">
                <a16:creationId xmlns="" xmlns:a16="http://schemas.microsoft.com/office/drawing/2014/main" id="{3FA2AD14-3801-A436-D137-6E692E941C71}"/>
              </a:ext>
            </a:extLst>
          </p:cNvPr>
          <p:cNvGrpSpPr/>
          <p:nvPr/>
        </p:nvGrpSpPr>
        <p:grpSpPr>
          <a:xfrm>
            <a:off x="5186362" y="1705732"/>
            <a:ext cx="1440000" cy="1440000"/>
            <a:chOff x="5548312" y="1890713"/>
            <a:chExt cx="1440000" cy="1440000"/>
          </a:xfrm>
        </p:grpSpPr>
        <p:cxnSp>
          <p:nvCxnSpPr>
            <p:cNvPr id="24" name="直線接點 23">
              <a:extLst>
                <a:ext uri="{FF2B5EF4-FFF2-40B4-BE49-F238E27FC236}">
                  <a16:creationId xmlns="" xmlns:a16="http://schemas.microsoft.com/office/drawing/2014/main" id="{F79C848F-C838-7CE1-088D-F272A536547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548312" y="1890713"/>
              <a:ext cx="1440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5" name="直線接點 24">
              <a:extLst>
                <a:ext uri="{FF2B5EF4-FFF2-40B4-BE49-F238E27FC236}">
                  <a16:creationId xmlns="" xmlns:a16="http://schemas.microsoft.com/office/drawing/2014/main" id="{161D2423-A76A-1C1A-6543-2FEA7761171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548312" y="2610713"/>
              <a:ext cx="1440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6" name="直線接點 25">
              <a:extLst>
                <a:ext uri="{FF2B5EF4-FFF2-40B4-BE49-F238E27FC236}">
                  <a16:creationId xmlns="" xmlns:a16="http://schemas.microsoft.com/office/drawing/2014/main" id="{C3104A06-9DBB-49AC-1FEE-EC2109EB168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548312" y="1890713"/>
              <a:ext cx="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8" name="直線接點 27">
              <a:extLst>
                <a:ext uri="{FF2B5EF4-FFF2-40B4-BE49-F238E27FC236}">
                  <a16:creationId xmlns="" xmlns:a16="http://schemas.microsoft.com/office/drawing/2014/main" id="{92794AE6-D7FD-CDB9-3337-92FD9090884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88312" y="1890713"/>
              <a:ext cx="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9" name="直線接點 28">
              <a:extLst>
                <a:ext uri="{FF2B5EF4-FFF2-40B4-BE49-F238E27FC236}">
                  <a16:creationId xmlns="" xmlns:a16="http://schemas.microsoft.com/office/drawing/2014/main" id="{5F8E150F-E0D4-DEB4-5D08-8F55A25885C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268312" y="2610713"/>
              <a:ext cx="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30" name="直線接點 29">
              <a:extLst>
                <a:ext uri="{FF2B5EF4-FFF2-40B4-BE49-F238E27FC236}">
                  <a16:creationId xmlns="" xmlns:a16="http://schemas.microsoft.com/office/drawing/2014/main" id="{E3ADD4FC-37B1-BC31-4A7F-FFF1B1CE041F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548312" y="1890713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32" name="直線接點 31">
              <a:extLst>
                <a:ext uri="{FF2B5EF4-FFF2-40B4-BE49-F238E27FC236}">
                  <a16:creationId xmlns="" xmlns:a16="http://schemas.microsoft.com/office/drawing/2014/main" id="{75CD04F0-865F-67AF-6FB0-973E07A8F4E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268312" y="2610713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33" name="直線接點 32">
              <a:extLst>
                <a:ext uri="{FF2B5EF4-FFF2-40B4-BE49-F238E27FC236}">
                  <a16:creationId xmlns="" xmlns:a16="http://schemas.microsoft.com/office/drawing/2014/main" id="{9EFE71E0-F71A-B445-B59D-5A805C258196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268312" y="1890713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35" name="直線接點 34">
              <a:extLst>
                <a:ext uri="{FF2B5EF4-FFF2-40B4-BE49-F238E27FC236}">
                  <a16:creationId xmlns="" xmlns:a16="http://schemas.microsoft.com/office/drawing/2014/main" id="{E1F6139C-390E-E4B6-683E-2B025CA557E4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548312" y="2610713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44" name="群組 43">
            <a:extLst>
              <a:ext uri="{FF2B5EF4-FFF2-40B4-BE49-F238E27FC236}">
                <a16:creationId xmlns="" xmlns:a16="http://schemas.microsoft.com/office/drawing/2014/main" id="{27324B4A-9D23-776B-C129-AD32C9E27EDF}"/>
              </a:ext>
            </a:extLst>
          </p:cNvPr>
          <p:cNvGrpSpPr/>
          <p:nvPr/>
        </p:nvGrpSpPr>
        <p:grpSpPr>
          <a:xfrm>
            <a:off x="1612192" y="3602369"/>
            <a:ext cx="1478140" cy="1475199"/>
            <a:chOff x="1664581" y="3895921"/>
            <a:chExt cx="1478140" cy="1475199"/>
          </a:xfrm>
        </p:grpSpPr>
        <p:sp>
          <p:nvSpPr>
            <p:cNvPr id="37" name="直角三角形 36">
              <a:extLst>
                <a:ext uri="{FF2B5EF4-FFF2-40B4-BE49-F238E27FC236}">
                  <a16:creationId xmlns="" xmlns:a16="http://schemas.microsoft.com/office/drawing/2014/main" id="{F4DF6F7B-C2B7-711A-D034-A3F010C6CF1F}"/>
                </a:ext>
              </a:extLst>
            </p:cNvPr>
            <p:cNvSpPr/>
            <p:nvPr/>
          </p:nvSpPr>
          <p:spPr bwMode="auto">
            <a:xfrm rot="2700000">
              <a:off x="2097334" y="3895921"/>
              <a:ext cx="612000" cy="612000"/>
            </a:xfrm>
            <a:prstGeom prst="rtTriangl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39" name="直角三角形 38">
              <a:extLst>
                <a:ext uri="{FF2B5EF4-FFF2-40B4-BE49-F238E27FC236}">
                  <a16:creationId xmlns="" xmlns:a16="http://schemas.microsoft.com/office/drawing/2014/main" id="{66317D9B-E6CA-251F-4D31-0C959AD3F0C9}"/>
                </a:ext>
              </a:extLst>
            </p:cNvPr>
            <p:cNvSpPr/>
            <p:nvPr/>
          </p:nvSpPr>
          <p:spPr bwMode="auto">
            <a:xfrm rot="18900000" flipH="1">
              <a:off x="2097335" y="4759120"/>
              <a:ext cx="612000" cy="612000"/>
            </a:xfrm>
            <a:prstGeom prst="rtTriangl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1" name="直角三角形 40">
              <a:extLst>
                <a:ext uri="{FF2B5EF4-FFF2-40B4-BE49-F238E27FC236}">
                  <a16:creationId xmlns="" xmlns:a16="http://schemas.microsoft.com/office/drawing/2014/main" id="{04BDB6CE-3EFC-D522-EF19-35C225C381CA}"/>
                </a:ext>
              </a:extLst>
            </p:cNvPr>
            <p:cNvSpPr/>
            <p:nvPr/>
          </p:nvSpPr>
          <p:spPr bwMode="auto">
            <a:xfrm rot="2700000" flipH="1">
              <a:off x="1664581" y="4324556"/>
              <a:ext cx="612000" cy="612000"/>
            </a:xfrm>
            <a:prstGeom prst="rtTriangl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3" name="直角三角形 42">
              <a:extLst>
                <a:ext uri="{FF2B5EF4-FFF2-40B4-BE49-F238E27FC236}">
                  <a16:creationId xmlns="" xmlns:a16="http://schemas.microsoft.com/office/drawing/2014/main" id="{768E330B-31F3-D948-0F4F-130659B680AF}"/>
                </a:ext>
              </a:extLst>
            </p:cNvPr>
            <p:cNvSpPr/>
            <p:nvPr/>
          </p:nvSpPr>
          <p:spPr bwMode="auto">
            <a:xfrm rot="18900000" flipH="1" flipV="1">
              <a:off x="2530721" y="4324556"/>
              <a:ext cx="612000" cy="612000"/>
            </a:xfrm>
            <a:prstGeom prst="rtTriangl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58" name="群組 57">
            <a:extLst>
              <a:ext uri="{FF2B5EF4-FFF2-40B4-BE49-F238E27FC236}">
                <a16:creationId xmlns="" xmlns:a16="http://schemas.microsoft.com/office/drawing/2014/main" id="{A725F744-2865-9E25-2CA3-9D351B417B4D}"/>
              </a:ext>
            </a:extLst>
          </p:cNvPr>
          <p:cNvGrpSpPr/>
          <p:nvPr/>
        </p:nvGrpSpPr>
        <p:grpSpPr>
          <a:xfrm>
            <a:off x="5210545" y="3524250"/>
            <a:ext cx="1440000" cy="1440956"/>
            <a:chOff x="5334000" y="3671887"/>
            <a:chExt cx="1440000" cy="1440956"/>
          </a:xfrm>
        </p:grpSpPr>
        <p:cxnSp>
          <p:nvCxnSpPr>
            <p:cNvPr id="46" name="直線接點 45">
              <a:extLst>
                <a:ext uri="{FF2B5EF4-FFF2-40B4-BE49-F238E27FC236}">
                  <a16:creationId xmlns="" xmlns:a16="http://schemas.microsoft.com/office/drawing/2014/main" id="{B6135319-18F6-5C43-C82D-2652390A354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334000" y="4391887"/>
              <a:ext cx="1440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7" name="直線接點 46">
              <a:extLst>
                <a:ext uri="{FF2B5EF4-FFF2-40B4-BE49-F238E27FC236}">
                  <a16:creationId xmlns="" xmlns:a16="http://schemas.microsoft.com/office/drawing/2014/main" id="{9C35D940-A044-1545-636A-1F10FADC97F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5334000" y="3671887"/>
              <a:ext cx="0" cy="14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9" name="直線接點 48">
              <a:extLst>
                <a:ext uri="{FF2B5EF4-FFF2-40B4-BE49-F238E27FC236}">
                  <a16:creationId xmlns="" xmlns:a16="http://schemas.microsoft.com/office/drawing/2014/main" id="{35700896-DACA-7209-2164-5FC4BECD950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774000" y="3671887"/>
              <a:ext cx="0" cy="14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0" name="直線接點 49">
              <a:extLst>
                <a:ext uri="{FF2B5EF4-FFF2-40B4-BE49-F238E27FC236}">
                  <a16:creationId xmlns="" xmlns:a16="http://schemas.microsoft.com/office/drawing/2014/main" id="{EE784196-0C52-8369-A02E-5516850EE4D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054000" y="3671887"/>
              <a:ext cx="0" cy="14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1" name="直線接點 50">
              <a:extLst>
                <a:ext uri="{FF2B5EF4-FFF2-40B4-BE49-F238E27FC236}">
                  <a16:creationId xmlns="" xmlns:a16="http://schemas.microsoft.com/office/drawing/2014/main" id="{C3153CAF-62FE-5B3A-4048-BD4AEB9C1ACB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334000" y="3671887"/>
              <a:ext cx="1440000" cy="14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3" name="直線接點 52">
              <a:extLst>
                <a:ext uri="{FF2B5EF4-FFF2-40B4-BE49-F238E27FC236}">
                  <a16:creationId xmlns="" xmlns:a16="http://schemas.microsoft.com/office/drawing/2014/main" id="{CBB4876B-1451-E464-9D2E-0DCAE68450AE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334000" y="3671887"/>
              <a:ext cx="1440000" cy="14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4" name="直線接點 53">
              <a:extLst>
                <a:ext uri="{FF2B5EF4-FFF2-40B4-BE49-F238E27FC236}">
                  <a16:creationId xmlns="" xmlns:a16="http://schemas.microsoft.com/office/drawing/2014/main" id="{22CED5C3-1123-1470-0FA7-05C2EB150913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334000" y="3671887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5" name="直線接點 54">
              <a:extLst>
                <a:ext uri="{FF2B5EF4-FFF2-40B4-BE49-F238E27FC236}">
                  <a16:creationId xmlns="" xmlns:a16="http://schemas.microsoft.com/office/drawing/2014/main" id="{7C6C382F-0FB4-EE58-EE70-6C2DF78D469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053999" y="4392843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6" name="直線接點 55">
              <a:extLst>
                <a:ext uri="{FF2B5EF4-FFF2-40B4-BE49-F238E27FC236}">
                  <a16:creationId xmlns="" xmlns:a16="http://schemas.microsoft.com/office/drawing/2014/main" id="{D2F26BAB-2133-6A4A-B7E9-D5F57429DE55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053999" y="3671887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7" name="直線接點 56">
              <a:extLst>
                <a:ext uri="{FF2B5EF4-FFF2-40B4-BE49-F238E27FC236}">
                  <a16:creationId xmlns="" xmlns:a16="http://schemas.microsoft.com/office/drawing/2014/main" id="{12E514BE-658A-2584-2C38-5B76270DE8B7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334000" y="4391888"/>
              <a:ext cx="720000" cy="7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60" name="TextBox 27">
            <a:extLst>
              <a:ext uri="{FF2B5EF4-FFF2-40B4-BE49-F238E27FC236}">
                <a16:creationId xmlns="" xmlns:a16="http://schemas.microsoft.com/office/drawing/2014/main" id="{F0598441-4868-BA77-809C-563B8A695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2441" y="3819881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62" name="直線接點 61">
            <a:extLst>
              <a:ext uri="{FF2B5EF4-FFF2-40B4-BE49-F238E27FC236}">
                <a16:creationId xmlns="" xmlns:a16="http://schemas.microsoft.com/office/drawing/2014/main" id="{1D302711-81DD-4485-7D35-B19319F43484}"/>
              </a:ext>
            </a:extLst>
          </p:cNvPr>
          <p:cNvCxnSpPr/>
          <p:nvPr/>
        </p:nvCxnSpPr>
        <p:spPr bwMode="auto">
          <a:xfrm>
            <a:off x="1413124" y="2433374"/>
            <a:ext cx="17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dash"/>
            <a:round/>
            <a:headEnd/>
            <a:tailEnd/>
          </a:ln>
        </p:spPr>
      </p:cxnSp>
      <p:cxnSp>
        <p:nvCxnSpPr>
          <p:cNvPr id="65" name="直線接點 64">
            <a:extLst>
              <a:ext uri="{FF2B5EF4-FFF2-40B4-BE49-F238E27FC236}">
                <a16:creationId xmlns="" xmlns:a16="http://schemas.microsoft.com/office/drawing/2014/main" id="{C747699C-ECE2-3709-3AD5-0672B4ADBBE1}"/>
              </a:ext>
            </a:extLst>
          </p:cNvPr>
          <p:cNvCxnSpPr>
            <a:cxnSpLocks/>
          </p:cNvCxnSpPr>
          <p:nvPr/>
        </p:nvCxnSpPr>
        <p:spPr bwMode="auto">
          <a:xfrm>
            <a:off x="5905904" y="1564471"/>
            <a:ext cx="0" cy="169200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dash"/>
            <a:round/>
            <a:headEnd/>
            <a:tailEnd/>
          </a:ln>
        </p:spPr>
      </p:cxnSp>
      <p:cxnSp>
        <p:nvCxnSpPr>
          <p:cNvPr id="67" name="直線接點 66">
            <a:extLst>
              <a:ext uri="{FF2B5EF4-FFF2-40B4-BE49-F238E27FC236}">
                <a16:creationId xmlns="" xmlns:a16="http://schemas.microsoft.com/office/drawing/2014/main" id="{08102173-B9E6-6D94-8C0D-9579A064A370}"/>
              </a:ext>
            </a:extLst>
          </p:cNvPr>
          <p:cNvCxnSpPr/>
          <p:nvPr/>
        </p:nvCxnSpPr>
        <p:spPr bwMode="auto">
          <a:xfrm>
            <a:off x="5075804" y="4247945"/>
            <a:ext cx="17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dash"/>
            <a:round/>
            <a:headEnd/>
            <a:tailEnd/>
          </a:ln>
        </p:spPr>
      </p:cxnSp>
      <p:cxnSp>
        <p:nvCxnSpPr>
          <p:cNvPr id="68" name="直線接點 67">
            <a:extLst>
              <a:ext uri="{FF2B5EF4-FFF2-40B4-BE49-F238E27FC236}">
                <a16:creationId xmlns="" xmlns:a16="http://schemas.microsoft.com/office/drawing/2014/main" id="{1274C866-F88C-57BC-580C-C5DAA640EFF8}"/>
              </a:ext>
            </a:extLst>
          </p:cNvPr>
          <p:cNvCxnSpPr>
            <a:cxnSpLocks/>
          </p:cNvCxnSpPr>
          <p:nvPr/>
        </p:nvCxnSpPr>
        <p:spPr bwMode="auto">
          <a:xfrm>
            <a:off x="5930683" y="3435546"/>
            <a:ext cx="0" cy="169200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dash"/>
            <a:round/>
            <a:headEnd/>
            <a:tailEnd/>
          </a:ln>
        </p:spPr>
      </p:cxnSp>
      <p:sp>
        <p:nvSpPr>
          <p:cNvPr id="70" name="Rectangle 23">
            <a:extLst>
              <a:ext uri="{FF2B5EF4-FFF2-40B4-BE49-F238E27FC236}">
                <a16:creationId xmlns="" xmlns:a16="http://schemas.microsoft.com/office/drawing/2014/main" id="{C64E1ABD-96FA-2B55-E514-7425B836A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966" y="4557734"/>
            <a:ext cx="89744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條</a:t>
            </a:r>
            <a:endParaRPr lang="en-US" altLang="zh-CN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2" name="Rectangle 23">
            <a:extLst>
              <a:ext uri="{FF2B5EF4-FFF2-40B4-BE49-F238E27FC236}">
                <a16:creationId xmlns="" xmlns:a16="http://schemas.microsoft.com/office/drawing/2014/main" id="{56239E5A-F042-31F6-F78F-2658B1234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5901" y="4557734"/>
            <a:ext cx="89744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0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條</a:t>
            </a:r>
            <a:endParaRPr lang="en-US" altLang="zh-CN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4" name="Rectangle 23">
            <a:extLst>
              <a:ext uri="{FF2B5EF4-FFF2-40B4-BE49-F238E27FC236}">
                <a16:creationId xmlns="" xmlns:a16="http://schemas.microsoft.com/office/drawing/2014/main" id="{3F82DAF5-9864-65D9-7F90-23CA7F813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5901" y="2675883"/>
            <a:ext cx="89744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條</a:t>
            </a:r>
            <a:endParaRPr lang="en-US" altLang="zh-CN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6" name="Rectangle 23">
            <a:extLst>
              <a:ext uri="{FF2B5EF4-FFF2-40B4-BE49-F238E27FC236}">
                <a16:creationId xmlns="" xmlns:a16="http://schemas.microsoft.com/office/drawing/2014/main" id="{7D648C95-45F0-00ED-410E-D84B1E5B8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7976" y="2675883"/>
            <a:ext cx="89744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條</a:t>
            </a:r>
            <a:endParaRPr lang="en-US" altLang="zh-CN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87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52" grpId="0" animBg="1"/>
      <p:bldP spid="52" grpId="1" animBg="1"/>
      <p:bldP spid="59" grpId="0" animBg="1"/>
      <p:bldP spid="60" grpId="0"/>
      <p:bldP spid="70" grpId="0"/>
      <p:bldP spid="70" grpId="1"/>
      <p:bldP spid="72" grpId="0"/>
      <p:bldP spid="72" grpId="1"/>
      <p:bldP spid="74" grpId="0"/>
      <p:bldP spid="74" grpId="1"/>
      <p:bldP spid="76" grpId="0"/>
      <p:bldP spid="76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6C0AC348-79C5-A83A-1B22-E7B44005A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50C1597A-E70A-D51D-B03D-4AC337B782AB}"/>
              </a:ext>
            </a:extLst>
          </p:cNvPr>
          <p:cNvSpPr txBox="1"/>
          <p:nvPr/>
        </p:nvSpPr>
        <p:spPr>
          <a:xfrm>
            <a:off x="795337" y="3102416"/>
            <a:ext cx="77009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一塊長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28m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、闊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的長方形草地中有一個長方形花圃，如上圖所示。花圃每平方米有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株鬱金</a:t>
            </a: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香，花圃裏共有鬱金香多少株？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0B3F3532-3183-B196-7740-02DB86C2E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500" y="515885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364EB881-46F3-8CCA-3D11-97683F072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775" y="4577631"/>
            <a:ext cx="5551500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7056			B. 3696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1344			D. 96</a:t>
            </a:r>
            <a:endParaRPr lang="en-US" altLang="zh-CN" sz="28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TextBox 27">
            <a:extLst>
              <a:ext uri="{FF2B5EF4-FFF2-40B4-BE49-F238E27FC236}">
                <a16:creationId xmlns="" xmlns:a16="http://schemas.microsoft.com/office/drawing/2014/main" id="{B0832F78-4F28-EF27-528D-F63A3AB5C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9630" y="5094083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38" name="群組 37">
            <a:extLst>
              <a:ext uri="{FF2B5EF4-FFF2-40B4-BE49-F238E27FC236}">
                <a16:creationId xmlns="" xmlns:a16="http://schemas.microsoft.com/office/drawing/2014/main" id="{6A056811-6D23-6D7D-D742-0662F8128FDD}"/>
              </a:ext>
            </a:extLst>
          </p:cNvPr>
          <p:cNvGrpSpPr/>
          <p:nvPr/>
        </p:nvGrpSpPr>
        <p:grpSpPr>
          <a:xfrm>
            <a:off x="1295400" y="1028700"/>
            <a:ext cx="3365890" cy="2031389"/>
            <a:chOff x="1619250" y="1181100"/>
            <a:chExt cx="3365890" cy="2031389"/>
          </a:xfrm>
        </p:grpSpPr>
        <p:sp>
          <p:nvSpPr>
            <p:cNvPr id="11" name="矩形 10">
              <a:extLst>
                <a:ext uri="{FF2B5EF4-FFF2-40B4-BE49-F238E27FC236}">
                  <a16:creationId xmlns="" xmlns:a16="http://schemas.microsoft.com/office/drawing/2014/main" id="{447164A9-E99F-AA8C-3DB7-8BCF0574F22C}"/>
                </a:ext>
              </a:extLst>
            </p:cNvPr>
            <p:cNvSpPr/>
            <p:nvPr/>
          </p:nvSpPr>
          <p:spPr bwMode="auto">
            <a:xfrm>
              <a:off x="1619250" y="1181100"/>
              <a:ext cx="2520000" cy="16200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="" xmlns:a16="http://schemas.microsoft.com/office/drawing/2014/main" id="{9A29BE8D-3B9B-23A8-49FD-D5D9FE5E097B}"/>
                </a:ext>
              </a:extLst>
            </p:cNvPr>
            <p:cNvSpPr/>
            <p:nvPr/>
          </p:nvSpPr>
          <p:spPr bwMode="auto">
            <a:xfrm>
              <a:off x="2159250" y="1721100"/>
              <a:ext cx="1440000" cy="540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15" name="直線單箭頭接點 14">
              <a:extLst>
                <a:ext uri="{FF2B5EF4-FFF2-40B4-BE49-F238E27FC236}">
                  <a16:creationId xmlns="" xmlns:a16="http://schemas.microsoft.com/office/drawing/2014/main" id="{65EFFB2C-439F-C3AC-42DB-78FB8ABC792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219575" y="1181100"/>
              <a:ext cx="0" cy="16200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  <p:cxnSp>
          <p:nvCxnSpPr>
            <p:cNvPr id="16" name="直線單箭頭接點 15">
              <a:extLst>
                <a:ext uri="{FF2B5EF4-FFF2-40B4-BE49-F238E27FC236}">
                  <a16:creationId xmlns="" xmlns:a16="http://schemas.microsoft.com/office/drawing/2014/main" id="{2B8E8BBD-210A-85A5-F9FE-C954B72C750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619250" y="2874374"/>
              <a:ext cx="252000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  <p:cxnSp>
          <p:nvCxnSpPr>
            <p:cNvPr id="18" name="直線單箭頭接點 17">
              <a:extLst>
                <a:ext uri="{FF2B5EF4-FFF2-40B4-BE49-F238E27FC236}">
                  <a16:creationId xmlns="" xmlns:a16="http://schemas.microsoft.com/office/drawing/2014/main" id="{2162FAB8-4EA1-E1C1-4784-8D17E0CCC53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879250" y="2267699"/>
              <a:ext cx="0" cy="5400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  <p:cxnSp>
          <p:nvCxnSpPr>
            <p:cNvPr id="20" name="直線單箭頭接點 19">
              <a:extLst>
                <a:ext uri="{FF2B5EF4-FFF2-40B4-BE49-F238E27FC236}">
                  <a16:creationId xmlns="" xmlns:a16="http://schemas.microsoft.com/office/drawing/2014/main" id="{ACEC1931-C68A-6C8D-79EE-C02268AC0B1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879250" y="1181100"/>
              <a:ext cx="0" cy="5400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  <p:cxnSp>
          <p:nvCxnSpPr>
            <p:cNvPr id="21" name="直線單箭頭接點 20">
              <a:extLst>
                <a:ext uri="{FF2B5EF4-FFF2-40B4-BE49-F238E27FC236}">
                  <a16:creationId xmlns="" xmlns:a16="http://schemas.microsoft.com/office/drawing/2014/main" id="{70AB01B1-E2EF-C439-EC2F-CFD5216A8A43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19250" y="1991100"/>
              <a:ext cx="54000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  <p:cxnSp>
          <p:nvCxnSpPr>
            <p:cNvPr id="23" name="直線單箭頭接點 22">
              <a:extLst>
                <a:ext uri="{FF2B5EF4-FFF2-40B4-BE49-F238E27FC236}">
                  <a16:creationId xmlns="" xmlns:a16="http://schemas.microsoft.com/office/drawing/2014/main" id="{7E851234-4B8D-C5CF-F9F4-F9C3422334B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599250" y="1991100"/>
              <a:ext cx="54000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  <p:sp>
          <p:nvSpPr>
            <p:cNvPr id="25" name="Rectangle 23">
              <a:extLst>
                <a:ext uri="{FF2B5EF4-FFF2-40B4-BE49-F238E27FC236}">
                  <a16:creationId xmlns="" xmlns:a16="http://schemas.microsoft.com/office/drawing/2014/main" id="{1D8D7B6D-C24E-C199-3DAE-482E45C39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1199" y="1785834"/>
              <a:ext cx="836633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zh-TW" altLang="en-US" sz="2000" dirty="0">
                  <a:ea typeface="DFKai-SB" panose="03000509000000000000" pitchFamily="65" charset="-120"/>
                  <a:cs typeface="Arial" panose="020B0604020202020204" pitchFamily="34" charset="0"/>
                </a:rPr>
                <a:t>花圃</a:t>
              </a:r>
              <a:endParaRPr lang="en-US" altLang="zh-CN" sz="20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7" name="Rectangle 23">
              <a:extLst>
                <a:ext uri="{FF2B5EF4-FFF2-40B4-BE49-F238E27FC236}">
                  <a16:creationId xmlns="" xmlns:a16="http://schemas.microsoft.com/office/drawing/2014/main" id="{78328F62-CC0C-6AB6-2AD1-5C57ACAAD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751" y="2843157"/>
              <a:ext cx="792606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TW" sz="1800" dirty="0">
                  <a:ea typeface="DFKai-SB" panose="03000509000000000000" pitchFamily="65" charset="-120"/>
                  <a:cs typeface="Arial" panose="020B0604020202020204" pitchFamily="34" charset="0"/>
                </a:rPr>
                <a:t>28m</a:t>
              </a:r>
              <a:endParaRPr lang="en-US" altLang="zh-CN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9" name="Rectangle 23">
              <a:extLst>
                <a:ext uri="{FF2B5EF4-FFF2-40B4-BE49-F238E27FC236}">
                  <a16:creationId xmlns="" xmlns:a16="http://schemas.microsoft.com/office/drawing/2014/main" id="{AF9ED172-764C-5C42-BB94-24C6BA24DB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534" y="1821424"/>
              <a:ext cx="792606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TW" sz="1800" dirty="0">
                  <a:ea typeface="DFKai-SB" panose="03000509000000000000" pitchFamily="65" charset="-120"/>
                  <a:cs typeface="Arial" panose="020B0604020202020204" pitchFamily="34" charset="0"/>
                </a:rPr>
                <a:t>18m</a:t>
              </a:r>
              <a:endParaRPr lang="en-US" altLang="zh-CN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1" name="Rectangle 23">
              <a:extLst>
                <a:ext uri="{FF2B5EF4-FFF2-40B4-BE49-F238E27FC236}">
                  <a16:creationId xmlns="" xmlns:a16="http://schemas.microsoft.com/office/drawing/2014/main" id="{5C0129DE-DB9A-BD8E-D899-9546CF730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8539" y="2343508"/>
              <a:ext cx="605472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TW" sz="1800" dirty="0">
                  <a:ea typeface="DFKai-SB" panose="03000509000000000000" pitchFamily="65" charset="-120"/>
                  <a:cs typeface="Arial" panose="020B0604020202020204" pitchFamily="34" charset="0"/>
                </a:rPr>
                <a:t>6m</a:t>
              </a:r>
              <a:endParaRPr lang="en-US" altLang="zh-CN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3" name="Rectangle 23">
              <a:extLst>
                <a:ext uri="{FF2B5EF4-FFF2-40B4-BE49-F238E27FC236}">
                  <a16:creationId xmlns="" xmlns:a16="http://schemas.microsoft.com/office/drawing/2014/main" id="{83B015C2-DD7B-82D6-4A47-94C6377A0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8300" y="1940832"/>
              <a:ext cx="605472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TW" sz="1800" dirty="0">
                  <a:ea typeface="DFKai-SB" panose="03000509000000000000" pitchFamily="65" charset="-120"/>
                  <a:cs typeface="Arial" panose="020B0604020202020204" pitchFamily="34" charset="0"/>
                </a:rPr>
                <a:t>6m</a:t>
              </a:r>
              <a:endParaRPr lang="en-US" altLang="zh-CN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5" name="Rectangle 23">
              <a:extLst>
                <a:ext uri="{FF2B5EF4-FFF2-40B4-BE49-F238E27FC236}">
                  <a16:creationId xmlns="" xmlns:a16="http://schemas.microsoft.com/office/drawing/2014/main" id="{D9E01D07-59A4-37AC-07BB-0DF600D9B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3913" y="1940832"/>
              <a:ext cx="605472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TW" sz="1800" dirty="0">
                  <a:ea typeface="DFKai-SB" panose="03000509000000000000" pitchFamily="65" charset="-120"/>
                  <a:cs typeface="Arial" panose="020B0604020202020204" pitchFamily="34" charset="0"/>
                </a:rPr>
                <a:t>6m</a:t>
              </a:r>
              <a:endParaRPr lang="en-US" altLang="zh-CN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7" name="Rectangle 23">
              <a:extLst>
                <a:ext uri="{FF2B5EF4-FFF2-40B4-BE49-F238E27FC236}">
                  <a16:creationId xmlns="" xmlns:a16="http://schemas.microsoft.com/office/drawing/2014/main" id="{B870A684-9FBE-6C94-59C9-53A6A8D2B5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8539" y="1285954"/>
              <a:ext cx="605472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ts val="0"/>
                </a:spcBef>
                <a:spcAft>
                  <a:spcPts val="600"/>
                </a:spcAft>
                <a:buNone/>
              </a:pPr>
              <a:r>
                <a:rPr lang="en-US" altLang="zh-TW" sz="1800" dirty="0">
                  <a:ea typeface="DFKai-SB" panose="03000509000000000000" pitchFamily="65" charset="-120"/>
                  <a:cs typeface="Arial" panose="020B0604020202020204" pitchFamily="34" charset="0"/>
                </a:rPr>
                <a:t>6m</a:t>
              </a:r>
              <a:endParaRPr lang="en-US" altLang="zh-CN" sz="1800" dirty="0"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40" name="文字方塊 39">
            <a:extLst>
              <a:ext uri="{FF2B5EF4-FFF2-40B4-BE49-F238E27FC236}">
                <a16:creationId xmlns="" xmlns:a16="http://schemas.microsoft.com/office/drawing/2014/main" id="{244F5C68-3CC4-204F-28D1-BAFD13ED9A82}"/>
              </a:ext>
            </a:extLst>
          </p:cNvPr>
          <p:cNvSpPr txBox="1"/>
          <p:nvPr/>
        </p:nvSpPr>
        <p:spPr>
          <a:xfrm>
            <a:off x="6090996" y="4170081"/>
            <a:ext cx="2168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共有鬱金香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="" xmlns:a16="http://schemas.microsoft.com/office/drawing/2014/main" id="{C4837682-502E-04D5-1053-CBD22256D04A}"/>
              </a:ext>
            </a:extLst>
          </p:cNvPr>
          <p:cNvSpPr txBox="1"/>
          <p:nvPr/>
        </p:nvSpPr>
        <p:spPr>
          <a:xfrm>
            <a:off x="6469720" y="4668692"/>
            <a:ext cx="1475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96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文字方塊 43">
            <a:extLst>
              <a:ext uri="{FF2B5EF4-FFF2-40B4-BE49-F238E27FC236}">
                <a16:creationId xmlns="" xmlns:a16="http://schemas.microsoft.com/office/drawing/2014/main" id="{AE188DCA-C594-FC5E-144A-0AFB2F919505}"/>
              </a:ext>
            </a:extLst>
          </p:cNvPr>
          <p:cNvSpPr txBox="1"/>
          <p:nvPr/>
        </p:nvSpPr>
        <p:spPr>
          <a:xfrm>
            <a:off x="6155193" y="5167302"/>
            <a:ext cx="1984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1344(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株</a:t>
            </a:r>
            <a:r>
              <a:rPr lang="en-US" altLang="zh-TW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文字方塊 45">
            <a:extLst>
              <a:ext uri="{FF2B5EF4-FFF2-40B4-BE49-F238E27FC236}">
                <a16:creationId xmlns="" xmlns:a16="http://schemas.microsoft.com/office/drawing/2014/main" id="{A7C32C4D-B7AD-2A29-214B-E8C63F3CFBD1}"/>
              </a:ext>
            </a:extLst>
          </p:cNvPr>
          <p:cNvSpPr txBox="1"/>
          <p:nvPr/>
        </p:nvSpPr>
        <p:spPr>
          <a:xfrm>
            <a:off x="4536488" y="2086941"/>
            <a:ext cx="1405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花圃闊：</a:t>
            </a:r>
          </a:p>
        </p:txBody>
      </p:sp>
      <p:sp>
        <p:nvSpPr>
          <p:cNvPr id="48" name="文字方塊 47">
            <a:extLst>
              <a:ext uri="{FF2B5EF4-FFF2-40B4-BE49-F238E27FC236}">
                <a16:creationId xmlns="" xmlns:a16="http://schemas.microsoft.com/office/drawing/2014/main" id="{56632288-FED0-A1EB-C770-444C2DB68E9B}"/>
              </a:ext>
            </a:extLst>
          </p:cNvPr>
          <p:cNvSpPr txBox="1"/>
          <p:nvPr/>
        </p:nvSpPr>
        <p:spPr>
          <a:xfrm>
            <a:off x="4536488" y="1600029"/>
            <a:ext cx="14058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花圃長：</a:t>
            </a:r>
          </a:p>
        </p:txBody>
      </p:sp>
      <p:sp>
        <p:nvSpPr>
          <p:cNvPr id="50" name="文字方塊 49">
            <a:extLst>
              <a:ext uri="{FF2B5EF4-FFF2-40B4-BE49-F238E27FC236}">
                <a16:creationId xmlns="" xmlns:a16="http://schemas.microsoft.com/office/drawing/2014/main" id="{236704F4-5DDD-0CAB-957E-1930ABEFE8F6}"/>
              </a:ext>
            </a:extLst>
          </p:cNvPr>
          <p:cNvSpPr txBox="1"/>
          <p:nvPr/>
        </p:nvSpPr>
        <p:spPr>
          <a:xfrm>
            <a:off x="5782151" y="2101931"/>
            <a:ext cx="1533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="" xmlns:a16="http://schemas.microsoft.com/office/drawing/2014/main" id="{24EB312E-5272-D29E-E2BA-E7208BB47104}"/>
              </a:ext>
            </a:extLst>
          </p:cNvPr>
          <p:cNvSpPr txBox="1"/>
          <p:nvPr/>
        </p:nvSpPr>
        <p:spPr>
          <a:xfrm>
            <a:off x="5782151" y="1615019"/>
            <a:ext cx="1533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28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文字方塊 53">
            <a:extLst>
              <a:ext uri="{FF2B5EF4-FFF2-40B4-BE49-F238E27FC236}">
                <a16:creationId xmlns="" xmlns:a16="http://schemas.microsoft.com/office/drawing/2014/main" id="{CA465685-64FC-D283-2D29-1973C5C8506E}"/>
              </a:ext>
            </a:extLst>
          </p:cNvPr>
          <p:cNvSpPr txBox="1"/>
          <p:nvPr/>
        </p:nvSpPr>
        <p:spPr>
          <a:xfrm>
            <a:off x="7154095" y="2101931"/>
            <a:ext cx="1338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6(m)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6" name="文字方塊 55">
            <a:extLst>
              <a:ext uri="{FF2B5EF4-FFF2-40B4-BE49-F238E27FC236}">
                <a16:creationId xmlns="" xmlns:a16="http://schemas.microsoft.com/office/drawing/2014/main" id="{E359F2E5-1E41-EB0A-DFDC-92ED5533E3F4}"/>
              </a:ext>
            </a:extLst>
          </p:cNvPr>
          <p:cNvSpPr txBox="1"/>
          <p:nvPr/>
        </p:nvSpPr>
        <p:spPr>
          <a:xfrm>
            <a:off x="7154095" y="1615019"/>
            <a:ext cx="1406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16(m)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F09613BA-368E-2976-A2E4-B482AE64F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7252" y="1071049"/>
            <a:ext cx="2664000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先求出花圃的面積。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9" name="文字方塊 58">
            <a:extLst>
              <a:ext uri="{FF2B5EF4-FFF2-40B4-BE49-F238E27FC236}">
                <a16:creationId xmlns="" xmlns:a16="http://schemas.microsoft.com/office/drawing/2014/main" id="{C7DABC6D-DE55-9D60-BC9D-637708AA184D}"/>
              </a:ext>
            </a:extLst>
          </p:cNvPr>
          <p:cNvSpPr txBox="1"/>
          <p:nvPr/>
        </p:nvSpPr>
        <p:spPr>
          <a:xfrm>
            <a:off x="4536488" y="2558862"/>
            <a:ext cx="1604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面積是：</a:t>
            </a:r>
          </a:p>
        </p:txBody>
      </p:sp>
      <p:sp>
        <p:nvSpPr>
          <p:cNvPr id="61" name="文字方塊 60">
            <a:extLst>
              <a:ext uri="{FF2B5EF4-FFF2-40B4-BE49-F238E27FC236}">
                <a16:creationId xmlns="" xmlns:a16="http://schemas.microsoft.com/office/drawing/2014/main" id="{E7C41C4D-D82F-1E68-A12C-D63D73B1069D}"/>
              </a:ext>
            </a:extLst>
          </p:cNvPr>
          <p:cNvSpPr txBox="1"/>
          <p:nvPr/>
        </p:nvSpPr>
        <p:spPr>
          <a:xfrm>
            <a:off x="5782151" y="2573852"/>
            <a:ext cx="1110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16</a:t>
            </a: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3" name="文字方塊 62">
            <a:extLst>
              <a:ext uri="{FF2B5EF4-FFF2-40B4-BE49-F238E27FC236}">
                <a16:creationId xmlns="" xmlns:a16="http://schemas.microsoft.com/office/drawing/2014/main" id="{59306567-80DB-B037-36DA-01FDB0201483}"/>
              </a:ext>
            </a:extLst>
          </p:cNvPr>
          <p:cNvSpPr txBox="1"/>
          <p:nvPr/>
        </p:nvSpPr>
        <p:spPr>
          <a:xfrm>
            <a:off x="6608695" y="2573852"/>
            <a:ext cx="1558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96(m</a:t>
            </a:r>
            <a:r>
              <a:rPr lang="en-US" altLang="zh-TW" sz="2400" baseline="300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5" name="直線接點 64">
            <a:extLst>
              <a:ext uri="{FF2B5EF4-FFF2-40B4-BE49-F238E27FC236}">
                <a16:creationId xmlns="" xmlns:a16="http://schemas.microsoft.com/office/drawing/2014/main" id="{2FA70DAF-59A4-C0AA-42AB-849013C8C220}"/>
              </a:ext>
            </a:extLst>
          </p:cNvPr>
          <p:cNvCxnSpPr/>
          <p:nvPr/>
        </p:nvCxnSpPr>
        <p:spPr bwMode="auto">
          <a:xfrm>
            <a:off x="5186151" y="4013288"/>
            <a:ext cx="25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69" name="直線接點 68">
            <a:extLst>
              <a:ext uri="{FF2B5EF4-FFF2-40B4-BE49-F238E27FC236}">
                <a16:creationId xmlns="" xmlns:a16="http://schemas.microsoft.com/office/drawing/2014/main" id="{C72A7F2E-AAE8-CBB5-16B0-09735DCFF941}"/>
              </a:ext>
            </a:extLst>
          </p:cNvPr>
          <p:cNvCxnSpPr/>
          <p:nvPr/>
        </p:nvCxnSpPr>
        <p:spPr bwMode="auto">
          <a:xfrm>
            <a:off x="2312854" y="3001477"/>
            <a:ext cx="504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70" name="直線接點 69">
            <a:extLst>
              <a:ext uri="{FF2B5EF4-FFF2-40B4-BE49-F238E27FC236}">
                <a16:creationId xmlns="" xmlns:a16="http://schemas.microsoft.com/office/drawing/2014/main" id="{47590D85-4DFE-322D-78F2-D493F8BBDFDC}"/>
              </a:ext>
            </a:extLst>
          </p:cNvPr>
          <p:cNvCxnSpPr/>
          <p:nvPr/>
        </p:nvCxnSpPr>
        <p:spPr bwMode="auto">
          <a:xfrm>
            <a:off x="1384236" y="2093291"/>
            <a:ext cx="360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71" name="直線接點 70">
            <a:extLst>
              <a:ext uri="{FF2B5EF4-FFF2-40B4-BE49-F238E27FC236}">
                <a16:creationId xmlns="" xmlns:a16="http://schemas.microsoft.com/office/drawing/2014/main" id="{56C12915-EBD6-B2F4-DE15-78F9B9ED0B6C}"/>
              </a:ext>
            </a:extLst>
          </p:cNvPr>
          <p:cNvCxnSpPr/>
          <p:nvPr/>
        </p:nvCxnSpPr>
        <p:spPr bwMode="auto">
          <a:xfrm>
            <a:off x="3388822" y="2096249"/>
            <a:ext cx="360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72" name="直線接點 71">
            <a:extLst>
              <a:ext uri="{FF2B5EF4-FFF2-40B4-BE49-F238E27FC236}">
                <a16:creationId xmlns="" xmlns:a16="http://schemas.microsoft.com/office/drawing/2014/main" id="{2F674B4F-0FDD-1371-3F22-986302434CAE}"/>
              </a:ext>
            </a:extLst>
          </p:cNvPr>
          <p:cNvCxnSpPr/>
          <p:nvPr/>
        </p:nvCxnSpPr>
        <p:spPr bwMode="auto">
          <a:xfrm>
            <a:off x="2605104" y="1435115"/>
            <a:ext cx="360000" cy="0"/>
          </a:xfrm>
          <a:prstGeom prst="line">
            <a:avLst/>
          </a:prstGeom>
          <a:noFill/>
          <a:ln w="19050" algn="ctr">
            <a:solidFill>
              <a:srgbClr val="FF5050"/>
            </a:solidFill>
            <a:prstDash val="solid"/>
            <a:round/>
            <a:headEnd/>
            <a:tailEnd/>
          </a:ln>
        </p:spPr>
      </p:cxnSp>
      <p:cxnSp>
        <p:nvCxnSpPr>
          <p:cNvPr id="73" name="直線接點 72">
            <a:extLst>
              <a:ext uri="{FF2B5EF4-FFF2-40B4-BE49-F238E27FC236}">
                <a16:creationId xmlns="" xmlns:a16="http://schemas.microsoft.com/office/drawing/2014/main" id="{4178D616-EE30-5C55-7C30-E5D527111658}"/>
              </a:ext>
            </a:extLst>
          </p:cNvPr>
          <p:cNvCxnSpPr/>
          <p:nvPr/>
        </p:nvCxnSpPr>
        <p:spPr bwMode="auto">
          <a:xfrm>
            <a:off x="2605104" y="2504156"/>
            <a:ext cx="360000" cy="0"/>
          </a:xfrm>
          <a:prstGeom prst="line">
            <a:avLst/>
          </a:prstGeom>
          <a:noFill/>
          <a:ln w="19050" algn="ctr">
            <a:solidFill>
              <a:srgbClr val="FF5050"/>
            </a:solidFill>
            <a:prstDash val="solid"/>
            <a:round/>
            <a:headEnd/>
            <a:tailEnd/>
          </a:ln>
        </p:spPr>
      </p:cxnSp>
      <p:cxnSp>
        <p:nvCxnSpPr>
          <p:cNvPr id="74" name="直線接點 73">
            <a:extLst>
              <a:ext uri="{FF2B5EF4-FFF2-40B4-BE49-F238E27FC236}">
                <a16:creationId xmlns="" xmlns:a16="http://schemas.microsoft.com/office/drawing/2014/main" id="{309E276C-577D-3A99-3F4D-4484C35DBCE5}"/>
              </a:ext>
            </a:extLst>
          </p:cNvPr>
          <p:cNvCxnSpPr/>
          <p:nvPr/>
        </p:nvCxnSpPr>
        <p:spPr bwMode="auto">
          <a:xfrm>
            <a:off x="3987191" y="1969038"/>
            <a:ext cx="432000" cy="0"/>
          </a:xfrm>
          <a:prstGeom prst="line">
            <a:avLst/>
          </a:prstGeom>
          <a:noFill/>
          <a:ln w="19050" algn="ctr">
            <a:solidFill>
              <a:srgbClr val="FF5050"/>
            </a:solidFill>
            <a:prstDash val="solid"/>
            <a:round/>
            <a:headEnd/>
            <a:tailEnd/>
          </a:ln>
        </p:spPr>
      </p:cxnSp>
      <p:cxnSp>
        <p:nvCxnSpPr>
          <p:cNvPr id="76" name="直線單箭頭接點 75">
            <a:extLst>
              <a:ext uri="{FF2B5EF4-FFF2-40B4-BE49-F238E27FC236}">
                <a16:creationId xmlns="" xmlns:a16="http://schemas.microsoft.com/office/drawing/2014/main" id="{7E1E7343-1558-90B2-87C2-978E91C7E791}"/>
              </a:ext>
            </a:extLst>
          </p:cNvPr>
          <p:cNvCxnSpPr/>
          <p:nvPr/>
        </p:nvCxnSpPr>
        <p:spPr bwMode="auto">
          <a:xfrm>
            <a:off x="3208972" y="1568700"/>
            <a:ext cx="0" cy="540000"/>
          </a:xfrm>
          <a:prstGeom prst="straightConnector1">
            <a:avLst/>
          </a:prstGeom>
          <a:noFill/>
          <a:ln w="19050" algn="ctr">
            <a:solidFill>
              <a:srgbClr val="FF5050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77" name="直線單箭頭接點 76">
            <a:extLst>
              <a:ext uri="{FF2B5EF4-FFF2-40B4-BE49-F238E27FC236}">
                <a16:creationId xmlns="" xmlns:a16="http://schemas.microsoft.com/office/drawing/2014/main" id="{5C6A57C6-8118-4F59-32DD-FF965BA12FA0}"/>
              </a:ext>
            </a:extLst>
          </p:cNvPr>
          <p:cNvCxnSpPr>
            <a:cxnSpLocks/>
          </p:cNvCxnSpPr>
          <p:nvPr/>
        </p:nvCxnSpPr>
        <p:spPr bwMode="auto">
          <a:xfrm>
            <a:off x="1830374" y="2039208"/>
            <a:ext cx="1440000" cy="0"/>
          </a:xfrm>
          <a:prstGeom prst="straightConnector1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 type="triangle"/>
            <a:tailEnd type="triangle"/>
          </a:ln>
        </p:spPr>
      </p:cxnSp>
    </p:spTree>
    <p:extLst>
      <p:ext uri="{BB962C8B-B14F-4D97-AF65-F5344CB8AC3E}">
        <p14:creationId xmlns:p14="http://schemas.microsoft.com/office/powerpoint/2010/main" val="261216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75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40" grpId="0"/>
      <p:bldP spid="40" grpId="1"/>
      <p:bldP spid="42" grpId="0"/>
      <p:bldP spid="42" grpId="1"/>
      <p:bldP spid="44" grpId="0"/>
      <p:bldP spid="44" grpId="1"/>
      <p:bldP spid="46" grpId="0"/>
      <p:bldP spid="46" grpId="1"/>
      <p:bldP spid="48" grpId="0"/>
      <p:bldP spid="48" grpId="1"/>
      <p:bldP spid="50" grpId="0"/>
      <p:bldP spid="50" grpId="1"/>
      <p:bldP spid="52" grpId="0"/>
      <p:bldP spid="52" grpId="1"/>
      <p:bldP spid="54" grpId="0"/>
      <p:bldP spid="54" grpId="1"/>
      <p:bldP spid="56" grpId="0"/>
      <p:bldP spid="56" grpId="1"/>
      <p:bldP spid="57" grpId="0" animBg="1"/>
      <p:bldP spid="57" grpId="1" animBg="1"/>
      <p:bldP spid="59" grpId="0"/>
      <p:bldP spid="59" grpId="1"/>
      <p:bldP spid="61" grpId="0"/>
      <p:bldP spid="61" grpId="1"/>
      <p:bldP spid="63" grpId="0"/>
      <p:bldP spid="63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23">
            <a:extLst>
              <a:ext uri="{FF2B5EF4-FFF2-40B4-BE49-F238E27FC236}">
                <a16:creationId xmlns="" xmlns:a16="http://schemas.microsoft.com/office/drawing/2014/main" id="{C6AEAB69-7F13-A1AA-0716-E94714D11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0931" y="4778674"/>
            <a:ext cx="26981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三角形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J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的面積</a:t>
            </a:r>
            <a:endParaRPr lang="en-US" altLang="zh-CN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手繪多邊形: 圖案 57">
            <a:extLst>
              <a:ext uri="{FF2B5EF4-FFF2-40B4-BE49-F238E27FC236}">
                <a16:creationId xmlns="" xmlns:a16="http://schemas.microsoft.com/office/drawing/2014/main" id="{F3E80EA3-BBEA-87B7-F1AE-2896CDA92A50}"/>
              </a:ext>
            </a:extLst>
          </p:cNvPr>
          <p:cNvSpPr/>
          <p:nvPr/>
        </p:nvSpPr>
        <p:spPr bwMode="auto">
          <a:xfrm>
            <a:off x="2514021" y="1083616"/>
            <a:ext cx="1235075" cy="939800"/>
          </a:xfrm>
          <a:custGeom>
            <a:avLst/>
            <a:gdLst>
              <a:gd name="connsiteX0" fmla="*/ 0 w 1235075"/>
              <a:gd name="connsiteY0" fmla="*/ 939800 h 939800"/>
              <a:gd name="connsiteX1" fmla="*/ 584200 w 1235075"/>
              <a:gd name="connsiteY1" fmla="*/ 939800 h 939800"/>
              <a:gd name="connsiteX2" fmla="*/ 1235075 w 1235075"/>
              <a:gd name="connsiteY2" fmla="*/ 0 h 939800"/>
              <a:gd name="connsiteX3" fmla="*/ 0 w 1235075"/>
              <a:gd name="connsiteY3" fmla="*/ 939800 h 93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5075" h="939800">
                <a:moveTo>
                  <a:pt x="0" y="939800"/>
                </a:moveTo>
                <a:lnTo>
                  <a:pt x="584200" y="939800"/>
                </a:lnTo>
                <a:lnTo>
                  <a:pt x="1235075" y="0"/>
                </a:lnTo>
                <a:lnTo>
                  <a:pt x="0" y="93980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手繪多邊形: 圖案 26">
            <a:extLst>
              <a:ext uri="{FF2B5EF4-FFF2-40B4-BE49-F238E27FC236}">
                <a16:creationId xmlns="" xmlns:a16="http://schemas.microsoft.com/office/drawing/2014/main" id="{FDDCAE52-3535-2828-1C3D-C9F7599B54A0}"/>
              </a:ext>
            </a:extLst>
          </p:cNvPr>
          <p:cNvSpPr/>
          <p:nvPr/>
        </p:nvSpPr>
        <p:spPr bwMode="auto">
          <a:xfrm>
            <a:off x="2521958" y="2020565"/>
            <a:ext cx="1352550" cy="936625"/>
          </a:xfrm>
          <a:custGeom>
            <a:avLst/>
            <a:gdLst>
              <a:gd name="connsiteX0" fmla="*/ 581025 w 1352550"/>
              <a:gd name="connsiteY0" fmla="*/ 0 h 936625"/>
              <a:gd name="connsiteX1" fmla="*/ 0 w 1352550"/>
              <a:gd name="connsiteY1" fmla="*/ 0 h 936625"/>
              <a:gd name="connsiteX2" fmla="*/ 1352550 w 1352550"/>
              <a:gd name="connsiteY2" fmla="*/ 936625 h 936625"/>
              <a:gd name="connsiteX3" fmla="*/ 581025 w 1352550"/>
              <a:gd name="connsiteY3" fmla="*/ 0 h 936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2550" h="936625">
                <a:moveTo>
                  <a:pt x="581025" y="0"/>
                </a:moveTo>
                <a:lnTo>
                  <a:pt x="0" y="0"/>
                </a:lnTo>
                <a:lnTo>
                  <a:pt x="1352550" y="936625"/>
                </a:lnTo>
                <a:lnTo>
                  <a:pt x="581025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手繪多邊形: 圖案 24">
            <a:extLst>
              <a:ext uri="{FF2B5EF4-FFF2-40B4-BE49-F238E27FC236}">
                <a16:creationId xmlns="" xmlns:a16="http://schemas.microsoft.com/office/drawing/2014/main" id="{0EFD85FD-D670-6553-DDE9-0BAD64E95815}"/>
              </a:ext>
            </a:extLst>
          </p:cNvPr>
          <p:cNvSpPr/>
          <p:nvPr/>
        </p:nvSpPr>
        <p:spPr bwMode="auto">
          <a:xfrm>
            <a:off x="3102983" y="1087115"/>
            <a:ext cx="1292225" cy="933450"/>
          </a:xfrm>
          <a:custGeom>
            <a:avLst/>
            <a:gdLst>
              <a:gd name="connsiteX0" fmla="*/ 0 w 1292225"/>
              <a:gd name="connsiteY0" fmla="*/ 930275 h 933450"/>
              <a:gd name="connsiteX1" fmla="*/ 650875 w 1292225"/>
              <a:gd name="connsiteY1" fmla="*/ 0 h 933450"/>
              <a:gd name="connsiteX2" fmla="*/ 1292225 w 1292225"/>
              <a:gd name="connsiteY2" fmla="*/ 933450 h 933450"/>
              <a:gd name="connsiteX3" fmla="*/ 0 w 1292225"/>
              <a:gd name="connsiteY3" fmla="*/ 930275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2225" h="933450">
                <a:moveTo>
                  <a:pt x="0" y="930275"/>
                </a:moveTo>
                <a:lnTo>
                  <a:pt x="650875" y="0"/>
                </a:lnTo>
                <a:lnTo>
                  <a:pt x="1292225" y="933450"/>
                </a:lnTo>
                <a:lnTo>
                  <a:pt x="0" y="930275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2700" cap="flat" cmpd="sng" algn="ctr">
            <a:solidFill>
              <a:schemeClr val="bg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="" xmlns:a16="http://schemas.microsoft.com/office/drawing/2014/main" id="{68B9F662-33CE-6FB6-559F-F728C1A61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420" y="528829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FB2DBC1-13F7-02E3-4136-90A4AE58D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897" y="315093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19.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5C819DC5-F5C5-FD1C-3DAA-E67BC79E4933}"/>
              </a:ext>
            </a:extLst>
          </p:cNvPr>
          <p:cNvSpPr txBox="1"/>
          <p:nvPr/>
        </p:nvSpPr>
        <p:spPr>
          <a:xfrm>
            <a:off x="848795" y="3150931"/>
            <a:ext cx="7948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的正方形中，陰</a:t>
            </a:r>
            <a:r>
              <a:rPr lang="zh-TW" altLang="en-US" sz="28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影部分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的面積是多少？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409E3D11-F570-255E-8BFE-6592F645A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795" y="3693440"/>
            <a:ext cx="2298375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64m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B. 32m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24m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D. 16m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zh-CN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TextBox 27">
            <a:extLst>
              <a:ext uri="{FF2B5EF4-FFF2-40B4-BE49-F238E27FC236}">
                <a16:creationId xmlns="" xmlns:a16="http://schemas.microsoft.com/office/drawing/2014/main" id="{FB2A2679-BFC5-D579-64F4-97C0FE188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8482" y="5221622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24" name="群組 23">
            <a:extLst>
              <a:ext uri="{FF2B5EF4-FFF2-40B4-BE49-F238E27FC236}">
                <a16:creationId xmlns="" xmlns:a16="http://schemas.microsoft.com/office/drawing/2014/main" id="{DA79A0AE-EC8C-6009-0D4F-D15D538D9783}"/>
              </a:ext>
            </a:extLst>
          </p:cNvPr>
          <p:cNvGrpSpPr/>
          <p:nvPr/>
        </p:nvGrpSpPr>
        <p:grpSpPr>
          <a:xfrm>
            <a:off x="2518783" y="1083939"/>
            <a:ext cx="1952625" cy="1872001"/>
            <a:chOff x="1514475" y="1114424"/>
            <a:chExt cx="1952625" cy="1872001"/>
          </a:xfrm>
        </p:grpSpPr>
        <p:sp>
          <p:nvSpPr>
            <p:cNvPr id="10" name="矩形 9">
              <a:extLst>
                <a:ext uri="{FF2B5EF4-FFF2-40B4-BE49-F238E27FC236}">
                  <a16:creationId xmlns="" xmlns:a16="http://schemas.microsoft.com/office/drawing/2014/main" id="{F5EDA4F6-624C-8238-8F97-DBDC2A7A3FA8}"/>
                </a:ext>
              </a:extLst>
            </p:cNvPr>
            <p:cNvSpPr/>
            <p:nvPr/>
          </p:nvSpPr>
          <p:spPr bwMode="auto">
            <a:xfrm>
              <a:off x="1514475" y="1114425"/>
              <a:ext cx="1872000" cy="18720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12" name="直線接點 11">
              <a:extLst>
                <a:ext uri="{FF2B5EF4-FFF2-40B4-BE49-F238E27FC236}">
                  <a16:creationId xmlns="" xmlns:a16="http://schemas.microsoft.com/office/drawing/2014/main" id="{0FAD87B3-5577-EC47-11A6-AFA17D3C51A2}"/>
                </a:ext>
              </a:extLst>
            </p:cNvPr>
            <p:cNvCxnSpPr>
              <a:stCxn id="10" idx="1"/>
              <a:endCxn id="10" idx="3"/>
            </p:cNvCxnSpPr>
            <p:nvPr/>
          </p:nvCxnSpPr>
          <p:spPr bwMode="auto">
            <a:xfrm>
              <a:off x="1514475" y="2050425"/>
              <a:ext cx="1872000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" name="直線接點 13">
              <a:extLst>
                <a:ext uri="{FF2B5EF4-FFF2-40B4-BE49-F238E27FC236}">
                  <a16:creationId xmlns="" xmlns:a16="http://schemas.microsoft.com/office/drawing/2014/main" id="{DA6AB2E3-91F5-E6AA-DE44-14E29E2B93F1}"/>
                </a:ext>
              </a:extLst>
            </p:cNvPr>
            <p:cNvCxnSpPr>
              <a:stCxn id="10" idx="1"/>
            </p:cNvCxnSpPr>
            <p:nvPr/>
          </p:nvCxnSpPr>
          <p:spPr bwMode="auto">
            <a:xfrm>
              <a:off x="1514475" y="2050425"/>
              <a:ext cx="1362075" cy="936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6" name="直線接點 15">
              <a:extLst>
                <a:ext uri="{FF2B5EF4-FFF2-40B4-BE49-F238E27FC236}">
                  <a16:creationId xmlns="" xmlns:a16="http://schemas.microsoft.com/office/drawing/2014/main" id="{9CF7F03C-F73D-9355-06CF-E003360A1E3A}"/>
                </a:ext>
              </a:extLst>
            </p:cNvPr>
            <p:cNvCxnSpPr/>
            <p:nvPr/>
          </p:nvCxnSpPr>
          <p:spPr bwMode="auto">
            <a:xfrm flipH="1" flipV="1">
              <a:off x="2095500" y="2050424"/>
              <a:ext cx="781050" cy="936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" name="直線接點 17">
              <a:extLst>
                <a:ext uri="{FF2B5EF4-FFF2-40B4-BE49-F238E27FC236}">
                  <a16:creationId xmlns="" xmlns:a16="http://schemas.microsoft.com/office/drawing/2014/main" id="{B3900E78-3BF3-1FF6-2209-3D775E46EB85}"/>
                </a:ext>
              </a:extLst>
            </p:cNvPr>
            <p:cNvCxnSpPr/>
            <p:nvPr/>
          </p:nvCxnSpPr>
          <p:spPr bwMode="auto">
            <a:xfrm flipV="1">
              <a:off x="2095500" y="1114425"/>
              <a:ext cx="657225" cy="935999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0" name="直線接點 19">
              <a:extLst>
                <a:ext uri="{FF2B5EF4-FFF2-40B4-BE49-F238E27FC236}">
                  <a16:creationId xmlns="" xmlns:a16="http://schemas.microsoft.com/office/drawing/2014/main" id="{6E8AD2FA-1C4F-E4E7-1D8A-C74097844348}"/>
                </a:ext>
              </a:extLst>
            </p:cNvPr>
            <p:cNvCxnSpPr>
              <a:endCxn id="10" idx="3"/>
            </p:cNvCxnSpPr>
            <p:nvPr/>
          </p:nvCxnSpPr>
          <p:spPr bwMode="auto">
            <a:xfrm>
              <a:off x="2752725" y="1114424"/>
              <a:ext cx="633750" cy="93600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2" name="直線單箭頭接點 21">
              <a:extLst>
                <a:ext uri="{FF2B5EF4-FFF2-40B4-BE49-F238E27FC236}">
                  <a16:creationId xmlns="" xmlns:a16="http://schemas.microsoft.com/office/drawing/2014/main" id="{7FA7DECB-DFF4-0BB6-243A-DE7F7E48BC7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467100" y="1114425"/>
              <a:ext cx="0" cy="9360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  <p:cxnSp>
          <p:nvCxnSpPr>
            <p:cNvPr id="23" name="直線單箭頭接點 22">
              <a:extLst>
                <a:ext uri="{FF2B5EF4-FFF2-40B4-BE49-F238E27FC236}">
                  <a16:creationId xmlns="" xmlns:a16="http://schemas.microsoft.com/office/drawing/2014/main" id="{9A578DFA-1025-B658-C3B2-2ACB3184AB7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467100" y="2050425"/>
              <a:ext cx="0" cy="9360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</p:spPr>
        </p:cxnSp>
      </p:grpSp>
      <p:cxnSp>
        <p:nvCxnSpPr>
          <p:cNvPr id="29" name="直線接點 28">
            <a:extLst>
              <a:ext uri="{FF2B5EF4-FFF2-40B4-BE49-F238E27FC236}">
                <a16:creationId xmlns="" xmlns:a16="http://schemas.microsoft.com/office/drawing/2014/main" id="{47490AC0-B36F-3869-E1CB-32BE20836D12}"/>
              </a:ext>
            </a:extLst>
          </p:cNvPr>
          <p:cNvCxnSpPr>
            <a:stCxn id="10" idx="1"/>
            <a:endCxn id="25" idx="1"/>
          </p:cNvCxnSpPr>
          <p:nvPr/>
        </p:nvCxnSpPr>
        <p:spPr bwMode="auto">
          <a:xfrm flipV="1">
            <a:off x="2518783" y="1087115"/>
            <a:ext cx="1235075" cy="932825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31" name="Rectangle 23">
            <a:extLst>
              <a:ext uri="{FF2B5EF4-FFF2-40B4-BE49-F238E27FC236}">
                <a16:creationId xmlns="" xmlns:a16="http://schemas.microsoft.com/office/drawing/2014/main" id="{2C8B81D4-CD5B-273C-3586-F9BD6EF0E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2834" y="1376835"/>
            <a:ext cx="58102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000" dirty="0">
                <a:ea typeface="DFKai-SB" panose="03000509000000000000" pitchFamily="65" charset="-120"/>
                <a:cs typeface="Arial" panose="020B0604020202020204" pitchFamily="34" charset="0"/>
              </a:rPr>
              <a:t>4m</a:t>
            </a:r>
            <a:endParaRPr lang="en-US" altLang="zh-CN" sz="20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Rectangle 23">
            <a:extLst>
              <a:ext uri="{FF2B5EF4-FFF2-40B4-BE49-F238E27FC236}">
                <a16:creationId xmlns="" xmlns:a16="http://schemas.microsoft.com/office/drawing/2014/main" id="{7B384620-C3EF-5D99-5B2F-D3CFF8D96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2834" y="2309744"/>
            <a:ext cx="58102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000" dirty="0">
                <a:ea typeface="DFKai-SB" panose="03000509000000000000" pitchFamily="65" charset="-120"/>
                <a:cs typeface="Arial" panose="020B0604020202020204" pitchFamily="34" charset="0"/>
              </a:rPr>
              <a:t>4m</a:t>
            </a:r>
            <a:endParaRPr lang="en-US" altLang="zh-CN" sz="20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Rectangle 23">
            <a:extLst>
              <a:ext uri="{FF2B5EF4-FFF2-40B4-BE49-F238E27FC236}">
                <a16:creationId xmlns="" xmlns:a16="http://schemas.microsoft.com/office/drawing/2014/main" id="{7BE15FD9-789F-7539-6755-7A2C73E0A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7067" y="1640517"/>
            <a:ext cx="57088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0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G</a:t>
            </a:r>
            <a:endParaRPr lang="en-US" altLang="zh-CN" sz="2000" baseline="300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Rectangle 23">
            <a:extLst>
              <a:ext uri="{FF2B5EF4-FFF2-40B4-BE49-F238E27FC236}">
                <a16:creationId xmlns="" xmlns:a16="http://schemas.microsoft.com/office/drawing/2014/main" id="{88D921CB-FD6D-6E17-8499-1823628B9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8592" y="1517112"/>
            <a:ext cx="57088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0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H</a:t>
            </a:r>
            <a:endParaRPr lang="en-US" altLang="zh-CN" sz="2000" baseline="300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Rectangle 23">
            <a:extLst>
              <a:ext uri="{FF2B5EF4-FFF2-40B4-BE49-F238E27FC236}">
                <a16:creationId xmlns="" xmlns:a16="http://schemas.microsoft.com/office/drawing/2014/main" id="{4E7D683D-41D6-31ED-F9AD-AFDDF0C1F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51" y="2047010"/>
            <a:ext cx="41372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0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J</a:t>
            </a:r>
            <a:endParaRPr lang="en-US" altLang="zh-CN" sz="2000" baseline="300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Rectangle 23">
            <a:extLst>
              <a:ext uri="{FF2B5EF4-FFF2-40B4-BE49-F238E27FC236}">
                <a16:creationId xmlns="" xmlns:a16="http://schemas.microsoft.com/office/drawing/2014/main" id="{0ECFAF9A-FDCB-831E-FC9E-C2B155C95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9323" y="4336528"/>
            <a:ext cx="30022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陰影部分的面積</a:t>
            </a:r>
            <a:endParaRPr lang="en-US" altLang="zh-TW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5" name="Rectangle 23">
            <a:extLst>
              <a:ext uri="{FF2B5EF4-FFF2-40B4-BE49-F238E27FC236}">
                <a16:creationId xmlns="" xmlns:a16="http://schemas.microsoft.com/office/drawing/2014/main" id="{B138D66D-FD02-429C-77A5-61BE18358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4428" y="1213676"/>
            <a:ext cx="3301942" cy="127727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300"/>
              </a:spcAft>
              <a:buNone/>
            </a:pPr>
            <a:r>
              <a:rPr lang="zh-TW" altLang="en-US" sz="2400" dirty="0">
                <a:solidFill>
                  <a:srgbClr val="FF5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三角形</a:t>
            </a:r>
            <a:r>
              <a:rPr lang="en-US" altLang="zh-TW" sz="2400" dirty="0">
                <a:solidFill>
                  <a:srgbClr val="FF5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J</a:t>
            </a:r>
            <a:r>
              <a:rPr lang="zh-TW" altLang="en-US" sz="2400" dirty="0">
                <a:solidFill>
                  <a:srgbClr val="FF5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400" dirty="0">
                <a:solidFill>
                  <a:srgbClr val="FF5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G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底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相同，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300"/>
              </a:spcAft>
              <a:buNone/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高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都是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4m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300"/>
              </a:spcAft>
              <a:buNone/>
            </a:pP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所以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它們的</a:t>
            </a:r>
            <a:r>
              <a:rPr lang="zh-TW" altLang="en-US" sz="2400" dirty="0">
                <a:solidFill>
                  <a:srgbClr val="FF5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面積相等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CN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Rectangle 23">
            <a:extLst>
              <a:ext uri="{FF2B5EF4-FFF2-40B4-BE49-F238E27FC236}">
                <a16:creationId xmlns="" xmlns:a16="http://schemas.microsoft.com/office/drawing/2014/main" id="{0A5DE03E-37E8-5E74-F8A9-8122C0493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3092" y="5273074"/>
            <a:ext cx="257937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(4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4)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2" name="Rectangle 23">
            <a:extLst>
              <a:ext uri="{FF2B5EF4-FFF2-40B4-BE49-F238E27FC236}">
                <a16:creationId xmlns="" xmlns:a16="http://schemas.microsoft.com/office/drawing/2014/main" id="{A5B78800-1D69-8634-22BC-8CAB95CCB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0931" y="4804801"/>
            <a:ext cx="26981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三角形</a:t>
            </a:r>
            <a:r>
              <a:rPr lang="en-US" altLang="zh-TW" sz="2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G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的面積</a:t>
            </a:r>
            <a:endParaRPr lang="en-US" altLang="zh-CN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Rectangle 23">
            <a:extLst>
              <a:ext uri="{FF2B5EF4-FFF2-40B4-BE49-F238E27FC236}">
                <a16:creationId xmlns="" xmlns:a16="http://schemas.microsoft.com/office/drawing/2014/main" id="{BB435B04-9BD2-0B91-E1D8-E4D314AA7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3092" y="4804801"/>
            <a:ext cx="337956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三角形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H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的面積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endParaRPr lang="en-US" altLang="zh-CN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6" name="Rectangle 23">
            <a:extLst>
              <a:ext uri="{FF2B5EF4-FFF2-40B4-BE49-F238E27FC236}">
                <a16:creationId xmlns="" xmlns:a16="http://schemas.microsoft.com/office/drawing/2014/main" id="{7CDBDF91-7CA4-12FB-A92C-DA4C56145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2968" y="5766281"/>
            <a:ext cx="183580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16(m</a:t>
            </a:r>
            <a:r>
              <a:rPr lang="en-US" altLang="zh-TW" sz="2800" baseline="300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CN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9" name="手繪多邊形: 圖案 58">
            <a:extLst>
              <a:ext uri="{FF2B5EF4-FFF2-40B4-BE49-F238E27FC236}">
                <a16:creationId xmlns="" xmlns:a16="http://schemas.microsoft.com/office/drawing/2014/main" id="{7090FD58-865D-9393-C3AB-5F807F6ABCAD}"/>
              </a:ext>
            </a:extLst>
          </p:cNvPr>
          <p:cNvSpPr/>
          <p:nvPr/>
        </p:nvSpPr>
        <p:spPr bwMode="auto">
          <a:xfrm>
            <a:off x="2516402" y="1085204"/>
            <a:ext cx="1876425" cy="935831"/>
          </a:xfrm>
          <a:custGeom>
            <a:avLst/>
            <a:gdLst>
              <a:gd name="connsiteX0" fmla="*/ 1876425 w 1876425"/>
              <a:gd name="connsiteY0" fmla="*/ 935831 h 935831"/>
              <a:gd name="connsiteX1" fmla="*/ 0 w 1876425"/>
              <a:gd name="connsiteY1" fmla="*/ 935831 h 935831"/>
              <a:gd name="connsiteX2" fmla="*/ 1243013 w 1876425"/>
              <a:gd name="connsiteY2" fmla="*/ 0 h 935831"/>
              <a:gd name="connsiteX3" fmla="*/ 1876425 w 1876425"/>
              <a:gd name="connsiteY3" fmla="*/ 935831 h 935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6425" h="935831">
                <a:moveTo>
                  <a:pt x="1876425" y="935831"/>
                </a:moveTo>
                <a:lnTo>
                  <a:pt x="0" y="935831"/>
                </a:lnTo>
                <a:lnTo>
                  <a:pt x="1243013" y="0"/>
                </a:lnTo>
                <a:lnTo>
                  <a:pt x="1876425" y="935831"/>
                </a:lnTo>
                <a:close/>
              </a:path>
            </a:pathLst>
          </a:custGeom>
          <a:noFill/>
          <a:ln w="1905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1" name="Rectangle 23">
            <a:extLst>
              <a:ext uri="{FF2B5EF4-FFF2-40B4-BE49-F238E27FC236}">
                <a16:creationId xmlns="" xmlns:a16="http://schemas.microsoft.com/office/drawing/2014/main" id="{43883956-743C-BF00-9205-157EBCBB0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0004" y="2024700"/>
            <a:ext cx="1178543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(4</a:t>
            </a:r>
            <a:r>
              <a:rPr lang="zh-CN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4)</a:t>
            </a:r>
            <a:r>
              <a:rPr lang="en-US" altLang="zh-TW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m</a:t>
            </a:r>
            <a:endParaRPr lang="en-US" altLang="zh-CN" sz="1800" baseline="300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63" name="直線接點 62">
            <a:extLst>
              <a:ext uri="{FF2B5EF4-FFF2-40B4-BE49-F238E27FC236}">
                <a16:creationId xmlns="" xmlns:a16="http://schemas.microsoft.com/office/drawing/2014/main" id="{4DE81FF7-1427-4049-80E1-0444D5BD3422}"/>
              </a:ext>
            </a:extLst>
          </p:cNvPr>
          <p:cNvCxnSpPr/>
          <p:nvPr/>
        </p:nvCxnSpPr>
        <p:spPr bwMode="auto">
          <a:xfrm>
            <a:off x="4530463" y="1708189"/>
            <a:ext cx="370523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68" name="Rectangle 4">
            <a:extLst>
              <a:ext uri="{FF2B5EF4-FFF2-40B4-BE49-F238E27FC236}">
                <a16:creationId xmlns="" xmlns:a16="http://schemas.microsoft.com/office/drawing/2014/main" id="{EE4B7E16-AB82-3E2B-6747-E8BB8F445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2968" y="3800471"/>
            <a:ext cx="4722920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先將陰影部分轉化成一個三角形。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69" name="直線接點 68">
            <a:extLst>
              <a:ext uri="{FF2B5EF4-FFF2-40B4-BE49-F238E27FC236}">
                <a16:creationId xmlns="" xmlns:a16="http://schemas.microsoft.com/office/drawing/2014/main" id="{AC1B579E-49DC-7943-67E1-7FB3BD898BC3}"/>
              </a:ext>
            </a:extLst>
          </p:cNvPr>
          <p:cNvCxnSpPr/>
          <p:nvPr/>
        </p:nvCxnSpPr>
        <p:spPr bwMode="auto">
          <a:xfrm>
            <a:off x="4530463" y="2630182"/>
            <a:ext cx="370523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71" name="直線接點 70">
            <a:extLst>
              <a:ext uri="{FF2B5EF4-FFF2-40B4-BE49-F238E27FC236}">
                <a16:creationId xmlns="" xmlns:a16="http://schemas.microsoft.com/office/drawing/2014/main" id="{80E1A6D2-8804-21C0-FDBF-0021ABDC9E2A}"/>
              </a:ext>
            </a:extLst>
          </p:cNvPr>
          <p:cNvCxnSpPr/>
          <p:nvPr/>
        </p:nvCxnSpPr>
        <p:spPr bwMode="auto">
          <a:xfrm flipV="1">
            <a:off x="3103152" y="1076915"/>
            <a:ext cx="657225" cy="935999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73" name="直線接點 72">
            <a:extLst>
              <a:ext uri="{FF2B5EF4-FFF2-40B4-BE49-F238E27FC236}">
                <a16:creationId xmlns="" xmlns:a16="http://schemas.microsoft.com/office/drawing/2014/main" id="{FE002A23-36EB-DD98-16F2-7C8AD45BB3B3}"/>
              </a:ext>
            </a:extLst>
          </p:cNvPr>
          <p:cNvCxnSpPr>
            <a:cxnSpLocks/>
          </p:cNvCxnSpPr>
          <p:nvPr/>
        </p:nvCxnSpPr>
        <p:spPr bwMode="auto">
          <a:xfrm>
            <a:off x="2514021" y="2019939"/>
            <a:ext cx="585787" cy="0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75" name="直線接點 74">
            <a:extLst>
              <a:ext uri="{FF2B5EF4-FFF2-40B4-BE49-F238E27FC236}">
                <a16:creationId xmlns="" xmlns:a16="http://schemas.microsoft.com/office/drawing/2014/main" id="{B1C9AC05-D8C5-1CC6-9791-850065ECC0DC}"/>
              </a:ext>
            </a:extLst>
          </p:cNvPr>
          <p:cNvCxnSpPr/>
          <p:nvPr/>
        </p:nvCxnSpPr>
        <p:spPr bwMode="auto">
          <a:xfrm flipH="1" flipV="1">
            <a:off x="3096633" y="2018639"/>
            <a:ext cx="781050" cy="936000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76" name="直線接點 75">
            <a:extLst>
              <a:ext uri="{FF2B5EF4-FFF2-40B4-BE49-F238E27FC236}">
                <a16:creationId xmlns="" xmlns:a16="http://schemas.microsoft.com/office/drawing/2014/main" id="{1B4709B5-EFE4-57B6-A1DD-829447EBC4C7}"/>
              </a:ext>
            </a:extLst>
          </p:cNvPr>
          <p:cNvCxnSpPr/>
          <p:nvPr/>
        </p:nvCxnSpPr>
        <p:spPr bwMode="auto">
          <a:xfrm>
            <a:off x="2513226" y="2017155"/>
            <a:ext cx="1362075" cy="936000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49" name="直線接點 48">
            <a:extLst>
              <a:ext uri="{FF2B5EF4-FFF2-40B4-BE49-F238E27FC236}">
                <a16:creationId xmlns="" xmlns:a16="http://schemas.microsoft.com/office/drawing/2014/main" id="{B5DFF841-D1CD-096D-63D4-D4FFB78120A2}"/>
              </a:ext>
            </a:extLst>
          </p:cNvPr>
          <p:cNvCxnSpPr>
            <a:cxnSpLocks/>
          </p:cNvCxnSpPr>
          <p:nvPr/>
        </p:nvCxnSpPr>
        <p:spPr bwMode="auto">
          <a:xfrm flipV="1">
            <a:off x="2519404" y="2019939"/>
            <a:ext cx="576000" cy="1522"/>
          </a:xfrm>
          <a:prstGeom prst="line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78" name="直線單箭頭接點 77">
            <a:extLst>
              <a:ext uri="{FF2B5EF4-FFF2-40B4-BE49-F238E27FC236}">
                <a16:creationId xmlns="" xmlns:a16="http://schemas.microsoft.com/office/drawing/2014/main" id="{4FF98877-4E8A-50E0-2C52-0E756DA9A552}"/>
              </a:ext>
            </a:extLst>
          </p:cNvPr>
          <p:cNvCxnSpPr>
            <a:cxnSpLocks/>
          </p:cNvCxnSpPr>
          <p:nvPr/>
        </p:nvCxnSpPr>
        <p:spPr bwMode="auto">
          <a:xfrm>
            <a:off x="2523916" y="2077391"/>
            <a:ext cx="1872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34" name="Rectangle 4">
            <a:extLst>
              <a:ext uri="{FF2B5EF4-FFF2-40B4-BE49-F238E27FC236}">
                <a16:creationId xmlns="" xmlns:a16="http://schemas.microsoft.com/office/drawing/2014/main" id="{563690F0-845F-A1C7-72FB-718FCDA88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8029" y="1537276"/>
            <a:ext cx="3876676" cy="1200329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本題須將兩個陰影部分，轉</a:t>
            </a:r>
          </a:p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化成一個三角形，再求轉化</a:t>
            </a:r>
          </a:p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成的三角形的面積。</a:t>
            </a:r>
            <a:endParaRPr lang="zh-CN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5" name="Picture 24" descr="e-BookBtn-yellow">
            <a:extLst>
              <a:ext uri="{FF2B5EF4-FFF2-40B4-BE49-F238E27FC236}">
                <a16:creationId xmlns="" xmlns:a16="http://schemas.microsoft.com/office/drawing/2014/main" id="{B125FCA7-E750-9F29-6799-FB93CA3BE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029" y="1106203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1" name="直線接點 80">
            <a:extLst>
              <a:ext uri="{FF2B5EF4-FFF2-40B4-BE49-F238E27FC236}">
                <a16:creationId xmlns="" xmlns:a16="http://schemas.microsoft.com/office/drawing/2014/main" id="{FB35C3B6-4953-9C7E-952A-08EACB4C8E41}"/>
              </a:ext>
            </a:extLst>
          </p:cNvPr>
          <p:cNvCxnSpPr/>
          <p:nvPr/>
        </p:nvCxnSpPr>
        <p:spPr bwMode="auto">
          <a:xfrm>
            <a:off x="2372408" y="3617978"/>
            <a:ext cx="10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12071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3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6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6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6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3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7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7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75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75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25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75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75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2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250"/>
                            </p:stCondLst>
                            <p:childTnLst>
                              <p:par>
                                <p:cTn id="126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75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250"/>
                            </p:stCondLst>
                            <p:childTnLst>
                              <p:par>
                                <p:cTn id="134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5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7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500"/>
                            </p:stCondLst>
                            <p:childTnLst>
                              <p:par>
                                <p:cTn id="1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3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6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000"/>
                            </p:stCondLst>
                            <p:childTnLst>
                              <p:par>
                                <p:cTn id="2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5" grpId="1"/>
      <p:bldP spid="65" grpId="2"/>
      <p:bldP spid="58" grpId="0" animBg="1"/>
      <p:bldP spid="58" grpId="1" animBg="1"/>
      <p:bldP spid="27" grpId="0" animBg="1"/>
      <p:bldP spid="27" grpId="1" animBg="1"/>
      <p:bldP spid="8" grpId="0" animBg="1"/>
      <p:bldP spid="9" grpId="0"/>
      <p:bldP spid="37" grpId="0"/>
      <p:bldP spid="37" grpId="1"/>
      <p:bldP spid="37" grpId="2"/>
      <p:bldP spid="39" grpId="0"/>
      <p:bldP spid="39" grpId="1"/>
      <p:bldP spid="41" grpId="0"/>
      <p:bldP spid="41" grpId="1"/>
      <p:bldP spid="41" grpId="2"/>
      <p:bldP spid="43" grpId="0"/>
      <p:bldP spid="43" grpId="1"/>
      <p:bldP spid="45" grpId="0" uiExpand="1" build="p"/>
      <p:bldP spid="45" grpId="1" build="allAtOnce"/>
      <p:bldP spid="47" grpId="0"/>
      <p:bldP spid="47" grpId="1"/>
      <p:bldP spid="52" grpId="0"/>
      <p:bldP spid="52" grpId="1"/>
      <p:bldP spid="54" grpId="0"/>
      <p:bldP spid="54" grpId="1"/>
      <p:bldP spid="56" grpId="0"/>
      <p:bldP spid="56" grpId="1"/>
      <p:bldP spid="59" grpId="0" animBg="1"/>
      <p:bldP spid="59" grpId="1" animBg="1"/>
      <p:bldP spid="61" grpId="0"/>
      <p:bldP spid="61" grpId="1"/>
      <p:bldP spid="68" grpId="0" animBg="1"/>
      <p:bldP spid="68" grpId="1" animBg="1"/>
      <p:bldP spid="34" grpId="0" animBg="1" autoUpdateAnimBg="0"/>
      <p:bldP spid="34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="" xmlns:a16="http://schemas.microsoft.com/office/drawing/2014/main" id="{E55EC532-CB53-B548-20D4-C27332DF2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450" y="539021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DAB61ED9-35C6-0661-2847-0691871F3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7" y="4799876"/>
            <a:ext cx="614838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244cm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			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B. 314cm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1186cm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			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D. 1500cm</a:t>
            </a:r>
            <a:r>
              <a:rPr lang="en-US" altLang="zh-TW" sz="2800" baseline="300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zh-CN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2FF42195-0084-4733-B977-B78E3194E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2178" y="4349878"/>
            <a:ext cx="4860000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陰影面積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長方形面積－半圓面積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A5B80A4D-BE7C-5D57-F09C-52DF1ECCE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66F3FA85-639E-0F43-9014-B74A2F403CC0}"/>
              </a:ext>
            </a:extLst>
          </p:cNvPr>
          <p:cNvSpPr txBox="1"/>
          <p:nvPr/>
        </p:nvSpPr>
        <p:spPr>
          <a:xfrm>
            <a:off x="795337" y="2863136"/>
            <a:ext cx="7729537" cy="1931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美珍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把一張長方形手工紙，沿虛線剪去兩個大小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相同的半圓，如上圖所示。如果長方形的長和闊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分別是半圓半徑的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倍和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倍，陰影部分的面積是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取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為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3.14)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TextBox 27">
            <a:extLst>
              <a:ext uri="{FF2B5EF4-FFF2-40B4-BE49-F238E27FC236}">
                <a16:creationId xmlns="" xmlns:a16="http://schemas.microsoft.com/office/drawing/2014/main" id="{4B8B51E3-C089-6B5F-E67C-036567FD9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230" y="5335244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="" xmlns:a16="http://schemas.microsoft.com/office/drawing/2014/main" id="{72A9D1FC-5446-FFFD-BF1A-4CA99DB3140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08861" y="1021358"/>
            <a:ext cx="2628000" cy="1602876"/>
          </a:xfrm>
          <a:prstGeom prst="rect">
            <a:avLst/>
          </a:prstGeom>
        </p:spPr>
      </p:pic>
      <p:cxnSp>
        <p:nvCxnSpPr>
          <p:cNvPr id="13" name="直線單箭頭接點 12">
            <a:extLst>
              <a:ext uri="{FF2B5EF4-FFF2-40B4-BE49-F238E27FC236}">
                <a16:creationId xmlns="" xmlns:a16="http://schemas.microsoft.com/office/drawing/2014/main" id="{769C2E0E-B6A0-F601-AC0C-549B6E2FCD6E}"/>
              </a:ext>
            </a:extLst>
          </p:cNvPr>
          <p:cNvCxnSpPr>
            <a:cxnSpLocks/>
          </p:cNvCxnSpPr>
          <p:nvPr/>
        </p:nvCxnSpPr>
        <p:spPr bwMode="auto">
          <a:xfrm>
            <a:off x="1563329" y="1035602"/>
            <a:ext cx="0" cy="10440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73" name="矩形 72">
            <a:extLst>
              <a:ext uri="{FF2B5EF4-FFF2-40B4-BE49-F238E27FC236}">
                <a16:creationId xmlns="" xmlns:a16="http://schemas.microsoft.com/office/drawing/2014/main" id="{C1EFF472-B4E4-253A-9888-58DC07FDCE80}"/>
              </a:ext>
            </a:extLst>
          </p:cNvPr>
          <p:cNvSpPr/>
          <p:nvPr/>
        </p:nvSpPr>
        <p:spPr bwMode="auto">
          <a:xfrm>
            <a:off x="1627913" y="1035602"/>
            <a:ext cx="2589088" cy="1551966"/>
          </a:xfrm>
          <a:prstGeom prst="rect">
            <a:avLst/>
          </a:prstGeom>
          <a:solidFill>
            <a:srgbClr val="FFE7FF">
              <a:alpha val="69804"/>
            </a:srgbClr>
          </a:solidFill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4" name="弧形 73">
            <a:extLst>
              <a:ext uri="{FF2B5EF4-FFF2-40B4-BE49-F238E27FC236}">
                <a16:creationId xmlns="" xmlns:a16="http://schemas.microsoft.com/office/drawing/2014/main" id="{E705823C-EA6B-90BC-F76A-D2A368A643E8}"/>
              </a:ext>
            </a:extLst>
          </p:cNvPr>
          <p:cNvSpPr/>
          <p:nvPr/>
        </p:nvSpPr>
        <p:spPr bwMode="auto">
          <a:xfrm>
            <a:off x="1117341" y="1041560"/>
            <a:ext cx="1044000" cy="1043999"/>
          </a:xfrm>
          <a:prstGeom prst="arc">
            <a:avLst>
              <a:gd name="adj1" fmla="val 16200000"/>
              <a:gd name="adj2" fmla="val 5411341"/>
            </a:avLst>
          </a:prstGeom>
          <a:solidFill>
            <a:schemeClr val="bg1"/>
          </a:solidFill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弧形 75">
            <a:extLst>
              <a:ext uri="{FF2B5EF4-FFF2-40B4-BE49-F238E27FC236}">
                <a16:creationId xmlns="" xmlns:a16="http://schemas.microsoft.com/office/drawing/2014/main" id="{49380B6E-AF0E-5786-CC33-B1C30D05392D}"/>
              </a:ext>
            </a:extLst>
          </p:cNvPr>
          <p:cNvSpPr/>
          <p:nvPr/>
        </p:nvSpPr>
        <p:spPr bwMode="auto">
          <a:xfrm flipH="1">
            <a:off x="3688761" y="1538731"/>
            <a:ext cx="1044000" cy="1043999"/>
          </a:xfrm>
          <a:prstGeom prst="arc">
            <a:avLst>
              <a:gd name="adj1" fmla="val 16215681"/>
              <a:gd name="adj2" fmla="val 5379975"/>
            </a:avLst>
          </a:prstGeom>
          <a:solidFill>
            <a:schemeClr val="bg1"/>
          </a:solidFill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Rectangle 4">
            <a:extLst>
              <a:ext uri="{FF2B5EF4-FFF2-40B4-BE49-F238E27FC236}">
                <a16:creationId xmlns="" xmlns:a16="http://schemas.microsoft.com/office/drawing/2014/main" id="{874B0283-DD71-5413-7FFE-55A22D372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191" y="1368185"/>
            <a:ext cx="78706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000000"/>
                </a:solidFill>
                <a:ea typeface="標楷體" panose="03000509000000000000" pitchFamily="65" charset="-120"/>
              </a:rPr>
              <a:t>20cm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="" xmlns:a16="http://schemas.microsoft.com/office/drawing/2014/main" id="{11439214-B5AF-4AC2-B294-06390E50F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1" y="1301730"/>
            <a:ext cx="112489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="" xmlns:a16="http://schemas.microsoft.com/office/drawing/2014/main" id="{009B7DCD-ACBE-94B1-6F6C-4914B1835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2806" y="914793"/>
            <a:ext cx="241809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半圓的半徑是：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="" xmlns:a16="http://schemas.microsoft.com/office/drawing/2014/main" id="{29BADC76-11B4-5DF2-D16A-8028420FC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317" y="1758637"/>
            <a:ext cx="112489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="" xmlns:a16="http://schemas.microsoft.com/office/drawing/2014/main" id="{68D7FA45-7CF8-7D75-EAFD-2BE084E21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317" y="2126210"/>
            <a:ext cx="113538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26" name="直線單箭頭接點 25">
            <a:extLst>
              <a:ext uri="{FF2B5EF4-FFF2-40B4-BE49-F238E27FC236}">
                <a16:creationId xmlns="" xmlns:a16="http://schemas.microsoft.com/office/drawing/2014/main" id="{DAA6B2DD-AD93-C076-F11E-B2DC92815464}"/>
              </a:ext>
            </a:extLst>
          </p:cNvPr>
          <p:cNvCxnSpPr>
            <a:cxnSpLocks/>
          </p:cNvCxnSpPr>
          <p:nvPr/>
        </p:nvCxnSpPr>
        <p:spPr bwMode="auto">
          <a:xfrm>
            <a:off x="4270512" y="1043222"/>
            <a:ext cx="0" cy="152640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28" name="直線單箭頭接點 27">
            <a:extLst>
              <a:ext uri="{FF2B5EF4-FFF2-40B4-BE49-F238E27FC236}">
                <a16:creationId xmlns="" xmlns:a16="http://schemas.microsoft.com/office/drawing/2014/main" id="{0A6B0C67-AD9F-15FD-2814-95404CD044CE}"/>
              </a:ext>
            </a:extLst>
          </p:cNvPr>
          <p:cNvCxnSpPr>
            <a:cxnSpLocks/>
          </p:cNvCxnSpPr>
          <p:nvPr/>
        </p:nvCxnSpPr>
        <p:spPr bwMode="auto">
          <a:xfrm flipV="1">
            <a:off x="1627913" y="2640469"/>
            <a:ext cx="2592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31" name="直線接點 30">
            <a:extLst>
              <a:ext uri="{FF2B5EF4-FFF2-40B4-BE49-F238E27FC236}">
                <a16:creationId xmlns="" xmlns:a16="http://schemas.microsoft.com/office/drawing/2014/main" id="{851C1C3E-A7D6-77BF-9A38-5996847CC624}"/>
              </a:ext>
            </a:extLst>
          </p:cNvPr>
          <p:cNvCxnSpPr/>
          <p:nvPr/>
        </p:nvCxnSpPr>
        <p:spPr bwMode="auto">
          <a:xfrm>
            <a:off x="5897880" y="3810000"/>
            <a:ext cx="17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2" name="直線接點 31">
            <a:extLst>
              <a:ext uri="{FF2B5EF4-FFF2-40B4-BE49-F238E27FC236}">
                <a16:creationId xmlns="" xmlns:a16="http://schemas.microsoft.com/office/drawing/2014/main" id="{AECBEEDC-3663-6FBB-4243-AB731C11B460}"/>
              </a:ext>
            </a:extLst>
          </p:cNvPr>
          <p:cNvCxnSpPr>
            <a:cxnSpLocks/>
          </p:cNvCxnSpPr>
          <p:nvPr/>
        </p:nvCxnSpPr>
        <p:spPr bwMode="auto">
          <a:xfrm>
            <a:off x="1583213" y="4290060"/>
            <a:ext cx="264170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3" name="直線接點 32">
            <a:extLst>
              <a:ext uri="{FF2B5EF4-FFF2-40B4-BE49-F238E27FC236}">
                <a16:creationId xmlns="" xmlns:a16="http://schemas.microsoft.com/office/drawing/2014/main" id="{D236FB51-9B02-4AF5-B84F-3998A2626E69}"/>
              </a:ext>
            </a:extLst>
          </p:cNvPr>
          <p:cNvCxnSpPr>
            <a:cxnSpLocks/>
          </p:cNvCxnSpPr>
          <p:nvPr/>
        </p:nvCxnSpPr>
        <p:spPr bwMode="auto">
          <a:xfrm>
            <a:off x="8001000" y="3810000"/>
            <a:ext cx="36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5" name="直線接點 34">
            <a:extLst>
              <a:ext uri="{FF2B5EF4-FFF2-40B4-BE49-F238E27FC236}">
                <a16:creationId xmlns="" xmlns:a16="http://schemas.microsoft.com/office/drawing/2014/main" id="{E451985C-AF8D-16A1-82E9-EF5032EAA767}"/>
              </a:ext>
            </a:extLst>
          </p:cNvPr>
          <p:cNvCxnSpPr>
            <a:cxnSpLocks/>
          </p:cNvCxnSpPr>
          <p:nvPr/>
        </p:nvCxnSpPr>
        <p:spPr bwMode="auto">
          <a:xfrm>
            <a:off x="4632315" y="4290060"/>
            <a:ext cx="55690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37" name="直線接點 36">
            <a:extLst>
              <a:ext uri="{FF2B5EF4-FFF2-40B4-BE49-F238E27FC236}">
                <a16:creationId xmlns="" xmlns:a16="http://schemas.microsoft.com/office/drawing/2014/main" id="{ED849F79-8C5A-1F59-F643-1FBFBF1FBA06}"/>
              </a:ext>
            </a:extLst>
          </p:cNvPr>
          <p:cNvCxnSpPr>
            <a:cxnSpLocks/>
          </p:cNvCxnSpPr>
          <p:nvPr/>
        </p:nvCxnSpPr>
        <p:spPr bwMode="auto">
          <a:xfrm>
            <a:off x="1583213" y="4288874"/>
            <a:ext cx="2105836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0" name="Rectangle 4">
            <a:extLst>
              <a:ext uri="{FF2B5EF4-FFF2-40B4-BE49-F238E27FC236}">
                <a16:creationId xmlns="" xmlns:a16="http://schemas.microsoft.com/office/drawing/2014/main" id="{82964D5D-88FB-3E93-CEFB-A9DB4AFB8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6082" y="1301730"/>
            <a:ext cx="159429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10(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cm)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="" xmlns:a16="http://schemas.microsoft.com/office/drawing/2014/main" id="{61E8A923-0566-1301-E4FF-CDD7CCDF0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9338" y="1758637"/>
            <a:ext cx="164879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50(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cm)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="" xmlns:a16="http://schemas.microsoft.com/office/drawing/2014/main" id="{7F4E4F28-42AE-1135-BA97-B14033CF4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9338" y="2126210"/>
            <a:ext cx="17280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30(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cm)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="" xmlns:a16="http://schemas.microsoft.com/office/drawing/2014/main" id="{B9E18CD9-98FE-B4F1-9E75-22149A8F0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811" y="2598709"/>
            <a:ext cx="78706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50cm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="" xmlns:a16="http://schemas.microsoft.com/office/drawing/2014/main" id="{7D66F722-117D-1CA7-C9E6-99F8B37A5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9075" y="1620681"/>
            <a:ext cx="78706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30cm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49" name="直線單箭頭接點 48">
            <a:extLst>
              <a:ext uri="{FF2B5EF4-FFF2-40B4-BE49-F238E27FC236}">
                <a16:creationId xmlns="" xmlns:a16="http://schemas.microsoft.com/office/drawing/2014/main" id="{F95D5880-D4F6-DFA7-CFD1-625A63F418AC}"/>
              </a:ext>
            </a:extLst>
          </p:cNvPr>
          <p:cNvCxnSpPr>
            <a:cxnSpLocks/>
          </p:cNvCxnSpPr>
          <p:nvPr/>
        </p:nvCxnSpPr>
        <p:spPr bwMode="auto">
          <a:xfrm>
            <a:off x="1637433" y="1566187"/>
            <a:ext cx="504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54" name="Rectangle 4">
            <a:extLst>
              <a:ext uri="{FF2B5EF4-FFF2-40B4-BE49-F238E27FC236}">
                <a16:creationId xmlns="" xmlns:a16="http://schemas.microsoft.com/office/drawing/2014/main" id="{E83C628C-D1BF-3CC5-DAB0-B468E2736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543" y="1532540"/>
            <a:ext cx="787069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10cm</a:t>
            </a:r>
            <a:r>
              <a:rPr kumimoji="1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="" xmlns:a16="http://schemas.microsoft.com/office/drawing/2014/main" id="{D93BE723-40E0-EDC8-3100-ECA4007C2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2806" y="1713727"/>
            <a:ext cx="31019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陰影部分的面積是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4118CD87-BCC1-AAEB-FA5F-9700C66D1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673" y="2134389"/>
            <a:ext cx="139533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="" xmlns:a16="http://schemas.microsoft.com/office/drawing/2014/main" id="{79CC47AE-07B5-EABF-2EEB-6B98C8237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6681" y="4352406"/>
            <a:ext cx="4008657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半圓的面積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π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1" name="Rectangle 4">
            <a:extLst>
              <a:ext uri="{FF2B5EF4-FFF2-40B4-BE49-F238E27FC236}">
                <a16:creationId xmlns="" xmlns:a16="http://schemas.microsoft.com/office/drawing/2014/main" id="{FA38B973-DB94-B44F-4CA1-261C4AC7E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063" y="2134389"/>
            <a:ext cx="240588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3.14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3" name="Rectangle 4">
            <a:extLst>
              <a:ext uri="{FF2B5EF4-FFF2-40B4-BE49-F238E27FC236}">
                <a16:creationId xmlns="" xmlns:a16="http://schemas.microsoft.com/office/drawing/2014/main" id="{60CA7201-A4C4-96B4-70EF-E8F9092C9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0293" y="2550823"/>
            <a:ext cx="198531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1186(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cm</a:t>
            </a:r>
            <a:r>
              <a:rPr lang="en-US" altLang="zh-TW" sz="2400" b="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67" name="直線接點 66">
            <a:extLst>
              <a:ext uri="{FF2B5EF4-FFF2-40B4-BE49-F238E27FC236}">
                <a16:creationId xmlns="" xmlns:a16="http://schemas.microsoft.com/office/drawing/2014/main" id="{D1D69327-841C-54AF-FF9E-7BCFD6FA7FF8}"/>
              </a:ext>
            </a:extLst>
          </p:cNvPr>
          <p:cNvCxnSpPr/>
          <p:nvPr/>
        </p:nvCxnSpPr>
        <p:spPr bwMode="auto">
          <a:xfrm>
            <a:off x="911253" y="1675372"/>
            <a:ext cx="612000" cy="0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70" name="直線接點 69">
            <a:extLst>
              <a:ext uri="{FF2B5EF4-FFF2-40B4-BE49-F238E27FC236}">
                <a16:creationId xmlns="" xmlns:a16="http://schemas.microsoft.com/office/drawing/2014/main" id="{26E8D336-29E1-0790-5BC8-8FBC78FCECB1}"/>
              </a:ext>
            </a:extLst>
          </p:cNvPr>
          <p:cNvCxnSpPr/>
          <p:nvPr/>
        </p:nvCxnSpPr>
        <p:spPr bwMode="auto">
          <a:xfrm>
            <a:off x="2611201" y="2904867"/>
            <a:ext cx="612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71" name="直線接點 70">
            <a:extLst>
              <a:ext uri="{FF2B5EF4-FFF2-40B4-BE49-F238E27FC236}">
                <a16:creationId xmlns="" xmlns:a16="http://schemas.microsoft.com/office/drawing/2014/main" id="{44CBCEB0-5B56-CA00-52D4-316BD68AB710}"/>
              </a:ext>
            </a:extLst>
          </p:cNvPr>
          <p:cNvCxnSpPr/>
          <p:nvPr/>
        </p:nvCxnSpPr>
        <p:spPr bwMode="auto">
          <a:xfrm>
            <a:off x="4288268" y="1932434"/>
            <a:ext cx="576000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72" name="直線接點 71">
            <a:extLst>
              <a:ext uri="{FF2B5EF4-FFF2-40B4-BE49-F238E27FC236}">
                <a16:creationId xmlns="" xmlns:a16="http://schemas.microsoft.com/office/drawing/2014/main" id="{0038FB82-B03C-FA12-5FAD-CB1D3FCCF9CD}"/>
              </a:ext>
            </a:extLst>
          </p:cNvPr>
          <p:cNvCxnSpPr/>
          <p:nvPr/>
        </p:nvCxnSpPr>
        <p:spPr bwMode="auto">
          <a:xfrm>
            <a:off x="1660524" y="1834196"/>
            <a:ext cx="612000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solid"/>
            <a:round/>
            <a:headEnd/>
            <a:tailEnd/>
          </a:ln>
        </p:spPr>
      </p:cxnSp>
      <p:sp>
        <p:nvSpPr>
          <p:cNvPr id="77" name="Rectangle 4">
            <a:extLst>
              <a:ext uri="{FF2B5EF4-FFF2-40B4-BE49-F238E27FC236}">
                <a16:creationId xmlns="" xmlns:a16="http://schemas.microsoft.com/office/drawing/2014/main" id="{33350D09-B7AE-5FD1-B07E-98A4B7F7E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5012" y="2130590"/>
            <a:ext cx="74187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191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0"/>
                            </p:stCondLst>
                            <p:childTnLst>
                              <p:par>
                                <p:cTn id="1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000"/>
                            </p:stCondLst>
                            <p:childTnLst>
                              <p:par>
                                <p:cTn id="13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50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250"/>
                            </p:stCondLst>
                            <p:childTnLst>
                              <p:par>
                                <p:cTn id="1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500"/>
                            </p:stCondLst>
                            <p:childTnLst>
                              <p:par>
                                <p:cTn id="2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1000"/>
                            </p:stCondLst>
                            <p:childTnLst>
                              <p:par>
                                <p:cTn id="2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1" grpId="0" animBg="1"/>
      <p:bldP spid="41" grpId="1" animBg="1"/>
      <p:bldP spid="9" grpId="0"/>
      <p:bldP spid="73" grpId="0" animBg="1"/>
      <p:bldP spid="73" grpId="1" animBg="1"/>
      <p:bldP spid="74" grpId="0" animBg="1"/>
      <p:bldP spid="74" grpId="1" animBg="1"/>
      <p:bldP spid="76" grpId="0" animBg="1"/>
      <p:bldP spid="76" grpId="1" animBg="1"/>
      <p:bldP spid="18" grpId="0"/>
      <p:bldP spid="18" grpId="1"/>
      <p:bldP spid="20" grpId="0"/>
      <p:bldP spid="20" grpId="1"/>
      <p:bldP spid="22" grpId="0"/>
      <p:bldP spid="22" grpId="1"/>
      <p:bldP spid="24" grpId="0"/>
      <p:bldP spid="24" grpId="1"/>
      <p:bldP spid="40" grpId="0"/>
      <p:bldP spid="40" grpId="1"/>
      <p:bldP spid="42" grpId="0"/>
      <p:bldP spid="42" grpId="1"/>
      <p:bldP spid="44" grpId="0"/>
      <p:bldP spid="44" grpId="1"/>
      <p:bldP spid="46" grpId="0"/>
      <p:bldP spid="46" grpId="1"/>
      <p:bldP spid="48" grpId="0"/>
      <p:bldP spid="48" grpId="1"/>
      <p:bldP spid="54" grpId="0"/>
      <p:bldP spid="54" grpId="1"/>
      <p:bldP spid="56" grpId="0"/>
      <p:bldP spid="56" grpId="1"/>
      <p:bldP spid="58" grpId="0"/>
      <p:bldP spid="58" grpId="1"/>
      <p:bldP spid="59" grpId="0" animBg="1"/>
      <p:bldP spid="59" grpId="1" animBg="1"/>
      <p:bldP spid="61" grpId="0"/>
      <p:bldP spid="61" grpId="1"/>
      <p:bldP spid="63" grpId="0"/>
      <p:bldP spid="63" grpId="1"/>
      <p:bldP spid="77" grpId="0"/>
      <p:bldP spid="77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8" name="直接连接符 157">
            <a:extLst>
              <a:ext uri="{FF2B5EF4-FFF2-40B4-BE49-F238E27FC236}">
                <a16:creationId xmlns="" xmlns:a16="http://schemas.microsoft.com/office/drawing/2014/main" id="{4D1022D1-A5C9-4896-8257-59E1EBE7E19A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7706434" y="1474164"/>
            <a:ext cx="0" cy="72000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120" name="直接连接符 119">
            <a:extLst>
              <a:ext uri="{FF2B5EF4-FFF2-40B4-BE49-F238E27FC236}">
                <a16:creationId xmlns="" xmlns:a16="http://schemas.microsoft.com/office/drawing/2014/main" id="{31EC28EA-7979-4784-8BD7-88EDC297175D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6082834" y="1472400"/>
            <a:ext cx="0" cy="72000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171" name="矩形 170">
            <a:extLst>
              <a:ext uri="{FF2B5EF4-FFF2-40B4-BE49-F238E27FC236}">
                <a16:creationId xmlns="" xmlns:a16="http://schemas.microsoft.com/office/drawing/2014/main" id="{5C475D93-7901-4441-9A46-D0C57011B446}"/>
              </a:ext>
            </a:extLst>
          </p:cNvPr>
          <p:cNvSpPr/>
          <p:nvPr/>
        </p:nvSpPr>
        <p:spPr bwMode="auto">
          <a:xfrm>
            <a:off x="6548198" y="811661"/>
            <a:ext cx="771813" cy="288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2" name="矩形 171">
            <a:extLst>
              <a:ext uri="{FF2B5EF4-FFF2-40B4-BE49-F238E27FC236}">
                <a16:creationId xmlns="" xmlns:a16="http://schemas.microsoft.com/office/drawing/2014/main" id="{3F0FE99E-7944-4A58-92C8-C2E8CFACE5C0}"/>
              </a:ext>
            </a:extLst>
          </p:cNvPr>
          <p:cNvSpPr/>
          <p:nvPr/>
        </p:nvSpPr>
        <p:spPr bwMode="auto">
          <a:xfrm>
            <a:off x="5023941" y="1312925"/>
            <a:ext cx="646694" cy="288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3" name="矩形 172">
            <a:extLst>
              <a:ext uri="{FF2B5EF4-FFF2-40B4-BE49-F238E27FC236}">
                <a16:creationId xmlns="" xmlns:a16="http://schemas.microsoft.com/office/drawing/2014/main" id="{803BE5B4-EC05-44D9-8FE9-F2BC331BDE64}"/>
              </a:ext>
            </a:extLst>
          </p:cNvPr>
          <p:cNvSpPr/>
          <p:nvPr/>
        </p:nvSpPr>
        <p:spPr bwMode="auto">
          <a:xfrm>
            <a:off x="4997517" y="2468888"/>
            <a:ext cx="629528" cy="288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="" xmlns:a16="http://schemas.microsoft.com/office/drawing/2014/main" id="{8D5E52D6-8310-4C37-A6A7-A78B41D753E0}"/>
              </a:ext>
            </a:extLst>
          </p:cNvPr>
          <p:cNvSpPr/>
          <p:nvPr/>
        </p:nvSpPr>
        <p:spPr bwMode="auto">
          <a:xfrm>
            <a:off x="1135624" y="1289008"/>
            <a:ext cx="622017" cy="28800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5" name="矩形 154">
            <a:extLst>
              <a:ext uri="{FF2B5EF4-FFF2-40B4-BE49-F238E27FC236}">
                <a16:creationId xmlns="" xmlns:a16="http://schemas.microsoft.com/office/drawing/2014/main" id="{515E3E66-1E71-41AA-8AB5-6712AA411F0B}"/>
              </a:ext>
            </a:extLst>
          </p:cNvPr>
          <p:cNvSpPr/>
          <p:nvPr/>
        </p:nvSpPr>
        <p:spPr bwMode="auto">
          <a:xfrm>
            <a:off x="2644089" y="811160"/>
            <a:ext cx="807034" cy="28800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9" name="矩形 158">
            <a:extLst>
              <a:ext uri="{FF2B5EF4-FFF2-40B4-BE49-F238E27FC236}">
                <a16:creationId xmlns="" xmlns:a16="http://schemas.microsoft.com/office/drawing/2014/main" id="{69F7F2D4-9059-48D5-A04B-09F34CF0B0BC}"/>
              </a:ext>
            </a:extLst>
          </p:cNvPr>
          <p:cNvSpPr/>
          <p:nvPr/>
        </p:nvSpPr>
        <p:spPr bwMode="auto">
          <a:xfrm>
            <a:off x="1773001" y="2619391"/>
            <a:ext cx="704727" cy="288000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9" name="Rectangle 2">
            <a:extLst>
              <a:ext uri="{FF2B5EF4-FFF2-40B4-BE49-F238E27FC236}">
                <a16:creationId xmlns="" xmlns:a16="http://schemas.microsoft.com/office/drawing/2014/main" id="{94D08D4F-0EC1-45AC-AB0E-1DCBE9684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949" y="4866363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06" name="Rectangle 4">
            <a:extLst>
              <a:ext uri="{FF2B5EF4-FFF2-40B4-BE49-F238E27FC236}">
                <a16:creationId xmlns="" xmlns:a16="http://schemas.microsoft.com/office/drawing/2014/main" id="{20030444-7BA1-4E61-B2DD-FB661FC5C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810473"/>
            <a:ext cx="8018364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圖二是由圖一所示的兩個長方形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拼砌而成，它的周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界是多少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</a:p>
        </p:txBody>
      </p:sp>
      <p:grpSp>
        <p:nvGrpSpPr>
          <p:cNvPr id="24" name="组合 23">
            <a:extLst>
              <a:ext uri="{FF2B5EF4-FFF2-40B4-BE49-F238E27FC236}">
                <a16:creationId xmlns="" xmlns:a16="http://schemas.microsoft.com/office/drawing/2014/main" id="{B6F4ED5F-A1BF-4BAC-8053-B7178E43DBF2}"/>
              </a:ext>
            </a:extLst>
          </p:cNvPr>
          <p:cNvGrpSpPr/>
          <p:nvPr/>
        </p:nvGrpSpPr>
        <p:grpSpPr>
          <a:xfrm>
            <a:off x="1103596" y="743588"/>
            <a:ext cx="3055842" cy="3218196"/>
            <a:chOff x="226147" y="605045"/>
            <a:chExt cx="3055842" cy="3218196"/>
          </a:xfrm>
        </p:grpSpPr>
        <p:sp>
          <p:nvSpPr>
            <p:cNvPr id="4" name="矩形 3">
              <a:extLst>
                <a:ext uri="{FF2B5EF4-FFF2-40B4-BE49-F238E27FC236}">
                  <a16:creationId xmlns="" xmlns:a16="http://schemas.microsoft.com/office/drawing/2014/main" id="{C0E42F64-7DB8-404A-932A-5440EDA521CD}"/>
                </a:ext>
              </a:extLst>
            </p:cNvPr>
            <p:cNvSpPr/>
            <p:nvPr/>
          </p:nvSpPr>
          <p:spPr bwMode="auto">
            <a:xfrm>
              <a:off x="941989" y="975203"/>
              <a:ext cx="2340000" cy="720000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34" name="矩形 133">
              <a:extLst>
                <a:ext uri="{FF2B5EF4-FFF2-40B4-BE49-F238E27FC236}">
                  <a16:creationId xmlns="" xmlns:a16="http://schemas.microsoft.com/office/drawing/2014/main" id="{8A06A3D0-3412-4AFC-A503-35B652F1B44E}"/>
                </a:ext>
              </a:extLst>
            </p:cNvPr>
            <p:cNvSpPr/>
            <p:nvPr/>
          </p:nvSpPr>
          <p:spPr bwMode="auto">
            <a:xfrm>
              <a:off x="1630180" y="1831161"/>
              <a:ext cx="900000" cy="1620000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49" name="Rectangle 4">
              <a:extLst>
                <a:ext uri="{FF2B5EF4-FFF2-40B4-BE49-F238E27FC236}">
                  <a16:creationId xmlns="" xmlns:a16="http://schemas.microsoft.com/office/drawing/2014/main" id="{D408E154-EDF7-4D64-98C6-B555CDB25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147" y="1066317"/>
              <a:ext cx="782989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6cm</a:t>
              </a:r>
              <a:r>
                <a:rPr kumimoji="1" lang="zh-TW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 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50" name="Rectangle 4">
              <a:extLst>
                <a:ext uri="{FF2B5EF4-FFF2-40B4-BE49-F238E27FC236}">
                  <a16:creationId xmlns="" xmlns:a16="http://schemas.microsoft.com/office/drawing/2014/main" id="{4A210B7D-19A5-427D-90FD-FC28861DA1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5348" y="605045"/>
              <a:ext cx="1020762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13cm</a:t>
              </a:r>
              <a:r>
                <a:rPr kumimoji="1" lang="zh-TW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 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51" name="Rectangle 4">
              <a:extLst>
                <a:ext uri="{FF2B5EF4-FFF2-40B4-BE49-F238E27FC236}">
                  <a16:creationId xmlns="" xmlns:a16="http://schemas.microsoft.com/office/drawing/2014/main" id="{A76C4A95-E30C-454B-A016-7BE7CB9AF4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340" y="3361576"/>
              <a:ext cx="766507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5cm</a:t>
              </a:r>
              <a:r>
                <a:rPr kumimoji="1" lang="zh-TW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 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52" name="Rectangle 4">
              <a:extLst>
                <a:ext uri="{FF2B5EF4-FFF2-40B4-BE49-F238E27FC236}">
                  <a16:creationId xmlns="" xmlns:a16="http://schemas.microsoft.com/office/drawing/2014/main" id="{23C7AEC9-F5B6-4FC7-A3BA-F60D61718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342" y="2389024"/>
              <a:ext cx="766507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9cm</a:t>
              </a:r>
              <a:r>
                <a:rPr kumimoji="1" lang="zh-TW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標楷體" panose="03000509000000000000" pitchFamily="65" charset="-120"/>
                </a:rPr>
                <a:t> 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39286B4C-3EBE-D968-5874-A3652CCCD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21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10" name="Rectangle 4">
            <a:extLst>
              <a:ext uri="{FF2B5EF4-FFF2-40B4-BE49-F238E27FC236}">
                <a16:creationId xmlns="" xmlns:a16="http://schemas.microsoft.com/office/drawing/2014/main" id="{9564C30E-74CF-4AC2-849A-49CA78746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4782442"/>
            <a:ext cx="542020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66cm 			B. 56cm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48cm 			D. 44cm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111" name="Rectangle 4">
            <a:extLst>
              <a:ext uri="{FF2B5EF4-FFF2-40B4-BE49-F238E27FC236}">
                <a16:creationId xmlns="" xmlns:a16="http://schemas.microsoft.com/office/drawing/2014/main" id="{1468131E-2F6A-4139-B1F7-B7963966B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668" y="1226559"/>
            <a:ext cx="80078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6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cm</a:t>
            </a:r>
          </a:p>
        </p:txBody>
      </p:sp>
      <p:grpSp>
        <p:nvGrpSpPr>
          <p:cNvPr id="23" name="组合 22">
            <a:extLst>
              <a:ext uri="{FF2B5EF4-FFF2-40B4-BE49-F238E27FC236}">
                <a16:creationId xmlns="" xmlns:a16="http://schemas.microsoft.com/office/drawing/2014/main" id="{33581E6A-6668-438E-B3B1-6975095B1C74}"/>
              </a:ext>
            </a:extLst>
          </p:cNvPr>
          <p:cNvGrpSpPr/>
          <p:nvPr/>
        </p:nvGrpSpPr>
        <p:grpSpPr>
          <a:xfrm>
            <a:off x="5719574" y="1120079"/>
            <a:ext cx="2343626" cy="2336674"/>
            <a:chOff x="3810635" y="972300"/>
            <a:chExt cx="2343626" cy="2336674"/>
          </a:xfrm>
        </p:grpSpPr>
        <p:cxnSp>
          <p:nvCxnSpPr>
            <p:cNvPr id="9" name="直接连接符 8">
              <a:extLst>
                <a:ext uri="{FF2B5EF4-FFF2-40B4-BE49-F238E27FC236}">
                  <a16:creationId xmlns="" xmlns:a16="http://schemas.microsoft.com/office/drawing/2014/main" id="{40B1D89F-7CAA-49CB-9684-4FDB9BE5D7D2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3814619" y="1684621"/>
              <a:ext cx="722544" cy="0"/>
            </a:xfrm>
            <a:prstGeom prst="line">
              <a:avLst/>
            </a:prstGeom>
            <a:noFill/>
            <a:ln w="19050" algn="ctr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</p:cxnSp>
        <p:cxnSp>
          <p:nvCxnSpPr>
            <p:cNvPr id="139" name="直接连接符 138">
              <a:extLst>
                <a:ext uri="{FF2B5EF4-FFF2-40B4-BE49-F238E27FC236}">
                  <a16:creationId xmlns="" xmlns:a16="http://schemas.microsoft.com/office/drawing/2014/main" id="{2335FB40-A757-46BD-87D8-81632B0AF050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431717" y="1685967"/>
              <a:ext cx="722544" cy="0"/>
            </a:xfrm>
            <a:prstGeom prst="line">
              <a:avLst/>
            </a:prstGeom>
            <a:noFill/>
            <a:ln w="19050" algn="ctr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</p:cxnSp>
        <p:sp>
          <p:nvSpPr>
            <p:cNvPr id="6" name="任意多边形: 形状 5">
              <a:extLst>
                <a:ext uri="{FF2B5EF4-FFF2-40B4-BE49-F238E27FC236}">
                  <a16:creationId xmlns="" xmlns:a16="http://schemas.microsoft.com/office/drawing/2014/main" id="{DFD92326-6B75-4582-86F1-16CF2C6A7D6C}"/>
                </a:ext>
              </a:extLst>
            </p:cNvPr>
            <p:cNvSpPr/>
            <p:nvPr/>
          </p:nvSpPr>
          <p:spPr bwMode="auto">
            <a:xfrm>
              <a:off x="3810635" y="972300"/>
              <a:ext cx="2340000" cy="720437"/>
            </a:xfrm>
            <a:custGeom>
              <a:avLst/>
              <a:gdLst>
                <a:gd name="connsiteX0" fmla="*/ 0 w 2336800"/>
                <a:gd name="connsiteY0" fmla="*/ 711200 h 720437"/>
                <a:gd name="connsiteX1" fmla="*/ 0 w 2336800"/>
                <a:gd name="connsiteY1" fmla="*/ 0 h 720437"/>
                <a:gd name="connsiteX2" fmla="*/ 2336800 w 2336800"/>
                <a:gd name="connsiteY2" fmla="*/ 0 h 720437"/>
                <a:gd name="connsiteX3" fmla="*/ 2336800 w 2336800"/>
                <a:gd name="connsiteY3" fmla="*/ 720437 h 720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36800" h="720437">
                  <a:moveTo>
                    <a:pt x="0" y="711200"/>
                  </a:moveTo>
                  <a:lnTo>
                    <a:pt x="0" y="0"/>
                  </a:lnTo>
                  <a:lnTo>
                    <a:pt x="2336800" y="0"/>
                  </a:lnTo>
                  <a:lnTo>
                    <a:pt x="2336800" y="720437"/>
                  </a:lnTo>
                </a:path>
              </a:pathLst>
            </a:custGeom>
            <a:noFill/>
            <a:ln w="1905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2" name="直接连接符 141">
              <a:extLst>
                <a:ext uri="{FF2B5EF4-FFF2-40B4-BE49-F238E27FC236}">
                  <a16:creationId xmlns="" xmlns:a16="http://schemas.microsoft.com/office/drawing/2014/main" id="{F626B43A-129B-426C-8C31-08FFA3B6A4E8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4525820" y="1685967"/>
              <a:ext cx="900000" cy="0"/>
            </a:xfrm>
            <a:prstGeom prst="line">
              <a:avLst/>
            </a:prstGeom>
            <a:noFill/>
            <a:ln w="19050" algn="ctr">
              <a:solidFill>
                <a:schemeClr val="tx1">
                  <a:lumMod val="95000"/>
                  <a:lumOff val="5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14" name="直接连接符 13">
              <a:extLst>
                <a:ext uri="{FF2B5EF4-FFF2-40B4-BE49-F238E27FC236}">
                  <a16:creationId xmlns="" xmlns:a16="http://schemas.microsoft.com/office/drawing/2014/main" id="{105240B1-6F22-40EB-B7EC-9E6273E1517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535056" y="1685966"/>
              <a:ext cx="0" cy="1620000"/>
            </a:xfrm>
            <a:prstGeom prst="line">
              <a:avLst/>
            </a:prstGeom>
            <a:noFill/>
            <a:ln w="19050" algn="ctr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</p:cxnSp>
        <p:cxnSp>
          <p:nvCxnSpPr>
            <p:cNvPr id="144" name="直接连接符 143">
              <a:extLst>
                <a:ext uri="{FF2B5EF4-FFF2-40B4-BE49-F238E27FC236}">
                  <a16:creationId xmlns="" xmlns:a16="http://schemas.microsoft.com/office/drawing/2014/main" id="{8C775A46-8AC8-4414-B4A0-FBFC43DC3B7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35056" y="1685966"/>
              <a:ext cx="0" cy="1620000"/>
            </a:xfrm>
            <a:prstGeom prst="line">
              <a:avLst/>
            </a:prstGeom>
            <a:noFill/>
            <a:ln w="19050" algn="ctr">
              <a:solidFill>
                <a:schemeClr val="bg1">
                  <a:lumMod val="75000"/>
                </a:schemeClr>
              </a:solidFill>
              <a:prstDash val="solid"/>
              <a:round/>
              <a:headEnd/>
              <a:tailEnd/>
            </a:ln>
          </p:spPr>
        </p:cxnSp>
        <p:cxnSp>
          <p:nvCxnSpPr>
            <p:cNvPr id="143" name="直接连接符 142">
              <a:extLst>
                <a:ext uri="{FF2B5EF4-FFF2-40B4-BE49-F238E27FC236}">
                  <a16:creationId xmlns="" xmlns:a16="http://schemas.microsoft.com/office/drawing/2014/main" id="{273252C9-A75E-4452-ACA9-F78B7D7FF50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4537040" y="3308974"/>
              <a:ext cx="900000" cy="0"/>
            </a:xfrm>
            <a:prstGeom prst="line">
              <a:avLst/>
            </a:prstGeom>
            <a:noFill/>
            <a:ln w="19050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153" name="直線單箭頭接點 77">
            <a:extLst>
              <a:ext uri="{FF2B5EF4-FFF2-40B4-BE49-F238E27FC236}">
                <a16:creationId xmlns="" xmlns:a16="http://schemas.microsoft.com/office/drawing/2014/main" id="{8FD54A7D-7F0B-454D-BE6E-A410FAE97A67}"/>
              </a:ext>
            </a:extLst>
          </p:cNvPr>
          <p:cNvCxnSpPr>
            <a:cxnSpLocks/>
          </p:cNvCxnSpPr>
          <p:nvPr/>
        </p:nvCxnSpPr>
        <p:spPr bwMode="auto">
          <a:xfrm>
            <a:off x="5719574" y="1072336"/>
            <a:ext cx="2340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25" name="箭头: 右 24">
            <a:extLst>
              <a:ext uri="{FF2B5EF4-FFF2-40B4-BE49-F238E27FC236}">
                <a16:creationId xmlns="" xmlns:a16="http://schemas.microsoft.com/office/drawing/2014/main" id="{59C73597-26E1-4CD4-9A5D-B4BBDA012B98}"/>
              </a:ext>
            </a:extLst>
          </p:cNvPr>
          <p:cNvSpPr/>
          <p:nvPr/>
        </p:nvSpPr>
        <p:spPr bwMode="auto">
          <a:xfrm>
            <a:off x="4359560" y="2187870"/>
            <a:ext cx="670182" cy="358164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54" name="直線單箭頭接點 77">
            <a:extLst>
              <a:ext uri="{FF2B5EF4-FFF2-40B4-BE49-F238E27FC236}">
                <a16:creationId xmlns="" xmlns:a16="http://schemas.microsoft.com/office/drawing/2014/main" id="{6BED50AC-5D14-49EB-9B11-531E73B972C4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5297776" y="1479157"/>
            <a:ext cx="720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156" name="Rectangle 4">
            <a:extLst>
              <a:ext uri="{FF2B5EF4-FFF2-40B4-BE49-F238E27FC236}">
                <a16:creationId xmlns="" xmlns:a16="http://schemas.microsoft.com/office/drawing/2014/main" id="{2411CC03-7343-4E41-B4CF-FE7E04834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084" y="708294"/>
            <a:ext cx="102075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cm</a:t>
            </a:r>
          </a:p>
        </p:txBody>
      </p:sp>
      <p:cxnSp>
        <p:nvCxnSpPr>
          <p:cNvPr id="122" name="直接连接符 121">
            <a:extLst>
              <a:ext uri="{FF2B5EF4-FFF2-40B4-BE49-F238E27FC236}">
                <a16:creationId xmlns="" xmlns:a16="http://schemas.microsoft.com/office/drawing/2014/main" id="{FF176F03-0F4E-4972-AE9B-B60609940155}"/>
              </a:ext>
            </a:extLst>
          </p:cNvPr>
          <p:cNvCxnSpPr>
            <a:cxnSpLocks/>
          </p:cNvCxnSpPr>
          <p:nvPr/>
        </p:nvCxnSpPr>
        <p:spPr bwMode="auto">
          <a:xfrm>
            <a:off x="6442834" y="1832400"/>
            <a:ext cx="0" cy="1620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157" name="直接连接符 156">
            <a:extLst>
              <a:ext uri="{FF2B5EF4-FFF2-40B4-BE49-F238E27FC236}">
                <a16:creationId xmlns="" xmlns:a16="http://schemas.microsoft.com/office/drawing/2014/main" id="{39C2390D-0403-48F4-96C3-5C123202F434}"/>
              </a:ext>
            </a:extLst>
          </p:cNvPr>
          <p:cNvCxnSpPr>
            <a:cxnSpLocks/>
          </p:cNvCxnSpPr>
          <p:nvPr/>
        </p:nvCxnSpPr>
        <p:spPr bwMode="auto">
          <a:xfrm>
            <a:off x="7342834" y="1832400"/>
            <a:ext cx="0" cy="1620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60" name="Rectangle 4">
            <a:extLst>
              <a:ext uri="{FF2B5EF4-FFF2-40B4-BE49-F238E27FC236}">
                <a16:creationId xmlns="" xmlns:a16="http://schemas.microsoft.com/office/drawing/2014/main" id="{D864C6B6-1563-4432-B631-448602119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9753" y="2382697"/>
            <a:ext cx="80078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9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cm</a:t>
            </a:r>
          </a:p>
        </p:txBody>
      </p:sp>
      <p:cxnSp>
        <p:nvCxnSpPr>
          <p:cNvPr id="161" name="直線單箭頭接點 77">
            <a:extLst>
              <a:ext uri="{FF2B5EF4-FFF2-40B4-BE49-F238E27FC236}">
                <a16:creationId xmlns="" xmlns:a16="http://schemas.microsoft.com/office/drawing/2014/main" id="{DEFFC268-F5A3-4A3F-8B3E-6D264483A8D2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4845886" y="2641089"/>
            <a:ext cx="1620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145" name="直接连接符 144">
            <a:extLst>
              <a:ext uri="{FF2B5EF4-FFF2-40B4-BE49-F238E27FC236}">
                <a16:creationId xmlns="" xmlns:a16="http://schemas.microsoft.com/office/drawing/2014/main" id="{28742221-794F-4AB8-91C2-3F1E0A392F0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722834" y="1833312"/>
            <a:ext cx="722544" cy="0"/>
          </a:xfrm>
          <a:prstGeom prst="line">
            <a:avLst/>
          </a:prstGeom>
          <a:noFill/>
          <a:ln w="19050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/>
            <a:tailEnd/>
          </a:ln>
        </p:spPr>
      </p:cxnSp>
      <p:cxnSp>
        <p:nvCxnSpPr>
          <p:cNvPr id="146" name="直接连接符 145">
            <a:extLst>
              <a:ext uri="{FF2B5EF4-FFF2-40B4-BE49-F238E27FC236}">
                <a16:creationId xmlns="" xmlns:a16="http://schemas.microsoft.com/office/drawing/2014/main" id="{665D1B4D-3B93-407E-8A02-09A12AAA4551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340824" y="1833545"/>
            <a:ext cx="722544" cy="0"/>
          </a:xfrm>
          <a:prstGeom prst="line">
            <a:avLst/>
          </a:prstGeom>
          <a:noFill/>
          <a:ln w="19050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/>
            <a:tailEnd/>
          </a:ln>
        </p:spPr>
      </p:cxnSp>
      <p:cxnSp>
        <p:nvCxnSpPr>
          <p:cNvPr id="147" name="直接连接符 146">
            <a:extLst>
              <a:ext uri="{FF2B5EF4-FFF2-40B4-BE49-F238E27FC236}">
                <a16:creationId xmlns="" xmlns:a16="http://schemas.microsoft.com/office/drawing/2014/main" id="{845C0F8B-7393-438B-9B92-F118FB76F7F2}"/>
              </a:ext>
            </a:extLst>
          </p:cNvPr>
          <p:cNvCxnSpPr>
            <a:cxnSpLocks/>
          </p:cNvCxnSpPr>
          <p:nvPr/>
        </p:nvCxnSpPr>
        <p:spPr bwMode="auto">
          <a:xfrm>
            <a:off x="6442834" y="1832400"/>
            <a:ext cx="0" cy="1620000"/>
          </a:xfrm>
          <a:prstGeom prst="line">
            <a:avLst/>
          </a:prstGeom>
          <a:noFill/>
          <a:ln w="19050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/>
            <a:tailEnd/>
          </a:ln>
        </p:spPr>
      </p:cxnSp>
      <p:cxnSp>
        <p:nvCxnSpPr>
          <p:cNvPr id="148" name="直接连接符 147">
            <a:extLst>
              <a:ext uri="{FF2B5EF4-FFF2-40B4-BE49-F238E27FC236}">
                <a16:creationId xmlns="" xmlns:a16="http://schemas.microsoft.com/office/drawing/2014/main" id="{DB33853B-40AA-41CD-A0D2-B5B5C90AEF40}"/>
              </a:ext>
            </a:extLst>
          </p:cNvPr>
          <p:cNvCxnSpPr>
            <a:cxnSpLocks/>
          </p:cNvCxnSpPr>
          <p:nvPr/>
        </p:nvCxnSpPr>
        <p:spPr bwMode="auto">
          <a:xfrm>
            <a:off x="7342834" y="1832400"/>
            <a:ext cx="0" cy="1620000"/>
          </a:xfrm>
          <a:prstGeom prst="line">
            <a:avLst/>
          </a:prstGeom>
          <a:noFill/>
          <a:ln w="19050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/>
            <a:tailEnd/>
          </a:ln>
        </p:spPr>
      </p:cxnSp>
      <p:sp>
        <p:nvSpPr>
          <p:cNvPr id="162" name="Rectangle 4">
            <a:extLst>
              <a:ext uri="{FF2B5EF4-FFF2-40B4-BE49-F238E27FC236}">
                <a16:creationId xmlns="" xmlns:a16="http://schemas.microsoft.com/office/drawing/2014/main" id="{29400525-CCCE-4732-BE2F-59F2C76F1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867" y="4739651"/>
            <a:ext cx="228976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b="0" dirty="0" smtClean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400" b="0" dirty="0" smtClean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13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400" b="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3" name="Rectangle 4">
            <a:extLst>
              <a:ext uri="{FF2B5EF4-FFF2-40B4-BE49-F238E27FC236}">
                <a16:creationId xmlns="" xmlns:a16="http://schemas.microsoft.com/office/drawing/2014/main" id="{DBDFD2B9-9196-49BF-981D-141018B62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467" y="4269221"/>
            <a:ext cx="175733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它的周界是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68" name="Rectangle 4">
            <a:extLst>
              <a:ext uri="{FF2B5EF4-FFF2-40B4-BE49-F238E27FC236}">
                <a16:creationId xmlns="" xmlns:a16="http://schemas.microsoft.com/office/drawing/2014/main" id="{7210A326-7943-4DEE-BB06-E6CA7295F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408" y="5184636"/>
            <a:ext cx="147143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56(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cm)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70" name="TextBox 27">
            <a:extLst>
              <a:ext uri="{FF2B5EF4-FFF2-40B4-BE49-F238E27FC236}">
                <a16:creationId xmlns="" xmlns:a16="http://schemas.microsoft.com/office/drawing/2014/main" id="{36F68CE4-3B79-41BF-B01A-1CA520156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6162" y="4822904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151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81481E-6 L -0.07882 4.81481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81481E-6 L 0.0783 4.81481E-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2.22222E-6 0.2361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L -0.00139 0.2349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70" grpId="0" animBg="1"/>
      <p:bldP spid="70" grpId="1" animBg="1"/>
      <p:bldP spid="155" grpId="0" animBg="1"/>
      <p:bldP spid="155" grpId="1" animBg="1"/>
      <p:bldP spid="159" grpId="0" animBg="1"/>
      <p:bldP spid="159" grpId="1" animBg="1"/>
      <p:bldP spid="169" grpId="0" animBg="1"/>
      <p:bldP spid="111" grpId="0" build="allAtOnce"/>
      <p:bldP spid="156" grpId="0" build="allAtOnce"/>
      <p:bldP spid="160" grpId="0" build="allAtOnce"/>
      <p:bldP spid="162" grpId="0"/>
      <p:bldP spid="162" grpId="1"/>
      <p:bldP spid="163" grpId="0"/>
      <p:bldP spid="163" grpId="1"/>
      <p:bldP spid="168" grpId="0"/>
      <p:bldP spid="168" grpId="1"/>
      <p:bldP spid="17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="" xmlns:a16="http://schemas.microsoft.com/office/drawing/2014/main" id="{A5AD57CB-95D2-47AF-4172-BA1A8DB68810}"/>
              </a:ext>
            </a:extLst>
          </p:cNvPr>
          <p:cNvGrpSpPr/>
          <p:nvPr/>
        </p:nvGrpSpPr>
        <p:grpSpPr>
          <a:xfrm>
            <a:off x="1089750" y="3739533"/>
            <a:ext cx="720000" cy="720000"/>
            <a:chOff x="5505096" y="4253883"/>
            <a:chExt cx="720000" cy="720000"/>
          </a:xfrm>
          <a:solidFill>
            <a:srgbClr val="E4FFAF"/>
          </a:solidFill>
        </p:grpSpPr>
        <p:sp>
          <p:nvSpPr>
            <p:cNvPr id="3" name="橢圓 2">
              <a:extLst>
                <a:ext uri="{FF2B5EF4-FFF2-40B4-BE49-F238E27FC236}">
                  <a16:creationId xmlns="" xmlns:a16="http://schemas.microsoft.com/office/drawing/2014/main" id="{59B267F6-B2CC-7155-0B36-E457222E5C89}"/>
                </a:ext>
              </a:extLst>
            </p:cNvPr>
            <p:cNvSpPr/>
            <p:nvPr/>
          </p:nvSpPr>
          <p:spPr bwMode="auto">
            <a:xfrm>
              <a:off x="5505096" y="4253883"/>
              <a:ext cx="720000" cy="720000"/>
            </a:xfrm>
            <a:prstGeom prst="ellipse">
              <a:avLst/>
            </a:prstGeom>
            <a:solidFill>
              <a:srgbClr val="F3FFE7"/>
            </a:solidFill>
            <a:ln w="6350" cap="flat" cmpd="sng" algn="ctr">
              <a:solidFill>
                <a:srgbClr val="9FFFC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4" name="直線接點 3">
              <a:extLst>
                <a:ext uri="{FF2B5EF4-FFF2-40B4-BE49-F238E27FC236}">
                  <a16:creationId xmlns="" xmlns:a16="http://schemas.microsoft.com/office/drawing/2014/main" id="{F62169A2-D67E-5CEC-1A0F-DDFC87280527}"/>
                </a:ext>
              </a:extLst>
            </p:cNvPr>
            <p:cNvCxnSpPr>
              <a:stCxn id="3" idx="4"/>
            </p:cNvCxnSpPr>
            <p:nvPr/>
          </p:nvCxnSpPr>
          <p:spPr bwMode="auto">
            <a:xfrm flipV="1">
              <a:off x="5865096" y="4613883"/>
              <a:ext cx="0" cy="360000"/>
            </a:xfrm>
            <a:prstGeom prst="line">
              <a:avLst/>
            </a:prstGeom>
            <a:grpFill/>
            <a:ln w="9525" algn="ctr">
              <a:solidFill>
                <a:srgbClr val="9FFFCA"/>
              </a:solidFill>
              <a:prstDash val="solid"/>
              <a:round/>
              <a:headEnd/>
              <a:tailEnd/>
            </a:ln>
          </p:spPr>
        </p:cxnSp>
        <p:sp>
          <p:nvSpPr>
            <p:cNvPr id="5" name="橢圓 4">
              <a:extLst>
                <a:ext uri="{FF2B5EF4-FFF2-40B4-BE49-F238E27FC236}">
                  <a16:creationId xmlns="" xmlns:a16="http://schemas.microsoft.com/office/drawing/2014/main" id="{ABE4A25C-402B-BA32-1381-C938E3E925B0}"/>
                </a:ext>
              </a:extLst>
            </p:cNvPr>
            <p:cNvSpPr/>
            <p:nvPr/>
          </p:nvSpPr>
          <p:spPr bwMode="auto">
            <a:xfrm>
              <a:off x="5842236" y="4600549"/>
              <a:ext cx="45719" cy="45719"/>
            </a:xfrm>
            <a:prstGeom prst="ellipse">
              <a:avLst/>
            </a:prstGeom>
            <a:solidFill>
              <a:srgbClr val="9FFFCA"/>
            </a:solidFill>
            <a:ln w="12700" cap="flat" cmpd="sng" algn="ctr">
              <a:solidFill>
                <a:srgbClr val="9FFFC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38" name="Rectangle 4">
            <a:extLst>
              <a:ext uri="{FF2B5EF4-FFF2-40B4-BE49-F238E27FC236}">
                <a16:creationId xmlns="" xmlns:a16="http://schemas.microsoft.com/office/drawing/2014/main" id="{309B3D0F-AD6B-81F1-560C-06F02D932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0" name="文字方塊 39">
            <a:extLst>
              <a:ext uri="{FF2B5EF4-FFF2-40B4-BE49-F238E27FC236}">
                <a16:creationId xmlns="" xmlns:a16="http://schemas.microsoft.com/office/drawing/2014/main" id="{D63EE07C-3AA5-6A74-13B3-4280C2C7D8BD}"/>
              </a:ext>
            </a:extLst>
          </p:cNvPr>
          <p:cNvSpPr txBox="1"/>
          <p:nvPr/>
        </p:nvSpPr>
        <p:spPr>
          <a:xfrm>
            <a:off x="795337" y="904796"/>
            <a:ext cx="7729537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玉潔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把一個圓柱放在地上，它向前滾動了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22m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如果圓柱的底的直徑是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35cm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，它滾動了多少圈？</a:t>
            </a:r>
          </a:p>
          <a:p>
            <a:pPr algn="l">
              <a:spcAft>
                <a:spcPts val="6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取</a:t>
            </a:r>
            <a:r>
              <a:rPr lang="en-US" altLang="zh-TW" sz="28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為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)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1" name="群組 40">
            <a:extLst>
              <a:ext uri="{FF2B5EF4-FFF2-40B4-BE49-F238E27FC236}">
                <a16:creationId xmlns="" xmlns:a16="http://schemas.microsoft.com/office/drawing/2014/main" id="{E7EFCA48-05D7-8EEE-87D4-B8220F4FFE9D}"/>
              </a:ext>
            </a:extLst>
          </p:cNvPr>
          <p:cNvGrpSpPr/>
          <p:nvPr/>
        </p:nvGrpSpPr>
        <p:grpSpPr>
          <a:xfrm>
            <a:off x="1809750" y="1817687"/>
            <a:ext cx="649288" cy="860425"/>
            <a:chOff x="1279525" y="2752725"/>
            <a:chExt cx="649288" cy="860425"/>
          </a:xfrm>
        </p:grpSpPr>
        <p:sp>
          <p:nvSpPr>
            <p:cNvPr id="42" name="Text Box 60">
              <a:extLst>
                <a:ext uri="{FF2B5EF4-FFF2-40B4-BE49-F238E27FC236}">
                  <a16:creationId xmlns="" xmlns:a16="http://schemas.microsoft.com/office/drawing/2014/main" id="{913CBBD5-F07C-5F72-9C68-DA63DEBD42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9525" y="2752725"/>
              <a:ext cx="649288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22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7</a:t>
              </a:r>
            </a:p>
          </p:txBody>
        </p:sp>
        <p:sp>
          <p:nvSpPr>
            <p:cNvPr id="43" name="Line 61">
              <a:extLst>
                <a:ext uri="{FF2B5EF4-FFF2-40B4-BE49-F238E27FC236}">
                  <a16:creationId xmlns="" xmlns:a16="http://schemas.microsoft.com/office/drawing/2014/main" id="{879CA7A6-6157-85FC-A1F1-4C37C2C34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5412" y="3165475"/>
              <a:ext cx="432000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4" name="Rectangle 2">
            <a:extLst>
              <a:ext uri="{FF2B5EF4-FFF2-40B4-BE49-F238E27FC236}">
                <a16:creationId xmlns="" xmlns:a16="http://schemas.microsoft.com/office/drawing/2014/main" id="{C1CA789C-2C59-9077-8DF4-D3934FD71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775" y="277177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5" name="Rectangle 23">
            <a:extLst>
              <a:ext uri="{FF2B5EF4-FFF2-40B4-BE49-F238E27FC236}">
                <a16:creationId xmlns="" xmlns:a16="http://schemas.microsoft.com/office/drawing/2014/main" id="{26D963EF-800A-706E-1383-345185C72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7" y="2685326"/>
            <a:ext cx="547211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10				B. 20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100			D. 200</a:t>
            </a:r>
            <a:endParaRPr lang="en-US" altLang="zh-CN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TextBox 27">
            <a:extLst>
              <a:ext uri="{FF2B5EF4-FFF2-40B4-BE49-F238E27FC236}">
                <a16:creationId xmlns="" xmlns:a16="http://schemas.microsoft.com/office/drawing/2014/main" id="{D490005A-A900-5798-9213-BD5B97538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3535" y="2694933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78" name="群組 77">
            <a:extLst>
              <a:ext uri="{FF2B5EF4-FFF2-40B4-BE49-F238E27FC236}">
                <a16:creationId xmlns="" xmlns:a16="http://schemas.microsoft.com/office/drawing/2014/main" id="{E2FCEF57-E1E3-89CB-1F45-7CE0AA50101B}"/>
              </a:ext>
            </a:extLst>
          </p:cNvPr>
          <p:cNvGrpSpPr/>
          <p:nvPr/>
        </p:nvGrpSpPr>
        <p:grpSpPr>
          <a:xfrm>
            <a:off x="1089750" y="3739533"/>
            <a:ext cx="720000" cy="720000"/>
            <a:chOff x="5505096" y="4253883"/>
            <a:chExt cx="720000" cy="720000"/>
          </a:xfrm>
          <a:solidFill>
            <a:srgbClr val="E4FFAF"/>
          </a:solidFill>
        </p:grpSpPr>
        <p:sp>
          <p:nvSpPr>
            <p:cNvPr id="58" name="橢圓 57">
              <a:extLst>
                <a:ext uri="{FF2B5EF4-FFF2-40B4-BE49-F238E27FC236}">
                  <a16:creationId xmlns="" xmlns:a16="http://schemas.microsoft.com/office/drawing/2014/main" id="{11196D89-34E8-B90A-C370-DA4E43796570}"/>
                </a:ext>
              </a:extLst>
            </p:cNvPr>
            <p:cNvSpPr/>
            <p:nvPr/>
          </p:nvSpPr>
          <p:spPr bwMode="auto">
            <a:xfrm>
              <a:off x="5505096" y="4253883"/>
              <a:ext cx="720000" cy="720000"/>
            </a:xfrm>
            <a:prstGeom prst="ellipse">
              <a:avLst/>
            </a:prstGeom>
            <a:grpFill/>
            <a:ln w="63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76" name="直線接點 75">
              <a:extLst>
                <a:ext uri="{FF2B5EF4-FFF2-40B4-BE49-F238E27FC236}">
                  <a16:creationId xmlns="" xmlns:a16="http://schemas.microsoft.com/office/drawing/2014/main" id="{169492CF-0661-1098-FCDD-F549872C18A4}"/>
                </a:ext>
              </a:extLst>
            </p:cNvPr>
            <p:cNvCxnSpPr>
              <a:stCxn id="58" idx="4"/>
            </p:cNvCxnSpPr>
            <p:nvPr/>
          </p:nvCxnSpPr>
          <p:spPr bwMode="auto">
            <a:xfrm flipV="1">
              <a:off x="5865096" y="4613883"/>
              <a:ext cx="0" cy="360000"/>
            </a:xfrm>
            <a:prstGeom prst="line">
              <a:avLst/>
            </a:prstGeom>
            <a:grpFill/>
            <a:ln w="9525" algn="ctr">
              <a:solidFill>
                <a:srgbClr val="00B050"/>
              </a:solidFill>
              <a:prstDash val="solid"/>
              <a:round/>
              <a:headEnd/>
              <a:tailEnd/>
            </a:ln>
          </p:spPr>
        </p:cxnSp>
        <p:sp>
          <p:nvSpPr>
            <p:cNvPr id="77" name="橢圓 76">
              <a:extLst>
                <a:ext uri="{FF2B5EF4-FFF2-40B4-BE49-F238E27FC236}">
                  <a16:creationId xmlns="" xmlns:a16="http://schemas.microsoft.com/office/drawing/2014/main" id="{8DE818C8-CD3A-4294-4612-E18F4DA6EA65}"/>
                </a:ext>
              </a:extLst>
            </p:cNvPr>
            <p:cNvSpPr/>
            <p:nvPr/>
          </p:nvSpPr>
          <p:spPr bwMode="auto">
            <a:xfrm>
              <a:off x="5842236" y="4600549"/>
              <a:ext cx="45719" cy="45719"/>
            </a:xfrm>
            <a:prstGeom prst="ellipse">
              <a:avLst/>
            </a:prstGeom>
            <a:solidFill>
              <a:srgbClr val="00B050"/>
            </a:solidFill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cxnSp>
        <p:nvCxnSpPr>
          <p:cNvPr id="80" name="直線接點 79">
            <a:extLst>
              <a:ext uri="{FF2B5EF4-FFF2-40B4-BE49-F238E27FC236}">
                <a16:creationId xmlns="" xmlns:a16="http://schemas.microsoft.com/office/drawing/2014/main" id="{A7A4FD4B-3681-7B98-265C-AA1F88642961}"/>
              </a:ext>
            </a:extLst>
          </p:cNvPr>
          <p:cNvCxnSpPr/>
          <p:nvPr/>
        </p:nvCxnSpPr>
        <p:spPr bwMode="auto">
          <a:xfrm>
            <a:off x="1444987" y="4510087"/>
            <a:ext cx="2793638" cy="0"/>
          </a:xfrm>
          <a:prstGeom prst="line">
            <a:avLst/>
          </a:prstGeom>
          <a:noFill/>
          <a:ln w="9525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82" name="直線接點 81">
            <a:extLst>
              <a:ext uri="{FF2B5EF4-FFF2-40B4-BE49-F238E27FC236}">
                <a16:creationId xmlns="" xmlns:a16="http://schemas.microsoft.com/office/drawing/2014/main" id="{074A451D-3961-FEBE-FD57-FCBB06D68765}"/>
              </a:ext>
            </a:extLst>
          </p:cNvPr>
          <p:cNvCxnSpPr/>
          <p:nvPr/>
        </p:nvCxnSpPr>
        <p:spPr bwMode="auto">
          <a:xfrm>
            <a:off x="1448365" y="4459533"/>
            <a:ext cx="0" cy="108000"/>
          </a:xfrm>
          <a:prstGeom prst="line">
            <a:avLst/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84" name="直線接點 83">
            <a:extLst>
              <a:ext uri="{FF2B5EF4-FFF2-40B4-BE49-F238E27FC236}">
                <a16:creationId xmlns="" xmlns:a16="http://schemas.microsoft.com/office/drawing/2014/main" id="{547678A2-4FB7-C4B0-0960-B34460702985}"/>
              </a:ext>
            </a:extLst>
          </p:cNvPr>
          <p:cNvCxnSpPr/>
          <p:nvPr/>
        </p:nvCxnSpPr>
        <p:spPr bwMode="auto">
          <a:xfrm>
            <a:off x="4229665" y="4459533"/>
            <a:ext cx="0" cy="108000"/>
          </a:xfrm>
          <a:prstGeom prst="line">
            <a:avLst/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87" name="Text Box 115">
            <a:extLst>
              <a:ext uri="{FF2B5EF4-FFF2-40B4-BE49-F238E27FC236}">
                <a16:creationId xmlns="" xmlns:a16="http://schemas.microsoft.com/office/drawing/2014/main" id="{E20505A7-1DF9-4A0B-5075-C9E1C5B22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598" y="4731343"/>
            <a:ext cx="45081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圓柱的底是圓形，圓柱向前滾動一圈的距離等於該圓的圓周。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88" name="Rectangle 4">
            <a:extLst>
              <a:ext uri="{FF2B5EF4-FFF2-40B4-BE49-F238E27FC236}">
                <a16:creationId xmlns="" xmlns:a16="http://schemas.microsoft.com/office/drawing/2014/main" id="{8E9064C3-DC26-F3E0-8412-3F11486B5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617" y="2553606"/>
            <a:ext cx="2068624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圓周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直徑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CN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π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0" name="Text Box 115">
            <a:extLst>
              <a:ext uri="{FF2B5EF4-FFF2-40B4-BE49-F238E27FC236}">
                <a16:creationId xmlns="" xmlns:a16="http://schemas.microsoft.com/office/drawing/2014/main" id="{0DF321A1-D249-69C7-DE0F-E41B68504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399" y="4737478"/>
            <a:ext cx="19855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它滾動了：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="" xmlns:a16="http://schemas.microsoft.com/office/drawing/2014/main" id="{31E5D911-96E3-4BF9-63D8-A3FEFBECF35F}"/>
              </a:ext>
            </a:extLst>
          </p:cNvPr>
          <p:cNvGrpSpPr/>
          <p:nvPr/>
        </p:nvGrpSpPr>
        <p:grpSpPr>
          <a:xfrm>
            <a:off x="5867400" y="3521031"/>
            <a:ext cx="1249114" cy="757130"/>
            <a:chOff x="5867400" y="3521031"/>
            <a:chExt cx="1249114" cy="757130"/>
          </a:xfrm>
        </p:grpSpPr>
        <p:sp>
          <p:nvSpPr>
            <p:cNvPr id="92" name="Text Box 115">
              <a:extLst>
                <a:ext uri="{FF2B5EF4-FFF2-40B4-BE49-F238E27FC236}">
                  <a16:creationId xmlns="" xmlns:a16="http://schemas.microsoft.com/office/drawing/2014/main" id="{E259A60A-1FB8-F871-D124-11A96AB74D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400" y="3634755"/>
              <a:ext cx="8991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30000"/>
                </a:spcBef>
                <a:buNone/>
              </a:pPr>
              <a:r>
                <a:rPr lang="en-US" altLang="zh-CN" sz="240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35</a:t>
              </a:r>
              <a:r>
                <a:rPr lang="en-US" altLang="zh-CN" sz="240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93" name="群組 92">
              <a:extLst>
                <a:ext uri="{FF2B5EF4-FFF2-40B4-BE49-F238E27FC236}">
                  <a16:creationId xmlns="" xmlns:a16="http://schemas.microsoft.com/office/drawing/2014/main" id="{3B28A3B9-5FD4-343A-3F50-7A2CB514D75C}"/>
                </a:ext>
              </a:extLst>
            </p:cNvPr>
            <p:cNvGrpSpPr/>
            <p:nvPr/>
          </p:nvGrpSpPr>
          <p:grpSpPr>
            <a:xfrm>
              <a:off x="6467226" y="3521031"/>
              <a:ext cx="649288" cy="757130"/>
              <a:chOff x="1279525" y="2752725"/>
              <a:chExt cx="649288" cy="757130"/>
            </a:xfrm>
          </p:grpSpPr>
          <p:sp>
            <p:nvSpPr>
              <p:cNvPr id="94" name="Text Box 60">
                <a:extLst>
                  <a:ext uri="{FF2B5EF4-FFF2-40B4-BE49-F238E27FC236}">
                    <a16:creationId xmlns="" xmlns:a16="http://schemas.microsoft.com/office/drawing/2014/main" id="{CAA39F19-E184-4E25-68EC-F8C62819C1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9525" y="2752725"/>
                <a:ext cx="649288" cy="7571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22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7</a:t>
                </a:r>
              </a:p>
            </p:txBody>
          </p:sp>
          <p:sp>
            <p:nvSpPr>
              <p:cNvPr id="95" name="Line 61">
                <a:extLst>
                  <a:ext uri="{FF2B5EF4-FFF2-40B4-BE49-F238E27FC236}">
                    <a16:creationId xmlns="" xmlns:a16="http://schemas.microsoft.com/office/drawing/2014/main" id="{A3A85223-5B2C-1072-05F1-8277D386B5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87792" y="3112135"/>
                <a:ext cx="432000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97" name="Text Box 115">
            <a:extLst>
              <a:ext uri="{FF2B5EF4-FFF2-40B4-BE49-F238E27FC236}">
                <a16:creationId xmlns="" xmlns:a16="http://schemas.microsoft.com/office/drawing/2014/main" id="{CFADB72E-BEC5-984C-8937-2BC16483A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6067" y="3649608"/>
            <a:ext cx="16784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110(cm)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Text Box 115">
            <a:extLst>
              <a:ext uri="{FF2B5EF4-FFF2-40B4-BE49-F238E27FC236}">
                <a16:creationId xmlns="" xmlns:a16="http://schemas.microsoft.com/office/drawing/2014/main" id="{915F2AA6-AD33-B04B-A687-6F3C2789A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0686" y="4249135"/>
            <a:ext cx="243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22m = 2200cm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Text Box 115">
            <a:extLst>
              <a:ext uri="{FF2B5EF4-FFF2-40B4-BE49-F238E27FC236}">
                <a16:creationId xmlns="" xmlns:a16="http://schemas.microsoft.com/office/drawing/2014/main" id="{29E1CC21-1976-C334-FB5F-4F05186EC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617" y="5205396"/>
            <a:ext cx="17388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2200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110</a:t>
            </a:r>
            <a:endParaRPr lang="en-US" altLang="zh-TW" sz="2400" dirty="0">
              <a:solidFill>
                <a:srgbClr val="0000FF"/>
              </a:solidFill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3" name="Text Box 115">
            <a:extLst>
              <a:ext uri="{FF2B5EF4-FFF2-40B4-BE49-F238E27FC236}">
                <a16:creationId xmlns="" xmlns:a16="http://schemas.microsoft.com/office/drawing/2014/main" id="{C63C2E11-AF8D-6820-2372-02C97912C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923" y="5205396"/>
            <a:ext cx="14201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20(</a:t>
            </a:r>
            <a:r>
              <a:rPr lang="zh-CN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圈</a:t>
            </a:r>
            <a:r>
              <a:rPr lang="en-US" altLang="zh-CN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en-US" altLang="zh-TW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5" name="Text Box 115">
            <a:extLst>
              <a:ext uri="{FF2B5EF4-FFF2-40B4-BE49-F238E27FC236}">
                <a16:creationId xmlns="" xmlns:a16="http://schemas.microsoft.com/office/drawing/2014/main" id="{30E945CF-93B9-F23A-3C4A-311A123C5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4413" y="3092649"/>
            <a:ext cx="2916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滾動一圈的距離是：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" name="直線接點 6">
            <a:extLst>
              <a:ext uri="{FF2B5EF4-FFF2-40B4-BE49-F238E27FC236}">
                <a16:creationId xmlns="" xmlns:a16="http://schemas.microsoft.com/office/drawing/2014/main" id="{2FBEBAFD-1110-BDF7-480A-43CAEA4B6864}"/>
              </a:ext>
            </a:extLst>
          </p:cNvPr>
          <p:cNvCxnSpPr>
            <a:cxnSpLocks/>
          </p:cNvCxnSpPr>
          <p:nvPr/>
        </p:nvCxnSpPr>
        <p:spPr bwMode="auto">
          <a:xfrm>
            <a:off x="1623060" y="1874520"/>
            <a:ext cx="370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9" name="直線接點 8">
            <a:extLst>
              <a:ext uri="{FF2B5EF4-FFF2-40B4-BE49-F238E27FC236}">
                <a16:creationId xmlns="" xmlns:a16="http://schemas.microsoft.com/office/drawing/2014/main" id="{B26EA2AC-682C-D1CE-B8E9-1357A944EA5F}"/>
              </a:ext>
            </a:extLst>
          </p:cNvPr>
          <p:cNvCxnSpPr>
            <a:cxnSpLocks/>
          </p:cNvCxnSpPr>
          <p:nvPr/>
        </p:nvCxnSpPr>
        <p:spPr bwMode="auto">
          <a:xfrm>
            <a:off x="5523934" y="1382296"/>
            <a:ext cx="24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3" name="直線接點 12">
            <a:extLst>
              <a:ext uri="{FF2B5EF4-FFF2-40B4-BE49-F238E27FC236}">
                <a16:creationId xmlns="" xmlns:a16="http://schemas.microsoft.com/office/drawing/2014/main" id="{C24CEFFD-154A-BF45-C1E3-07272FF7416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380923" y="4086199"/>
            <a:ext cx="1103985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37" name="Text Box 115">
            <a:extLst>
              <a:ext uri="{FF2B5EF4-FFF2-40B4-BE49-F238E27FC236}">
                <a16:creationId xmlns="" xmlns:a16="http://schemas.microsoft.com/office/drawing/2014/main" id="{D94BCA96-7B99-4EFF-AE54-3FC87CC1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3451" y="472157"/>
            <a:ext cx="1772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先統一單位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643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0.30451 -0.00047 " pathEditMode="relative" rAng="0" ptsTypes="AA">
                                      <p:cBhvr>
                                        <p:cTn id="13" dur="2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2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5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5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25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/>
      <p:bldP spid="87" grpId="0"/>
      <p:bldP spid="87" grpId="1"/>
      <p:bldP spid="88" grpId="0" animBg="1"/>
      <p:bldP spid="88" grpId="1" animBg="1"/>
      <p:bldP spid="90" grpId="0"/>
      <p:bldP spid="90" grpId="1"/>
      <p:bldP spid="97" grpId="0"/>
      <p:bldP spid="97" grpId="1"/>
      <p:bldP spid="99" grpId="0"/>
      <p:bldP spid="99" grpId="1"/>
      <p:bldP spid="101" grpId="0"/>
      <p:bldP spid="101" grpId="1"/>
      <p:bldP spid="103" grpId="0"/>
      <p:bldP spid="103" grpId="1"/>
      <p:bldP spid="105" grpId="0"/>
      <p:bldP spid="105" grpId="1"/>
      <p:bldP spid="37" grpId="0"/>
      <p:bldP spid="37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矩形 58">
            <a:extLst>
              <a:ext uri="{FF2B5EF4-FFF2-40B4-BE49-F238E27FC236}">
                <a16:creationId xmlns="" xmlns:a16="http://schemas.microsoft.com/office/drawing/2014/main" id="{7523F985-58C4-46B3-9641-37AF87BF1F59}"/>
              </a:ext>
            </a:extLst>
          </p:cNvPr>
          <p:cNvSpPr/>
          <p:nvPr/>
        </p:nvSpPr>
        <p:spPr bwMode="auto">
          <a:xfrm>
            <a:off x="1852497" y="960791"/>
            <a:ext cx="5933757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20" name="组合 19">
            <a:extLst>
              <a:ext uri="{FF2B5EF4-FFF2-40B4-BE49-F238E27FC236}">
                <a16:creationId xmlns="" xmlns:a16="http://schemas.microsoft.com/office/drawing/2014/main" id="{57B52EF3-DA99-4C09-ABB2-487F2D982053}"/>
              </a:ext>
            </a:extLst>
          </p:cNvPr>
          <p:cNvGrpSpPr/>
          <p:nvPr/>
        </p:nvGrpSpPr>
        <p:grpSpPr>
          <a:xfrm>
            <a:off x="3770261" y="1781254"/>
            <a:ext cx="3604227" cy="2329486"/>
            <a:chOff x="2536589" y="945357"/>
            <a:chExt cx="3604227" cy="2329486"/>
          </a:xfrm>
        </p:grpSpPr>
        <p:grpSp>
          <p:nvGrpSpPr>
            <p:cNvPr id="18" name="组合 17">
              <a:extLst>
                <a:ext uri="{FF2B5EF4-FFF2-40B4-BE49-F238E27FC236}">
                  <a16:creationId xmlns="" xmlns:a16="http://schemas.microsoft.com/office/drawing/2014/main" id="{FC9CBF6A-6256-4C6B-9221-54AF03FD709E}"/>
                </a:ext>
              </a:extLst>
            </p:cNvPr>
            <p:cNvGrpSpPr/>
            <p:nvPr/>
          </p:nvGrpSpPr>
          <p:grpSpPr>
            <a:xfrm>
              <a:off x="3174440" y="950343"/>
              <a:ext cx="1952437" cy="1943860"/>
              <a:chOff x="3174440" y="950343"/>
              <a:chExt cx="1952437" cy="1943860"/>
            </a:xfrm>
          </p:grpSpPr>
          <p:grpSp>
            <p:nvGrpSpPr>
              <p:cNvPr id="16" name="组合 15">
                <a:extLst>
                  <a:ext uri="{FF2B5EF4-FFF2-40B4-BE49-F238E27FC236}">
                    <a16:creationId xmlns="" xmlns:a16="http://schemas.microsoft.com/office/drawing/2014/main" id="{F597577F-382A-45F5-9CD3-16C3EA50AB38}"/>
                  </a:ext>
                </a:extLst>
              </p:cNvPr>
              <p:cNvGrpSpPr/>
              <p:nvPr/>
            </p:nvGrpSpPr>
            <p:grpSpPr>
              <a:xfrm>
                <a:off x="4154877" y="1669054"/>
                <a:ext cx="972000" cy="504811"/>
                <a:chOff x="4166805" y="1680982"/>
                <a:chExt cx="972000" cy="504811"/>
              </a:xfrm>
            </p:grpSpPr>
            <p:sp>
              <p:nvSpPr>
                <p:cNvPr id="12" name="梯形 11">
                  <a:extLst>
                    <a:ext uri="{FF2B5EF4-FFF2-40B4-BE49-F238E27FC236}">
                      <a16:creationId xmlns="" xmlns:a16="http://schemas.microsoft.com/office/drawing/2014/main" id="{14A74A22-CA34-4ABE-8B29-346E27703CF3}"/>
                    </a:ext>
                  </a:extLst>
                </p:cNvPr>
                <p:cNvSpPr/>
                <p:nvPr/>
              </p:nvSpPr>
              <p:spPr bwMode="auto">
                <a:xfrm>
                  <a:off x="4166805" y="1680982"/>
                  <a:ext cx="972000" cy="252000"/>
                </a:xfrm>
                <a:prstGeom prst="trapezoid">
                  <a:avLst>
                    <a:gd name="adj" fmla="val 100355"/>
                  </a:avLst>
                </a:prstGeom>
                <a:noFill/>
                <a:ln w="9525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70" name="梯形 69">
                  <a:extLst>
                    <a:ext uri="{FF2B5EF4-FFF2-40B4-BE49-F238E27FC236}">
                      <a16:creationId xmlns="" xmlns:a16="http://schemas.microsoft.com/office/drawing/2014/main" id="{5F73BC61-CF31-406F-8EF4-E405AF0650F2}"/>
                    </a:ext>
                  </a:extLst>
                </p:cNvPr>
                <p:cNvSpPr/>
                <p:nvPr/>
              </p:nvSpPr>
              <p:spPr bwMode="auto">
                <a:xfrm flipV="1">
                  <a:off x="4166805" y="1933793"/>
                  <a:ext cx="972000" cy="252000"/>
                </a:xfrm>
                <a:prstGeom prst="trapezoid">
                  <a:avLst>
                    <a:gd name="adj" fmla="val 100355"/>
                  </a:avLst>
                </a:prstGeom>
                <a:noFill/>
                <a:ln w="9525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</p:grpSp>
          <p:grpSp>
            <p:nvGrpSpPr>
              <p:cNvPr id="71" name="组合 70">
                <a:extLst>
                  <a:ext uri="{FF2B5EF4-FFF2-40B4-BE49-F238E27FC236}">
                    <a16:creationId xmlns="" xmlns:a16="http://schemas.microsoft.com/office/drawing/2014/main" id="{E90D3B9F-11B6-42BB-A31B-60C2342D750E}"/>
                  </a:ext>
                </a:extLst>
              </p:cNvPr>
              <p:cNvGrpSpPr/>
              <p:nvPr/>
            </p:nvGrpSpPr>
            <p:grpSpPr>
              <a:xfrm>
                <a:off x="3174440" y="1670007"/>
                <a:ext cx="972000" cy="503177"/>
                <a:chOff x="4166805" y="1680982"/>
                <a:chExt cx="972000" cy="503177"/>
              </a:xfrm>
            </p:grpSpPr>
            <p:sp>
              <p:nvSpPr>
                <p:cNvPr id="72" name="梯形 71">
                  <a:extLst>
                    <a:ext uri="{FF2B5EF4-FFF2-40B4-BE49-F238E27FC236}">
                      <a16:creationId xmlns="" xmlns:a16="http://schemas.microsoft.com/office/drawing/2014/main" id="{47412204-8CE9-4291-A6FE-9F8B8421DDB7}"/>
                    </a:ext>
                  </a:extLst>
                </p:cNvPr>
                <p:cNvSpPr/>
                <p:nvPr/>
              </p:nvSpPr>
              <p:spPr bwMode="auto">
                <a:xfrm>
                  <a:off x="4166805" y="1680982"/>
                  <a:ext cx="972000" cy="252000"/>
                </a:xfrm>
                <a:prstGeom prst="trapezoid">
                  <a:avLst>
                    <a:gd name="adj" fmla="val 100355"/>
                  </a:avLst>
                </a:prstGeom>
                <a:noFill/>
                <a:ln w="9525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73" name="梯形 72">
                  <a:extLst>
                    <a:ext uri="{FF2B5EF4-FFF2-40B4-BE49-F238E27FC236}">
                      <a16:creationId xmlns="" xmlns:a16="http://schemas.microsoft.com/office/drawing/2014/main" id="{9295B2CE-10D9-4A2B-AA8F-D635062AE7E7}"/>
                    </a:ext>
                  </a:extLst>
                </p:cNvPr>
                <p:cNvSpPr/>
                <p:nvPr/>
              </p:nvSpPr>
              <p:spPr bwMode="auto">
                <a:xfrm flipV="1">
                  <a:off x="4166805" y="1932159"/>
                  <a:ext cx="972000" cy="252000"/>
                </a:xfrm>
                <a:prstGeom prst="trapezoid">
                  <a:avLst>
                    <a:gd name="adj" fmla="val 100355"/>
                  </a:avLst>
                </a:prstGeom>
                <a:noFill/>
                <a:ln w="9525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</p:grpSp>
          <p:grpSp>
            <p:nvGrpSpPr>
              <p:cNvPr id="74" name="组合 73">
                <a:extLst>
                  <a:ext uri="{FF2B5EF4-FFF2-40B4-BE49-F238E27FC236}">
                    <a16:creationId xmlns="" xmlns:a16="http://schemas.microsoft.com/office/drawing/2014/main" id="{CBC133AB-CFCF-44DB-B37C-E0CE1428A4A1}"/>
                  </a:ext>
                </a:extLst>
              </p:cNvPr>
              <p:cNvGrpSpPr/>
              <p:nvPr/>
            </p:nvGrpSpPr>
            <p:grpSpPr>
              <a:xfrm rot="16200000">
                <a:off x="3664333" y="1183937"/>
                <a:ext cx="972004" cy="504815"/>
                <a:chOff x="4166801" y="1680982"/>
                <a:chExt cx="972004" cy="504815"/>
              </a:xfrm>
            </p:grpSpPr>
            <p:sp>
              <p:nvSpPr>
                <p:cNvPr id="75" name="梯形 74">
                  <a:extLst>
                    <a:ext uri="{FF2B5EF4-FFF2-40B4-BE49-F238E27FC236}">
                      <a16:creationId xmlns="" xmlns:a16="http://schemas.microsoft.com/office/drawing/2014/main" id="{56D52FC9-92C4-4462-9B3B-2DCE2045E7A5}"/>
                    </a:ext>
                  </a:extLst>
                </p:cNvPr>
                <p:cNvSpPr/>
                <p:nvPr/>
              </p:nvSpPr>
              <p:spPr bwMode="auto">
                <a:xfrm>
                  <a:off x="4166805" y="1680982"/>
                  <a:ext cx="972000" cy="252000"/>
                </a:xfrm>
                <a:prstGeom prst="trapezoid">
                  <a:avLst>
                    <a:gd name="adj" fmla="val 100355"/>
                  </a:avLst>
                </a:prstGeom>
                <a:noFill/>
                <a:ln w="9525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76" name="梯形 75">
                  <a:extLst>
                    <a:ext uri="{FF2B5EF4-FFF2-40B4-BE49-F238E27FC236}">
                      <a16:creationId xmlns="" xmlns:a16="http://schemas.microsoft.com/office/drawing/2014/main" id="{E7470E34-0E48-4C33-81C2-1101418D35EC}"/>
                    </a:ext>
                  </a:extLst>
                </p:cNvPr>
                <p:cNvSpPr/>
                <p:nvPr/>
              </p:nvSpPr>
              <p:spPr bwMode="auto">
                <a:xfrm flipV="1">
                  <a:off x="4166801" y="1933797"/>
                  <a:ext cx="972000" cy="252000"/>
                </a:xfrm>
                <a:prstGeom prst="trapezoid">
                  <a:avLst>
                    <a:gd name="adj" fmla="val 100355"/>
                  </a:avLst>
                </a:prstGeom>
                <a:noFill/>
                <a:ln w="9525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</p:grpSp>
          <p:grpSp>
            <p:nvGrpSpPr>
              <p:cNvPr id="77" name="组合 76">
                <a:extLst>
                  <a:ext uri="{FF2B5EF4-FFF2-40B4-BE49-F238E27FC236}">
                    <a16:creationId xmlns="" xmlns:a16="http://schemas.microsoft.com/office/drawing/2014/main" id="{1F3B6152-ACB8-47FD-9AAA-2482DC979285}"/>
                  </a:ext>
                </a:extLst>
              </p:cNvPr>
              <p:cNvGrpSpPr/>
              <p:nvPr/>
            </p:nvGrpSpPr>
            <p:grpSpPr>
              <a:xfrm rot="5400000" flipV="1">
                <a:off x="3664417" y="2156614"/>
                <a:ext cx="972000" cy="503177"/>
                <a:chOff x="4166805" y="1680982"/>
                <a:chExt cx="972000" cy="503177"/>
              </a:xfrm>
            </p:grpSpPr>
            <p:sp>
              <p:nvSpPr>
                <p:cNvPr id="78" name="梯形 77">
                  <a:extLst>
                    <a:ext uri="{FF2B5EF4-FFF2-40B4-BE49-F238E27FC236}">
                      <a16:creationId xmlns="" xmlns:a16="http://schemas.microsoft.com/office/drawing/2014/main" id="{C0A8E4EA-15FA-4AAA-8665-4C1186257930}"/>
                    </a:ext>
                  </a:extLst>
                </p:cNvPr>
                <p:cNvSpPr/>
                <p:nvPr/>
              </p:nvSpPr>
              <p:spPr bwMode="auto">
                <a:xfrm>
                  <a:off x="4166805" y="1680982"/>
                  <a:ext cx="972000" cy="252000"/>
                </a:xfrm>
                <a:prstGeom prst="trapezoid">
                  <a:avLst>
                    <a:gd name="adj" fmla="val 100355"/>
                  </a:avLst>
                </a:prstGeom>
                <a:noFill/>
                <a:ln w="9525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79" name="梯形 78">
                  <a:extLst>
                    <a:ext uri="{FF2B5EF4-FFF2-40B4-BE49-F238E27FC236}">
                      <a16:creationId xmlns="" xmlns:a16="http://schemas.microsoft.com/office/drawing/2014/main" id="{F5422455-F51A-48F8-B67C-F29AC6F5B8CA}"/>
                    </a:ext>
                  </a:extLst>
                </p:cNvPr>
                <p:cNvSpPr/>
                <p:nvPr/>
              </p:nvSpPr>
              <p:spPr bwMode="auto">
                <a:xfrm flipV="1">
                  <a:off x="4166805" y="1932159"/>
                  <a:ext cx="972000" cy="252000"/>
                </a:xfrm>
                <a:prstGeom prst="trapezoid">
                  <a:avLst>
                    <a:gd name="adj" fmla="val 100355"/>
                  </a:avLst>
                </a:prstGeom>
                <a:noFill/>
                <a:ln w="9525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</p:grpSp>
        </p:grpSp>
        <p:grpSp>
          <p:nvGrpSpPr>
            <p:cNvPr id="14" name="组合 13">
              <a:extLst>
                <a:ext uri="{FF2B5EF4-FFF2-40B4-BE49-F238E27FC236}">
                  <a16:creationId xmlns="" xmlns:a16="http://schemas.microsoft.com/office/drawing/2014/main" id="{9A2F9076-C18C-4075-A7CD-43F03E2D2F8B}"/>
                </a:ext>
              </a:extLst>
            </p:cNvPr>
            <p:cNvGrpSpPr/>
            <p:nvPr/>
          </p:nvGrpSpPr>
          <p:grpSpPr>
            <a:xfrm>
              <a:off x="5110577" y="945357"/>
              <a:ext cx="1030239" cy="1947087"/>
              <a:chOff x="5110577" y="945357"/>
              <a:chExt cx="1030239" cy="1947087"/>
            </a:xfrm>
          </p:grpSpPr>
          <p:grpSp>
            <p:nvGrpSpPr>
              <p:cNvPr id="38" name="组合 37">
                <a:extLst>
                  <a:ext uri="{FF2B5EF4-FFF2-40B4-BE49-F238E27FC236}">
                    <a16:creationId xmlns="" xmlns:a16="http://schemas.microsoft.com/office/drawing/2014/main" id="{24751CC8-46D8-4A66-B78A-4E4181A29A26}"/>
                  </a:ext>
                </a:extLst>
              </p:cNvPr>
              <p:cNvGrpSpPr/>
              <p:nvPr/>
            </p:nvGrpSpPr>
            <p:grpSpPr>
              <a:xfrm>
                <a:off x="5110577" y="945357"/>
                <a:ext cx="117096" cy="1947087"/>
                <a:chOff x="3050465" y="1040276"/>
                <a:chExt cx="117096" cy="1947087"/>
              </a:xfrm>
            </p:grpSpPr>
            <p:cxnSp>
              <p:nvCxnSpPr>
                <p:cNvPr id="81" name="直線單箭頭接點 77">
                  <a:extLst>
                    <a:ext uri="{FF2B5EF4-FFF2-40B4-BE49-F238E27FC236}">
                      <a16:creationId xmlns="" xmlns:a16="http://schemas.microsoft.com/office/drawing/2014/main" id="{E5854DD6-D75E-4499-BEA0-865BE99B7A2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6200000">
                  <a:off x="2131755" y="2012519"/>
                  <a:ext cx="1944000" cy="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triangle"/>
                  <a:tailEnd type="triangle"/>
                </a:ln>
              </p:spPr>
            </p:cxnSp>
            <p:cxnSp>
              <p:nvCxnSpPr>
                <p:cNvPr id="29" name="直接连接符 28">
                  <a:extLst>
                    <a:ext uri="{FF2B5EF4-FFF2-40B4-BE49-F238E27FC236}">
                      <a16:creationId xmlns="" xmlns:a16="http://schemas.microsoft.com/office/drawing/2014/main" id="{A4B60A38-4DDC-432F-B0D6-558592339EA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050465" y="1040276"/>
                  <a:ext cx="108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82" name="直接连接符 81">
                  <a:extLst>
                    <a:ext uri="{FF2B5EF4-FFF2-40B4-BE49-F238E27FC236}">
                      <a16:creationId xmlns="" xmlns:a16="http://schemas.microsoft.com/office/drawing/2014/main" id="{4268B136-30FB-4367-BF89-A16D46C80D3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059561" y="2987363"/>
                  <a:ext cx="108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/>
                  <a:tailEnd/>
                </a:ln>
              </p:spPr>
            </p:cxnSp>
          </p:grpSp>
          <p:sp>
            <p:nvSpPr>
              <p:cNvPr id="80" name="Rectangle 4">
                <a:extLst>
                  <a:ext uri="{FF2B5EF4-FFF2-40B4-BE49-F238E27FC236}">
                    <a16:creationId xmlns="" xmlns:a16="http://schemas.microsoft.com/office/drawing/2014/main" id="{0D13617C-2242-4D1A-BEC5-A2B0828645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7234" y="1690978"/>
                <a:ext cx="963582" cy="40011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0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標楷體" panose="03000509000000000000" pitchFamily="65" charset="-120"/>
                  </a:rPr>
                  <a:t>24</a:t>
                </a:r>
                <a:r>
                  <a:rPr lang="en-US" altLang="zh-CN" sz="20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cm</a:t>
                </a:r>
              </a:p>
            </p:txBody>
          </p:sp>
        </p:grpSp>
        <p:grpSp>
          <p:nvGrpSpPr>
            <p:cNvPr id="15" name="组合 14">
              <a:extLst>
                <a:ext uri="{FF2B5EF4-FFF2-40B4-BE49-F238E27FC236}">
                  <a16:creationId xmlns="" xmlns:a16="http://schemas.microsoft.com/office/drawing/2014/main" id="{93038F42-BFD6-4115-914E-A42CB18F075A}"/>
                </a:ext>
              </a:extLst>
            </p:cNvPr>
            <p:cNvGrpSpPr/>
            <p:nvPr/>
          </p:nvGrpSpPr>
          <p:grpSpPr>
            <a:xfrm>
              <a:off x="3181337" y="2871709"/>
              <a:ext cx="1947084" cy="403134"/>
              <a:chOff x="3181337" y="2871709"/>
              <a:chExt cx="1947084" cy="403134"/>
            </a:xfrm>
          </p:grpSpPr>
          <p:grpSp>
            <p:nvGrpSpPr>
              <p:cNvPr id="83" name="组合 82">
                <a:extLst>
                  <a:ext uri="{FF2B5EF4-FFF2-40B4-BE49-F238E27FC236}">
                    <a16:creationId xmlns="" xmlns:a16="http://schemas.microsoft.com/office/drawing/2014/main" id="{12D09538-2281-44F2-9140-5ABD79304884}"/>
                  </a:ext>
                </a:extLst>
              </p:cNvPr>
              <p:cNvGrpSpPr/>
              <p:nvPr/>
            </p:nvGrpSpPr>
            <p:grpSpPr>
              <a:xfrm rot="16200000">
                <a:off x="4098604" y="1954442"/>
                <a:ext cx="112549" cy="1947084"/>
                <a:chOff x="3045913" y="1040279"/>
                <a:chExt cx="112549" cy="1947084"/>
              </a:xfrm>
            </p:grpSpPr>
            <p:cxnSp>
              <p:nvCxnSpPr>
                <p:cNvPr id="84" name="直線單箭頭接點 77">
                  <a:extLst>
                    <a:ext uri="{FF2B5EF4-FFF2-40B4-BE49-F238E27FC236}">
                      <a16:creationId xmlns="" xmlns:a16="http://schemas.microsoft.com/office/drawing/2014/main" id="{144D7C04-F662-458E-882B-7CC2340F285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6200000">
                  <a:off x="2131755" y="2012519"/>
                  <a:ext cx="1944000" cy="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triangle"/>
                  <a:tailEnd type="triangle"/>
                </a:ln>
              </p:spPr>
            </p:cxnSp>
            <p:cxnSp>
              <p:nvCxnSpPr>
                <p:cNvPr id="85" name="直接连接符 84">
                  <a:extLst>
                    <a:ext uri="{FF2B5EF4-FFF2-40B4-BE49-F238E27FC236}">
                      <a16:creationId xmlns="" xmlns:a16="http://schemas.microsoft.com/office/drawing/2014/main" id="{D0CB2BDB-5A94-4F19-B122-EB3B5497AC4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050462" y="1040279"/>
                  <a:ext cx="108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86" name="直接连接符 85">
                  <a:extLst>
                    <a:ext uri="{FF2B5EF4-FFF2-40B4-BE49-F238E27FC236}">
                      <a16:creationId xmlns="" xmlns:a16="http://schemas.microsoft.com/office/drawing/2014/main" id="{3085DDFC-89CD-49A8-8B13-3AC2E83FF0D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045913" y="2987363"/>
                  <a:ext cx="108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/>
                  <a:tailEnd/>
                </a:ln>
              </p:spPr>
            </p:cxnSp>
          </p:grpSp>
          <p:sp>
            <p:nvSpPr>
              <p:cNvPr id="87" name="Rectangle 4">
                <a:extLst>
                  <a:ext uri="{FF2B5EF4-FFF2-40B4-BE49-F238E27FC236}">
                    <a16:creationId xmlns="" xmlns:a16="http://schemas.microsoft.com/office/drawing/2014/main" id="{D7ED98A5-64BF-4161-90F6-27312DD4B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19415" y="2874733"/>
                <a:ext cx="852584" cy="40011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0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標楷體" panose="03000509000000000000" pitchFamily="65" charset="-120"/>
                  </a:rPr>
                  <a:t>24</a:t>
                </a:r>
                <a:r>
                  <a:rPr lang="en-US" altLang="zh-CN" sz="20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cm</a:t>
                </a:r>
              </a:p>
            </p:txBody>
          </p:sp>
        </p:grpSp>
        <p:grpSp>
          <p:nvGrpSpPr>
            <p:cNvPr id="19" name="组合 18">
              <a:extLst>
                <a:ext uri="{FF2B5EF4-FFF2-40B4-BE49-F238E27FC236}">
                  <a16:creationId xmlns="" xmlns:a16="http://schemas.microsoft.com/office/drawing/2014/main" id="{4C8D787E-7443-49CA-AE3B-364E9EAB3B5E}"/>
                </a:ext>
              </a:extLst>
            </p:cNvPr>
            <p:cNvGrpSpPr/>
            <p:nvPr/>
          </p:nvGrpSpPr>
          <p:grpSpPr>
            <a:xfrm>
              <a:off x="2536589" y="1674047"/>
              <a:ext cx="1831895" cy="937722"/>
              <a:chOff x="2536589" y="1674047"/>
              <a:chExt cx="1831895" cy="937722"/>
            </a:xfrm>
          </p:grpSpPr>
          <p:grpSp>
            <p:nvGrpSpPr>
              <p:cNvPr id="10" name="组合 9">
                <a:extLst>
                  <a:ext uri="{FF2B5EF4-FFF2-40B4-BE49-F238E27FC236}">
                    <a16:creationId xmlns="" xmlns:a16="http://schemas.microsoft.com/office/drawing/2014/main" id="{E562B057-DC2D-4C74-BAA0-F3F19A96BF0A}"/>
                  </a:ext>
                </a:extLst>
              </p:cNvPr>
              <p:cNvGrpSpPr/>
              <p:nvPr/>
            </p:nvGrpSpPr>
            <p:grpSpPr>
              <a:xfrm>
                <a:off x="3881985" y="1674047"/>
                <a:ext cx="74757" cy="248634"/>
                <a:chOff x="3881985" y="1674047"/>
                <a:chExt cx="74757" cy="248634"/>
              </a:xfrm>
            </p:grpSpPr>
            <p:cxnSp>
              <p:nvCxnSpPr>
                <p:cNvPr id="4" name="直接连接符 3">
                  <a:extLst>
                    <a:ext uri="{FF2B5EF4-FFF2-40B4-BE49-F238E27FC236}">
                      <a16:creationId xmlns="" xmlns:a16="http://schemas.microsoft.com/office/drawing/2014/main" id="{56A5E6C1-B058-4822-A08E-CC0F5135544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3881985" y="1674047"/>
                  <a:ext cx="0" cy="248634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sp>
              <p:nvSpPr>
                <p:cNvPr id="8" name="任意多边形: 形状 7">
                  <a:extLst>
                    <a:ext uri="{FF2B5EF4-FFF2-40B4-BE49-F238E27FC236}">
                      <a16:creationId xmlns="" xmlns:a16="http://schemas.microsoft.com/office/drawing/2014/main" id="{604FD85D-D352-400D-BBBD-D1B737A33292}"/>
                    </a:ext>
                  </a:extLst>
                </p:cNvPr>
                <p:cNvSpPr/>
                <p:nvPr/>
              </p:nvSpPr>
              <p:spPr bwMode="auto">
                <a:xfrm>
                  <a:off x="3884742" y="1849488"/>
                  <a:ext cx="72000" cy="72000"/>
                </a:xfrm>
                <a:custGeom>
                  <a:avLst/>
                  <a:gdLst>
                    <a:gd name="connsiteX0" fmla="*/ 0 w 1428750"/>
                    <a:gd name="connsiteY0" fmla="*/ 0 h 1552575"/>
                    <a:gd name="connsiteX1" fmla="*/ 1428750 w 1428750"/>
                    <a:gd name="connsiteY1" fmla="*/ 0 h 1552575"/>
                    <a:gd name="connsiteX2" fmla="*/ 1428750 w 1428750"/>
                    <a:gd name="connsiteY2" fmla="*/ 1552575 h 1552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428750" h="1552575">
                      <a:moveTo>
                        <a:pt x="0" y="0"/>
                      </a:moveTo>
                      <a:lnTo>
                        <a:pt x="1428750" y="0"/>
                      </a:lnTo>
                      <a:lnTo>
                        <a:pt x="1428750" y="1552575"/>
                      </a:lnTo>
                    </a:path>
                  </a:pathLst>
                </a:custGeom>
                <a:noFill/>
                <a:ln w="12700" cap="flat" cmpd="sng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grpSp>
            <p:nvGrpSpPr>
              <p:cNvPr id="13" name="组合 12">
                <a:extLst>
                  <a:ext uri="{FF2B5EF4-FFF2-40B4-BE49-F238E27FC236}">
                    <a16:creationId xmlns="" xmlns:a16="http://schemas.microsoft.com/office/drawing/2014/main" id="{C9509F58-A419-4B82-BF70-6C57C9F51E45}"/>
                  </a:ext>
                </a:extLst>
              </p:cNvPr>
              <p:cNvGrpSpPr/>
              <p:nvPr/>
            </p:nvGrpSpPr>
            <p:grpSpPr>
              <a:xfrm>
                <a:off x="2536589" y="1795054"/>
                <a:ext cx="1831895" cy="816715"/>
                <a:chOff x="2536589" y="1795054"/>
                <a:chExt cx="1831895" cy="816715"/>
              </a:xfrm>
            </p:grpSpPr>
            <p:sp>
              <p:nvSpPr>
                <p:cNvPr id="11" name="弧形 10">
                  <a:extLst>
                    <a:ext uri="{FF2B5EF4-FFF2-40B4-BE49-F238E27FC236}">
                      <a16:creationId xmlns="" xmlns:a16="http://schemas.microsoft.com/office/drawing/2014/main" id="{54909AC5-E1A3-416F-B627-774539E30808}"/>
                    </a:ext>
                  </a:extLst>
                </p:cNvPr>
                <p:cNvSpPr/>
                <p:nvPr/>
              </p:nvSpPr>
              <p:spPr bwMode="auto">
                <a:xfrm>
                  <a:off x="2962540" y="1795054"/>
                  <a:ext cx="1405944" cy="816715"/>
                </a:xfrm>
                <a:prstGeom prst="arc">
                  <a:avLst>
                    <a:gd name="adj1" fmla="val 10946000"/>
                    <a:gd name="adj2" fmla="val 17446335"/>
                  </a:avLst>
                </a:prstGeom>
                <a:noFill/>
                <a:ln w="12700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91" name="Rectangle 4">
                  <a:extLst>
                    <a:ext uri="{FF2B5EF4-FFF2-40B4-BE49-F238E27FC236}">
                      <a16:creationId xmlns="" xmlns:a16="http://schemas.microsoft.com/office/drawing/2014/main" id="{7CF9F52C-71F5-47AF-B651-D32BFF22B0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36589" y="2053125"/>
                  <a:ext cx="728920" cy="400110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prstShdw prst="shdw17" dist="17961" dir="2700000">
                    <a:srgbClr val="003D99">
                      <a:alpha val="79999"/>
                    </a:srgbClr>
                  </a:prst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anchor="ctr">
                  <a:spAutoFit/>
                </a:bodyPr>
                <a:lstStyle>
                  <a:lvl1pPr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r>
                    <a:rPr lang="en-US" altLang="zh-CN" sz="2000" b="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ea typeface="標楷體" panose="03000509000000000000" pitchFamily="65" charset="-120"/>
                    </a:rPr>
                    <a:t>4</a:t>
                  </a:r>
                  <a:r>
                    <a:rPr lang="en-US" altLang="zh-CN" sz="2000" b="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ea typeface="標楷體" panose="03000509000000000000" pitchFamily="65" charset="-120"/>
                      <a:sym typeface="Wingdings 3" panose="05040102010807070707" pitchFamily="18" charset="2"/>
                    </a:rPr>
                    <a:t>cm</a:t>
                  </a:r>
                </a:p>
              </p:txBody>
            </p:sp>
          </p:grpSp>
        </p:grpSp>
        <p:grpSp>
          <p:nvGrpSpPr>
            <p:cNvPr id="17" name="组合 16">
              <a:extLst>
                <a:ext uri="{FF2B5EF4-FFF2-40B4-BE49-F238E27FC236}">
                  <a16:creationId xmlns="" xmlns:a16="http://schemas.microsoft.com/office/drawing/2014/main" id="{F86DCF2A-4C7C-4E6E-8539-9FF7E0588683}"/>
                </a:ext>
              </a:extLst>
            </p:cNvPr>
            <p:cNvGrpSpPr/>
            <p:nvPr/>
          </p:nvGrpSpPr>
          <p:grpSpPr>
            <a:xfrm>
              <a:off x="3331972" y="1217845"/>
              <a:ext cx="708799" cy="447255"/>
              <a:chOff x="3331972" y="1217845"/>
              <a:chExt cx="708799" cy="447255"/>
            </a:xfrm>
          </p:grpSpPr>
          <p:grpSp>
            <p:nvGrpSpPr>
              <p:cNvPr id="92" name="组合 91">
                <a:extLst>
                  <a:ext uri="{FF2B5EF4-FFF2-40B4-BE49-F238E27FC236}">
                    <a16:creationId xmlns="" xmlns:a16="http://schemas.microsoft.com/office/drawing/2014/main" id="{8E42CBFF-A710-4A96-9745-AD9BD8339542}"/>
                  </a:ext>
                </a:extLst>
              </p:cNvPr>
              <p:cNvGrpSpPr/>
              <p:nvPr/>
            </p:nvGrpSpPr>
            <p:grpSpPr>
              <a:xfrm rot="16200000">
                <a:off x="3583530" y="1359100"/>
                <a:ext cx="144000" cy="468000"/>
                <a:chOff x="3068822" y="1016496"/>
                <a:chExt cx="69387" cy="2190982"/>
              </a:xfrm>
            </p:grpSpPr>
            <p:cxnSp>
              <p:nvCxnSpPr>
                <p:cNvPr id="93" name="直線單箭頭接點 77">
                  <a:extLst>
                    <a:ext uri="{FF2B5EF4-FFF2-40B4-BE49-F238E27FC236}">
                      <a16:creationId xmlns="" xmlns:a16="http://schemas.microsoft.com/office/drawing/2014/main" id="{F9DDDDBB-A209-4C15-A9E0-B53BBC0B79D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16200000">
                  <a:off x="2008263" y="2111987"/>
                  <a:ext cx="2190982" cy="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triangle"/>
                  <a:tailEnd type="triangle"/>
                </a:ln>
              </p:spPr>
            </p:cxnSp>
            <p:cxnSp>
              <p:nvCxnSpPr>
                <p:cNvPr id="94" name="直接连接符 93">
                  <a:extLst>
                    <a:ext uri="{FF2B5EF4-FFF2-40B4-BE49-F238E27FC236}">
                      <a16:creationId xmlns="" xmlns:a16="http://schemas.microsoft.com/office/drawing/2014/main" id="{C95A73D3-B176-43F5-94E4-35124698C23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068822" y="1040275"/>
                  <a:ext cx="69387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/>
                  <a:tailEnd/>
                </a:ln>
              </p:spPr>
            </p:cxnSp>
          </p:grpSp>
          <p:sp>
            <p:nvSpPr>
              <p:cNvPr id="96" name="Rectangle 4">
                <a:extLst>
                  <a:ext uri="{FF2B5EF4-FFF2-40B4-BE49-F238E27FC236}">
                    <a16:creationId xmlns="" xmlns:a16="http://schemas.microsoft.com/office/drawing/2014/main" id="{5DC814AD-D98D-48B4-A9DC-C17D454347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1972" y="1217845"/>
                <a:ext cx="708799" cy="40011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0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標楷體" panose="03000509000000000000" pitchFamily="65" charset="-120"/>
                  </a:rPr>
                  <a:t>8</a:t>
                </a:r>
                <a:r>
                  <a:rPr lang="en-US" altLang="zh-CN" sz="2000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cm</a:t>
                </a:r>
              </a:p>
            </p:txBody>
          </p:sp>
        </p:grpSp>
      </p:grp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AC671256-FED4-5117-706C-AE1514B5C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40" y="304562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4" name="Rectangle 4">
            <a:extLst>
              <a:ext uri="{FF2B5EF4-FFF2-40B4-BE49-F238E27FC236}">
                <a16:creationId xmlns="" xmlns:a16="http://schemas.microsoft.com/office/drawing/2014/main" id="{CD453D6E-FB15-4789-BE6A-45C402A1C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3" y="1958451"/>
            <a:ext cx="2623034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640cm² 	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B. 384cm²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320cm² 	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D. 40cm²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75B5E307-7A76-45AD-B6EF-C0D679A24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995" y="886345"/>
            <a:ext cx="8018364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以下的標誌由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個大小和形狀相同的梯形組成，標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誌的面積是多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少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DB714D1D-CAAB-B61E-A79E-32D00FA1D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TextBox 27">
            <a:extLst>
              <a:ext uri="{FF2B5EF4-FFF2-40B4-BE49-F238E27FC236}">
                <a16:creationId xmlns="" xmlns:a16="http://schemas.microsoft.com/office/drawing/2014/main" id="{0344A540-FE6A-8A4D-BE39-64F83CAE80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598" y="3007194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1" name="Rectangle 192">
            <a:extLst>
              <a:ext uri="{FF2B5EF4-FFF2-40B4-BE49-F238E27FC236}">
                <a16:creationId xmlns="" xmlns:a16="http://schemas.microsoft.com/office/drawing/2014/main" id="{9B728BD7-14BB-49FB-B483-5207D1186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9617" y="3222834"/>
            <a:ext cx="19453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梯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形的下底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</a:p>
        </p:txBody>
      </p:sp>
      <p:sp>
        <p:nvSpPr>
          <p:cNvPr id="64" name="Rectangle 192">
            <a:extLst>
              <a:ext uri="{FF2B5EF4-FFF2-40B4-BE49-F238E27FC236}">
                <a16:creationId xmlns="" xmlns:a16="http://schemas.microsoft.com/office/drawing/2014/main" id="{B443E345-34BC-4843-8BB5-134037F50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8426" y="3664212"/>
            <a:ext cx="22525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24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÷2 = 12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(cm)</a:t>
            </a:r>
          </a:p>
        </p:txBody>
      </p:sp>
      <p:cxnSp>
        <p:nvCxnSpPr>
          <p:cNvPr id="65" name="直接箭头连接符 64">
            <a:extLst>
              <a:ext uri="{FF2B5EF4-FFF2-40B4-BE49-F238E27FC236}">
                <a16:creationId xmlns="" xmlns:a16="http://schemas.microsoft.com/office/drawing/2014/main" id="{12EE0A9B-53FA-4361-853D-0C3A218CBFF8}"/>
              </a:ext>
            </a:extLst>
          </p:cNvPr>
          <p:cNvCxnSpPr>
            <a:cxnSpLocks/>
          </p:cNvCxnSpPr>
          <p:nvPr/>
        </p:nvCxnSpPr>
        <p:spPr bwMode="auto">
          <a:xfrm>
            <a:off x="4408238" y="2750463"/>
            <a:ext cx="972000" cy="0"/>
          </a:xfrm>
          <a:prstGeom prst="straightConnector1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8" name="Rectangle 192">
            <a:extLst>
              <a:ext uri="{FF2B5EF4-FFF2-40B4-BE49-F238E27FC236}">
                <a16:creationId xmlns="" xmlns:a16="http://schemas.microsoft.com/office/drawing/2014/main" id="{396BE693-38D8-40A7-BC0C-59FF52DFE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732" y="4238165"/>
            <a:ext cx="53521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標誌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的面積 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一個梯形的面積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endParaRPr lang="zh-CN" altLang="en-US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9" name="Rectangle 192">
            <a:extLst>
              <a:ext uri="{FF2B5EF4-FFF2-40B4-BE49-F238E27FC236}">
                <a16:creationId xmlns="" xmlns:a16="http://schemas.microsoft.com/office/drawing/2014/main" id="{428128A7-5A8A-4663-B104-19E92CCF1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902" y="4736712"/>
            <a:ext cx="26318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12)</a:t>
            </a:r>
            <a:r>
              <a:rPr lang="en-US" altLang="zh-CN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</a:rPr>
              <a:t>4÷2</a:t>
            </a:r>
            <a:endParaRPr lang="zh-TW" altLang="en-US" sz="28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  <p:sp>
        <p:nvSpPr>
          <p:cNvPr id="100" name="Rectangle 192">
            <a:extLst>
              <a:ext uri="{FF2B5EF4-FFF2-40B4-BE49-F238E27FC236}">
                <a16:creationId xmlns="" xmlns:a16="http://schemas.microsoft.com/office/drawing/2014/main" id="{ECF04B94-ADE7-4429-9F05-BCB6238BF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4203" y="5318808"/>
            <a:ext cx="190124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320(cm</a:t>
            </a:r>
            <a:r>
              <a:rPr lang="en-US" altLang="zh-TW" sz="2800" b="0" baseline="3000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2</a:t>
            </a:r>
            <a:r>
              <a:rPr lang="en-US" altLang="zh-TW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)</a:t>
            </a:r>
            <a:r>
              <a:rPr lang="zh-TW" altLang="en-US" sz="28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  </a:t>
            </a:r>
          </a:p>
        </p:txBody>
      </p:sp>
      <p:sp>
        <p:nvSpPr>
          <p:cNvPr id="101" name="矩形 100">
            <a:extLst>
              <a:ext uri="{FF2B5EF4-FFF2-40B4-BE49-F238E27FC236}">
                <a16:creationId xmlns="" xmlns:a16="http://schemas.microsoft.com/office/drawing/2014/main" id="{9D610B92-B118-44DF-B4FF-CE90E02023F0}"/>
              </a:ext>
            </a:extLst>
          </p:cNvPr>
          <p:cNvSpPr/>
          <p:nvPr/>
        </p:nvSpPr>
        <p:spPr bwMode="auto">
          <a:xfrm>
            <a:off x="4975171" y="3778387"/>
            <a:ext cx="830499" cy="305196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03" name="直接箭头连接符 102">
            <a:extLst>
              <a:ext uri="{FF2B5EF4-FFF2-40B4-BE49-F238E27FC236}">
                <a16:creationId xmlns="" xmlns:a16="http://schemas.microsoft.com/office/drawing/2014/main" id="{830ADC26-96E4-41A4-BD93-E54ABB3A74E4}"/>
              </a:ext>
            </a:extLst>
          </p:cNvPr>
          <p:cNvCxnSpPr>
            <a:cxnSpLocks/>
          </p:cNvCxnSpPr>
          <p:nvPr/>
        </p:nvCxnSpPr>
        <p:spPr bwMode="auto">
          <a:xfrm rot="16200000">
            <a:off x="5871684" y="2263340"/>
            <a:ext cx="0" cy="972000"/>
          </a:xfrm>
          <a:prstGeom prst="straightConnector1">
            <a:avLst/>
          </a:prstGeom>
          <a:noFill/>
          <a:ln w="28575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4" name="矩形 103">
            <a:extLst>
              <a:ext uri="{FF2B5EF4-FFF2-40B4-BE49-F238E27FC236}">
                <a16:creationId xmlns="" xmlns:a16="http://schemas.microsoft.com/office/drawing/2014/main" id="{BA221C5F-E91C-42C1-B834-34C24857A6D6}"/>
              </a:ext>
            </a:extLst>
          </p:cNvPr>
          <p:cNvSpPr/>
          <p:nvPr/>
        </p:nvSpPr>
        <p:spPr bwMode="auto">
          <a:xfrm>
            <a:off x="4595560" y="2141266"/>
            <a:ext cx="535225" cy="253321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6" name="左大括弧 35">
            <a:extLst>
              <a:ext uri="{FF2B5EF4-FFF2-40B4-BE49-F238E27FC236}">
                <a16:creationId xmlns="" xmlns:a16="http://schemas.microsoft.com/office/drawing/2014/main" id="{34AD92DC-8629-406B-B165-F44F1EFF06CE}"/>
              </a:ext>
            </a:extLst>
          </p:cNvPr>
          <p:cNvSpPr/>
          <p:nvPr/>
        </p:nvSpPr>
        <p:spPr bwMode="auto">
          <a:xfrm rot="16200000">
            <a:off x="4831517" y="2340901"/>
            <a:ext cx="139916" cy="956316"/>
          </a:xfrm>
          <a:prstGeom prst="leftBrace">
            <a:avLst>
              <a:gd name="adj1" fmla="val 26851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108" name="Rectangle 4">
            <a:extLst>
              <a:ext uri="{FF2B5EF4-FFF2-40B4-BE49-F238E27FC236}">
                <a16:creationId xmlns="" xmlns:a16="http://schemas.microsoft.com/office/drawing/2014/main" id="{465E676C-603E-42F6-9E42-A3173249C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2923" y="2797870"/>
            <a:ext cx="75255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12cm</a:t>
            </a:r>
          </a:p>
        </p:txBody>
      </p:sp>
      <p:sp>
        <p:nvSpPr>
          <p:cNvPr id="109" name="矩形 108">
            <a:extLst>
              <a:ext uri="{FF2B5EF4-FFF2-40B4-BE49-F238E27FC236}">
                <a16:creationId xmlns="" xmlns:a16="http://schemas.microsoft.com/office/drawing/2014/main" id="{7137905E-F478-49E6-8A93-CE82A0629526}"/>
              </a:ext>
            </a:extLst>
          </p:cNvPr>
          <p:cNvSpPr/>
          <p:nvPr/>
        </p:nvSpPr>
        <p:spPr bwMode="auto">
          <a:xfrm>
            <a:off x="4606186" y="2865878"/>
            <a:ext cx="585995" cy="2597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2" name="矩形 111">
            <a:extLst>
              <a:ext uri="{FF2B5EF4-FFF2-40B4-BE49-F238E27FC236}">
                <a16:creationId xmlns="" xmlns:a16="http://schemas.microsoft.com/office/drawing/2014/main" id="{91339C7E-98C5-44CE-8F94-1605CA8E9B61}"/>
              </a:ext>
            </a:extLst>
          </p:cNvPr>
          <p:cNvSpPr/>
          <p:nvPr/>
        </p:nvSpPr>
        <p:spPr bwMode="auto">
          <a:xfrm>
            <a:off x="3832039" y="2969720"/>
            <a:ext cx="562707" cy="252000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2" name="Rectangle 192">
            <a:extLst>
              <a:ext uri="{FF2B5EF4-FFF2-40B4-BE49-F238E27FC236}">
                <a16:creationId xmlns="" xmlns:a16="http://schemas.microsoft.com/office/drawing/2014/main" id="{4BA29401-B2B5-43B8-9522-6C387D4D9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7325" y="4711347"/>
            <a:ext cx="5741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800" dirty="0">
                <a:solidFill>
                  <a:srgbClr val="0000FF"/>
                </a:solidFill>
                <a:ea typeface="標楷體" panose="03000509000000000000" pitchFamily="65" charset="-120"/>
              </a:rPr>
              <a:t>×8</a:t>
            </a:r>
            <a:endParaRPr lang="zh-TW" altLang="en-US" sz="2800" b="0" dirty="0">
              <a:solidFill>
                <a:srgbClr val="0000FF"/>
              </a:solidFill>
              <a:latin typeface="Arial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05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5" grpId="0" animBg="1"/>
      <p:bldP spid="6" grpId="0"/>
      <p:bldP spid="61" grpId="0" build="p"/>
      <p:bldP spid="61" grpId="1" build="allAtOnce"/>
      <p:bldP spid="64" grpId="0" build="p"/>
      <p:bldP spid="64" grpId="1" build="allAtOnce"/>
      <p:bldP spid="68" grpId="0" build="p"/>
      <p:bldP spid="68" grpId="1" build="allAtOnce"/>
      <p:bldP spid="99" grpId="0" build="p"/>
      <p:bldP spid="99" grpId="1" build="allAtOnce"/>
      <p:bldP spid="100" grpId="0" build="p"/>
      <p:bldP spid="100" grpId="1" build="allAtOnce"/>
      <p:bldP spid="101" grpId="0" animBg="1"/>
      <p:bldP spid="101" grpId="1" animBg="1"/>
      <p:bldP spid="104" grpId="0" animBg="1"/>
      <p:bldP spid="104" grpId="1" animBg="1"/>
      <p:bldP spid="106" grpId="0" animBg="1"/>
      <p:bldP spid="106" grpId="1" animBg="1"/>
      <p:bldP spid="108" grpId="0"/>
      <p:bldP spid="108" grpId="1"/>
      <p:bldP spid="108" grpId="2"/>
      <p:bldP spid="109" grpId="0" animBg="1"/>
      <p:bldP spid="109" grpId="1" animBg="1"/>
      <p:bldP spid="112" grpId="0" animBg="1"/>
      <p:bldP spid="112" grpId="1" animBg="1"/>
      <p:bldP spid="62" grpId="0" build="p"/>
      <p:bldP spid="62" grpId="1" build="allAtOnce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94C5C7CF-6A05-545B-D5B5-ECEADD2A1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0B39B78E-497B-4A67-AE0C-FF69F552D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51" y="2495468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4" name="文字方塊 2">
            <a:extLst>
              <a:ext uri="{FF2B5EF4-FFF2-40B4-BE49-F238E27FC236}">
                <a16:creationId xmlns="" xmlns:a16="http://schemas.microsoft.com/office/drawing/2014/main" id="{A49C75DA-E47D-441B-A90B-AEA62C8B2012}"/>
              </a:ext>
            </a:extLst>
          </p:cNvPr>
          <p:cNvSpPr txBox="1"/>
          <p:nvPr/>
        </p:nvSpPr>
        <p:spPr>
          <a:xfrm>
            <a:off x="795337" y="904796"/>
            <a:ext cx="77295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傑文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昨天前往運動場時，他用了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分鐘步行了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1.8km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。然後他以步行速率的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倍跑完餘下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360m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的路程。他在前往運動場期間跑了多久？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Rectangle 23">
            <a:extLst>
              <a:ext uri="{FF2B5EF4-FFF2-40B4-BE49-F238E27FC236}">
                <a16:creationId xmlns="" xmlns:a16="http://schemas.microsoft.com/office/drawing/2014/main" id="{801D9D8D-ABA6-402F-9694-0C7995958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6" y="2409101"/>
            <a:ext cx="6500814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2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分鐘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	B. 2.5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分鐘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3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分鐘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	D. 3.5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分鐘</a:t>
            </a:r>
            <a:endParaRPr lang="en-US" altLang="zh-CN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TextBox 27">
            <a:extLst>
              <a:ext uri="{FF2B5EF4-FFF2-40B4-BE49-F238E27FC236}">
                <a16:creationId xmlns="" xmlns:a16="http://schemas.microsoft.com/office/drawing/2014/main" id="{7BCC6905-CF65-4334-8BCE-E7FFB5A18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3461" y="2444635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="" xmlns:a16="http://schemas.microsoft.com/office/drawing/2014/main" id="{21914580-76F6-44C2-B210-3F6949937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0913" y="3559462"/>
            <a:ext cx="4566376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跑步的時間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步行速率的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2</a:t>
            </a:r>
            <a:r>
              <a:rPr lang="zh-CN" altLang="en-US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倍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41" name="直線接點 23">
            <a:extLst>
              <a:ext uri="{FF2B5EF4-FFF2-40B4-BE49-F238E27FC236}">
                <a16:creationId xmlns="" xmlns:a16="http://schemas.microsoft.com/office/drawing/2014/main" id="{3A94C8D1-2C25-4D5B-9F78-B2180A2E18DB}"/>
              </a:ext>
            </a:extLst>
          </p:cNvPr>
          <p:cNvCxnSpPr/>
          <p:nvPr/>
        </p:nvCxnSpPr>
        <p:spPr bwMode="auto">
          <a:xfrm>
            <a:off x="5211192" y="1365871"/>
            <a:ext cx="2778711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2" name="直線接點 24">
            <a:extLst>
              <a:ext uri="{FF2B5EF4-FFF2-40B4-BE49-F238E27FC236}">
                <a16:creationId xmlns="" xmlns:a16="http://schemas.microsoft.com/office/drawing/2014/main" id="{BE17D1DA-93D7-46FF-ABFE-504EA1855553}"/>
              </a:ext>
            </a:extLst>
          </p:cNvPr>
          <p:cNvCxnSpPr/>
          <p:nvPr/>
        </p:nvCxnSpPr>
        <p:spPr bwMode="auto">
          <a:xfrm>
            <a:off x="898595" y="1775723"/>
            <a:ext cx="972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3" name="直線接點 25">
            <a:extLst>
              <a:ext uri="{FF2B5EF4-FFF2-40B4-BE49-F238E27FC236}">
                <a16:creationId xmlns="" xmlns:a16="http://schemas.microsoft.com/office/drawing/2014/main" id="{33536FD7-A78F-415E-A420-0BED9CA721BD}"/>
              </a:ext>
            </a:extLst>
          </p:cNvPr>
          <p:cNvCxnSpPr>
            <a:cxnSpLocks/>
          </p:cNvCxnSpPr>
          <p:nvPr/>
        </p:nvCxnSpPr>
        <p:spPr bwMode="auto">
          <a:xfrm>
            <a:off x="3344080" y="1802545"/>
            <a:ext cx="492990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6" name="Text Box 115">
            <a:extLst>
              <a:ext uri="{FF2B5EF4-FFF2-40B4-BE49-F238E27FC236}">
                <a16:creationId xmlns="" xmlns:a16="http://schemas.microsoft.com/office/drawing/2014/main" id="{A5F522EE-2BA8-4CED-AC5D-89C93DAA0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2969" y="3537304"/>
            <a:ext cx="24332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1.8km = 1800m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A8B465F3-AFEA-4E2E-8FA0-9693FD798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746" y="3526519"/>
            <a:ext cx="2433221" cy="43088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速率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200" b="0" dirty="0">
                <a:solidFill>
                  <a:srgbClr val="CC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9" name="Text Box 115">
            <a:extLst>
              <a:ext uri="{FF2B5EF4-FFF2-40B4-BE49-F238E27FC236}">
                <a16:creationId xmlns="" xmlns:a16="http://schemas.microsoft.com/office/drawing/2014/main" id="{0ACC3B10-3C4B-4443-B73A-12FE64470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2394" y="4053428"/>
            <a:ext cx="45665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分鐘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 = </a:t>
            </a: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(60×20)</a:t>
            </a:r>
            <a:r>
              <a:rPr lang="zh-TW" altLang="en-US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秒</a:t>
            </a: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= 1200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秒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Text Box 115">
            <a:extLst>
              <a:ext uri="{FF2B5EF4-FFF2-40B4-BE49-F238E27FC236}">
                <a16:creationId xmlns="" xmlns:a16="http://schemas.microsoft.com/office/drawing/2014/main" id="{60C9D006-DCB1-4BFE-93A6-9ADD4EF42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710" y="3963481"/>
            <a:ext cx="22400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步行的速率是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Text Box 115">
            <a:extLst>
              <a:ext uri="{FF2B5EF4-FFF2-40B4-BE49-F238E27FC236}">
                <a16:creationId xmlns="" xmlns:a16="http://schemas.microsoft.com/office/drawing/2014/main" id="{11DF8E4B-789A-4328-94BB-0A111FA82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348" y="4414521"/>
            <a:ext cx="18346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1800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1200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Text Box 115">
            <a:extLst>
              <a:ext uri="{FF2B5EF4-FFF2-40B4-BE49-F238E27FC236}">
                <a16:creationId xmlns="" xmlns:a16="http://schemas.microsoft.com/office/drawing/2014/main" id="{EA0F793C-D636-4603-ADCD-E7A185D42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773" y="4812465"/>
            <a:ext cx="17484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1.5(m/s)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3" name="Text Box 115">
            <a:extLst>
              <a:ext uri="{FF2B5EF4-FFF2-40B4-BE49-F238E27FC236}">
                <a16:creationId xmlns="" xmlns:a16="http://schemas.microsoft.com/office/drawing/2014/main" id="{B93E4887-BFE5-4F24-B080-442227366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6758" y="4149373"/>
            <a:ext cx="220199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360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(1.5</a:t>
            </a:r>
            <a:r>
              <a:rPr lang="en-US" altLang="zh-CN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2)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Text Box 115">
            <a:extLst>
              <a:ext uri="{FF2B5EF4-FFF2-40B4-BE49-F238E27FC236}">
                <a16:creationId xmlns="" xmlns:a16="http://schemas.microsoft.com/office/drawing/2014/main" id="{F590C44D-6F1D-4471-B9DE-125E7FCF6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8938" y="4149373"/>
            <a:ext cx="10779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跑了：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5" name="Text Box 115">
            <a:extLst>
              <a:ext uri="{FF2B5EF4-FFF2-40B4-BE49-F238E27FC236}">
                <a16:creationId xmlns="" xmlns:a16="http://schemas.microsoft.com/office/drawing/2014/main" id="{2951123F-92E4-4CA5-B74A-DE8C9ADF3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6472" y="4149373"/>
            <a:ext cx="17484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= 120(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秒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6" name="Text Box 115">
            <a:extLst>
              <a:ext uri="{FF2B5EF4-FFF2-40B4-BE49-F238E27FC236}">
                <a16:creationId xmlns="" xmlns:a16="http://schemas.microsoft.com/office/drawing/2014/main" id="{D8E5FDDA-1070-4D04-8D1E-053466C0E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3790" y="4666704"/>
            <a:ext cx="27970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30000"/>
              </a:spcBef>
              <a:buNone/>
            </a:pPr>
            <a:r>
              <a:rPr lang="en-US" altLang="zh-CN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120÷60 = 2(</a:t>
            </a:r>
            <a:r>
              <a:rPr lang="zh-CN" altLang="en-US" sz="240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分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鐘</a:t>
            </a:r>
            <a:r>
              <a:rPr lang="en-US" altLang="zh-CN" sz="24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4983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50"/>
                            </p:stCondLst>
                            <p:childTnLst>
                              <p:par>
                                <p:cTn id="5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/>
      <p:bldP spid="39" grpId="0" animBg="1"/>
      <p:bldP spid="39" grpId="1" animBg="1"/>
      <p:bldP spid="46" grpId="0"/>
      <p:bldP spid="46" grpId="1"/>
      <p:bldP spid="47" grpId="0" animBg="1"/>
      <p:bldP spid="47" grpId="1" animBg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矩形 103">
            <a:extLst>
              <a:ext uri="{FF2B5EF4-FFF2-40B4-BE49-F238E27FC236}">
                <a16:creationId xmlns="" xmlns:a16="http://schemas.microsoft.com/office/drawing/2014/main" id="{C11F1BF1-391B-4D29-AA9C-E60C10B0EB6D}"/>
              </a:ext>
            </a:extLst>
          </p:cNvPr>
          <p:cNvSpPr/>
          <p:nvPr/>
        </p:nvSpPr>
        <p:spPr bwMode="auto">
          <a:xfrm>
            <a:off x="3621640" y="3728468"/>
            <a:ext cx="261753" cy="341132"/>
          </a:xfrm>
          <a:prstGeom prst="rect">
            <a:avLst/>
          </a:prstGeom>
          <a:solidFill>
            <a:srgbClr val="FFA7FF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="" xmlns:a16="http://schemas.microsoft.com/office/drawing/2014/main" id="{F52FEEE2-2C89-408F-BAE0-F663EB9656B9}"/>
              </a:ext>
            </a:extLst>
          </p:cNvPr>
          <p:cNvSpPr/>
          <p:nvPr/>
        </p:nvSpPr>
        <p:spPr bwMode="auto">
          <a:xfrm>
            <a:off x="3848237" y="2677215"/>
            <a:ext cx="568952" cy="307109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13" name="组合 12">
            <a:extLst>
              <a:ext uri="{FF2B5EF4-FFF2-40B4-BE49-F238E27FC236}">
                <a16:creationId xmlns="" xmlns:a16="http://schemas.microsoft.com/office/drawing/2014/main" id="{8C474759-C9BD-46ED-B2E0-3020361A2AE0}"/>
              </a:ext>
            </a:extLst>
          </p:cNvPr>
          <p:cNvGrpSpPr/>
          <p:nvPr/>
        </p:nvGrpSpPr>
        <p:grpSpPr>
          <a:xfrm>
            <a:off x="2928508" y="2444821"/>
            <a:ext cx="5622456" cy="3809247"/>
            <a:chOff x="2928508" y="2297341"/>
            <a:chExt cx="5622456" cy="3809247"/>
          </a:xfrm>
        </p:grpSpPr>
        <p:pic>
          <p:nvPicPr>
            <p:cNvPr id="99" name="图片 98">
              <a:extLst>
                <a:ext uri="{FF2B5EF4-FFF2-40B4-BE49-F238E27FC236}">
                  <a16:creationId xmlns="" xmlns:a16="http://schemas.microsoft.com/office/drawing/2014/main" id="{9A8F27F1-5A0E-446A-9026-297D5326D2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grayscl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404625" y="2706675"/>
              <a:ext cx="3713016" cy="2784762"/>
            </a:xfrm>
            <a:prstGeom prst="rect">
              <a:avLst/>
            </a:prstGeom>
          </p:spPr>
        </p:pic>
        <p:sp>
          <p:nvSpPr>
            <p:cNvPr id="100" name="Rectangle 4">
              <a:extLst>
                <a:ext uri="{FF2B5EF4-FFF2-40B4-BE49-F238E27FC236}">
                  <a16:creationId xmlns="" xmlns:a16="http://schemas.microsoft.com/office/drawing/2014/main" id="{577FF5BE-ED61-489F-891F-7EB0D2F50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1329" y="2297341"/>
              <a:ext cx="1876915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TW" altLang="en-US" sz="2200" b="0" u="sng" dirty="0">
                  <a:ea typeface="標楷體" panose="03000509000000000000" pitchFamily="65" charset="-120"/>
                </a:rPr>
                <a:t>文俊</a:t>
              </a:r>
              <a:r>
                <a:rPr lang="zh-CN" altLang="en-US" sz="2200" b="0" u="sng" dirty="0">
                  <a:ea typeface="標楷體" panose="03000509000000000000" pitchFamily="65" charset="-120"/>
                </a:rPr>
                <a:t>的行程圖</a:t>
              </a:r>
            </a:p>
          </p:txBody>
        </p:sp>
        <p:sp>
          <p:nvSpPr>
            <p:cNvPr id="101" name="Rectangle 4">
              <a:extLst>
                <a:ext uri="{FF2B5EF4-FFF2-40B4-BE49-F238E27FC236}">
                  <a16:creationId xmlns="" xmlns:a16="http://schemas.microsoft.com/office/drawing/2014/main" id="{45602BD7-B93E-476A-835E-00850F5BE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508" y="2457461"/>
              <a:ext cx="974839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2000" b="0" dirty="0">
                  <a:ea typeface="標楷體" panose="03000509000000000000" pitchFamily="65" charset="-120"/>
                </a:rPr>
                <a:t>文具店</a:t>
              </a:r>
            </a:p>
          </p:txBody>
        </p:sp>
        <p:sp>
          <p:nvSpPr>
            <p:cNvPr id="102" name="Rectangle 4">
              <a:extLst>
                <a:ext uri="{FF2B5EF4-FFF2-40B4-BE49-F238E27FC236}">
                  <a16:creationId xmlns="" xmlns:a16="http://schemas.microsoft.com/office/drawing/2014/main" id="{5CFC83D2-B9B5-4F76-9735-5E6674F165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6270" y="5200402"/>
              <a:ext cx="495310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2000" b="0" dirty="0">
                  <a:ea typeface="標楷體" panose="03000509000000000000" pitchFamily="65" charset="-120"/>
                </a:rPr>
                <a:t>家</a:t>
              </a:r>
            </a:p>
          </p:txBody>
        </p:sp>
        <p:sp>
          <p:nvSpPr>
            <p:cNvPr id="103" name="Rectangle 4">
              <a:extLst>
                <a:ext uri="{FF2B5EF4-FFF2-40B4-BE49-F238E27FC236}">
                  <a16:creationId xmlns="" xmlns:a16="http://schemas.microsoft.com/office/drawing/2014/main" id="{902FF6B0-5EC4-4E32-B467-79655F751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164" y="2473232"/>
              <a:ext cx="887587" cy="3170099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algn="r" eaLnBrk="0" fontAlgn="base" hangingPunct="0">
                <a:spcBef>
                  <a:spcPct val="0"/>
                </a:spcBef>
                <a:spcAft>
                  <a:spcPts val="1200"/>
                </a:spcAft>
                <a:defRPr/>
              </a:pPr>
              <a:r>
                <a:rPr lang="en-US" altLang="zh-CN" sz="2000" b="0" dirty="0">
                  <a:ea typeface="標楷體" panose="03000509000000000000" pitchFamily="65" charset="-120"/>
                </a:rPr>
                <a:t>1200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ts val="1200"/>
                </a:spcAft>
                <a:defRPr/>
              </a:pPr>
              <a:endParaRPr lang="en-US" altLang="zh-CN" sz="2000" b="0" dirty="0">
                <a:ea typeface="標楷體" panose="03000509000000000000" pitchFamily="65" charset="-120"/>
              </a:endParaRPr>
            </a:p>
            <a:p>
              <a:pPr lvl="0" algn="r" eaLnBrk="0" fontAlgn="base" hangingPunct="0">
                <a:spcBef>
                  <a:spcPct val="0"/>
                </a:spcBef>
                <a:spcAft>
                  <a:spcPts val="1200"/>
                </a:spcAft>
                <a:defRPr/>
              </a:pPr>
              <a:r>
                <a:rPr lang="en-US" altLang="zh-CN" sz="2000" b="0" dirty="0">
                  <a:ea typeface="標楷體" panose="03000509000000000000" pitchFamily="65" charset="-120"/>
                </a:rPr>
                <a:t>800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ts val="1200"/>
                </a:spcAft>
                <a:defRPr/>
              </a:pPr>
              <a:endParaRPr lang="en-US" altLang="zh-CN" sz="2000" b="0" dirty="0">
                <a:ea typeface="標楷體" panose="03000509000000000000" pitchFamily="65" charset="-120"/>
              </a:endParaRPr>
            </a:p>
            <a:p>
              <a:pPr lvl="0" algn="r" eaLnBrk="0" fontAlgn="base" hangingPunct="0">
                <a:spcBef>
                  <a:spcPct val="0"/>
                </a:spcBef>
                <a:spcAft>
                  <a:spcPts val="1200"/>
                </a:spcAft>
                <a:defRPr/>
              </a:pPr>
              <a:r>
                <a:rPr lang="en-US" altLang="zh-CN" sz="2000" b="0" dirty="0">
                  <a:ea typeface="標楷體" panose="03000509000000000000" pitchFamily="65" charset="-120"/>
                </a:rPr>
                <a:t>400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ts val="1200"/>
                </a:spcAft>
                <a:defRPr/>
              </a:pPr>
              <a:endParaRPr lang="en-US" altLang="zh-CN" sz="2000" b="0" dirty="0">
                <a:ea typeface="標楷體" panose="03000509000000000000" pitchFamily="65" charset="-120"/>
              </a:endParaRPr>
            </a:p>
            <a:p>
              <a:pPr lvl="0" algn="r" eaLnBrk="0" fontAlgn="base" hangingPunct="0">
                <a:spcBef>
                  <a:spcPct val="0"/>
                </a:spcBef>
                <a:spcAft>
                  <a:spcPts val="1200"/>
                </a:spcAft>
                <a:defRPr/>
              </a:pPr>
              <a:r>
                <a:rPr lang="en-US" altLang="zh-CN" sz="2000" b="0" dirty="0">
                  <a:ea typeface="標楷體" panose="03000509000000000000" pitchFamily="65" charset="-120"/>
                </a:rPr>
                <a:t>0</a:t>
              </a:r>
              <a:endParaRPr lang="zh-CN" altLang="en-US" sz="2000" b="0" dirty="0">
                <a:ea typeface="標楷體" panose="03000509000000000000" pitchFamily="65" charset="-120"/>
              </a:endParaRPr>
            </a:p>
          </p:txBody>
        </p:sp>
        <p:sp>
          <p:nvSpPr>
            <p:cNvPr id="105" name="Text Box 21">
              <a:extLst>
                <a:ext uri="{FF2B5EF4-FFF2-40B4-BE49-F238E27FC236}">
                  <a16:creationId xmlns="" xmlns:a16="http://schemas.microsoft.com/office/drawing/2014/main" id="{D16A66AD-DB98-49EC-8AAB-C81EB8EA58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3060076" y="3698783"/>
              <a:ext cx="136048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2000" dirty="0">
                  <a:ea typeface="標楷體" panose="03000509000000000000" pitchFamily="65" charset="-120"/>
                  <a:cs typeface="Arial" panose="020B0604020202020204" pitchFamily="34" charset="0"/>
                </a:rPr>
                <a:t>路程</a:t>
              </a:r>
              <a:r>
                <a:rPr lang="en-US" altLang="zh-TW" sz="2000" dirty="0">
                  <a:ea typeface="標楷體" panose="03000509000000000000" pitchFamily="65" charset="-120"/>
                  <a:cs typeface="Arial" panose="020B0604020202020204" pitchFamily="34" charset="0"/>
                </a:rPr>
                <a:t>(</a:t>
              </a:r>
              <a:r>
                <a:rPr lang="zh-CN" altLang="en-US" sz="2000" dirty="0">
                  <a:ea typeface="標楷體" panose="03000509000000000000" pitchFamily="65" charset="-120"/>
                  <a:cs typeface="Arial" panose="020B0604020202020204" pitchFamily="34" charset="0"/>
                </a:rPr>
                <a:t>米</a:t>
              </a:r>
              <a:r>
                <a:rPr lang="en-US" altLang="zh-TW" sz="2000" dirty="0">
                  <a:ea typeface="標楷體" panose="03000509000000000000" pitchFamily="65" charset="-12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106" name="Text Box 1005">
              <a:extLst>
                <a:ext uri="{FF2B5EF4-FFF2-40B4-BE49-F238E27FC236}">
                  <a16:creationId xmlns="" xmlns:a16="http://schemas.microsoft.com/office/drawing/2014/main" id="{4944F0D8-9EBC-41B5-BC7C-0FC8BAD518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1354" y="5425174"/>
              <a:ext cx="450961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en-US" altLang="zh-TW" sz="2000" dirty="0">
                  <a:ea typeface="標楷體" panose="03000509000000000000" pitchFamily="65" charset="-120"/>
                  <a:cs typeface="Arial" panose="020B0604020202020204" pitchFamily="34" charset="0"/>
                </a:rPr>
                <a:t>09:00    09:10    09:20    09:30    09:40 </a:t>
              </a:r>
            </a:p>
          </p:txBody>
        </p:sp>
        <p:sp>
          <p:nvSpPr>
            <p:cNvPr id="107" name="Text Box 1005">
              <a:extLst>
                <a:ext uri="{FF2B5EF4-FFF2-40B4-BE49-F238E27FC236}">
                  <a16:creationId xmlns="" xmlns:a16="http://schemas.microsoft.com/office/drawing/2014/main" id="{68DEFD69-5B28-4EC8-A42C-E88B23A1E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28594" y="5706478"/>
              <a:ext cx="82363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zh-CN" altLang="en-US" sz="2000" dirty="0">
                  <a:ea typeface="標楷體" panose="03000509000000000000" pitchFamily="65" charset="-120"/>
                  <a:cs typeface="Arial" panose="020B0604020202020204" pitchFamily="34" charset="0"/>
                </a:rPr>
                <a:t>時間</a:t>
              </a:r>
              <a:endParaRPr lang="en-US" altLang="zh-TW" sz="2000" dirty="0"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44" name="矩形 13">
            <a:extLst>
              <a:ext uri="{FF2B5EF4-FFF2-40B4-BE49-F238E27FC236}">
                <a16:creationId xmlns="" xmlns:a16="http://schemas.microsoft.com/office/drawing/2014/main" id="{C0098CA4-0738-4D5D-AC06-96E0D310B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248" y="1368957"/>
            <a:ext cx="5009170" cy="3657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7" name="矩形 13">
            <a:extLst>
              <a:ext uri="{FF2B5EF4-FFF2-40B4-BE49-F238E27FC236}">
                <a16:creationId xmlns="" xmlns:a16="http://schemas.microsoft.com/office/drawing/2014/main" id="{588C747A-6208-41C5-89BF-81B5DADFE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2248" y="1773950"/>
            <a:ext cx="5009170" cy="3657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8" name="矩形 13">
            <a:extLst>
              <a:ext uri="{FF2B5EF4-FFF2-40B4-BE49-F238E27FC236}">
                <a16:creationId xmlns="" xmlns:a16="http://schemas.microsoft.com/office/drawing/2014/main" id="{2A64BAD9-DC2E-4567-8924-EFC3FDD3B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6027" y="2169950"/>
            <a:ext cx="3405302" cy="3657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24" name="Rectangle 2">
            <a:extLst>
              <a:ext uri="{FF2B5EF4-FFF2-40B4-BE49-F238E27FC236}">
                <a16:creationId xmlns="" xmlns:a16="http://schemas.microsoft.com/office/drawing/2014/main" id="{7C9A2B79-54D4-CEFD-EB92-F9DBAEC37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041" y="316137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BD280A0-8659-8A85-51BE-B894E1FE0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35574"/>
            <a:ext cx="75825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25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.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25" name="TextBox 46">
            <a:extLst>
              <a:ext uri="{FF2B5EF4-FFF2-40B4-BE49-F238E27FC236}">
                <a16:creationId xmlns="" xmlns:a16="http://schemas.microsoft.com/office/drawing/2014/main" id="{71DCEF1E-0804-DE8F-50E0-CF7707F77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2641" y="3073854"/>
            <a:ext cx="901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A67A2E86-1231-474C-B3E4-FE345ED3C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143" y="4498626"/>
            <a:ext cx="2703487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61" name="直線接點 25">
            <a:extLst>
              <a:ext uri="{FF2B5EF4-FFF2-40B4-BE49-F238E27FC236}">
                <a16:creationId xmlns="" xmlns:a16="http://schemas.microsoft.com/office/drawing/2014/main" id="{4D1B5609-0200-42B6-939C-1DFD68B9ABBC}"/>
              </a:ext>
            </a:extLst>
          </p:cNvPr>
          <p:cNvCxnSpPr>
            <a:cxnSpLocks/>
          </p:cNvCxnSpPr>
          <p:nvPr/>
        </p:nvCxnSpPr>
        <p:spPr bwMode="auto">
          <a:xfrm>
            <a:off x="6725936" y="2867361"/>
            <a:ext cx="1369886" cy="2736489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62" name="文本框 5">
            <a:extLst>
              <a:ext uri="{FF2B5EF4-FFF2-40B4-BE49-F238E27FC236}">
                <a16:creationId xmlns="" xmlns:a16="http://schemas.microsoft.com/office/drawing/2014/main" id="{D6FCAD2A-A862-49AC-A8A7-1295FB329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5350" y="3018716"/>
            <a:ext cx="11895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1200m</a:t>
            </a:r>
            <a:endParaRPr lang="zh-CN" altLang="en-US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4" name="文本框 5">
            <a:extLst>
              <a:ext uri="{FF2B5EF4-FFF2-40B4-BE49-F238E27FC236}">
                <a16:creationId xmlns="" xmlns:a16="http://schemas.microsoft.com/office/drawing/2014/main" id="{64DA9D37-6FD2-4EC1-BEE9-9E37EE417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018" y="3018377"/>
            <a:ext cx="13248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1.2km</a:t>
            </a:r>
            <a:endParaRPr lang="zh-CN" altLang="en-US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5" name="任意多边形 41">
            <a:extLst>
              <a:ext uri="{FF2B5EF4-FFF2-40B4-BE49-F238E27FC236}">
                <a16:creationId xmlns="" xmlns:a16="http://schemas.microsoft.com/office/drawing/2014/main" id="{308F5BC2-D01B-4BB3-A257-2C84F836E64A}"/>
              </a:ext>
            </a:extLst>
          </p:cNvPr>
          <p:cNvSpPr/>
          <p:nvPr/>
        </p:nvSpPr>
        <p:spPr>
          <a:xfrm flipH="1">
            <a:off x="6262627" y="2901033"/>
            <a:ext cx="0" cy="2721077"/>
          </a:xfrm>
          <a:custGeom>
            <a:avLst/>
            <a:gdLst>
              <a:gd name="connsiteX0" fmla="*/ 0 w 0"/>
              <a:gd name="connsiteY0" fmla="*/ 1450731 h 1450731"/>
              <a:gd name="connsiteX1" fmla="*/ 0 w 0"/>
              <a:gd name="connsiteY1" fmla="*/ 0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50731">
                <a:moveTo>
                  <a:pt x="0" y="1450731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FF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6" name="文本框 5">
            <a:extLst>
              <a:ext uri="{FF2B5EF4-FFF2-40B4-BE49-F238E27FC236}">
                <a16:creationId xmlns="" xmlns:a16="http://schemas.microsoft.com/office/drawing/2014/main" id="{6A9B7BA3-22CC-425A-AB07-61EA7895E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142" y="5147045"/>
            <a:ext cx="9869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r>
              <a:rPr lang="zh-TW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67" name="群組 31">
            <a:extLst>
              <a:ext uri="{FF2B5EF4-FFF2-40B4-BE49-F238E27FC236}">
                <a16:creationId xmlns="" xmlns:a16="http://schemas.microsoft.com/office/drawing/2014/main" id="{B0205D3F-B4A1-405E-A229-F3DED016B211}"/>
              </a:ext>
            </a:extLst>
          </p:cNvPr>
          <p:cNvGrpSpPr/>
          <p:nvPr/>
        </p:nvGrpSpPr>
        <p:grpSpPr>
          <a:xfrm>
            <a:off x="4773294" y="4628781"/>
            <a:ext cx="1460542" cy="638636"/>
            <a:chOff x="6475595" y="2651101"/>
            <a:chExt cx="1460542" cy="638636"/>
          </a:xfrm>
        </p:grpSpPr>
        <p:grpSp>
          <p:nvGrpSpPr>
            <p:cNvPr id="68" name="组合 20">
              <a:extLst>
                <a:ext uri="{FF2B5EF4-FFF2-40B4-BE49-F238E27FC236}">
                  <a16:creationId xmlns="" xmlns:a16="http://schemas.microsoft.com/office/drawing/2014/main" id="{060FFE6A-FC0F-4256-A9E7-D4A75C9097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7285" y="2651101"/>
              <a:ext cx="642937" cy="638636"/>
              <a:chOff x="4357686" y="3237836"/>
              <a:chExt cx="642942" cy="637040"/>
            </a:xfrm>
          </p:grpSpPr>
          <p:sp>
            <p:nvSpPr>
              <p:cNvPr id="70" name="Rectangle 4">
                <a:extLst>
                  <a:ext uri="{FF2B5EF4-FFF2-40B4-BE49-F238E27FC236}">
                    <a16:creationId xmlns="" xmlns:a16="http://schemas.microsoft.com/office/drawing/2014/main" id="{BC85B6AD-C516-47EE-AACA-FA28EAA7E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7686" y="3237836"/>
                <a:ext cx="642942" cy="63704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200"/>
                  </a:lnSpc>
                </a:pPr>
                <a:r>
                  <a:rPr lang="en-US" altLang="zh-TW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20</a:t>
                </a:r>
              </a:p>
              <a:p>
                <a:pPr algn="ctr" eaLnBrk="1" hangingPunct="1">
                  <a:lnSpc>
                    <a:spcPts val="2200"/>
                  </a:lnSpc>
                </a:pPr>
                <a:r>
                  <a:rPr lang="en-US" altLang="zh-TW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60</a:t>
                </a:r>
                <a:r>
                  <a:rPr lang="zh-TW" altLang="en-US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b="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1" name="直接连接符 24">
                <a:extLst>
                  <a:ext uri="{FF2B5EF4-FFF2-40B4-BE49-F238E27FC236}">
                    <a16:creationId xmlns="" xmlns:a16="http://schemas.microsoft.com/office/drawing/2014/main" id="{EAE9A293-9972-421A-A401-DCA9C66B3D6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456112" y="3546158"/>
                <a:ext cx="432788" cy="0"/>
              </a:xfrm>
              <a:prstGeom prst="line">
                <a:avLst/>
              </a:prstGeom>
              <a:noFill/>
              <a:ln w="17780" algn="ctr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9" name="文本框 5">
              <a:extLst>
                <a:ext uri="{FF2B5EF4-FFF2-40B4-BE49-F238E27FC236}">
                  <a16:creationId xmlns="" xmlns:a16="http://schemas.microsoft.com/office/drawing/2014/main" id="{5FA319C9-ADF9-49F0-8B87-4AEF2D2A79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5595" y="2775529"/>
              <a:ext cx="14605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b="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即 </a:t>
              </a:r>
              <a:r>
                <a:rPr lang="zh-TW" altLang="en-US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      </a:t>
              </a:r>
              <a:r>
                <a:rPr lang="zh-TW" altLang="en-US" b="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小時</a:t>
              </a:r>
              <a:endParaRPr lang="zh-CN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72" name="左大括号 26">
            <a:extLst>
              <a:ext uri="{FF2B5EF4-FFF2-40B4-BE49-F238E27FC236}">
                <a16:creationId xmlns="" xmlns:a16="http://schemas.microsoft.com/office/drawing/2014/main" id="{AD180F0C-AADF-4AD4-B04A-DDBEE80018E0}"/>
              </a:ext>
            </a:extLst>
          </p:cNvPr>
          <p:cNvSpPr/>
          <p:nvPr/>
        </p:nvSpPr>
        <p:spPr bwMode="auto">
          <a:xfrm rot="5400000">
            <a:off x="5282344" y="4658795"/>
            <a:ext cx="139708" cy="1782068"/>
          </a:xfrm>
          <a:prstGeom prst="leftBrace">
            <a:avLst>
              <a:gd name="adj1" fmla="val 30718"/>
              <a:gd name="adj2" fmla="val 50000"/>
            </a:avLst>
          </a:prstGeom>
          <a:ln w="19050">
            <a:solidFill>
              <a:srgbClr val="FF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73" name="组合 7">
            <a:extLst>
              <a:ext uri="{FF2B5EF4-FFF2-40B4-BE49-F238E27FC236}">
                <a16:creationId xmlns="" xmlns:a16="http://schemas.microsoft.com/office/drawing/2014/main" id="{AEFC2B7C-8494-4806-AA2C-FBB589CE79AE}"/>
              </a:ext>
            </a:extLst>
          </p:cNvPr>
          <p:cNvGrpSpPr>
            <a:grpSpLocks/>
          </p:cNvGrpSpPr>
          <p:nvPr/>
        </p:nvGrpSpPr>
        <p:grpSpPr bwMode="auto">
          <a:xfrm>
            <a:off x="399719" y="5068924"/>
            <a:ext cx="1650481" cy="836126"/>
            <a:chOff x="1473799" y="4856401"/>
            <a:chExt cx="1649912" cy="836771"/>
          </a:xfrm>
        </p:grpSpPr>
        <p:sp>
          <p:nvSpPr>
            <p:cNvPr id="74" name="文本框 11">
              <a:extLst>
                <a:ext uri="{FF2B5EF4-FFF2-40B4-BE49-F238E27FC236}">
                  <a16:creationId xmlns="" xmlns:a16="http://schemas.microsoft.com/office/drawing/2014/main" id="{70C7971A-B6B3-4D16-A1DE-E05764DC61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3799" y="5007127"/>
              <a:ext cx="1649912" cy="462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12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. 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1.2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÷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75" name="组合 20">
              <a:extLst>
                <a:ext uri="{FF2B5EF4-FFF2-40B4-BE49-F238E27FC236}">
                  <a16:creationId xmlns="" xmlns:a16="http://schemas.microsoft.com/office/drawing/2014/main" id="{02B47014-8119-4452-A001-ACCAF9FD13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536" y="4856401"/>
              <a:ext cx="642937" cy="836771"/>
              <a:chOff x="4454472" y="3138494"/>
              <a:chExt cx="642942" cy="835726"/>
            </a:xfrm>
          </p:grpSpPr>
          <p:sp>
            <p:nvSpPr>
              <p:cNvPr id="76" name="Rectangle 4">
                <a:extLst>
                  <a:ext uri="{FF2B5EF4-FFF2-40B4-BE49-F238E27FC236}">
                    <a16:creationId xmlns="" xmlns:a16="http://schemas.microsoft.com/office/drawing/2014/main" id="{2C5A0A13-F622-4857-9D54-58B6BA2C4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4472" y="3138494"/>
                <a:ext cx="642942" cy="835726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20</a:t>
                </a:r>
              </a:p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60</a:t>
                </a:r>
                <a:r>
                  <a:rPr lang="zh-TW" altLang="en-US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7" name="直接连接符 24">
                <a:extLst>
                  <a:ext uri="{FF2B5EF4-FFF2-40B4-BE49-F238E27FC236}">
                    <a16:creationId xmlns="" xmlns:a16="http://schemas.microsoft.com/office/drawing/2014/main" id="{C4E2E17B-17D2-4ABD-9188-E6899943F47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20634" y="3529344"/>
                <a:ext cx="50383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78" name="文本框 15">
            <a:extLst>
              <a:ext uri="{FF2B5EF4-FFF2-40B4-BE49-F238E27FC236}">
                <a16:creationId xmlns="" xmlns:a16="http://schemas.microsoft.com/office/drawing/2014/main" id="{C64FE4AB-1CCE-42D3-8DC1-6DA02C554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274" y="5229074"/>
            <a:ext cx="18898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3.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6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(km/h)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9" name="任意多边形 41">
            <a:extLst>
              <a:ext uri="{FF2B5EF4-FFF2-40B4-BE49-F238E27FC236}">
                <a16:creationId xmlns="" xmlns:a16="http://schemas.microsoft.com/office/drawing/2014/main" id="{5B71171A-683F-4777-8B0E-28236AF1EE75}"/>
              </a:ext>
            </a:extLst>
          </p:cNvPr>
          <p:cNvSpPr/>
          <p:nvPr/>
        </p:nvSpPr>
        <p:spPr>
          <a:xfrm flipH="1">
            <a:off x="6711436" y="2898105"/>
            <a:ext cx="0" cy="2718951"/>
          </a:xfrm>
          <a:custGeom>
            <a:avLst/>
            <a:gdLst>
              <a:gd name="connsiteX0" fmla="*/ 0 w 0"/>
              <a:gd name="connsiteY0" fmla="*/ 1450731 h 1450731"/>
              <a:gd name="connsiteX1" fmla="*/ 0 w 0"/>
              <a:gd name="connsiteY1" fmla="*/ 0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50731">
                <a:moveTo>
                  <a:pt x="0" y="1450731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FF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81" name="文本框 5">
            <a:extLst>
              <a:ext uri="{FF2B5EF4-FFF2-40B4-BE49-F238E27FC236}">
                <a16:creationId xmlns="" xmlns:a16="http://schemas.microsoft.com/office/drawing/2014/main" id="{ABB177A5-4912-4639-891B-8995F77DB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6491" y="5168788"/>
            <a:ext cx="9436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82" name="群組 31">
            <a:extLst>
              <a:ext uri="{FF2B5EF4-FFF2-40B4-BE49-F238E27FC236}">
                <a16:creationId xmlns="" xmlns:a16="http://schemas.microsoft.com/office/drawing/2014/main" id="{0168E4AD-D73B-428E-BA3E-2D4E4E712DFA}"/>
              </a:ext>
            </a:extLst>
          </p:cNvPr>
          <p:cNvGrpSpPr/>
          <p:nvPr/>
        </p:nvGrpSpPr>
        <p:grpSpPr>
          <a:xfrm>
            <a:off x="6753659" y="4641046"/>
            <a:ext cx="1364134" cy="638636"/>
            <a:chOff x="6475595" y="2651101"/>
            <a:chExt cx="1364134" cy="638636"/>
          </a:xfrm>
        </p:grpSpPr>
        <p:grpSp>
          <p:nvGrpSpPr>
            <p:cNvPr id="83" name="组合 20">
              <a:extLst>
                <a:ext uri="{FF2B5EF4-FFF2-40B4-BE49-F238E27FC236}">
                  <a16:creationId xmlns="" xmlns:a16="http://schemas.microsoft.com/office/drawing/2014/main" id="{76373D77-37DB-494D-8570-40F89AB3F1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7285" y="2651101"/>
              <a:ext cx="642937" cy="638636"/>
              <a:chOff x="4357686" y="3237836"/>
              <a:chExt cx="642942" cy="637040"/>
            </a:xfrm>
          </p:grpSpPr>
          <p:sp>
            <p:nvSpPr>
              <p:cNvPr id="85" name="Rectangle 4">
                <a:extLst>
                  <a:ext uri="{FF2B5EF4-FFF2-40B4-BE49-F238E27FC236}">
                    <a16:creationId xmlns="" xmlns:a16="http://schemas.microsoft.com/office/drawing/2014/main" id="{385EC16A-EC37-43EA-B8BF-54167E7097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7686" y="3237836"/>
                <a:ext cx="642942" cy="63704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200"/>
                  </a:lnSpc>
                </a:pPr>
                <a:r>
                  <a:rPr lang="en-US" altLang="zh-TW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15</a:t>
                </a:r>
              </a:p>
              <a:p>
                <a:pPr algn="ctr" eaLnBrk="1" hangingPunct="1">
                  <a:lnSpc>
                    <a:spcPts val="2200"/>
                  </a:lnSpc>
                </a:pPr>
                <a:r>
                  <a:rPr lang="en-US" altLang="zh-TW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60</a:t>
                </a:r>
                <a:r>
                  <a:rPr lang="zh-TW" altLang="en-US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b="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86" name="直接连接符 24">
                <a:extLst>
                  <a:ext uri="{FF2B5EF4-FFF2-40B4-BE49-F238E27FC236}">
                    <a16:creationId xmlns="" xmlns:a16="http://schemas.microsoft.com/office/drawing/2014/main" id="{B7EBB368-FD15-4D97-9C87-88D4BDCAD79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456112" y="3546158"/>
                <a:ext cx="432788" cy="0"/>
              </a:xfrm>
              <a:prstGeom prst="line">
                <a:avLst/>
              </a:prstGeom>
              <a:noFill/>
              <a:ln w="17780" algn="ctr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4" name="文本框 5">
              <a:extLst>
                <a:ext uri="{FF2B5EF4-FFF2-40B4-BE49-F238E27FC236}">
                  <a16:creationId xmlns="" xmlns:a16="http://schemas.microsoft.com/office/drawing/2014/main" id="{755BDAFF-22B5-4EEF-850A-07BBA68B1F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5595" y="2775529"/>
              <a:ext cx="136413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b="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即 </a:t>
              </a:r>
              <a:r>
                <a:rPr lang="zh-TW" altLang="en-US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      </a:t>
              </a:r>
              <a:r>
                <a:rPr lang="zh-TW" altLang="en-US" b="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小時</a:t>
              </a:r>
              <a:endParaRPr lang="zh-CN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87" name="左大括号 26">
            <a:extLst>
              <a:ext uri="{FF2B5EF4-FFF2-40B4-BE49-F238E27FC236}">
                <a16:creationId xmlns="" xmlns:a16="http://schemas.microsoft.com/office/drawing/2014/main" id="{EDA88A56-6B0C-4758-A223-0AED58A2D6B0}"/>
              </a:ext>
            </a:extLst>
          </p:cNvPr>
          <p:cNvSpPr/>
          <p:nvPr/>
        </p:nvSpPr>
        <p:spPr bwMode="auto">
          <a:xfrm rot="5400000">
            <a:off x="7338772" y="4856763"/>
            <a:ext cx="123459" cy="1369884"/>
          </a:xfrm>
          <a:prstGeom prst="leftBrace">
            <a:avLst>
              <a:gd name="adj1" fmla="val 30718"/>
              <a:gd name="adj2" fmla="val 50000"/>
            </a:avLst>
          </a:prstGeom>
          <a:ln w="19050">
            <a:solidFill>
              <a:srgbClr val="FF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88" name="组合 7">
            <a:extLst>
              <a:ext uri="{FF2B5EF4-FFF2-40B4-BE49-F238E27FC236}">
                <a16:creationId xmlns="" xmlns:a16="http://schemas.microsoft.com/office/drawing/2014/main" id="{8DD017D1-229F-4C8E-8C80-015C850786DD}"/>
              </a:ext>
            </a:extLst>
          </p:cNvPr>
          <p:cNvGrpSpPr>
            <a:grpSpLocks/>
          </p:cNvGrpSpPr>
          <p:nvPr/>
        </p:nvGrpSpPr>
        <p:grpSpPr bwMode="auto">
          <a:xfrm>
            <a:off x="374519" y="5064579"/>
            <a:ext cx="1670881" cy="836126"/>
            <a:chOff x="1409168" y="4856401"/>
            <a:chExt cx="1670305" cy="836771"/>
          </a:xfrm>
        </p:grpSpPr>
        <p:sp>
          <p:nvSpPr>
            <p:cNvPr id="89" name="文本框 11">
              <a:extLst>
                <a:ext uri="{FF2B5EF4-FFF2-40B4-BE49-F238E27FC236}">
                  <a16:creationId xmlns="" xmlns:a16="http://schemas.microsoft.com/office/drawing/2014/main" id="{EA35243A-292F-4B49-8ADA-F43651A9F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9168" y="5016370"/>
              <a:ext cx="1649912" cy="462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12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. 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1.2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÷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90" name="组合 20">
              <a:extLst>
                <a:ext uri="{FF2B5EF4-FFF2-40B4-BE49-F238E27FC236}">
                  <a16:creationId xmlns="" xmlns:a16="http://schemas.microsoft.com/office/drawing/2014/main" id="{3421F1C2-A014-45D8-B7AE-A0F8F0EFCF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536" y="4856401"/>
              <a:ext cx="642937" cy="836771"/>
              <a:chOff x="4454472" y="3138494"/>
              <a:chExt cx="642942" cy="835726"/>
            </a:xfrm>
          </p:grpSpPr>
          <p:sp>
            <p:nvSpPr>
              <p:cNvPr id="91" name="Rectangle 4">
                <a:extLst>
                  <a:ext uri="{FF2B5EF4-FFF2-40B4-BE49-F238E27FC236}">
                    <a16:creationId xmlns="" xmlns:a16="http://schemas.microsoft.com/office/drawing/2014/main" id="{473205DE-E8F5-48CA-B686-AB7B006B9A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4472" y="3138494"/>
                <a:ext cx="642942" cy="835726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15</a:t>
                </a:r>
              </a:p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60</a:t>
                </a:r>
                <a:r>
                  <a:rPr lang="zh-TW" altLang="en-US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92" name="直接连接符 24">
                <a:extLst>
                  <a:ext uri="{FF2B5EF4-FFF2-40B4-BE49-F238E27FC236}">
                    <a16:creationId xmlns="" xmlns:a16="http://schemas.microsoft.com/office/drawing/2014/main" id="{D85DAD40-94A7-4990-89C3-EE492C388B5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20634" y="3529344"/>
                <a:ext cx="50383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93" name="文本框 15">
            <a:extLst>
              <a:ext uri="{FF2B5EF4-FFF2-40B4-BE49-F238E27FC236}">
                <a16:creationId xmlns="" xmlns:a16="http://schemas.microsoft.com/office/drawing/2014/main" id="{CB92AA29-ECB5-427B-B1BD-6B69C0440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4298" y="5219534"/>
            <a:ext cx="18898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4.8(km/h)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4" name="左大括号 26">
            <a:extLst>
              <a:ext uri="{FF2B5EF4-FFF2-40B4-BE49-F238E27FC236}">
                <a16:creationId xmlns="" xmlns:a16="http://schemas.microsoft.com/office/drawing/2014/main" id="{09670B3F-0591-4B52-B6F5-57451D5EB9AD}"/>
              </a:ext>
            </a:extLst>
          </p:cNvPr>
          <p:cNvSpPr/>
          <p:nvPr/>
        </p:nvSpPr>
        <p:spPr bwMode="auto">
          <a:xfrm rot="16200000" flipV="1">
            <a:off x="6412671" y="2741499"/>
            <a:ext cx="175986" cy="450545"/>
          </a:xfrm>
          <a:prstGeom prst="leftBrace">
            <a:avLst>
              <a:gd name="adj1" fmla="val 30718"/>
              <a:gd name="adj2" fmla="val 50000"/>
            </a:avLst>
          </a:prstGeom>
          <a:ln w="19050">
            <a:solidFill>
              <a:srgbClr val="FF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95" name="文本框 5">
            <a:extLst>
              <a:ext uri="{FF2B5EF4-FFF2-40B4-BE49-F238E27FC236}">
                <a16:creationId xmlns="" xmlns:a16="http://schemas.microsoft.com/office/drawing/2014/main" id="{6D9906E5-340A-48F4-BC13-8E55A753B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0281" y="3023504"/>
            <a:ext cx="15019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逗留了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6" name="Text Box 54">
            <a:extLst>
              <a:ext uri="{FF2B5EF4-FFF2-40B4-BE49-F238E27FC236}">
                <a16:creationId xmlns="" xmlns:a16="http://schemas.microsoft.com/office/drawing/2014/main" id="{A1F0DD87-9157-45E7-9A05-44D340511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239" y="1329705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7" name="Text Box 54">
            <a:extLst>
              <a:ext uri="{FF2B5EF4-FFF2-40B4-BE49-F238E27FC236}">
                <a16:creationId xmlns="" xmlns:a16="http://schemas.microsoft.com/office/drawing/2014/main" id="{DB778D21-41D6-47EB-A44B-C61C14D7C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49" y="1725318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8" name="Text Box 54">
            <a:extLst>
              <a:ext uri="{FF2B5EF4-FFF2-40B4-BE49-F238E27FC236}">
                <a16:creationId xmlns="" xmlns:a16="http://schemas.microsoft.com/office/drawing/2014/main" id="{45B1F2B9-55B6-4A53-AEE9-619A92F2C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49" y="2108562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4" name="任意多边形: 形状 13">
            <a:extLst>
              <a:ext uri="{FF2B5EF4-FFF2-40B4-BE49-F238E27FC236}">
                <a16:creationId xmlns="" xmlns:a16="http://schemas.microsoft.com/office/drawing/2014/main" id="{DE5D9E7C-5876-4182-8762-074CB79D2737}"/>
              </a:ext>
            </a:extLst>
          </p:cNvPr>
          <p:cNvSpPr/>
          <p:nvPr/>
        </p:nvSpPr>
        <p:spPr bwMode="auto">
          <a:xfrm>
            <a:off x="4431890" y="2883306"/>
            <a:ext cx="1828800" cy="2721077"/>
          </a:xfrm>
          <a:custGeom>
            <a:avLst/>
            <a:gdLst>
              <a:gd name="connsiteX0" fmla="*/ 0 w 1828800"/>
              <a:gd name="connsiteY0" fmla="*/ 2721077 h 2721077"/>
              <a:gd name="connsiteX1" fmla="*/ 471949 w 1828800"/>
              <a:gd name="connsiteY1" fmla="*/ 1821426 h 2721077"/>
              <a:gd name="connsiteX2" fmla="*/ 921775 w 1828800"/>
              <a:gd name="connsiteY2" fmla="*/ 1814051 h 2721077"/>
              <a:gd name="connsiteX3" fmla="*/ 1828800 w 1828800"/>
              <a:gd name="connsiteY3" fmla="*/ 0 h 2721077"/>
              <a:gd name="connsiteX0" fmla="*/ 0 w 1828800"/>
              <a:gd name="connsiteY0" fmla="*/ 2721077 h 2721077"/>
              <a:gd name="connsiteX1" fmla="*/ 471949 w 1828800"/>
              <a:gd name="connsiteY1" fmla="*/ 1821426 h 2721077"/>
              <a:gd name="connsiteX2" fmla="*/ 921775 w 1828800"/>
              <a:gd name="connsiteY2" fmla="*/ 1821425 h 2721077"/>
              <a:gd name="connsiteX3" fmla="*/ 1828800 w 1828800"/>
              <a:gd name="connsiteY3" fmla="*/ 0 h 2721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800" h="2721077">
                <a:moveTo>
                  <a:pt x="0" y="2721077"/>
                </a:moveTo>
                <a:lnTo>
                  <a:pt x="471949" y="1821426"/>
                </a:lnTo>
                <a:lnTo>
                  <a:pt x="921775" y="1821425"/>
                </a:lnTo>
                <a:lnTo>
                  <a:pt x="1828800" y="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3" name="矩形 112">
            <a:extLst>
              <a:ext uri="{FF2B5EF4-FFF2-40B4-BE49-F238E27FC236}">
                <a16:creationId xmlns="" xmlns:a16="http://schemas.microsoft.com/office/drawing/2014/main" id="{F020D562-A8D1-4681-805B-EA671A451B2F}"/>
              </a:ext>
            </a:extLst>
          </p:cNvPr>
          <p:cNvSpPr/>
          <p:nvPr/>
        </p:nvSpPr>
        <p:spPr bwMode="auto">
          <a:xfrm>
            <a:off x="3013243" y="2643881"/>
            <a:ext cx="766775" cy="325824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DBDB3F90-D93C-4F87-B541-7D41F2610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20" y="902878"/>
            <a:ext cx="6512963" cy="168507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TW" altLang="en-US" sz="2400" b="0" dirty="0">
                <a:ea typeface="標楷體" panose="03000509000000000000" pitchFamily="65" charset="-120"/>
              </a:rPr>
              <a:t>根據</a:t>
            </a:r>
            <a:r>
              <a:rPr lang="zh-CN" altLang="en-US" sz="2400" b="0" dirty="0">
                <a:ea typeface="標楷體" panose="03000509000000000000" pitchFamily="65" charset="-120"/>
              </a:rPr>
              <a:t>右</a:t>
            </a:r>
            <a:r>
              <a:rPr lang="zh-TW" altLang="en-US" sz="2400" b="0" dirty="0">
                <a:ea typeface="標楷體" panose="03000509000000000000" pitchFamily="65" charset="-120"/>
              </a:rPr>
              <a:t>圖，下列哪項</a:t>
            </a:r>
            <a:r>
              <a:rPr lang="en-US" altLang="zh-TW" sz="2400" b="0" dirty="0">
                <a:ea typeface="標楷體" panose="03000509000000000000" pitchFamily="65" charset="-120"/>
              </a:rPr>
              <a:t>/</a:t>
            </a:r>
            <a:r>
              <a:rPr lang="zh-TW" altLang="en-US" sz="2400" b="0" dirty="0">
                <a:ea typeface="標楷體" panose="03000509000000000000" pitchFamily="65" charset="-120"/>
              </a:rPr>
              <a:t>些描述是正確的？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zh-TW" altLang="en-US" sz="2400" b="0" dirty="0">
                <a:ea typeface="標楷體" panose="03000509000000000000" pitchFamily="65" charset="-120"/>
              </a:rPr>
              <a:t> 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400" b="0" dirty="0">
                <a:ea typeface="標楷體" panose="03000509000000000000" pitchFamily="65" charset="-120"/>
              </a:rPr>
              <a:t>. </a:t>
            </a:r>
            <a:r>
              <a:rPr lang="zh-TW" altLang="en-US" sz="2400" b="0" u="sng" dirty="0">
                <a:ea typeface="標楷體" panose="03000509000000000000" pitchFamily="65" charset="-120"/>
              </a:rPr>
              <a:t>文俊</a:t>
            </a:r>
            <a:r>
              <a:rPr lang="zh-TW" altLang="en-US" sz="2400" b="0" dirty="0">
                <a:ea typeface="標楷體" panose="03000509000000000000" pitchFamily="65" charset="-120"/>
              </a:rPr>
              <a:t>用平均</a:t>
            </a:r>
            <a:r>
              <a:rPr lang="en-US" altLang="zh-TW" sz="2400" b="0" dirty="0">
                <a:ea typeface="標楷體" panose="03000509000000000000" pitchFamily="65" charset="-120"/>
              </a:rPr>
              <a:t>3.6km/h</a:t>
            </a:r>
            <a:r>
              <a:rPr lang="zh-TW" altLang="en-US" sz="2400" b="0" dirty="0">
                <a:ea typeface="標楷體" panose="03000509000000000000" pitchFamily="65" charset="-120"/>
              </a:rPr>
              <a:t>的速率從</a:t>
            </a:r>
            <a:r>
              <a:rPr lang="zh-CN" altLang="en-US" sz="2400" b="0" dirty="0">
                <a:ea typeface="標楷體" panose="03000509000000000000" pitchFamily="65" charset="-120"/>
              </a:rPr>
              <a:t>家走到文具店</a:t>
            </a:r>
            <a:r>
              <a:rPr lang="zh-TW" altLang="en-US" sz="2400" b="0" dirty="0">
                <a:ea typeface="標楷體" panose="03000509000000000000" pitchFamily="65" charset="-120"/>
              </a:rPr>
              <a:t>。      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>
              <a:spcAft>
                <a:spcPts val="300"/>
              </a:spcAft>
            </a:pP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400" b="0" dirty="0">
                <a:ea typeface="標楷體" panose="03000509000000000000" pitchFamily="65" charset="-120"/>
              </a:rPr>
              <a:t>. </a:t>
            </a:r>
            <a:r>
              <a:rPr lang="zh-TW" altLang="en-US" sz="2400" b="0" u="sng" dirty="0">
                <a:ea typeface="標楷體" panose="03000509000000000000" pitchFamily="65" charset="-120"/>
              </a:rPr>
              <a:t>文俊</a:t>
            </a:r>
            <a:r>
              <a:rPr lang="zh-TW" altLang="en-US" sz="2400" b="0" dirty="0">
                <a:ea typeface="標楷體" panose="03000509000000000000" pitchFamily="65" charset="-120"/>
              </a:rPr>
              <a:t>用平均</a:t>
            </a:r>
            <a:r>
              <a:rPr lang="en-US" altLang="zh-TW" sz="2400" b="0" dirty="0">
                <a:ea typeface="標楷體" panose="03000509000000000000" pitchFamily="65" charset="-120"/>
              </a:rPr>
              <a:t>4.8km/h</a:t>
            </a:r>
            <a:r>
              <a:rPr lang="zh-TW" altLang="en-US" sz="2400" b="0" dirty="0">
                <a:ea typeface="標楷體" panose="03000509000000000000" pitchFamily="65" charset="-120"/>
              </a:rPr>
              <a:t>的速率從</a:t>
            </a:r>
            <a:r>
              <a:rPr lang="zh-CN" altLang="en-US" sz="2400" b="0" dirty="0">
                <a:ea typeface="標楷體" panose="03000509000000000000" pitchFamily="65" charset="-120"/>
              </a:rPr>
              <a:t>文具店走回家。</a:t>
            </a:r>
            <a:r>
              <a:rPr lang="zh-TW" altLang="en-US" sz="2400" b="0" dirty="0">
                <a:ea typeface="標楷體" panose="03000509000000000000" pitchFamily="65" charset="-120"/>
              </a:rPr>
              <a:t>     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300"/>
              </a:spcAft>
            </a:pP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400" b="0" dirty="0">
                <a:ea typeface="標楷體" panose="03000509000000000000" pitchFamily="65" charset="-120"/>
              </a:rPr>
              <a:t>. </a:t>
            </a:r>
            <a:r>
              <a:rPr lang="zh-TW" altLang="en-US" sz="2400" b="0" u="sng" dirty="0">
                <a:ea typeface="標楷體" panose="03000509000000000000" pitchFamily="65" charset="-120"/>
              </a:rPr>
              <a:t>文俊</a:t>
            </a:r>
            <a:r>
              <a:rPr lang="zh-TW" altLang="en-US" sz="2400" b="0" dirty="0">
                <a:ea typeface="標楷體" panose="03000509000000000000" pitchFamily="65" charset="-120"/>
              </a:rPr>
              <a:t>在文具店逗留了</a:t>
            </a:r>
            <a:r>
              <a:rPr lang="en-US" altLang="zh-TW" sz="2400" b="0" dirty="0">
                <a:ea typeface="標楷體" panose="03000509000000000000" pitchFamily="65" charset="-120"/>
              </a:rPr>
              <a:t>10</a:t>
            </a:r>
            <a:r>
              <a:rPr lang="zh-TW" altLang="en-US" sz="2400" b="0" dirty="0">
                <a:ea typeface="標楷體" panose="03000509000000000000" pitchFamily="65" charset="-120"/>
              </a:rPr>
              <a:t>分鐘。</a:t>
            </a:r>
            <a:endParaRPr lang="zh-CN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7058CE06-15B2-4631-828C-4C6CFEDF9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837" y="2656758"/>
            <a:ext cx="2489907" cy="180049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A. </a:t>
            </a:r>
            <a:r>
              <a:rPr lang="zh-TW" altLang="en-US" sz="2400" b="0" dirty="0"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B. </a:t>
            </a:r>
            <a:r>
              <a:rPr lang="zh-TW" altLang="en-US" sz="2400" b="0" dirty="0"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C.</a:t>
            </a:r>
            <a:r>
              <a:rPr lang="en-US" altLang="zh-TW" sz="2400" b="0" dirty="0">
                <a:ea typeface="標楷體" panose="03000509000000000000" pitchFamily="65" charset="-120"/>
              </a:rPr>
              <a:t> </a:t>
            </a:r>
            <a:r>
              <a:rPr lang="zh-TW" altLang="en-US" sz="2400" b="0" dirty="0"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D.</a:t>
            </a:r>
            <a:r>
              <a:rPr lang="en-US" altLang="zh-TW" sz="2400" b="0" dirty="0">
                <a:ea typeface="標楷體" panose="03000509000000000000" pitchFamily="65" charset="-120"/>
              </a:rPr>
              <a:t> 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400" b="0" dirty="0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887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000"/>
                            </p:stCondLst>
                            <p:childTnLst>
                              <p:par>
                                <p:cTn id="1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500"/>
                            </p:stCondLst>
                            <p:childTnLst>
                              <p:par>
                                <p:cTn id="1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"/>
                            </p:stCondLst>
                            <p:childTnLst>
                              <p:par>
                                <p:cTn id="2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"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104" grpId="1" animBg="1"/>
      <p:bldP spid="59" grpId="0" animBg="1"/>
      <p:bldP spid="59" grpId="1" animBg="1"/>
      <p:bldP spid="44" grpId="0" animBg="1"/>
      <p:bldP spid="44" grpId="1" animBg="1"/>
      <p:bldP spid="47" grpId="0" animBg="1"/>
      <p:bldP spid="47" grpId="1" animBg="1"/>
      <p:bldP spid="48" grpId="0" animBg="1"/>
      <p:bldP spid="48" grpId="1" animBg="1"/>
      <p:bldP spid="58" grpId="0" animBg="1"/>
      <p:bldP spid="58" grpId="1" animBg="1"/>
      <p:bldP spid="62" grpId="0" build="allAtOnce"/>
      <p:bldP spid="64" grpId="0" build="allAtOnce"/>
      <p:bldP spid="66" grpId="0" build="allAtOnce"/>
      <p:bldP spid="72" grpId="0" animBg="1"/>
      <p:bldP spid="72" grpId="1" animBg="1"/>
      <p:bldP spid="78" grpId="0" build="allAtOnce"/>
      <p:bldP spid="81" grpId="0" build="allAtOnce"/>
      <p:bldP spid="87" grpId="0" animBg="1"/>
      <p:bldP spid="87" grpId="1" animBg="1"/>
      <p:bldP spid="93" grpId="0" build="allAtOnce"/>
      <p:bldP spid="94" grpId="0" animBg="1"/>
      <p:bldP spid="94" grpId="1" animBg="1"/>
      <p:bldP spid="95" grpId="0" build="allAtOnce"/>
      <p:bldP spid="96" grpId="0"/>
      <p:bldP spid="96" grpId="1"/>
      <p:bldP spid="97" grpId="0"/>
      <p:bldP spid="97" grpId="1"/>
      <p:bldP spid="98" grpId="0"/>
      <p:bldP spid="98" grpId="1"/>
      <p:bldP spid="14" grpId="0" animBg="1"/>
      <p:bldP spid="14" grpId="1" animBg="1"/>
      <p:bldP spid="113" grpId="0" animBg="1"/>
      <p:bldP spid="11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>
            <a:hlinkClick r:id="rId3" action="ppaction://hlinksldjump"/>
            <a:extLst>
              <a:ext uri="{FF2B5EF4-FFF2-40B4-BE49-F238E27FC236}">
                <a16:creationId xmlns="" xmlns:a16="http://schemas.microsoft.com/office/drawing/2014/main" id="{ED2F5118-207F-EC74-F2FF-443DCAF38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AutoShape 3">
            <a:extLst>
              <a:ext uri="{FF2B5EF4-FFF2-40B4-BE49-F238E27FC236}">
                <a16:creationId xmlns="" xmlns:a16="http://schemas.microsoft.com/office/drawing/2014/main" id="{E8FF4D54-D3BA-5CF6-D26C-B59E778D3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" y="922338"/>
            <a:ext cx="2036763" cy="9017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pic>
        <p:nvPicPr>
          <p:cNvPr id="7" name="Picture 53" descr="學生須知">
            <a:hlinkClick r:id="rId4" action="ppaction://hlinksldjump"/>
            <a:extLst>
              <a:ext uri="{FF2B5EF4-FFF2-40B4-BE49-F238E27FC236}">
                <a16:creationId xmlns="" xmlns:a16="http://schemas.microsoft.com/office/drawing/2014/main" id="{373232F4-60C6-A7CC-3D07-49A1C3610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44">
            <a:extLst>
              <a:ext uri="{FF2B5EF4-FFF2-40B4-BE49-F238E27FC236}">
                <a16:creationId xmlns="" xmlns:a16="http://schemas.microsoft.com/office/drawing/2014/main" id="{B992CF17-A0F2-5C71-CF00-F625FCFDFB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7075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WordArt 45">
            <a:hlinkClick r:id="rId3" action="ppaction://hlinksldjump"/>
            <a:extLst>
              <a:ext uri="{FF2B5EF4-FFF2-40B4-BE49-F238E27FC236}">
                <a16:creationId xmlns="" xmlns:a16="http://schemas.microsoft.com/office/drawing/2014/main" id="{7A834D4A-F3A1-AE56-6348-411A8E7673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3211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</a:t>
            </a:r>
          </a:p>
        </p:txBody>
      </p:sp>
      <p:graphicFrame>
        <p:nvGraphicFramePr>
          <p:cNvPr id="10" name="Group 65">
            <a:extLst>
              <a:ext uri="{FF2B5EF4-FFF2-40B4-BE49-F238E27FC236}">
                <a16:creationId xmlns="" xmlns:a16="http://schemas.microsoft.com/office/drawing/2014/main" id="{1F52A0C2-5ED2-C69F-1468-B915063ED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453646"/>
              </p:ext>
            </p:extLst>
          </p:nvPr>
        </p:nvGraphicFramePr>
        <p:xfrm>
          <a:off x="606425" y="1473200"/>
          <a:ext cx="7995088" cy="4671436"/>
        </p:xfrm>
        <a:graphic>
          <a:graphicData uri="http://schemas.openxmlformats.org/drawingml/2006/table">
            <a:tbl>
              <a:tblPr/>
              <a:tblGrid>
                <a:gridCol w="111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825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24588">
                  <a:extLst>
                    <a:ext uri="{9D8B030D-6E8A-4147-A177-3AD203B41FA5}">
                      <a16:colId xmlns="" xmlns:a16="http://schemas.microsoft.com/office/drawing/2014/main" val="1329289723"/>
                    </a:ext>
                  </a:extLst>
                </a:gridCol>
              </a:tblGrid>
              <a:tr h="36578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範疇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題目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課題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181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</a:t>
                      </a:r>
                      <a:r>
                        <a:rPr kumimoji="1" lang="zh-TW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數四則混合計算</a:t>
                      </a:r>
                      <a:endParaRPr kumimoji="1" lang="en-US" altLang="zh-TW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和百分數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的互化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36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  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及大小比較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分數乘法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小數減法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百分數的認識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及應用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分數四則混合計算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多位數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分數的認識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倍數和因數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整數乘法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和除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圖形與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空間</a:t>
                      </a:r>
                    </a:p>
                  </a:txBody>
                  <a:tcPr marL="9144" marR="45720"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軸對稱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八個方向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摺紙圖樣</a:t>
                      </a:r>
                      <a:r>
                        <a:rPr kumimoji="1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四邊形的特性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18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度量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18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時間和速率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不規則立體的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體積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面積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下、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圓周和圓面積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容量與體積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周界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(4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011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數據處理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26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平均數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統計圖的應用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折線圖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代數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29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－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方程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代數式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上、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9745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596202A4-EA0B-F13D-2F8B-920836FD8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879" y="547668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73AF47C9-2C8D-4EBB-B7DF-573156137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26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F8D7096A-AFBE-ABEC-5E4C-F46D143742A0}"/>
              </a:ext>
            </a:extLst>
          </p:cNvPr>
          <p:cNvSpPr txBox="1"/>
          <p:nvPr/>
        </p:nvSpPr>
        <p:spPr>
          <a:xfrm>
            <a:off x="795336" y="4469051"/>
            <a:ext cx="813911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根據上圖，</a:t>
            </a:r>
            <a:r>
              <a:rPr lang="zh-TW" altLang="en-US" sz="26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珍妮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的體溫在</a:t>
            </a:r>
            <a:r>
              <a:rPr lang="en-US" altLang="zh-TW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38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℃或以上的時間共有多久？</a:t>
            </a:r>
            <a:endParaRPr lang="zh-CN" altLang="en-US" sz="26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23">
            <a:extLst>
              <a:ext uri="{FF2B5EF4-FFF2-40B4-BE49-F238E27FC236}">
                <a16:creationId xmlns="" xmlns:a16="http://schemas.microsoft.com/office/drawing/2014/main" id="{C9FF6045-EB06-A2EE-F61A-63AA775EC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6" y="4931618"/>
            <a:ext cx="5386389" cy="9694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6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CN" sz="2600" dirty="0"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小時                    </a:t>
            </a:r>
            <a:r>
              <a:rPr lang="en-US" altLang="zh-TW" sz="2600" dirty="0"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en-US" altLang="zh-CN" sz="2600" dirty="0">
                <a:ea typeface="DFKai-SB" panose="03000509000000000000" pitchFamily="65" charset="-120"/>
                <a:cs typeface="Arial" panose="020B0604020202020204" pitchFamily="34" charset="0"/>
              </a:rPr>
              <a:t>1.5</a:t>
            </a:r>
            <a:r>
              <a:rPr lang="zh-CN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小時</a:t>
            </a:r>
            <a:endParaRPr lang="en-US" altLang="zh-TW" sz="2600" dirty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6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en-US" altLang="zh-CN" sz="2600" dirty="0">
                <a:ea typeface="DFKai-SB" panose="03000509000000000000" pitchFamily="65" charset="-120"/>
                <a:cs typeface="Arial" panose="020B0604020202020204" pitchFamily="34" charset="0"/>
              </a:rPr>
              <a:t>2.5</a:t>
            </a:r>
            <a:r>
              <a:rPr lang="zh-CN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小時                 </a:t>
            </a:r>
            <a:r>
              <a:rPr lang="en-US" altLang="zh-TW" sz="2600" dirty="0">
                <a:ea typeface="DFKai-SB" panose="03000509000000000000" pitchFamily="65" charset="-120"/>
                <a:cs typeface="Arial" panose="020B0604020202020204" pitchFamily="34" charset="0"/>
              </a:rPr>
              <a:t>D. </a:t>
            </a:r>
            <a:r>
              <a:rPr lang="en-US" altLang="zh-CN" sz="2600" dirty="0"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小時</a:t>
            </a:r>
            <a:endParaRPr lang="en-US" altLang="zh-CN" sz="26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0">
            <a:extLst>
              <a:ext uri="{FF2B5EF4-FFF2-40B4-BE49-F238E27FC236}">
                <a16:creationId xmlns="" xmlns:a16="http://schemas.microsoft.com/office/drawing/2014/main" id="{17F152E0-13A0-6873-9291-DB69C12CE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9362" y="542658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29" name="组合 28">
            <a:extLst>
              <a:ext uri="{FF2B5EF4-FFF2-40B4-BE49-F238E27FC236}">
                <a16:creationId xmlns="" xmlns:a16="http://schemas.microsoft.com/office/drawing/2014/main" id="{877EB36F-7226-4372-82F2-0B2A1767ECFC}"/>
              </a:ext>
            </a:extLst>
          </p:cNvPr>
          <p:cNvGrpSpPr/>
          <p:nvPr/>
        </p:nvGrpSpPr>
        <p:grpSpPr>
          <a:xfrm>
            <a:off x="1128249" y="876844"/>
            <a:ext cx="6377451" cy="3520933"/>
            <a:chOff x="1128249" y="876844"/>
            <a:chExt cx="6377451" cy="3520933"/>
          </a:xfrm>
        </p:grpSpPr>
        <p:sp>
          <p:nvSpPr>
            <p:cNvPr id="34" name="Rectangle 4">
              <a:extLst>
                <a:ext uri="{FF2B5EF4-FFF2-40B4-BE49-F238E27FC236}">
                  <a16:creationId xmlns="" xmlns:a16="http://schemas.microsoft.com/office/drawing/2014/main" id="{384DB9D8-F7A6-40B4-BAAE-D27CA18EF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5278" y="876844"/>
              <a:ext cx="5113443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TW" altLang="en-US" sz="2200" b="0" u="sng" dirty="0">
                  <a:ea typeface="標楷體" panose="03000509000000000000" pitchFamily="65" charset="-120"/>
                </a:rPr>
                <a:t>珍妮今天下午</a:t>
              </a:r>
              <a:r>
                <a:rPr lang="en-US" altLang="zh-TW" sz="2200" b="0" u="sng" dirty="0">
                  <a:ea typeface="標楷體" panose="03000509000000000000" pitchFamily="65" charset="-120"/>
                </a:rPr>
                <a:t>1</a:t>
              </a:r>
              <a:r>
                <a:rPr lang="zh-TW" altLang="en-US" sz="2200" b="0" u="sng" dirty="0">
                  <a:ea typeface="標楷體" panose="03000509000000000000" pitchFamily="65" charset="-120"/>
                </a:rPr>
                <a:t>時至下午</a:t>
              </a:r>
              <a:r>
                <a:rPr lang="en-US" altLang="zh-TW" sz="2200" b="0" u="sng" dirty="0">
                  <a:ea typeface="標楷體" panose="03000509000000000000" pitchFamily="65" charset="-120"/>
                </a:rPr>
                <a:t>5</a:t>
              </a:r>
              <a:r>
                <a:rPr lang="zh-TW" altLang="en-US" sz="2200" b="0" u="sng" dirty="0">
                  <a:ea typeface="標楷體" panose="03000509000000000000" pitchFamily="65" charset="-120"/>
                </a:rPr>
                <a:t>時的體溫記錄</a:t>
              </a:r>
              <a:endParaRPr lang="zh-CN" altLang="en-US" sz="2200" b="0" u="sng" dirty="0">
                <a:ea typeface="標楷體" panose="03000509000000000000" pitchFamily="65" charset="-120"/>
              </a:endParaRPr>
            </a:p>
          </p:txBody>
        </p:sp>
        <p:sp>
          <p:nvSpPr>
            <p:cNvPr id="36" name="Text Box 21">
              <a:extLst>
                <a:ext uri="{FF2B5EF4-FFF2-40B4-BE49-F238E27FC236}">
                  <a16:creationId xmlns="" xmlns:a16="http://schemas.microsoft.com/office/drawing/2014/main" id="{7BEC5C3B-CF95-4627-B407-24412E0A26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693651" y="2397382"/>
              <a:ext cx="12385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zh-CN" altLang="en-US" sz="1800" dirty="0">
                  <a:ea typeface="標楷體" panose="03000509000000000000" pitchFamily="65" charset="-120"/>
                  <a:cs typeface="Arial" panose="020B0604020202020204" pitchFamily="34" charset="0"/>
                </a:rPr>
                <a:t>溫度</a:t>
              </a:r>
              <a:r>
                <a:rPr lang="en-US" altLang="zh-TW" sz="1800" dirty="0">
                  <a:ea typeface="標楷體" panose="03000509000000000000" pitchFamily="65" charset="-120"/>
                  <a:cs typeface="Arial" panose="020B0604020202020204" pitchFamily="34" charset="0"/>
                </a:rPr>
                <a:t>(</a:t>
              </a:r>
              <a:r>
                <a:rPr lang="zh-TW" altLang="en-US" sz="1800" dirty="0">
                  <a:ea typeface="DFKai-SB" panose="03000509000000000000" pitchFamily="65" charset="-120"/>
                  <a:cs typeface="Arial" panose="020B0604020202020204" pitchFamily="34" charset="0"/>
                </a:rPr>
                <a:t>℃</a:t>
              </a:r>
              <a:r>
                <a:rPr lang="en-US" altLang="zh-TW" sz="1800" dirty="0">
                  <a:ea typeface="標楷體" panose="03000509000000000000" pitchFamily="65" charset="-12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37" name="Text Box 1005">
              <a:extLst>
                <a:ext uri="{FF2B5EF4-FFF2-40B4-BE49-F238E27FC236}">
                  <a16:creationId xmlns="" xmlns:a16="http://schemas.microsoft.com/office/drawing/2014/main" id="{D01C0634-6971-47E7-8663-1A11106993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6162" y="3788621"/>
              <a:ext cx="585953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en-US" altLang="zh-TW" sz="1400" dirty="0">
                  <a:ea typeface="標楷體" panose="03000509000000000000" pitchFamily="65" charset="-120"/>
                  <a:cs typeface="Arial" panose="020B0604020202020204" pitchFamily="34" charset="0"/>
                </a:rPr>
                <a:t>13:00    13:30    14:00    14:30    15:00    15:30     16:00    16:30    17:00 </a:t>
              </a:r>
            </a:p>
          </p:txBody>
        </p:sp>
        <p:sp>
          <p:nvSpPr>
            <p:cNvPr id="38" name="Text Box 1005">
              <a:extLst>
                <a:ext uri="{FF2B5EF4-FFF2-40B4-BE49-F238E27FC236}">
                  <a16:creationId xmlns="" xmlns:a16="http://schemas.microsoft.com/office/drawing/2014/main" id="{774397B9-707C-447C-AD0C-946555A64B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989" y="4028445"/>
              <a:ext cx="70821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50000"/>
                </a:spcBef>
                <a:buNone/>
              </a:pPr>
              <a:r>
                <a:rPr lang="zh-CN" altLang="en-US" sz="1800" dirty="0">
                  <a:ea typeface="標楷體" panose="03000509000000000000" pitchFamily="65" charset="-120"/>
                  <a:cs typeface="Arial" panose="020B0604020202020204" pitchFamily="34" charset="0"/>
                </a:rPr>
                <a:t>時間</a:t>
              </a:r>
              <a:endParaRPr lang="en-US" altLang="zh-TW" sz="1800" dirty="0"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pic>
          <p:nvPicPr>
            <p:cNvPr id="24" name="图片 23">
              <a:extLst>
                <a:ext uri="{FF2B5EF4-FFF2-40B4-BE49-F238E27FC236}">
                  <a16:creationId xmlns="" xmlns:a16="http://schemas.microsoft.com/office/drawing/2014/main" id="{BCB15442-7D67-4FD6-9979-20DEEE95F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51136" y="1266227"/>
              <a:ext cx="5325192" cy="2595412"/>
            </a:xfrm>
            <a:prstGeom prst="rect">
              <a:avLst/>
            </a:prstGeom>
          </p:spPr>
        </p:pic>
        <p:sp>
          <p:nvSpPr>
            <p:cNvPr id="35" name="Rectangle 4">
              <a:extLst>
                <a:ext uri="{FF2B5EF4-FFF2-40B4-BE49-F238E27FC236}">
                  <a16:creationId xmlns="" xmlns:a16="http://schemas.microsoft.com/office/drawing/2014/main" id="{DDBC0EAA-521D-4032-8469-2923200C0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5425" y="1119027"/>
              <a:ext cx="496454" cy="289310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algn="r" eaLnBrk="0" fontAlgn="base" hangingPunct="0">
                <a:spcBef>
                  <a:spcPct val="0"/>
                </a:spcBef>
                <a:spcAft>
                  <a:spcPts val="1300"/>
                </a:spcAft>
                <a:defRPr/>
              </a:pPr>
              <a:r>
                <a:rPr lang="en-US" altLang="zh-CN" sz="1600" b="0" dirty="0">
                  <a:ea typeface="標楷體" panose="03000509000000000000" pitchFamily="65" charset="-120"/>
                </a:rPr>
                <a:t>40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ts val="1300"/>
                </a:spcAft>
                <a:defRPr/>
              </a:pPr>
              <a:r>
                <a:rPr lang="en-US" altLang="zh-CN" sz="1600" b="0" dirty="0">
                  <a:ea typeface="標楷體" panose="03000509000000000000" pitchFamily="65" charset="-120"/>
                </a:rPr>
                <a:t>39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ts val="1300"/>
                </a:spcAft>
                <a:defRPr/>
              </a:pPr>
              <a:r>
                <a:rPr lang="en-US" altLang="zh-CN" sz="1600" b="0" dirty="0">
                  <a:ea typeface="標楷體" panose="03000509000000000000" pitchFamily="65" charset="-120"/>
                </a:rPr>
                <a:t>38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ts val="1300"/>
                </a:spcAft>
                <a:defRPr/>
              </a:pPr>
              <a:r>
                <a:rPr lang="en-US" altLang="zh-CN" sz="1600" b="0" dirty="0">
                  <a:ea typeface="標楷體" panose="03000509000000000000" pitchFamily="65" charset="-120"/>
                </a:rPr>
                <a:t>37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ts val="1300"/>
                </a:spcAft>
                <a:defRPr/>
              </a:pPr>
              <a:r>
                <a:rPr lang="en-US" altLang="zh-CN" sz="1600" b="0" dirty="0">
                  <a:ea typeface="標楷體" panose="03000509000000000000" pitchFamily="65" charset="-120"/>
                </a:rPr>
                <a:t>36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ts val="1300"/>
                </a:spcAft>
                <a:defRPr/>
              </a:pPr>
              <a:r>
                <a:rPr lang="en-US" altLang="zh-CN" sz="1600" b="0" dirty="0">
                  <a:ea typeface="標楷體" panose="03000509000000000000" pitchFamily="65" charset="-120"/>
                </a:rPr>
                <a:t>35</a:t>
              </a:r>
            </a:p>
            <a:p>
              <a:pPr lvl="0" algn="r" eaLnBrk="0" fontAlgn="base" hangingPunct="0">
                <a:spcBef>
                  <a:spcPct val="0"/>
                </a:spcBef>
                <a:spcAft>
                  <a:spcPts val="1300"/>
                </a:spcAft>
                <a:defRPr/>
              </a:pPr>
              <a:r>
                <a:rPr lang="en-US" altLang="zh-CN" sz="1600" b="0" dirty="0">
                  <a:ea typeface="標楷體" panose="03000509000000000000" pitchFamily="65" charset="-120"/>
                </a:rPr>
                <a:t>0</a:t>
              </a:r>
              <a:endParaRPr lang="zh-CN" altLang="en-US" sz="1600" b="0" dirty="0">
                <a:ea typeface="標楷體" panose="03000509000000000000" pitchFamily="65" charset="-120"/>
              </a:endParaRPr>
            </a:p>
          </p:txBody>
        </p:sp>
      </p:grpSp>
      <p:cxnSp>
        <p:nvCxnSpPr>
          <p:cNvPr id="39" name="直線接點 8">
            <a:extLst>
              <a:ext uri="{FF2B5EF4-FFF2-40B4-BE49-F238E27FC236}">
                <a16:creationId xmlns="" xmlns:a16="http://schemas.microsoft.com/office/drawing/2014/main" id="{717F3D99-1AC4-429D-841D-43978C67A5FC}"/>
              </a:ext>
            </a:extLst>
          </p:cNvPr>
          <p:cNvCxnSpPr>
            <a:cxnSpLocks/>
          </p:cNvCxnSpPr>
          <p:nvPr/>
        </p:nvCxnSpPr>
        <p:spPr bwMode="auto">
          <a:xfrm>
            <a:off x="4219009" y="4903043"/>
            <a:ext cx="1991291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1" name="矩形 40">
            <a:extLst>
              <a:ext uri="{FF2B5EF4-FFF2-40B4-BE49-F238E27FC236}">
                <a16:creationId xmlns="" xmlns:a16="http://schemas.microsoft.com/office/drawing/2014/main" id="{21625584-21A1-4E93-B908-B07A36B4CAC7}"/>
              </a:ext>
            </a:extLst>
          </p:cNvPr>
          <p:cNvSpPr/>
          <p:nvPr/>
        </p:nvSpPr>
        <p:spPr bwMode="auto">
          <a:xfrm>
            <a:off x="1608491" y="1993663"/>
            <a:ext cx="359181" cy="325824"/>
          </a:xfrm>
          <a:prstGeom prst="rect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42" name="直線接點 8">
            <a:extLst>
              <a:ext uri="{FF2B5EF4-FFF2-40B4-BE49-F238E27FC236}">
                <a16:creationId xmlns="" xmlns:a16="http://schemas.microsoft.com/office/drawing/2014/main" id="{7B31A5CE-70F9-49EB-893A-B1A66513E678}"/>
              </a:ext>
            </a:extLst>
          </p:cNvPr>
          <p:cNvCxnSpPr>
            <a:cxnSpLocks/>
          </p:cNvCxnSpPr>
          <p:nvPr/>
        </p:nvCxnSpPr>
        <p:spPr bwMode="auto">
          <a:xfrm>
            <a:off x="1948698" y="2171795"/>
            <a:ext cx="5180023" cy="0"/>
          </a:xfrm>
          <a:prstGeom prst="line">
            <a:avLst/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46" name="文本框 5">
            <a:extLst>
              <a:ext uri="{FF2B5EF4-FFF2-40B4-BE49-F238E27FC236}">
                <a16:creationId xmlns="" xmlns:a16="http://schemas.microsoft.com/office/drawing/2014/main" id="{140B0DE2-11C0-4673-94BC-BF3D41C7B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1187" y="3352244"/>
            <a:ext cx="14840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小時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r>
              <a:rPr lang="zh-TW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7" name="左大括号 26">
            <a:extLst>
              <a:ext uri="{FF2B5EF4-FFF2-40B4-BE49-F238E27FC236}">
                <a16:creationId xmlns="" xmlns:a16="http://schemas.microsoft.com/office/drawing/2014/main" id="{2411EC25-23DB-460C-8F97-3BB210807AAE}"/>
              </a:ext>
            </a:extLst>
          </p:cNvPr>
          <p:cNvSpPr/>
          <p:nvPr/>
        </p:nvSpPr>
        <p:spPr bwMode="auto">
          <a:xfrm rot="5400000">
            <a:off x="3496434" y="2786206"/>
            <a:ext cx="139688" cy="1933576"/>
          </a:xfrm>
          <a:prstGeom prst="leftBrace">
            <a:avLst>
              <a:gd name="adj1" fmla="val 30718"/>
              <a:gd name="adj2" fmla="val 50000"/>
            </a:avLst>
          </a:prstGeom>
          <a:ln w="19050">
            <a:solidFill>
              <a:srgbClr val="FF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8" name="任意多边形: 形状 47">
            <a:extLst>
              <a:ext uri="{FF2B5EF4-FFF2-40B4-BE49-F238E27FC236}">
                <a16:creationId xmlns="" xmlns:a16="http://schemas.microsoft.com/office/drawing/2014/main" id="{3C6E0510-7C01-4402-A39F-872EBBFE0E3D}"/>
              </a:ext>
            </a:extLst>
          </p:cNvPr>
          <p:cNvSpPr/>
          <p:nvPr/>
        </p:nvSpPr>
        <p:spPr bwMode="auto">
          <a:xfrm>
            <a:off x="2618541" y="1764281"/>
            <a:ext cx="1914525" cy="407425"/>
          </a:xfrm>
          <a:custGeom>
            <a:avLst/>
            <a:gdLst>
              <a:gd name="connsiteX0" fmla="*/ 0 w 1828800"/>
              <a:gd name="connsiteY0" fmla="*/ 2721077 h 2721077"/>
              <a:gd name="connsiteX1" fmla="*/ 471949 w 1828800"/>
              <a:gd name="connsiteY1" fmla="*/ 1821426 h 2721077"/>
              <a:gd name="connsiteX2" fmla="*/ 921775 w 1828800"/>
              <a:gd name="connsiteY2" fmla="*/ 1814051 h 2721077"/>
              <a:gd name="connsiteX3" fmla="*/ 1828800 w 1828800"/>
              <a:gd name="connsiteY3" fmla="*/ 0 h 2721077"/>
              <a:gd name="connsiteX0" fmla="*/ 0 w 1828800"/>
              <a:gd name="connsiteY0" fmla="*/ 2721077 h 2721077"/>
              <a:gd name="connsiteX1" fmla="*/ 471949 w 1828800"/>
              <a:gd name="connsiteY1" fmla="*/ 1821426 h 2721077"/>
              <a:gd name="connsiteX2" fmla="*/ 921775 w 1828800"/>
              <a:gd name="connsiteY2" fmla="*/ 1821425 h 2721077"/>
              <a:gd name="connsiteX3" fmla="*/ 1828800 w 1828800"/>
              <a:gd name="connsiteY3" fmla="*/ 0 h 2721077"/>
              <a:gd name="connsiteX0" fmla="*/ 0 w 1924050"/>
              <a:gd name="connsiteY0" fmla="*/ 15977 h 1821426"/>
              <a:gd name="connsiteX1" fmla="*/ 567199 w 1924050"/>
              <a:gd name="connsiteY1" fmla="*/ 1821426 h 1821426"/>
              <a:gd name="connsiteX2" fmla="*/ 1017025 w 1924050"/>
              <a:gd name="connsiteY2" fmla="*/ 1821425 h 1821426"/>
              <a:gd name="connsiteX3" fmla="*/ 1924050 w 1924050"/>
              <a:gd name="connsiteY3" fmla="*/ 0 h 1821426"/>
              <a:gd name="connsiteX0" fmla="*/ 0 w 1924050"/>
              <a:gd name="connsiteY0" fmla="*/ 185276 h 1990724"/>
              <a:gd name="connsiteX1" fmla="*/ 633874 w 1924050"/>
              <a:gd name="connsiteY1" fmla="*/ 0 h 1990724"/>
              <a:gd name="connsiteX2" fmla="*/ 1017025 w 1924050"/>
              <a:gd name="connsiteY2" fmla="*/ 1990724 h 1990724"/>
              <a:gd name="connsiteX3" fmla="*/ 1924050 w 1924050"/>
              <a:gd name="connsiteY3" fmla="*/ 169299 h 1990724"/>
              <a:gd name="connsiteX0" fmla="*/ 0 w 1924050"/>
              <a:gd name="connsiteY0" fmla="*/ 404352 h 404352"/>
              <a:gd name="connsiteX1" fmla="*/ 633874 w 1924050"/>
              <a:gd name="connsiteY1" fmla="*/ 219076 h 404352"/>
              <a:gd name="connsiteX2" fmla="*/ 1274200 w 1924050"/>
              <a:gd name="connsiteY2" fmla="*/ 0 h 404352"/>
              <a:gd name="connsiteX3" fmla="*/ 1924050 w 1924050"/>
              <a:gd name="connsiteY3" fmla="*/ 388375 h 404352"/>
              <a:gd name="connsiteX0" fmla="*/ 0 w 1914525"/>
              <a:gd name="connsiteY0" fmla="*/ 404352 h 407425"/>
              <a:gd name="connsiteX1" fmla="*/ 633874 w 1914525"/>
              <a:gd name="connsiteY1" fmla="*/ 219076 h 407425"/>
              <a:gd name="connsiteX2" fmla="*/ 1274200 w 1914525"/>
              <a:gd name="connsiteY2" fmla="*/ 0 h 407425"/>
              <a:gd name="connsiteX3" fmla="*/ 1914525 w 1914525"/>
              <a:gd name="connsiteY3" fmla="*/ 407425 h 40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4525" h="407425">
                <a:moveTo>
                  <a:pt x="0" y="404352"/>
                </a:moveTo>
                <a:lnTo>
                  <a:pt x="633874" y="219076"/>
                </a:lnTo>
                <a:lnTo>
                  <a:pt x="1274200" y="0"/>
                </a:lnTo>
                <a:lnTo>
                  <a:pt x="1914525" y="407425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任意多边形 41">
            <a:extLst>
              <a:ext uri="{FF2B5EF4-FFF2-40B4-BE49-F238E27FC236}">
                <a16:creationId xmlns="" xmlns:a16="http://schemas.microsoft.com/office/drawing/2014/main" id="{7C63765D-0728-490F-902B-BC65E07BBBF9}"/>
              </a:ext>
            </a:extLst>
          </p:cNvPr>
          <p:cNvSpPr/>
          <p:nvPr/>
        </p:nvSpPr>
        <p:spPr>
          <a:xfrm>
            <a:off x="2599490" y="2171707"/>
            <a:ext cx="0" cy="1658418"/>
          </a:xfrm>
          <a:custGeom>
            <a:avLst/>
            <a:gdLst>
              <a:gd name="connsiteX0" fmla="*/ 0 w 0"/>
              <a:gd name="connsiteY0" fmla="*/ 1450731 h 1450731"/>
              <a:gd name="connsiteX1" fmla="*/ 0 w 0"/>
              <a:gd name="connsiteY1" fmla="*/ 0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50731">
                <a:moveTo>
                  <a:pt x="0" y="1450731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B050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2" name="任意多边形 41">
            <a:extLst>
              <a:ext uri="{FF2B5EF4-FFF2-40B4-BE49-F238E27FC236}">
                <a16:creationId xmlns="" xmlns:a16="http://schemas.microsoft.com/office/drawing/2014/main" id="{0FF812DD-3874-427E-B8B0-B29AE8499C42}"/>
              </a:ext>
            </a:extLst>
          </p:cNvPr>
          <p:cNvSpPr/>
          <p:nvPr/>
        </p:nvSpPr>
        <p:spPr>
          <a:xfrm>
            <a:off x="4533066" y="2171707"/>
            <a:ext cx="0" cy="1658418"/>
          </a:xfrm>
          <a:custGeom>
            <a:avLst/>
            <a:gdLst>
              <a:gd name="connsiteX0" fmla="*/ 0 w 0"/>
              <a:gd name="connsiteY0" fmla="*/ 1450731 h 1450731"/>
              <a:gd name="connsiteX1" fmla="*/ 0 w 0"/>
              <a:gd name="connsiteY1" fmla="*/ 0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50731">
                <a:moveTo>
                  <a:pt x="0" y="1450731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B050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5" name="任意多边形: 形状 54">
            <a:extLst>
              <a:ext uri="{FF2B5EF4-FFF2-40B4-BE49-F238E27FC236}">
                <a16:creationId xmlns="" xmlns:a16="http://schemas.microsoft.com/office/drawing/2014/main" id="{4D977CCC-0D09-4EDC-8D89-4A3010883514}"/>
              </a:ext>
            </a:extLst>
          </p:cNvPr>
          <p:cNvSpPr/>
          <p:nvPr/>
        </p:nvSpPr>
        <p:spPr bwMode="auto">
          <a:xfrm>
            <a:off x="5802192" y="1764281"/>
            <a:ext cx="1296000" cy="407425"/>
          </a:xfrm>
          <a:custGeom>
            <a:avLst/>
            <a:gdLst>
              <a:gd name="connsiteX0" fmla="*/ 0 w 1828800"/>
              <a:gd name="connsiteY0" fmla="*/ 2721077 h 2721077"/>
              <a:gd name="connsiteX1" fmla="*/ 471949 w 1828800"/>
              <a:gd name="connsiteY1" fmla="*/ 1821426 h 2721077"/>
              <a:gd name="connsiteX2" fmla="*/ 921775 w 1828800"/>
              <a:gd name="connsiteY2" fmla="*/ 1814051 h 2721077"/>
              <a:gd name="connsiteX3" fmla="*/ 1828800 w 1828800"/>
              <a:gd name="connsiteY3" fmla="*/ 0 h 2721077"/>
              <a:gd name="connsiteX0" fmla="*/ 0 w 1828800"/>
              <a:gd name="connsiteY0" fmla="*/ 2721077 h 2721077"/>
              <a:gd name="connsiteX1" fmla="*/ 471949 w 1828800"/>
              <a:gd name="connsiteY1" fmla="*/ 1821426 h 2721077"/>
              <a:gd name="connsiteX2" fmla="*/ 921775 w 1828800"/>
              <a:gd name="connsiteY2" fmla="*/ 1821425 h 2721077"/>
              <a:gd name="connsiteX3" fmla="*/ 1828800 w 1828800"/>
              <a:gd name="connsiteY3" fmla="*/ 0 h 2721077"/>
              <a:gd name="connsiteX0" fmla="*/ 0 w 1924050"/>
              <a:gd name="connsiteY0" fmla="*/ 15977 h 1821426"/>
              <a:gd name="connsiteX1" fmla="*/ 567199 w 1924050"/>
              <a:gd name="connsiteY1" fmla="*/ 1821426 h 1821426"/>
              <a:gd name="connsiteX2" fmla="*/ 1017025 w 1924050"/>
              <a:gd name="connsiteY2" fmla="*/ 1821425 h 1821426"/>
              <a:gd name="connsiteX3" fmla="*/ 1924050 w 1924050"/>
              <a:gd name="connsiteY3" fmla="*/ 0 h 1821426"/>
              <a:gd name="connsiteX0" fmla="*/ 0 w 1924050"/>
              <a:gd name="connsiteY0" fmla="*/ 185276 h 1990724"/>
              <a:gd name="connsiteX1" fmla="*/ 633874 w 1924050"/>
              <a:gd name="connsiteY1" fmla="*/ 0 h 1990724"/>
              <a:gd name="connsiteX2" fmla="*/ 1017025 w 1924050"/>
              <a:gd name="connsiteY2" fmla="*/ 1990724 h 1990724"/>
              <a:gd name="connsiteX3" fmla="*/ 1924050 w 1924050"/>
              <a:gd name="connsiteY3" fmla="*/ 169299 h 1990724"/>
              <a:gd name="connsiteX0" fmla="*/ 0 w 1924050"/>
              <a:gd name="connsiteY0" fmla="*/ 404352 h 404352"/>
              <a:gd name="connsiteX1" fmla="*/ 633874 w 1924050"/>
              <a:gd name="connsiteY1" fmla="*/ 219076 h 404352"/>
              <a:gd name="connsiteX2" fmla="*/ 1274200 w 1924050"/>
              <a:gd name="connsiteY2" fmla="*/ 0 h 404352"/>
              <a:gd name="connsiteX3" fmla="*/ 1924050 w 1924050"/>
              <a:gd name="connsiteY3" fmla="*/ 388375 h 404352"/>
              <a:gd name="connsiteX0" fmla="*/ 0 w 1914525"/>
              <a:gd name="connsiteY0" fmla="*/ 404352 h 407425"/>
              <a:gd name="connsiteX1" fmla="*/ 633874 w 1914525"/>
              <a:gd name="connsiteY1" fmla="*/ 219076 h 407425"/>
              <a:gd name="connsiteX2" fmla="*/ 1274200 w 1914525"/>
              <a:gd name="connsiteY2" fmla="*/ 0 h 407425"/>
              <a:gd name="connsiteX3" fmla="*/ 1914525 w 1914525"/>
              <a:gd name="connsiteY3" fmla="*/ 407425 h 407425"/>
              <a:gd name="connsiteX0" fmla="*/ 0 w 1914525"/>
              <a:gd name="connsiteY0" fmla="*/ 394827 h 397900"/>
              <a:gd name="connsiteX1" fmla="*/ 633874 w 1914525"/>
              <a:gd name="connsiteY1" fmla="*/ 209551 h 397900"/>
              <a:gd name="connsiteX2" fmla="*/ 978712 w 1914525"/>
              <a:gd name="connsiteY2" fmla="*/ 0 h 397900"/>
              <a:gd name="connsiteX3" fmla="*/ 1914525 w 1914525"/>
              <a:gd name="connsiteY3" fmla="*/ 397900 h 397900"/>
              <a:gd name="connsiteX0" fmla="*/ 0 w 1914525"/>
              <a:gd name="connsiteY0" fmla="*/ 394827 h 397900"/>
              <a:gd name="connsiteX1" fmla="*/ 521308 w 1914525"/>
              <a:gd name="connsiteY1" fmla="*/ 180976 h 397900"/>
              <a:gd name="connsiteX2" fmla="*/ 978712 w 1914525"/>
              <a:gd name="connsiteY2" fmla="*/ 0 h 397900"/>
              <a:gd name="connsiteX3" fmla="*/ 1914525 w 1914525"/>
              <a:gd name="connsiteY3" fmla="*/ 397900 h 397900"/>
              <a:gd name="connsiteX0" fmla="*/ 0 w 1914525"/>
              <a:gd name="connsiteY0" fmla="*/ 394827 h 397900"/>
              <a:gd name="connsiteX1" fmla="*/ 521308 w 1914525"/>
              <a:gd name="connsiteY1" fmla="*/ 180976 h 397900"/>
              <a:gd name="connsiteX2" fmla="*/ 950571 w 1914525"/>
              <a:gd name="connsiteY2" fmla="*/ 0 h 397900"/>
              <a:gd name="connsiteX3" fmla="*/ 1914525 w 1914525"/>
              <a:gd name="connsiteY3" fmla="*/ 397900 h 397900"/>
              <a:gd name="connsiteX0" fmla="*/ 0 w 1914525"/>
              <a:gd name="connsiteY0" fmla="*/ 404352 h 407425"/>
              <a:gd name="connsiteX1" fmla="*/ 521308 w 1914525"/>
              <a:gd name="connsiteY1" fmla="*/ 190501 h 407425"/>
              <a:gd name="connsiteX2" fmla="*/ 950571 w 1914525"/>
              <a:gd name="connsiteY2" fmla="*/ 0 h 407425"/>
              <a:gd name="connsiteX3" fmla="*/ 1914525 w 1914525"/>
              <a:gd name="connsiteY3" fmla="*/ 407425 h 40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4525" h="407425">
                <a:moveTo>
                  <a:pt x="0" y="404352"/>
                </a:moveTo>
                <a:lnTo>
                  <a:pt x="521308" y="190501"/>
                </a:lnTo>
                <a:lnTo>
                  <a:pt x="950571" y="0"/>
                </a:lnTo>
                <a:lnTo>
                  <a:pt x="1914525" y="407425"/>
                </a:lnTo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文本框 5">
            <a:extLst>
              <a:ext uri="{FF2B5EF4-FFF2-40B4-BE49-F238E27FC236}">
                <a16:creationId xmlns="" xmlns:a16="http://schemas.microsoft.com/office/drawing/2014/main" id="{7A1644FE-6868-4AB8-8361-D39A69D58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5828" y="3025244"/>
            <a:ext cx="12199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即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1.5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小時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7" name="任意多边形 41">
            <a:extLst>
              <a:ext uri="{FF2B5EF4-FFF2-40B4-BE49-F238E27FC236}">
                <a16:creationId xmlns="" xmlns:a16="http://schemas.microsoft.com/office/drawing/2014/main" id="{F5E88E72-763B-4A9E-BE69-CCB9DEC668D8}"/>
              </a:ext>
            </a:extLst>
          </p:cNvPr>
          <p:cNvSpPr/>
          <p:nvPr/>
        </p:nvSpPr>
        <p:spPr>
          <a:xfrm>
            <a:off x="5820120" y="2171707"/>
            <a:ext cx="0" cy="1658418"/>
          </a:xfrm>
          <a:custGeom>
            <a:avLst/>
            <a:gdLst>
              <a:gd name="connsiteX0" fmla="*/ 0 w 0"/>
              <a:gd name="connsiteY0" fmla="*/ 1450731 h 1450731"/>
              <a:gd name="connsiteX1" fmla="*/ 0 w 0"/>
              <a:gd name="connsiteY1" fmla="*/ 0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50731">
                <a:moveTo>
                  <a:pt x="0" y="1450731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B050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8" name="任意多边形 41">
            <a:extLst>
              <a:ext uri="{FF2B5EF4-FFF2-40B4-BE49-F238E27FC236}">
                <a16:creationId xmlns="" xmlns:a16="http://schemas.microsoft.com/office/drawing/2014/main" id="{24E3B70A-11C9-455F-B381-C8DFDBD84558}"/>
              </a:ext>
            </a:extLst>
          </p:cNvPr>
          <p:cNvSpPr/>
          <p:nvPr/>
        </p:nvSpPr>
        <p:spPr>
          <a:xfrm>
            <a:off x="7104081" y="2156575"/>
            <a:ext cx="0" cy="1658418"/>
          </a:xfrm>
          <a:custGeom>
            <a:avLst/>
            <a:gdLst>
              <a:gd name="connsiteX0" fmla="*/ 0 w 0"/>
              <a:gd name="connsiteY0" fmla="*/ 1450731 h 1450731"/>
              <a:gd name="connsiteX1" fmla="*/ 0 w 0"/>
              <a:gd name="connsiteY1" fmla="*/ 0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50731">
                <a:moveTo>
                  <a:pt x="0" y="1450731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B050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9" name="文本框 5">
            <a:extLst>
              <a:ext uri="{FF2B5EF4-FFF2-40B4-BE49-F238E27FC236}">
                <a16:creationId xmlns="" xmlns:a16="http://schemas.microsoft.com/office/drawing/2014/main" id="{90C104A0-472E-401B-8267-FC11EC549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413" y="3348892"/>
            <a:ext cx="7729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小時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0" name="左大括号 26">
            <a:extLst>
              <a:ext uri="{FF2B5EF4-FFF2-40B4-BE49-F238E27FC236}">
                <a16:creationId xmlns="" xmlns:a16="http://schemas.microsoft.com/office/drawing/2014/main" id="{F97922E7-57BE-4DC9-93FA-47B41D0B96D3}"/>
              </a:ext>
            </a:extLst>
          </p:cNvPr>
          <p:cNvSpPr/>
          <p:nvPr/>
        </p:nvSpPr>
        <p:spPr bwMode="auto">
          <a:xfrm rot="5400000">
            <a:off x="6389932" y="3114580"/>
            <a:ext cx="143041" cy="1273476"/>
          </a:xfrm>
          <a:prstGeom prst="leftBrace">
            <a:avLst>
              <a:gd name="adj1" fmla="val 30718"/>
              <a:gd name="adj2" fmla="val 50000"/>
            </a:avLst>
          </a:prstGeom>
          <a:ln w="19050">
            <a:solidFill>
              <a:srgbClr val="FF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3" name="文本框 5">
            <a:extLst>
              <a:ext uri="{FF2B5EF4-FFF2-40B4-BE49-F238E27FC236}">
                <a16:creationId xmlns="" xmlns:a16="http://schemas.microsoft.com/office/drawing/2014/main" id="{8EDE14F1-DEAB-4666-B51C-7F68C67C8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6092" y="4108465"/>
            <a:ext cx="10866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1.5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endParaRPr lang="zh-CN" altLang="en-US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4" name="文本框 5">
            <a:extLst>
              <a:ext uri="{FF2B5EF4-FFF2-40B4-BE49-F238E27FC236}">
                <a16:creationId xmlns="" xmlns:a16="http://schemas.microsoft.com/office/drawing/2014/main" id="{62F05D24-DFE7-49F6-8F59-57E3EA9BF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8042" y="4113302"/>
            <a:ext cx="882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2.5</a:t>
            </a:r>
            <a:endParaRPr lang="zh-CN" altLang="en-US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868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41" grpId="0" animBg="1"/>
      <p:bldP spid="41" grpId="1" animBg="1"/>
      <p:bldP spid="46" grpId="0" build="allAtOnce"/>
      <p:bldP spid="47" grpId="0" animBg="1"/>
      <p:bldP spid="47" grpId="1" animBg="1"/>
      <p:bldP spid="48" grpId="0" animBg="1"/>
      <p:bldP spid="48" grpId="1" animBg="1"/>
      <p:bldP spid="55" grpId="0" animBg="1"/>
      <p:bldP spid="55" grpId="1" animBg="1"/>
      <p:bldP spid="56" grpId="0" build="allAtOnce"/>
      <p:bldP spid="59" grpId="0" build="allAtOnce"/>
      <p:bldP spid="60" grpId="0" animBg="1"/>
      <p:bldP spid="60" grpId="1" animBg="1"/>
      <p:bldP spid="63" grpId="0" build="allAtOnce"/>
      <p:bldP spid="64" grpId="0" build="allAtOnce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9CFED38F-8DD9-8385-9357-05406CD7D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401" y="256265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196D7AC-9B1D-390B-9F84-08E36AD5A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27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5D32D4C1-A753-C6B3-CF84-586F1BA7D2D8}"/>
              </a:ext>
            </a:extLst>
          </p:cNvPr>
          <p:cNvSpPr txBox="1"/>
          <p:nvPr/>
        </p:nvSpPr>
        <p:spPr>
          <a:xfrm>
            <a:off x="795337" y="904796"/>
            <a:ext cx="772953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星華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想用統計圖來表示他在上星期支出的變化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趨勢，他應選用以下哪一種統計圖？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23">
            <a:extLst>
              <a:ext uri="{FF2B5EF4-FFF2-40B4-BE49-F238E27FC236}">
                <a16:creationId xmlns="" xmlns:a16="http://schemas.microsoft.com/office/drawing/2014/main" id="{A2522127-4360-EF99-A594-F09920676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6" y="1970951"/>
            <a:ext cx="5995989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象形圖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	B.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棒形圖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折線圖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			D. 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圓形圖</a:t>
            </a:r>
            <a:endParaRPr lang="en-US" altLang="zh-CN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0">
            <a:extLst>
              <a:ext uri="{FF2B5EF4-FFF2-40B4-BE49-F238E27FC236}">
                <a16:creationId xmlns="" xmlns:a16="http://schemas.microsoft.com/office/drawing/2014/main" id="{F62E6505-124F-A5E6-1FAD-CF63D6BFF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974" y="250629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8" name="直線接點 7">
            <a:extLst>
              <a:ext uri="{FF2B5EF4-FFF2-40B4-BE49-F238E27FC236}">
                <a16:creationId xmlns="" xmlns:a16="http://schemas.microsoft.com/office/drawing/2014/main" id="{1F0533A5-8089-69D7-2AA2-7D26CA2A1436}"/>
              </a:ext>
            </a:extLst>
          </p:cNvPr>
          <p:cNvCxnSpPr/>
          <p:nvPr/>
        </p:nvCxnSpPr>
        <p:spPr bwMode="auto">
          <a:xfrm>
            <a:off x="7286624" y="1380391"/>
            <a:ext cx="7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9" name="直線接點 8">
            <a:extLst>
              <a:ext uri="{FF2B5EF4-FFF2-40B4-BE49-F238E27FC236}">
                <a16:creationId xmlns="" xmlns:a16="http://schemas.microsoft.com/office/drawing/2014/main" id="{228E8479-8AE8-4189-98B4-3DD278B53F5E}"/>
              </a:ext>
            </a:extLst>
          </p:cNvPr>
          <p:cNvCxnSpPr/>
          <p:nvPr/>
        </p:nvCxnSpPr>
        <p:spPr bwMode="auto">
          <a:xfrm>
            <a:off x="881061" y="1868066"/>
            <a:ext cx="72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10" name="Rectangle 4">
            <a:extLst>
              <a:ext uri="{FF2B5EF4-FFF2-40B4-BE49-F238E27FC236}">
                <a16:creationId xmlns="" xmlns:a16="http://schemas.microsoft.com/office/drawing/2014/main" id="{76B89F10-7F75-6035-97C5-FE3EF2EE7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401" y="3261064"/>
            <a:ext cx="4176000" cy="830997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折線圖</a:t>
            </a:r>
            <a:r>
              <a:rPr lang="zh-CN" altLang="en-US" sz="24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能表示連續的統計數據的變化趨勢。</a:t>
            </a:r>
            <a:endParaRPr lang="zh-TW" altLang="en-US" sz="24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4243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0" grpId="0" animBg="1"/>
      <p:bldP spid="10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="" xmlns:a16="http://schemas.microsoft.com/office/drawing/2014/main" id="{D2D75B0B-E8FB-7D0D-20D7-ECC109181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88" y="2062307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AF4973C-22E2-C2E1-8A3F-D846B50A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28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F56BEC2B-FEAE-1D2B-EEF9-2DC17BDE5C33}"/>
              </a:ext>
            </a:extLst>
          </p:cNvPr>
          <p:cNvSpPr txBox="1"/>
          <p:nvPr/>
        </p:nvSpPr>
        <p:spPr>
          <a:xfrm>
            <a:off x="795337" y="904796"/>
            <a:ext cx="5472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下列哪一組數的平均值是最小？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23">
            <a:extLst>
              <a:ext uri="{FF2B5EF4-FFF2-40B4-BE49-F238E27FC236}">
                <a16:creationId xmlns="" xmlns:a16="http://schemas.microsoft.com/office/drawing/2014/main" id="{0A98F7F4-5D30-1FA3-C362-1826F1301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7" y="1482170"/>
            <a:ext cx="4576764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1.9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77.2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173.5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B. 18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26.5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38.7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59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23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36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60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76.2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D. 30.7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82</a:t>
            </a:r>
            <a:r>
              <a:rPr lang="zh-TW" altLang="en-US" sz="2800" dirty="0">
                <a:ea typeface="DFKai-SB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86.8</a:t>
            </a:r>
            <a:endParaRPr lang="en-US" altLang="zh-CN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="" xmlns:a16="http://schemas.microsoft.com/office/drawing/2014/main" id="{8D910865-477A-ABD9-AB5B-48BAAFD96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2" y="3657344"/>
            <a:ext cx="55483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A. (1.9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77.2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173.5)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3 = 84.2</a:t>
            </a:r>
          </a:p>
        </p:txBody>
      </p:sp>
      <p:sp>
        <p:nvSpPr>
          <p:cNvPr id="6" name="TextBox 34">
            <a:extLst>
              <a:ext uri="{FF2B5EF4-FFF2-40B4-BE49-F238E27FC236}">
                <a16:creationId xmlns="" xmlns:a16="http://schemas.microsoft.com/office/drawing/2014/main" id="{EE2A30CF-1102-26C9-CEFD-7BD8423F9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2" y="4174340"/>
            <a:ext cx="63198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B. (18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26.5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38.7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59)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4 = 35.55</a:t>
            </a:r>
          </a:p>
        </p:txBody>
      </p:sp>
      <p:sp>
        <p:nvSpPr>
          <p:cNvPr id="7" name="TextBox 34">
            <a:extLst>
              <a:ext uri="{FF2B5EF4-FFF2-40B4-BE49-F238E27FC236}">
                <a16:creationId xmlns="" xmlns:a16="http://schemas.microsoft.com/office/drawing/2014/main" id="{BEB8D4C2-67E7-1256-EEA9-F6C446E4E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4691336"/>
            <a:ext cx="56149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C. (23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36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60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76.2)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4 = 48.8</a:t>
            </a:r>
          </a:p>
        </p:txBody>
      </p:sp>
      <p:sp>
        <p:nvSpPr>
          <p:cNvPr id="8" name="TextBox 34">
            <a:extLst>
              <a:ext uri="{FF2B5EF4-FFF2-40B4-BE49-F238E27FC236}">
                <a16:creationId xmlns="" xmlns:a16="http://schemas.microsoft.com/office/drawing/2014/main" id="{BEC98E51-F371-3965-B41F-454870078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013" y="5208331"/>
            <a:ext cx="52339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D. (30.7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82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86.8)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3 = 66.5</a:t>
            </a:r>
          </a:p>
        </p:txBody>
      </p:sp>
      <p:sp>
        <p:nvSpPr>
          <p:cNvPr id="10" name="TextBox 20">
            <a:extLst>
              <a:ext uri="{FF2B5EF4-FFF2-40B4-BE49-F238E27FC236}">
                <a16:creationId xmlns="" xmlns:a16="http://schemas.microsoft.com/office/drawing/2014/main" id="{033E2828-02A1-3924-4656-9DAE62B2F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3915" y="2001949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2" name="直線接點 11">
            <a:extLst>
              <a:ext uri="{FF2B5EF4-FFF2-40B4-BE49-F238E27FC236}">
                <a16:creationId xmlns="" xmlns:a16="http://schemas.microsoft.com/office/drawing/2014/main" id="{1DA0F3A0-2A3C-2CE7-6D32-2243E6D7CCFE}"/>
              </a:ext>
            </a:extLst>
          </p:cNvPr>
          <p:cNvCxnSpPr/>
          <p:nvPr/>
        </p:nvCxnSpPr>
        <p:spPr bwMode="auto">
          <a:xfrm>
            <a:off x="4800599" y="1389916"/>
            <a:ext cx="72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3497545D-BCF3-31F5-5627-9415766CA2F5}"/>
              </a:ext>
            </a:extLst>
          </p:cNvPr>
          <p:cNvSpPr/>
          <p:nvPr/>
        </p:nvSpPr>
        <p:spPr bwMode="auto">
          <a:xfrm>
            <a:off x="5686425" y="4174340"/>
            <a:ext cx="1019175" cy="482074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158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10" grpId="0"/>
      <p:bldP spid="13" grpId="0" animBg="1"/>
      <p:bldP spid="13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DDF8ED8B-030C-6668-DA09-875367F5E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575" y="3977895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E2D20B71-4C3D-4441-FE54-62E2484C8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29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2B114466-F7F3-60AF-7A33-5C5C5F692D07}"/>
              </a:ext>
            </a:extLst>
          </p:cNvPr>
          <p:cNvSpPr txBox="1"/>
          <p:nvPr/>
        </p:nvSpPr>
        <p:spPr>
          <a:xfrm>
            <a:off x="795337" y="2362121"/>
            <a:ext cx="779621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在圖一中，一個三角形有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個點。若把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個三角形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拼合起來，如圖二所示，共有多少個點？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23">
            <a:extLst>
              <a:ext uri="{FF2B5EF4-FFF2-40B4-BE49-F238E27FC236}">
                <a16:creationId xmlns="" xmlns:a16="http://schemas.microsoft.com/office/drawing/2014/main" id="{D8FCEB8F-E07A-C3E1-0395-A4D18E459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012" y="3379917"/>
            <a:ext cx="2081213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n </a:t>
            </a:r>
            <a:endParaRPr lang="pt-BR" altLang="zh-TW" sz="2800" dirty="0"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t-BR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B. 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zh-TW" altLang="pt-BR" sz="2800" dirty="0"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pt-BR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t-BR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2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zh-TW" altLang="pt-BR" sz="2800" dirty="0"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pt-BR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pt-BR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D. 3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n</a:t>
            </a:r>
            <a:endParaRPr lang="en-US" altLang="zh-CN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0">
            <a:extLst>
              <a:ext uri="{FF2B5EF4-FFF2-40B4-BE49-F238E27FC236}">
                <a16:creationId xmlns="" xmlns:a16="http://schemas.microsoft.com/office/drawing/2014/main" id="{33074904-1956-4BFA-C76F-2F7203C2E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206" y="391753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63" name="群組 62">
            <a:extLst>
              <a:ext uri="{FF2B5EF4-FFF2-40B4-BE49-F238E27FC236}">
                <a16:creationId xmlns="" xmlns:a16="http://schemas.microsoft.com/office/drawing/2014/main" id="{8E0E274B-0D03-A3DD-7568-94F336D05D7F}"/>
              </a:ext>
            </a:extLst>
          </p:cNvPr>
          <p:cNvGrpSpPr/>
          <p:nvPr/>
        </p:nvGrpSpPr>
        <p:grpSpPr>
          <a:xfrm>
            <a:off x="1116013" y="950913"/>
            <a:ext cx="7272337" cy="1420812"/>
            <a:chOff x="1116013" y="950913"/>
            <a:chExt cx="7272337" cy="1420812"/>
          </a:xfrm>
        </p:grpSpPr>
        <p:sp>
          <p:nvSpPr>
            <p:cNvPr id="7" name="AutoShape 20">
              <a:extLst>
                <a:ext uri="{FF2B5EF4-FFF2-40B4-BE49-F238E27FC236}">
                  <a16:creationId xmlns="" xmlns:a16="http://schemas.microsoft.com/office/drawing/2014/main" id="{7B4908F6-273C-03CF-EE79-A2C3C918C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475" y="996950"/>
              <a:ext cx="1081088" cy="936625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8" name="Oval 21">
              <a:extLst>
                <a:ext uri="{FF2B5EF4-FFF2-40B4-BE49-F238E27FC236}">
                  <a16:creationId xmlns="" xmlns:a16="http://schemas.microsoft.com/office/drawing/2014/main" id="{CC07CE1B-83B7-E1E3-3130-557873F1A1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2125" y="955675"/>
              <a:ext cx="90488" cy="90488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9" name="Oval 22">
              <a:extLst>
                <a:ext uri="{FF2B5EF4-FFF2-40B4-BE49-F238E27FC236}">
                  <a16:creationId xmlns="" xmlns:a16="http://schemas.microsoft.com/office/drawing/2014/main" id="{A9A1554A-9DA1-CEEF-8EFE-670E20E75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0288" y="1882775"/>
              <a:ext cx="90487" cy="90488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10" name="Oval 23">
              <a:extLst>
                <a:ext uri="{FF2B5EF4-FFF2-40B4-BE49-F238E27FC236}">
                  <a16:creationId xmlns="" xmlns:a16="http://schemas.microsoft.com/office/drawing/2014/main" id="{D5ECC16F-1A3D-9496-3A6A-0A0679074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9675" y="1871663"/>
              <a:ext cx="90488" cy="90487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11" name="Text Box 24">
              <a:extLst>
                <a:ext uri="{FF2B5EF4-FFF2-40B4-BE49-F238E27FC236}">
                  <a16:creationId xmlns="" xmlns:a16="http://schemas.microsoft.com/office/drawing/2014/main" id="{B1DBCAFA-D3A4-2D05-3935-50B95494D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013" y="2005013"/>
              <a:ext cx="1439862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>
                  <a:ea typeface="標楷體" panose="03000509000000000000" pitchFamily="65" charset="-120"/>
                </a:rPr>
                <a:t>圖一</a:t>
              </a:r>
            </a:p>
          </p:txBody>
        </p:sp>
        <p:sp>
          <p:nvSpPr>
            <p:cNvPr id="12" name="AutoShape 25">
              <a:extLst>
                <a:ext uri="{FF2B5EF4-FFF2-40B4-BE49-F238E27FC236}">
                  <a16:creationId xmlns="" xmlns:a16="http://schemas.microsoft.com/office/drawing/2014/main" id="{5816E637-6E75-3333-4FA3-DD81319B6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5363" y="996950"/>
              <a:ext cx="1081087" cy="936625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13" name="Oval 26">
              <a:extLst>
                <a:ext uri="{FF2B5EF4-FFF2-40B4-BE49-F238E27FC236}">
                  <a16:creationId xmlns="" xmlns:a16="http://schemas.microsoft.com/office/drawing/2014/main" id="{7968EBC2-5BDF-EC43-C402-0F89F3D3C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7013" y="955675"/>
              <a:ext cx="90487" cy="90488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14" name="Oval 27">
              <a:extLst>
                <a:ext uri="{FF2B5EF4-FFF2-40B4-BE49-F238E27FC236}">
                  <a16:creationId xmlns="" xmlns:a16="http://schemas.microsoft.com/office/drawing/2014/main" id="{C8F8B179-B843-35AB-8E50-579C39B1C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5175" y="1882775"/>
              <a:ext cx="90488" cy="90488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15" name="Oval 28">
              <a:extLst>
                <a:ext uri="{FF2B5EF4-FFF2-40B4-BE49-F238E27FC236}">
                  <a16:creationId xmlns="" xmlns:a16="http://schemas.microsoft.com/office/drawing/2014/main" id="{110BEB88-6EC3-F88B-A2D6-9D9D19279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0913" y="1884363"/>
              <a:ext cx="90487" cy="90487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16" name="AutoShape 29">
              <a:extLst>
                <a:ext uri="{FF2B5EF4-FFF2-40B4-BE49-F238E27FC236}">
                  <a16:creationId xmlns="" xmlns:a16="http://schemas.microsoft.com/office/drawing/2014/main" id="{8560ECEE-B8D0-5245-AAF5-C25E655CEA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078288" y="996950"/>
              <a:ext cx="1081087" cy="936625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17" name="AutoShape 30">
              <a:extLst>
                <a:ext uri="{FF2B5EF4-FFF2-40B4-BE49-F238E27FC236}">
                  <a16:creationId xmlns="" xmlns:a16="http://schemas.microsoft.com/office/drawing/2014/main" id="{118BFC20-97D4-C44F-041E-F282EABA8C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2800" y="996950"/>
              <a:ext cx="1081088" cy="936625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18" name="AutoShape 31">
              <a:extLst>
                <a:ext uri="{FF2B5EF4-FFF2-40B4-BE49-F238E27FC236}">
                  <a16:creationId xmlns="" xmlns:a16="http://schemas.microsoft.com/office/drawing/2014/main" id="{FBE3D1FB-30AF-AB30-4A3E-585AD780094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5160963" y="996950"/>
              <a:ext cx="1081087" cy="936625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19" name="Oval 32">
              <a:extLst>
                <a:ext uri="{FF2B5EF4-FFF2-40B4-BE49-F238E27FC236}">
                  <a16:creationId xmlns="" xmlns:a16="http://schemas.microsoft.com/office/drawing/2014/main" id="{C321480C-E586-4927-E06D-7E559E0BF6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1275" y="950913"/>
              <a:ext cx="90488" cy="90487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20" name="Oval 33">
              <a:extLst>
                <a:ext uri="{FF2B5EF4-FFF2-40B4-BE49-F238E27FC236}">
                  <a16:creationId xmlns="" xmlns:a16="http://schemas.microsoft.com/office/drawing/2014/main" id="{31B43C7A-EA99-0BBE-7B51-E35F33CBD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9438" y="1878013"/>
              <a:ext cx="90487" cy="90487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21" name="Oval 34">
              <a:extLst>
                <a:ext uri="{FF2B5EF4-FFF2-40B4-BE49-F238E27FC236}">
                  <a16:creationId xmlns="" xmlns:a16="http://schemas.microsoft.com/office/drawing/2014/main" id="{2FF8C95E-1FB5-D085-20F4-009F102278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94425" y="950913"/>
              <a:ext cx="90488" cy="90487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22" name="Oval 35">
              <a:extLst>
                <a:ext uri="{FF2B5EF4-FFF2-40B4-BE49-F238E27FC236}">
                  <a16:creationId xmlns="" xmlns:a16="http://schemas.microsoft.com/office/drawing/2014/main" id="{EA083A46-2E0B-A74B-2024-297453CA2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78613" y="1882775"/>
              <a:ext cx="90487" cy="90488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23" name="AutoShape 36">
              <a:extLst>
                <a:ext uri="{FF2B5EF4-FFF2-40B4-BE49-F238E27FC236}">
                  <a16:creationId xmlns="" xmlns:a16="http://schemas.microsoft.com/office/drawing/2014/main" id="{B2B93A74-4EA4-A22E-A109-CCEEE192A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6238" y="996950"/>
              <a:ext cx="1081087" cy="936625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24" name="AutoShape 37">
              <a:extLst>
                <a:ext uri="{FF2B5EF4-FFF2-40B4-BE49-F238E27FC236}">
                  <a16:creationId xmlns="" xmlns:a16="http://schemas.microsoft.com/office/drawing/2014/main" id="{8AA9FEFB-2C1A-C46D-CA25-703504B6734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7264400" y="996950"/>
              <a:ext cx="1081088" cy="936625"/>
            </a:xfrm>
            <a:prstGeom prst="triangle">
              <a:avLst>
                <a:gd name="adj" fmla="val 50000"/>
              </a:avLst>
            </a:prstGeom>
            <a:noFill/>
            <a:ln w="12700" algn="ctr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25" name="Oval 38">
              <a:extLst>
                <a:ext uri="{FF2B5EF4-FFF2-40B4-BE49-F238E27FC236}">
                  <a16:creationId xmlns="" xmlns:a16="http://schemas.microsoft.com/office/drawing/2014/main" id="{3623DE95-3E91-D092-135F-EC79401D4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4713" y="950913"/>
              <a:ext cx="90487" cy="90487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26" name="Oval 39">
              <a:extLst>
                <a:ext uri="{FF2B5EF4-FFF2-40B4-BE49-F238E27FC236}">
                  <a16:creationId xmlns="" xmlns:a16="http://schemas.microsoft.com/office/drawing/2014/main" id="{C7CC79A8-1CDB-4FCD-B553-FF398D5F0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2875" y="1878013"/>
              <a:ext cx="90488" cy="90487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27" name="Oval 40">
              <a:extLst>
                <a:ext uri="{FF2B5EF4-FFF2-40B4-BE49-F238E27FC236}">
                  <a16:creationId xmlns="" xmlns:a16="http://schemas.microsoft.com/office/drawing/2014/main" id="{EB3A1007-2F26-9A32-867D-AE721AD27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863" y="950913"/>
              <a:ext cx="90487" cy="90487"/>
            </a:xfrm>
            <a:prstGeom prst="ellipse">
              <a:avLst/>
            </a:prstGeom>
            <a:solidFill>
              <a:srgbClr val="000000"/>
            </a:solidFill>
            <a:ln w="12700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TW" altLang="en-US" sz="1800"/>
            </a:p>
          </p:txBody>
        </p:sp>
        <p:sp>
          <p:nvSpPr>
            <p:cNvPr id="28" name="Text Box 41">
              <a:extLst>
                <a:ext uri="{FF2B5EF4-FFF2-40B4-BE49-F238E27FC236}">
                  <a16:creationId xmlns="" xmlns:a16="http://schemas.microsoft.com/office/drawing/2014/main" id="{B9D702A9-B8E7-B980-5C89-C96DC573B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6825" y="2005013"/>
              <a:ext cx="1439863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800">
                  <a:ea typeface="標楷體" panose="03000509000000000000" pitchFamily="65" charset="-120"/>
                </a:rPr>
                <a:t>圖二</a:t>
              </a:r>
            </a:p>
          </p:txBody>
        </p:sp>
        <p:sp>
          <p:nvSpPr>
            <p:cNvPr id="29" name="Line 42">
              <a:extLst>
                <a:ext uri="{FF2B5EF4-FFF2-40B4-BE49-F238E27FC236}">
                  <a16:creationId xmlns="" xmlns:a16="http://schemas.microsoft.com/office/drawing/2014/main" id="{934519FD-A4E6-3BA5-730D-D59D52F91B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34088" y="1346200"/>
              <a:ext cx="100806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Line 43">
              <a:extLst>
                <a:ext uri="{FF2B5EF4-FFF2-40B4-BE49-F238E27FC236}">
                  <a16:creationId xmlns="" xmlns:a16="http://schemas.microsoft.com/office/drawing/2014/main" id="{E0D1FBFC-EE05-E743-7722-71CFFBA3E1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07088" y="1606550"/>
              <a:ext cx="100806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C0437166-354A-063C-2D3F-837E196AA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828" y="4055772"/>
            <a:ext cx="2940050" cy="830997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50000">
                <a:srgbClr val="FFFFCC"/>
              </a:gs>
              <a:gs pos="100000">
                <a:srgbClr val="FFCC66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題目涉及代數符號的</a:t>
            </a:r>
          </a:p>
          <a:p>
            <a:pPr>
              <a:spcBef>
                <a:spcPct val="0"/>
              </a:spcBef>
              <a:buNone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運算。</a:t>
            </a:r>
            <a:endParaRPr lang="zh-CN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7" name="Picture 24" descr="e-BookBtn-yellow">
            <a:extLst>
              <a:ext uri="{FF2B5EF4-FFF2-40B4-BE49-F238E27FC236}">
                <a16:creationId xmlns="" xmlns:a16="http://schemas.microsoft.com/office/drawing/2014/main" id="{E015BD43-0B74-B62A-91D4-A07F7A506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828" y="3598572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8" name="表格 38">
            <a:extLst>
              <a:ext uri="{FF2B5EF4-FFF2-40B4-BE49-F238E27FC236}">
                <a16:creationId xmlns="" xmlns:a16="http://schemas.microsoft.com/office/drawing/2014/main" id="{55D851C3-094E-CD8A-D970-79BBD1DEC2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278823"/>
              </p:ext>
            </p:extLst>
          </p:nvPr>
        </p:nvGraphicFramePr>
        <p:xfrm>
          <a:off x="2696801" y="3372317"/>
          <a:ext cx="3498056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9028">
                  <a:extLst>
                    <a:ext uri="{9D8B030D-6E8A-4147-A177-3AD203B41FA5}">
                      <a16:colId xmlns="" xmlns:a16="http://schemas.microsoft.com/office/drawing/2014/main" val="2107565407"/>
                    </a:ext>
                  </a:extLst>
                </a:gridCol>
                <a:gridCol w="1749028">
                  <a:extLst>
                    <a:ext uri="{9D8B030D-6E8A-4147-A177-3AD203B41FA5}">
                      <a16:colId xmlns="" xmlns:a16="http://schemas.microsoft.com/office/drawing/2014/main" val="2529051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三角形的個數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>
                          <a:solidFill>
                            <a:srgbClr val="0000FF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點的個數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94372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52314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34965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28749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65474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66941861"/>
                  </a:ext>
                </a:extLst>
              </a:tr>
            </a:tbl>
          </a:graphicData>
        </a:graphic>
      </p:graphicFrame>
      <p:sp>
        <p:nvSpPr>
          <p:cNvPr id="39" name="Rectangle 4">
            <a:extLst>
              <a:ext uri="{FF2B5EF4-FFF2-40B4-BE49-F238E27FC236}">
                <a16:creationId xmlns="" xmlns:a16="http://schemas.microsoft.com/office/drawing/2014/main" id="{FCB72619-A864-4A55-2521-E1974BC93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2890" y="3775119"/>
            <a:ext cx="5286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1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="" xmlns:a16="http://schemas.microsoft.com/office/drawing/2014/main" id="{3DCB71C3-AFB3-91B1-3ABF-F6EE71B42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2890" y="4553696"/>
            <a:ext cx="5286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33D75BD4-9345-3788-CE70-71C31531B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2890" y="4166894"/>
            <a:ext cx="5286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="" xmlns:a16="http://schemas.microsoft.com/office/drawing/2014/main" id="{66CC06E3-41F1-0F31-EE7C-73FC40FFF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2890" y="5331015"/>
            <a:ext cx="5286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endParaRPr kumimoji="1" lang="zh-CN" altLang="en-US" sz="2000" b="0" i="1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="" xmlns:a16="http://schemas.microsoft.com/office/drawing/2014/main" id="{002DBD21-0AF8-70C3-1D5B-77D065ACC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1729" y="4877400"/>
            <a:ext cx="5286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…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="" xmlns:a16="http://schemas.microsoft.com/office/drawing/2014/main" id="{5EBC1CDC-A1C1-4400-4851-84DFFDA99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8291" y="4877400"/>
            <a:ext cx="5286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…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8F1AE451-F73F-97F3-3CFF-2E250113F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9425" y="3775119"/>
            <a:ext cx="5286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="" xmlns:a16="http://schemas.microsoft.com/office/drawing/2014/main" id="{DBC599FC-4312-E7EB-D412-A6409A3C9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9425" y="4553696"/>
            <a:ext cx="5286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5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C9B6189A-7098-9BAB-6055-86F22093E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9425" y="4166894"/>
            <a:ext cx="52863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="" xmlns:a16="http://schemas.microsoft.com/office/drawing/2014/main" id="{8DB378B0-E927-65C2-ED5C-14DBA583C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678" y="3775119"/>
            <a:ext cx="106209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 =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="" xmlns:a16="http://schemas.microsoft.com/office/drawing/2014/main" id="{37AD35A1-A5E6-A22C-EE74-534D783D7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678" y="4166894"/>
            <a:ext cx="106209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 = 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="" xmlns:a16="http://schemas.microsoft.com/office/drawing/2014/main" id="{9B629E2E-EFFF-8973-FA18-08B266099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678" y="4553696"/>
            <a:ext cx="106209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 =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5342D7BF-993D-4E1A-7ECD-92C2B24F8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9623" y="5338197"/>
            <a:ext cx="93509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000" b="0" i="1" dirty="0">
                <a:solidFill>
                  <a:srgbClr val="FF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="" xmlns:a16="http://schemas.microsoft.com/office/drawing/2014/main" id="{4053CD21-1F24-AC4D-8028-682801639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765" y="3312801"/>
            <a:ext cx="2404560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嘗試找出三角形的個數與點的個數的關係。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54" name="直線接點 53">
            <a:extLst>
              <a:ext uri="{FF2B5EF4-FFF2-40B4-BE49-F238E27FC236}">
                <a16:creationId xmlns="" xmlns:a16="http://schemas.microsoft.com/office/drawing/2014/main" id="{EDA56E91-54CF-AAE2-B248-043243471A71}"/>
              </a:ext>
            </a:extLst>
          </p:cNvPr>
          <p:cNvCxnSpPr/>
          <p:nvPr/>
        </p:nvCxnSpPr>
        <p:spPr bwMode="auto">
          <a:xfrm>
            <a:off x="6759575" y="2838450"/>
            <a:ext cx="1576388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55" name="AutoShape 25">
            <a:extLst>
              <a:ext uri="{FF2B5EF4-FFF2-40B4-BE49-F238E27FC236}">
                <a16:creationId xmlns="" xmlns:a16="http://schemas.microsoft.com/office/drawing/2014/main" id="{229D81D5-8754-DF7F-D3C3-E29896067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0228" y="4675421"/>
            <a:ext cx="1081087" cy="936625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6" name="Oval 26">
            <a:extLst>
              <a:ext uri="{FF2B5EF4-FFF2-40B4-BE49-F238E27FC236}">
                <a16:creationId xmlns="" xmlns:a16="http://schemas.microsoft.com/office/drawing/2014/main" id="{DA740FD4-B980-AC1D-337A-5A13A8F8B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1878" y="4634146"/>
            <a:ext cx="90487" cy="90488"/>
          </a:xfrm>
          <a:prstGeom prst="ellipse">
            <a:avLst/>
          </a:prstGeom>
          <a:solidFill>
            <a:srgbClr val="0000FF"/>
          </a:solidFill>
          <a:ln w="1270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7" name="Oval 27">
            <a:extLst>
              <a:ext uri="{FF2B5EF4-FFF2-40B4-BE49-F238E27FC236}">
                <a16:creationId xmlns="" xmlns:a16="http://schemas.microsoft.com/office/drawing/2014/main" id="{112D75D1-E8D8-BC01-A970-DCC98D3C6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0040" y="5561246"/>
            <a:ext cx="90488" cy="90488"/>
          </a:xfrm>
          <a:prstGeom prst="ellipse">
            <a:avLst/>
          </a:prstGeom>
          <a:solidFill>
            <a:srgbClr val="0000FF"/>
          </a:solidFill>
          <a:ln w="1270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8" name="Oval 28">
            <a:extLst>
              <a:ext uri="{FF2B5EF4-FFF2-40B4-BE49-F238E27FC236}">
                <a16:creationId xmlns="" xmlns:a16="http://schemas.microsoft.com/office/drawing/2014/main" id="{73504866-58F5-D409-E44C-127688B3D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5778" y="5562834"/>
            <a:ext cx="90487" cy="90487"/>
          </a:xfrm>
          <a:prstGeom prst="ellipse">
            <a:avLst/>
          </a:prstGeom>
          <a:solidFill>
            <a:srgbClr val="0000FF"/>
          </a:solidFill>
          <a:ln w="1270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9" name="AutoShape 29">
            <a:extLst>
              <a:ext uri="{FF2B5EF4-FFF2-40B4-BE49-F238E27FC236}">
                <a16:creationId xmlns="" xmlns:a16="http://schemas.microsoft.com/office/drawing/2014/main" id="{7E10957E-8BEB-7544-DB6E-65A0AAEDC29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933153" y="4675421"/>
            <a:ext cx="1081087" cy="936625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60" name="AutoShape 30">
            <a:extLst>
              <a:ext uri="{FF2B5EF4-FFF2-40B4-BE49-F238E27FC236}">
                <a16:creationId xmlns="" xmlns:a16="http://schemas.microsoft.com/office/drawing/2014/main" id="{E64F3698-FC14-94D2-9437-10EB593FE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7665" y="4675421"/>
            <a:ext cx="1081088" cy="936625"/>
          </a:xfrm>
          <a:prstGeom prst="triangle">
            <a:avLst>
              <a:gd name="adj" fmla="val 50000"/>
            </a:avLst>
          </a:prstGeom>
          <a:noFill/>
          <a:ln w="1270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61" name="Oval 32">
            <a:extLst>
              <a:ext uri="{FF2B5EF4-FFF2-40B4-BE49-F238E27FC236}">
                <a16:creationId xmlns="" xmlns:a16="http://schemas.microsoft.com/office/drawing/2014/main" id="{3E85CCD1-1D55-92CC-B0ED-812120790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6140" y="4629384"/>
            <a:ext cx="90488" cy="90487"/>
          </a:xfrm>
          <a:prstGeom prst="ellipse">
            <a:avLst/>
          </a:prstGeom>
          <a:solidFill>
            <a:srgbClr val="0000FF"/>
          </a:solidFill>
          <a:ln w="1270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62" name="Oval 33">
            <a:extLst>
              <a:ext uri="{FF2B5EF4-FFF2-40B4-BE49-F238E27FC236}">
                <a16:creationId xmlns="" xmlns:a16="http://schemas.microsoft.com/office/drawing/2014/main" id="{42198E17-4C32-10BD-6992-EE7FDB1E5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4303" y="5556484"/>
            <a:ext cx="90487" cy="90487"/>
          </a:xfrm>
          <a:prstGeom prst="ellipse">
            <a:avLst/>
          </a:prstGeom>
          <a:solidFill>
            <a:srgbClr val="0000FF"/>
          </a:solidFill>
          <a:ln w="12700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31" name="Rectangle 4">
            <a:extLst>
              <a:ext uri="{FF2B5EF4-FFF2-40B4-BE49-F238E27FC236}">
                <a16:creationId xmlns="" xmlns:a16="http://schemas.microsoft.com/office/drawing/2014/main" id="{B4C080CD-B258-E353-5461-EF587623C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6156" y="5345291"/>
            <a:ext cx="106209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 =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050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36" grpId="0" animBg="1" autoUpdateAnimBg="0"/>
      <p:bldP spid="36" grpId="1" animBg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31" grpId="0"/>
      <p:bldP spid="31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FDAD5FAD-18FE-DC57-ED95-1BED81ADB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09587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86E6D65-54BC-7717-8CB9-228012D0E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30.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6405EC9B-C4DF-9FF6-C6B4-F0F7D028DE83}"/>
              </a:ext>
            </a:extLst>
          </p:cNvPr>
          <p:cNvSpPr txBox="1"/>
          <p:nvPr/>
        </p:nvSpPr>
        <p:spPr>
          <a:xfrm>
            <a:off x="795337" y="904796"/>
            <a:ext cx="6805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(1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50%)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15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，那麼</a:t>
            </a:r>
            <a:r>
              <a:rPr lang="en-US" altLang="zh-TW" sz="2800" i="1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=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Rectangle 23">
            <a:extLst>
              <a:ext uri="{FF2B5EF4-FFF2-40B4-BE49-F238E27FC236}">
                <a16:creationId xmlns="" xmlns:a16="http://schemas.microsoft.com/office/drawing/2014/main" id="{CAE0483A-8BED-9B2E-F8F1-5DC5AB102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2" y="1504226"/>
            <a:ext cx="569118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A. 60				B. 30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>
                <a:ea typeface="DFKai-SB" panose="03000509000000000000" pitchFamily="65" charset="-120"/>
                <a:cs typeface="Arial" panose="020B0604020202020204" pitchFamily="34" charset="0"/>
              </a:rPr>
              <a:t>C. 22.5			D. 10</a:t>
            </a:r>
            <a:endParaRPr lang="en-US" altLang="zh-CN" sz="2800" baseline="30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Box 20">
            <a:extLst>
              <a:ext uri="{FF2B5EF4-FFF2-40B4-BE49-F238E27FC236}">
                <a16:creationId xmlns="" xmlns:a16="http://schemas.microsoft.com/office/drawing/2014/main" id="{16F0C273-5B28-611A-EE53-0D361870E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0681" y="202598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Text Box 21">
            <a:extLst>
              <a:ext uri="{FF2B5EF4-FFF2-40B4-BE49-F238E27FC236}">
                <a16:creationId xmlns="" xmlns:a16="http://schemas.microsoft.com/office/drawing/2014/main" id="{6EDE3CB5-5EDF-39CF-D8AD-F99E09833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317" y="5286790"/>
            <a:ext cx="1600994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solidFill>
                  <a:srgbClr val="0000FF"/>
                </a:solidFill>
              </a:rPr>
              <a:t> = 10</a:t>
            </a:r>
          </a:p>
        </p:txBody>
      </p:sp>
      <p:sp>
        <p:nvSpPr>
          <p:cNvPr id="14" name="Rectangle 23">
            <a:extLst>
              <a:ext uri="{FF2B5EF4-FFF2-40B4-BE49-F238E27FC236}">
                <a16:creationId xmlns="" xmlns:a16="http://schemas.microsoft.com/office/drawing/2014/main" id="{3DB6E245-85BD-DB8A-338A-A211CF12F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799" y="2819486"/>
            <a:ext cx="333234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(1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</a:rPr>
              <a:t>50%) = 15</a:t>
            </a:r>
          </a:p>
        </p:txBody>
      </p:sp>
      <p:sp>
        <p:nvSpPr>
          <p:cNvPr id="15" name="Rectangle 23">
            <a:extLst>
              <a:ext uri="{FF2B5EF4-FFF2-40B4-BE49-F238E27FC236}">
                <a16:creationId xmlns="" xmlns:a16="http://schemas.microsoft.com/office/drawing/2014/main" id="{277BFDA8-C82E-AA1C-324D-DAABCFC42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606" y="3376733"/>
            <a:ext cx="301166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(1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0.</a:t>
            </a:r>
            <a:r>
              <a:rPr lang="en-US" altLang="zh-TW" sz="2800" dirty="0">
                <a:solidFill>
                  <a:srgbClr val="0000FF"/>
                </a:solidFill>
              </a:rPr>
              <a:t>5) = 15</a:t>
            </a:r>
          </a:p>
        </p:txBody>
      </p: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C5BA63DE-2C4F-DD38-F635-938852B90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7003" y="3933979"/>
            <a:ext cx="185914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1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.</a:t>
            </a:r>
            <a:r>
              <a:rPr lang="en-US" altLang="zh-TW" sz="2800" dirty="0">
                <a:solidFill>
                  <a:srgbClr val="0000FF"/>
                </a:solidFill>
              </a:rPr>
              <a:t>5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solidFill>
                  <a:srgbClr val="0000FF"/>
                </a:solidFill>
              </a:rPr>
              <a:t> = 15</a:t>
            </a:r>
          </a:p>
        </p:txBody>
      </p:sp>
      <p:grpSp>
        <p:nvGrpSpPr>
          <p:cNvPr id="7" name="组合 6">
            <a:extLst>
              <a:ext uri="{FF2B5EF4-FFF2-40B4-BE49-F238E27FC236}">
                <a16:creationId xmlns="" xmlns:a16="http://schemas.microsoft.com/office/drawing/2014/main" id="{210185A7-A731-406C-B369-A2E633EEADF0}"/>
              </a:ext>
            </a:extLst>
          </p:cNvPr>
          <p:cNvGrpSpPr/>
          <p:nvPr/>
        </p:nvGrpSpPr>
        <p:grpSpPr>
          <a:xfrm>
            <a:off x="2022475" y="4834352"/>
            <a:ext cx="936625" cy="519113"/>
            <a:chOff x="2022475" y="4539386"/>
            <a:chExt cx="936625" cy="519113"/>
          </a:xfrm>
        </p:grpSpPr>
        <p:sp>
          <p:nvSpPr>
            <p:cNvPr id="10" name="Text Box 19">
              <a:extLst>
                <a:ext uri="{FF2B5EF4-FFF2-40B4-BE49-F238E27FC236}">
                  <a16:creationId xmlns="" xmlns:a16="http://schemas.microsoft.com/office/drawing/2014/main" id="{9D9C1D12-8655-1CD3-E578-33533355B9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129" y="4539386"/>
              <a:ext cx="816156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dirty="0">
                  <a:solidFill>
                    <a:srgbClr val="FF3399"/>
                  </a:solidFill>
                </a:rPr>
                <a:t>1.5</a:t>
              </a:r>
            </a:p>
          </p:txBody>
        </p:sp>
        <p:sp>
          <p:nvSpPr>
            <p:cNvPr id="8" name="Line 17">
              <a:extLst>
                <a:ext uri="{FF2B5EF4-FFF2-40B4-BE49-F238E27FC236}">
                  <a16:creationId xmlns="" xmlns:a16="http://schemas.microsoft.com/office/drawing/2014/main" id="{F7E1B3FE-EF9C-D76D-E503-725978E3DB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2475" y="4602163"/>
              <a:ext cx="936625" cy="0"/>
            </a:xfrm>
            <a:prstGeom prst="line">
              <a:avLst/>
            </a:prstGeom>
            <a:noFill/>
            <a:ln w="19050">
              <a:solidFill>
                <a:srgbClr val="FF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3" name="组合 12">
            <a:extLst>
              <a:ext uri="{FF2B5EF4-FFF2-40B4-BE49-F238E27FC236}">
                <a16:creationId xmlns="" xmlns:a16="http://schemas.microsoft.com/office/drawing/2014/main" id="{C799548A-F367-4A7B-9AFD-9234CC841B0A}"/>
              </a:ext>
            </a:extLst>
          </p:cNvPr>
          <p:cNvGrpSpPr/>
          <p:nvPr/>
        </p:nvGrpSpPr>
        <p:grpSpPr>
          <a:xfrm>
            <a:off x="3419475" y="4825959"/>
            <a:ext cx="816780" cy="519113"/>
            <a:chOff x="3419475" y="4530993"/>
            <a:chExt cx="816780" cy="519113"/>
          </a:xfrm>
        </p:grpSpPr>
        <p:sp>
          <p:nvSpPr>
            <p:cNvPr id="18" name="Text Box 19">
              <a:extLst>
                <a:ext uri="{FF2B5EF4-FFF2-40B4-BE49-F238E27FC236}">
                  <a16:creationId xmlns="" xmlns:a16="http://schemas.microsoft.com/office/drawing/2014/main" id="{320A0E49-368B-2196-5D6F-FA3984D9FB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0099" y="4530993"/>
              <a:ext cx="816156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TW" sz="2800" dirty="0">
                  <a:solidFill>
                    <a:srgbClr val="FF3399"/>
                  </a:solidFill>
                </a:rPr>
                <a:t>1.5</a:t>
              </a:r>
            </a:p>
          </p:txBody>
        </p:sp>
        <p:sp>
          <p:nvSpPr>
            <p:cNvPr id="9" name="Line 18">
              <a:extLst>
                <a:ext uri="{FF2B5EF4-FFF2-40B4-BE49-F238E27FC236}">
                  <a16:creationId xmlns="" xmlns:a16="http://schemas.microsoft.com/office/drawing/2014/main" id="{4B40FF5D-DE1A-ADDC-97AF-70E4C27608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9475" y="4592638"/>
              <a:ext cx="715963" cy="0"/>
            </a:xfrm>
            <a:prstGeom prst="line">
              <a:avLst/>
            </a:prstGeom>
            <a:noFill/>
            <a:ln w="19050">
              <a:solidFill>
                <a:srgbClr val="FF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9" name="Rectangle 23">
            <a:extLst>
              <a:ext uri="{FF2B5EF4-FFF2-40B4-BE49-F238E27FC236}">
                <a16:creationId xmlns="" xmlns:a16="http://schemas.microsoft.com/office/drawing/2014/main" id="{DB08629B-6B25-B2C0-2218-F10E3C839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461" y="4439182"/>
            <a:ext cx="71049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17" name="Rectangle 23">
            <a:extLst>
              <a:ext uri="{FF2B5EF4-FFF2-40B4-BE49-F238E27FC236}">
                <a16:creationId xmlns="" xmlns:a16="http://schemas.microsoft.com/office/drawing/2014/main" id="{BEFE9F89-4D31-451A-BC87-E75C4B3FE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9006" y="4419947"/>
            <a:ext cx="115252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1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.</a:t>
            </a:r>
            <a:r>
              <a:rPr lang="en-US" altLang="zh-TW" sz="2800" dirty="0">
                <a:solidFill>
                  <a:srgbClr val="0000FF"/>
                </a:solidFill>
              </a:rPr>
              <a:t>5</a:t>
            </a:r>
            <a:r>
              <a:rPr lang="en-US" altLang="zh-TW" sz="2800" i="1" dirty="0">
                <a:solidFill>
                  <a:srgbClr val="0000FF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</a:t>
            </a:r>
            <a:endParaRPr lang="en-US" altLang="zh-TW" sz="2800" dirty="0">
              <a:solidFill>
                <a:srgbClr val="0000FF"/>
              </a:solidFill>
            </a:endParaRPr>
          </a:p>
        </p:txBody>
      </p:sp>
      <p:sp>
        <p:nvSpPr>
          <p:cNvPr id="11" name="Text Box 20">
            <a:extLst>
              <a:ext uri="{FF2B5EF4-FFF2-40B4-BE49-F238E27FC236}">
                <a16:creationId xmlns="" xmlns:a16="http://schemas.microsoft.com/office/drawing/2014/main" id="{84FC5FD0-D9BD-2A03-93BB-7DA40EF47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4635191"/>
            <a:ext cx="792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</a:rPr>
              <a:t>=</a:t>
            </a:r>
          </a:p>
        </p:txBody>
      </p:sp>
      <p:grpSp>
        <p:nvGrpSpPr>
          <p:cNvPr id="23" name="群組 22">
            <a:extLst>
              <a:ext uri="{FF2B5EF4-FFF2-40B4-BE49-F238E27FC236}">
                <a16:creationId xmlns="" xmlns:a16="http://schemas.microsoft.com/office/drawing/2014/main" id="{596AA83A-E681-7A10-1AAF-B3B12AFC425E}"/>
              </a:ext>
            </a:extLst>
          </p:cNvPr>
          <p:cNvGrpSpPr/>
          <p:nvPr/>
        </p:nvGrpSpPr>
        <p:grpSpPr>
          <a:xfrm>
            <a:off x="4310947" y="3383794"/>
            <a:ext cx="3253674" cy="495300"/>
            <a:chOff x="4819648" y="2933700"/>
            <a:chExt cx="3253674" cy="495300"/>
          </a:xfrm>
        </p:grpSpPr>
        <p:sp>
          <p:nvSpPr>
            <p:cNvPr id="21" name="箭號: 五邊形 20">
              <a:extLst>
                <a:ext uri="{FF2B5EF4-FFF2-40B4-BE49-F238E27FC236}">
                  <a16:creationId xmlns="" xmlns:a16="http://schemas.microsoft.com/office/drawing/2014/main" id="{00ACF48D-6100-351F-72C1-F97C2034C3FA}"/>
                </a:ext>
              </a:extLst>
            </p:cNvPr>
            <p:cNvSpPr/>
            <p:nvPr/>
          </p:nvSpPr>
          <p:spPr bwMode="auto">
            <a:xfrm flipH="1">
              <a:off x="4819648" y="2943225"/>
              <a:ext cx="3072695" cy="485775"/>
            </a:xfrm>
            <a:prstGeom prst="homePlate">
              <a:avLst/>
            </a:prstGeom>
            <a:solidFill>
              <a:srgbClr val="E4FFAF"/>
            </a:solidFill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2" name="Rectangle 23">
              <a:extLst>
                <a:ext uri="{FF2B5EF4-FFF2-40B4-BE49-F238E27FC236}">
                  <a16:creationId xmlns="" xmlns:a16="http://schemas.microsoft.com/office/drawing/2014/main" id="{49706908-28BF-8B7D-5CE9-1ECABD615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627" y="2933700"/>
              <a:ext cx="3072695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None/>
              </a:pPr>
              <a:r>
                <a:rPr lang="zh-CN" altLang="en-US" sz="2400" dirty="0">
                  <a:solidFill>
                    <a:srgbClr val="C00000"/>
                  </a:solidFill>
                  <a:latin typeface="DFKai-SB" panose="03000509000000000000" pitchFamily="65" charset="-120"/>
                  <a:ea typeface="DFKai-SB" panose="03000509000000000000" pitchFamily="65" charset="-120"/>
                </a:rPr>
                <a:t>先把百分數化爲小數</a:t>
              </a:r>
              <a:endParaRPr lang="en-US" altLang="zh-TW" sz="2400" dirty="0">
                <a:solidFill>
                  <a:srgbClr val="C00000"/>
                </a:solidFill>
                <a:latin typeface="DFKai-SB" panose="03000509000000000000" pitchFamily="65" charset="-120"/>
                <a:ea typeface="DFKai-SB" panose="03000509000000000000" pitchFamily="65" charset="-120"/>
              </a:endParaRPr>
            </a:p>
          </p:txBody>
        </p:sp>
      </p:grpSp>
      <p:grpSp>
        <p:nvGrpSpPr>
          <p:cNvPr id="24" name="群組 23">
            <a:extLst>
              <a:ext uri="{FF2B5EF4-FFF2-40B4-BE49-F238E27FC236}">
                <a16:creationId xmlns="" xmlns:a16="http://schemas.microsoft.com/office/drawing/2014/main" id="{39F94979-714F-30D3-C865-1033A00E85DD}"/>
              </a:ext>
            </a:extLst>
          </p:cNvPr>
          <p:cNvGrpSpPr/>
          <p:nvPr/>
        </p:nvGrpSpPr>
        <p:grpSpPr>
          <a:xfrm>
            <a:off x="4331744" y="4628047"/>
            <a:ext cx="2783250" cy="495300"/>
            <a:chOff x="4819648" y="2933700"/>
            <a:chExt cx="2783250" cy="495300"/>
          </a:xfrm>
        </p:grpSpPr>
        <p:sp>
          <p:nvSpPr>
            <p:cNvPr id="25" name="箭號: 五邊形 24">
              <a:extLst>
                <a:ext uri="{FF2B5EF4-FFF2-40B4-BE49-F238E27FC236}">
                  <a16:creationId xmlns="" xmlns:a16="http://schemas.microsoft.com/office/drawing/2014/main" id="{EDBF5FCD-41DB-47F0-466E-84047A14C15D}"/>
                </a:ext>
              </a:extLst>
            </p:cNvPr>
            <p:cNvSpPr/>
            <p:nvPr/>
          </p:nvSpPr>
          <p:spPr bwMode="auto">
            <a:xfrm flipH="1">
              <a:off x="4819648" y="2943225"/>
              <a:ext cx="2668950" cy="485775"/>
            </a:xfrm>
            <a:prstGeom prst="homePlate">
              <a:avLst/>
            </a:prstGeom>
            <a:solidFill>
              <a:srgbClr val="E4FFAF"/>
            </a:solidFill>
            <a:ln w="127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6" name="Rectangle 23">
              <a:extLst>
                <a:ext uri="{FF2B5EF4-FFF2-40B4-BE49-F238E27FC236}">
                  <a16:creationId xmlns="" xmlns:a16="http://schemas.microsoft.com/office/drawing/2014/main" id="{7CAB9E83-1C2A-A318-1799-D115C937C7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627" y="2933700"/>
              <a:ext cx="2602271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None/>
              </a:pPr>
              <a:r>
                <a:rPr lang="zh-CN" altLang="en-US" sz="2400" dirty="0">
                  <a:solidFill>
                    <a:srgbClr val="C00000"/>
                  </a:solidFill>
                  <a:latin typeface="DFKai-SB" panose="03000509000000000000" pitchFamily="65" charset="-120"/>
                  <a:ea typeface="DFKai-SB" panose="03000509000000000000" pitchFamily="65" charset="-120"/>
                </a:rPr>
                <a:t>兩邊同時除以</a:t>
              </a:r>
              <a:r>
                <a:rPr lang="en-US" altLang="zh-CN" sz="2400" dirty="0">
                  <a:solidFill>
                    <a:srgbClr val="C00000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1.5</a:t>
              </a:r>
              <a:endParaRPr lang="en-US" altLang="zh-TW" sz="240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535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2" grpId="0"/>
      <p:bldP spid="12" grpId="1"/>
      <p:bldP spid="14" grpId="0"/>
      <p:bldP spid="14" grpId="1"/>
      <p:bldP spid="15" grpId="0"/>
      <p:bldP spid="15" grpId="1"/>
      <p:bldP spid="16" grpId="0"/>
      <p:bldP spid="16" grpId="1"/>
      <p:bldP spid="19" grpId="0"/>
      <p:bldP spid="19" grpId="1"/>
      <p:bldP spid="17" grpId="0"/>
      <p:bldP spid="17" grpId="1"/>
      <p:bldP spid="11" grpId="0"/>
      <p:bldP spid="11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9B806B1-DBC3-923E-B2EB-2E929D302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F33E92BB-972F-D8AB-A2E9-FEB7542530B3}"/>
              </a:ext>
            </a:extLst>
          </p:cNvPr>
          <p:cNvSpPr txBox="1"/>
          <p:nvPr/>
        </p:nvSpPr>
        <p:spPr>
          <a:xfrm>
            <a:off x="795337" y="2647871"/>
            <a:ext cx="802481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上圖是植物園的平面圖。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先生經營的小食店在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區域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。他在小食店擺放了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個麪包售賣，其中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是牛角包，其餘都是菠蘿包。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="" xmlns:a16="http://schemas.microsoft.com/office/drawing/2014/main" id="{DD3BA7D4-89EC-97A7-AD4D-1379FE24E3CD}"/>
              </a:ext>
            </a:extLst>
          </p:cNvPr>
          <p:cNvGrpSpPr/>
          <p:nvPr/>
        </p:nvGrpSpPr>
        <p:grpSpPr>
          <a:xfrm>
            <a:off x="1112046" y="3545740"/>
            <a:ext cx="649288" cy="860425"/>
            <a:chOff x="1279525" y="2752725"/>
            <a:chExt cx="649288" cy="860425"/>
          </a:xfrm>
        </p:grpSpPr>
        <p:sp>
          <p:nvSpPr>
            <p:cNvPr id="5" name="Text Box 60">
              <a:extLst>
                <a:ext uri="{FF2B5EF4-FFF2-40B4-BE49-F238E27FC236}">
                  <a16:creationId xmlns="" xmlns:a16="http://schemas.microsoft.com/office/drawing/2014/main" id="{93A6232D-9B7E-0489-5693-D44CFF01C8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9525" y="2752725"/>
              <a:ext cx="649288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3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8</a:t>
              </a:r>
            </a:p>
          </p:txBody>
        </p:sp>
        <p:sp>
          <p:nvSpPr>
            <p:cNvPr id="6" name="Line 61">
              <a:extLst>
                <a:ext uri="{FF2B5EF4-FFF2-40B4-BE49-F238E27FC236}">
                  <a16:creationId xmlns="" xmlns:a16="http://schemas.microsoft.com/office/drawing/2014/main" id="{237F276C-13A2-F88C-74E3-8BDF69F49C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988" y="3165475"/>
              <a:ext cx="360363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ED4965F5-D6B7-841C-ED09-762387AF2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4259015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AC935DCF-88DA-78BA-ECB1-A43C33F27687}"/>
              </a:ext>
            </a:extLst>
          </p:cNvPr>
          <p:cNvSpPr txBox="1"/>
          <p:nvPr/>
        </p:nvSpPr>
        <p:spPr>
          <a:xfrm>
            <a:off x="1404937" y="4259015"/>
            <a:ext cx="7503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區域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B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在入口的北方。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先生的小食店在出口的哪一方？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Rectangle 38">
            <a:extLst>
              <a:ext uri="{FF2B5EF4-FFF2-40B4-BE49-F238E27FC236}">
                <a16:creationId xmlns="" xmlns:a16="http://schemas.microsoft.com/office/drawing/2014/main" id="{82766687-EA83-F51F-6FC2-222C8F4A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982" y="5230185"/>
            <a:ext cx="6324668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CN" altLang="en-US" sz="2800" u="sng" dirty="0">
                <a:ea typeface="標楷體" panose="03000509000000000000" pitchFamily="65" charset="-120"/>
              </a:rPr>
              <a:t>王</a:t>
            </a:r>
            <a:r>
              <a:rPr lang="zh-CN" altLang="en-US" sz="2800" dirty="0">
                <a:ea typeface="標楷體" panose="03000509000000000000" pitchFamily="65" charset="-120"/>
              </a:rPr>
              <a:t>先生的小食店在出口的</a:t>
            </a:r>
            <a:r>
              <a:rPr lang="zh-CN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方。</a:t>
            </a:r>
          </a:p>
        </p:txBody>
      </p:sp>
      <p:grpSp>
        <p:nvGrpSpPr>
          <p:cNvPr id="18" name="群組 17">
            <a:extLst>
              <a:ext uri="{FF2B5EF4-FFF2-40B4-BE49-F238E27FC236}">
                <a16:creationId xmlns="" xmlns:a16="http://schemas.microsoft.com/office/drawing/2014/main" id="{A3A20E0E-EADC-EB69-C4F0-38D23B0569C3}"/>
              </a:ext>
            </a:extLst>
          </p:cNvPr>
          <p:cNvGrpSpPr/>
          <p:nvPr/>
        </p:nvGrpSpPr>
        <p:grpSpPr>
          <a:xfrm>
            <a:off x="2094765" y="997616"/>
            <a:ext cx="5012523" cy="1620000"/>
            <a:chOff x="2094765" y="997616"/>
            <a:chExt cx="5012523" cy="1620000"/>
          </a:xfrm>
        </p:grpSpPr>
        <p:pic>
          <p:nvPicPr>
            <p:cNvPr id="8" name="圖片 7">
              <a:extLst>
                <a:ext uri="{FF2B5EF4-FFF2-40B4-BE49-F238E27FC236}">
                  <a16:creationId xmlns="" xmlns:a16="http://schemas.microsoft.com/office/drawing/2014/main" id="{949F8625-D12E-C651-1A6D-C5905BE26C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685260" y="997616"/>
              <a:ext cx="3682283" cy="1620000"/>
            </a:xfrm>
            <a:prstGeom prst="rect">
              <a:avLst/>
            </a:prstGeom>
          </p:spPr>
        </p:pic>
        <p:sp>
          <p:nvSpPr>
            <p:cNvPr id="12" name="Rectangle 4">
              <a:extLst>
                <a:ext uri="{FF2B5EF4-FFF2-40B4-BE49-F238E27FC236}">
                  <a16:creationId xmlns="" xmlns:a16="http://schemas.microsoft.com/office/drawing/2014/main" id="{6D0FA702-EA5A-2085-BDCC-4982BA6BF8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8789" y="1056481"/>
              <a:ext cx="462099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A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13" name="Rectangle 4">
              <a:extLst>
                <a:ext uri="{FF2B5EF4-FFF2-40B4-BE49-F238E27FC236}">
                  <a16:creationId xmlns="" xmlns:a16="http://schemas.microsoft.com/office/drawing/2014/main" id="{5E32CBE8-5510-C83D-A885-3679156658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8477" y="1208911"/>
              <a:ext cx="828811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出口</a:t>
              </a:r>
            </a:p>
          </p:txBody>
        </p:sp>
        <p:sp>
          <p:nvSpPr>
            <p:cNvPr id="14" name="Rectangle 4">
              <a:extLst>
                <a:ext uri="{FF2B5EF4-FFF2-40B4-BE49-F238E27FC236}">
                  <a16:creationId xmlns="" xmlns:a16="http://schemas.microsoft.com/office/drawing/2014/main" id="{63086376-F86B-D6C6-F695-E83970544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4765" y="1988624"/>
              <a:ext cx="841644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20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入口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15" name="Rectangle 4">
              <a:extLst>
                <a:ext uri="{FF2B5EF4-FFF2-40B4-BE49-F238E27FC236}">
                  <a16:creationId xmlns="" xmlns:a16="http://schemas.microsoft.com/office/drawing/2014/main" id="{FD09D3A4-9F01-DFD7-0E5A-9AD5EC250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8768" y="1847414"/>
              <a:ext cx="462099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D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16" name="Rectangle 4">
              <a:extLst>
                <a:ext uri="{FF2B5EF4-FFF2-40B4-BE49-F238E27FC236}">
                  <a16:creationId xmlns="" xmlns:a16="http://schemas.microsoft.com/office/drawing/2014/main" id="{B1095A91-E88C-61A4-E168-47259FDC2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467" y="1467453"/>
              <a:ext cx="462099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C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17" name="Rectangle 4">
              <a:extLst>
                <a:ext uri="{FF2B5EF4-FFF2-40B4-BE49-F238E27FC236}">
                  <a16:creationId xmlns="" xmlns:a16="http://schemas.microsoft.com/office/drawing/2014/main" id="{71183CF6-DB8B-163C-31E1-2972BCEFDF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0863" y="2151373"/>
              <a:ext cx="462099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B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cxnSp>
        <p:nvCxnSpPr>
          <p:cNvPr id="20" name="直線接點 19">
            <a:extLst>
              <a:ext uri="{FF2B5EF4-FFF2-40B4-BE49-F238E27FC236}">
                <a16:creationId xmlns="" xmlns:a16="http://schemas.microsoft.com/office/drawing/2014/main" id="{83D2A407-EAF0-5734-1366-3AA2C851193F}"/>
              </a:ext>
            </a:extLst>
          </p:cNvPr>
          <p:cNvCxnSpPr/>
          <p:nvPr/>
        </p:nvCxnSpPr>
        <p:spPr bwMode="auto">
          <a:xfrm>
            <a:off x="1540671" y="4736068"/>
            <a:ext cx="298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1" name="直線接點 20">
            <a:extLst>
              <a:ext uri="{FF2B5EF4-FFF2-40B4-BE49-F238E27FC236}">
                <a16:creationId xmlns="" xmlns:a16="http://schemas.microsoft.com/office/drawing/2014/main" id="{A78BE0C9-D6C8-89CE-DB43-1D2DF0DB958C}"/>
              </a:ext>
            </a:extLst>
          </p:cNvPr>
          <p:cNvCxnSpPr/>
          <p:nvPr/>
        </p:nvCxnSpPr>
        <p:spPr bwMode="auto">
          <a:xfrm>
            <a:off x="4926807" y="4776311"/>
            <a:ext cx="35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2" name="直線接點 21">
            <a:extLst>
              <a:ext uri="{FF2B5EF4-FFF2-40B4-BE49-F238E27FC236}">
                <a16:creationId xmlns="" xmlns:a16="http://schemas.microsoft.com/office/drawing/2014/main" id="{AD99732B-4F21-0D67-7FD0-DB087C77688B}"/>
              </a:ext>
            </a:extLst>
          </p:cNvPr>
          <p:cNvCxnSpPr>
            <a:cxnSpLocks/>
          </p:cNvCxnSpPr>
          <p:nvPr/>
        </p:nvCxnSpPr>
        <p:spPr bwMode="auto">
          <a:xfrm>
            <a:off x="4788693" y="3154918"/>
            <a:ext cx="354568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4" name="直線接點 23">
            <a:extLst>
              <a:ext uri="{FF2B5EF4-FFF2-40B4-BE49-F238E27FC236}">
                <a16:creationId xmlns="" xmlns:a16="http://schemas.microsoft.com/office/drawing/2014/main" id="{C67C36DA-0E23-7EC4-8143-A3332496208B}"/>
              </a:ext>
            </a:extLst>
          </p:cNvPr>
          <p:cNvCxnSpPr>
            <a:cxnSpLocks/>
          </p:cNvCxnSpPr>
          <p:nvPr/>
        </p:nvCxnSpPr>
        <p:spPr bwMode="auto">
          <a:xfrm>
            <a:off x="909642" y="3605033"/>
            <a:ext cx="93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27" name="直線單箭頭接點 26">
            <a:extLst>
              <a:ext uri="{FF2B5EF4-FFF2-40B4-BE49-F238E27FC236}">
                <a16:creationId xmlns="" xmlns:a16="http://schemas.microsoft.com/office/drawing/2014/main" id="{FD2DD48B-5DC6-B74B-65F5-63423F2DF358}"/>
              </a:ext>
            </a:extLst>
          </p:cNvPr>
          <p:cNvCxnSpPr/>
          <p:nvPr/>
        </p:nvCxnSpPr>
        <p:spPr bwMode="auto">
          <a:xfrm>
            <a:off x="2788242" y="2188679"/>
            <a:ext cx="1152000" cy="0"/>
          </a:xfrm>
          <a:prstGeom prst="straightConnector1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28" name="Rectangle 4">
            <a:extLst>
              <a:ext uri="{FF2B5EF4-FFF2-40B4-BE49-F238E27FC236}">
                <a16:creationId xmlns="" xmlns:a16="http://schemas.microsoft.com/office/drawing/2014/main" id="{8080F7C2-71B6-52A9-CDE1-20195987C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1391" y="1960545"/>
            <a:ext cx="54107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北</a:t>
            </a:r>
          </a:p>
        </p:txBody>
      </p:sp>
      <p:cxnSp>
        <p:nvCxnSpPr>
          <p:cNvPr id="30" name="直線接點 29">
            <a:extLst>
              <a:ext uri="{FF2B5EF4-FFF2-40B4-BE49-F238E27FC236}">
                <a16:creationId xmlns="" xmlns:a16="http://schemas.microsoft.com/office/drawing/2014/main" id="{FD37FF9B-0847-1852-ADEF-103122B671CF}"/>
              </a:ext>
            </a:extLst>
          </p:cNvPr>
          <p:cNvCxnSpPr/>
          <p:nvPr/>
        </p:nvCxnSpPr>
        <p:spPr bwMode="auto">
          <a:xfrm>
            <a:off x="3453019" y="1944234"/>
            <a:ext cx="0" cy="504000"/>
          </a:xfrm>
          <a:prstGeom prst="line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31" name="Rectangle 4">
            <a:extLst>
              <a:ext uri="{FF2B5EF4-FFF2-40B4-BE49-F238E27FC236}">
                <a16:creationId xmlns="" xmlns:a16="http://schemas.microsoft.com/office/drawing/2014/main" id="{8E91F367-1566-6B70-2BC3-008DC9398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5698" y="1615440"/>
            <a:ext cx="54107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西</a:t>
            </a:r>
          </a:p>
        </p:txBody>
      </p:sp>
      <p:sp>
        <p:nvSpPr>
          <p:cNvPr id="32" name="Rectangle 4">
            <a:extLst>
              <a:ext uri="{FF2B5EF4-FFF2-40B4-BE49-F238E27FC236}">
                <a16:creationId xmlns="" xmlns:a16="http://schemas.microsoft.com/office/drawing/2014/main" id="{C5DFD3BB-1F7E-F267-9E7A-85CACA508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1743" y="1952404"/>
            <a:ext cx="54107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南</a:t>
            </a:r>
          </a:p>
        </p:txBody>
      </p:sp>
      <p:sp>
        <p:nvSpPr>
          <p:cNvPr id="33" name="Rectangle 4">
            <a:extLst>
              <a:ext uri="{FF2B5EF4-FFF2-40B4-BE49-F238E27FC236}">
                <a16:creationId xmlns="" xmlns:a16="http://schemas.microsoft.com/office/drawing/2014/main" id="{A2D64431-E607-0433-A6E3-B46C3D228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4114" y="2383554"/>
            <a:ext cx="54107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東</a:t>
            </a:r>
          </a:p>
        </p:txBody>
      </p:sp>
      <p:cxnSp>
        <p:nvCxnSpPr>
          <p:cNvPr id="35" name="直線單箭頭接點 34">
            <a:extLst>
              <a:ext uri="{FF2B5EF4-FFF2-40B4-BE49-F238E27FC236}">
                <a16:creationId xmlns="" xmlns:a16="http://schemas.microsoft.com/office/drawing/2014/main" id="{5917E591-F51A-135F-46CA-0BD798401D9E}"/>
              </a:ext>
            </a:extLst>
          </p:cNvPr>
          <p:cNvCxnSpPr/>
          <p:nvPr/>
        </p:nvCxnSpPr>
        <p:spPr bwMode="auto">
          <a:xfrm flipH="1">
            <a:off x="5538732" y="1408966"/>
            <a:ext cx="720000" cy="720000"/>
          </a:xfrm>
          <a:prstGeom prst="straightConnector1">
            <a:avLst/>
          </a:prstGeom>
          <a:noFill/>
          <a:ln w="19050" algn="ctr">
            <a:solidFill>
              <a:srgbClr val="FF5050"/>
            </a:solidFill>
            <a:prstDash val="solid"/>
            <a:round/>
            <a:headEnd/>
            <a:tailEnd type="triangle"/>
          </a:ln>
        </p:spPr>
      </p:cxn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05595BB7-0BF3-1AD5-A6E4-5DFCF67F0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3737" y="2171186"/>
            <a:ext cx="105778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小食店</a:t>
            </a:r>
          </a:p>
        </p:txBody>
      </p:sp>
      <p:grpSp>
        <p:nvGrpSpPr>
          <p:cNvPr id="43" name="群組 42">
            <a:extLst>
              <a:ext uri="{FF2B5EF4-FFF2-40B4-BE49-F238E27FC236}">
                <a16:creationId xmlns="" xmlns:a16="http://schemas.microsoft.com/office/drawing/2014/main" id="{418243B8-4666-DC22-7013-8E7AF8A0BA77}"/>
              </a:ext>
            </a:extLst>
          </p:cNvPr>
          <p:cNvGrpSpPr/>
          <p:nvPr/>
        </p:nvGrpSpPr>
        <p:grpSpPr>
          <a:xfrm>
            <a:off x="2429252" y="1617899"/>
            <a:ext cx="1970725" cy="1168224"/>
            <a:chOff x="2584143" y="1767840"/>
            <a:chExt cx="1970725" cy="1168224"/>
          </a:xfrm>
        </p:grpSpPr>
        <p:cxnSp>
          <p:nvCxnSpPr>
            <p:cNvPr id="37" name="直線單箭頭接點 36">
              <a:extLst>
                <a:ext uri="{FF2B5EF4-FFF2-40B4-BE49-F238E27FC236}">
                  <a16:creationId xmlns="" xmlns:a16="http://schemas.microsoft.com/office/drawing/2014/main" id="{53694DE9-597D-DCAD-0E54-30D5C39DC17A}"/>
                </a:ext>
              </a:extLst>
            </p:cNvPr>
            <p:cNvCxnSpPr/>
            <p:nvPr/>
          </p:nvCxnSpPr>
          <p:spPr bwMode="auto">
            <a:xfrm>
              <a:off x="2940642" y="2341079"/>
              <a:ext cx="1152000" cy="0"/>
            </a:xfrm>
            <a:prstGeom prst="straightConnector1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 type="triangle"/>
            </a:ln>
          </p:spPr>
        </p:cxnSp>
        <p:sp>
          <p:nvSpPr>
            <p:cNvPr id="38" name="Rectangle 4">
              <a:extLst>
                <a:ext uri="{FF2B5EF4-FFF2-40B4-BE49-F238E27FC236}">
                  <a16:creationId xmlns="" xmlns:a16="http://schemas.microsoft.com/office/drawing/2014/main" id="{A999F8AD-5E52-131C-3C94-8282BCBDD2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3791" y="2112945"/>
              <a:ext cx="541077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北</a:t>
              </a:r>
            </a:p>
          </p:txBody>
        </p:sp>
        <p:cxnSp>
          <p:nvCxnSpPr>
            <p:cNvPr id="39" name="直線接點 38">
              <a:extLst>
                <a:ext uri="{FF2B5EF4-FFF2-40B4-BE49-F238E27FC236}">
                  <a16:creationId xmlns="" xmlns:a16="http://schemas.microsoft.com/office/drawing/2014/main" id="{2478DD07-2864-EC4F-B67D-CE3D6BDAF502}"/>
                </a:ext>
              </a:extLst>
            </p:cNvPr>
            <p:cNvCxnSpPr/>
            <p:nvPr/>
          </p:nvCxnSpPr>
          <p:spPr bwMode="auto">
            <a:xfrm>
              <a:off x="3605419" y="2096634"/>
              <a:ext cx="0" cy="504000"/>
            </a:xfrm>
            <a:prstGeom prst="line">
              <a:avLst/>
            </a:prstGeom>
            <a:noFill/>
            <a:ln w="19050" algn="ctr">
              <a:solidFill>
                <a:srgbClr val="FF00FF"/>
              </a:solidFill>
              <a:prstDash val="solid"/>
              <a:round/>
              <a:headEnd/>
              <a:tailEnd/>
            </a:ln>
          </p:spPr>
        </p:cxnSp>
        <p:sp>
          <p:nvSpPr>
            <p:cNvPr id="40" name="Rectangle 4">
              <a:extLst>
                <a:ext uri="{FF2B5EF4-FFF2-40B4-BE49-F238E27FC236}">
                  <a16:creationId xmlns="" xmlns:a16="http://schemas.microsoft.com/office/drawing/2014/main" id="{71DCCAE7-5A37-2EE5-8B60-A4771A8C96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8098" y="1767840"/>
              <a:ext cx="541077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西</a:t>
              </a:r>
            </a:p>
          </p:txBody>
        </p:sp>
        <p:sp>
          <p:nvSpPr>
            <p:cNvPr id="41" name="Rectangle 4">
              <a:extLst>
                <a:ext uri="{FF2B5EF4-FFF2-40B4-BE49-F238E27FC236}">
                  <a16:creationId xmlns="" xmlns:a16="http://schemas.microsoft.com/office/drawing/2014/main" id="{7AE4AE66-43B6-B8F4-48B7-A0CE16DFD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4143" y="2104804"/>
              <a:ext cx="541077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南</a:t>
              </a:r>
            </a:p>
          </p:txBody>
        </p:sp>
        <p:sp>
          <p:nvSpPr>
            <p:cNvPr id="42" name="Rectangle 4">
              <a:extLst>
                <a:ext uri="{FF2B5EF4-FFF2-40B4-BE49-F238E27FC236}">
                  <a16:creationId xmlns="" xmlns:a16="http://schemas.microsoft.com/office/drawing/2014/main" id="{4882A588-0123-2DA7-5C22-FC28658A3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514" y="2535954"/>
              <a:ext cx="541077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東</a:t>
              </a:r>
            </a:p>
          </p:txBody>
        </p:sp>
      </p:grpSp>
      <p:sp>
        <p:nvSpPr>
          <p:cNvPr id="44" name="Rectangle 4">
            <a:extLst>
              <a:ext uri="{FF2B5EF4-FFF2-40B4-BE49-F238E27FC236}">
                <a16:creationId xmlns="" xmlns:a16="http://schemas.microsoft.com/office/drawing/2014/main" id="{E52E4C8B-18FE-0D25-3D5A-E2F19F9B5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9784" y="5236696"/>
            <a:ext cx="10577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東南</a:t>
            </a:r>
          </a:p>
        </p:txBody>
      </p: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957D9024-8A40-08A0-7BCB-CF63661A6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7167" y="1842583"/>
            <a:ext cx="2127339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小食店在出口</a:t>
            </a:r>
            <a:endParaRPr kumimoji="1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的東南方。</a:t>
            </a:r>
          </a:p>
        </p:txBody>
      </p:sp>
      <p:sp>
        <p:nvSpPr>
          <p:cNvPr id="46" name="TextBox 20">
            <a:extLst>
              <a:ext uri="{FF2B5EF4-FFF2-40B4-BE49-F238E27FC236}">
                <a16:creationId xmlns="" xmlns:a16="http://schemas.microsoft.com/office/drawing/2014/main" id="{257C11E4-A34C-799F-253E-4F1AB6520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1857" y="527635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763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81481E-6 L 0.31007 -0.1138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03" y="-5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31" grpId="0"/>
      <p:bldP spid="31" grpId="1"/>
      <p:bldP spid="32" grpId="0"/>
      <p:bldP spid="32" grpId="1"/>
      <p:bldP spid="33" grpId="0"/>
      <p:bldP spid="33" grpId="1"/>
      <p:bldP spid="36" grpId="0"/>
      <p:bldP spid="36" grpId="1"/>
      <p:bldP spid="44" grpId="0"/>
      <p:bldP spid="45" grpId="0" uiExpand="1" build="p"/>
      <p:bldP spid="45" grpId="1" build="allAtOnce"/>
      <p:bldP spid="4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8E276891-731C-8386-576D-0CDB0FE1C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E243AFE8-EDB7-3E60-17A7-177A05E3D711}"/>
              </a:ext>
            </a:extLst>
          </p:cNvPr>
          <p:cNvSpPr txBox="1"/>
          <p:nvPr/>
        </p:nvSpPr>
        <p:spPr>
          <a:xfrm>
            <a:off x="795337" y="904796"/>
            <a:ext cx="802481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上圖是植物園的平面圖。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先生經營的小食店在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區域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。他在小食店擺放了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個麪包售賣，其中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是牛角包，其餘都是菠蘿包。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="" xmlns:a16="http://schemas.microsoft.com/office/drawing/2014/main" id="{8270F6BC-6877-0626-285F-CE9D25155EC9}"/>
              </a:ext>
            </a:extLst>
          </p:cNvPr>
          <p:cNvGrpSpPr/>
          <p:nvPr/>
        </p:nvGrpSpPr>
        <p:grpSpPr>
          <a:xfrm>
            <a:off x="1112046" y="1793140"/>
            <a:ext cx="649288" cy="860425"/>
            <a:chOff x="1279525" y="2752725"/>
            <a:chExt cx="649288" cy="860425"/>
          </a:xfrm>
        </p:grpSpPr>
        <p:sp>
          <p:nvSpPr>
            <p:cNvPr id="5" name="Text Box 60">
              <a:extLst>
                <a:ext uri="{FF2B5EF4-FFF2-40B4-BE49-F238E27FC236}">
                  <a16:creationId xmlns="" xmlns:a16="http://schemas.microsoft.com/office/drawing/2014/main" id="{08B09586-C280-1A5E-625A-08260F6071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9525" y="2752725"/>
              <a:ext cx="649288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3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8</a:t>
              </a:r>
            </a:p>
          </p:txBody>
        </p:sp>
        <p:sp>
          <p:nvSpPr>
            <p:cNvPr id="6" name="Line 61">
              <a:extLst>
                <a:ext uri="{FF2B5EF4-FFF2-40B4-BE49-F238E27FC236}">
                  <a16:creationId xmlns="" xmlns:a16="http://schemas.microsoft.com/office/drawing/2014/main" id="{84B4BC65-4115-C25C-5B0C-442402B326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988" y="3165475"/>
              <a:ext cx="360363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8C0406FA-E0C2-F95A-C07B-541D74775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2677865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="" xmlns:a16="http://schemas.microsoft.com/office/drawing/2014/main" id="{9AD9FEBD-93C3-B80B-696E-C2531CCFF086}"/>
              </a:ext>
            </a:extLst>
          </p:cNvPr>
          <p:cNvSpPr txBox="1"/>
          <p:nvPr/>
        </p:nvSpPr>
        <p:spPr>
          <a:xfrm>
            <a:off x="1404938" y="2677865"/>
            <a:ext cx="7272338" cy="106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9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小食店出售的牛角包中，有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是低糖牛角包，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9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低糖牛角包共有多少個？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9" name="群組 8">
            <a:extLst>
              <a:ext uri="{FF2B5EF4-FFF2-40B4-BE49-F238E27FC236}">
                <a16:creationId xmlns="" xmlns:a16="http://schemas.microsoft.com/office/drawing/2014/main" id="{64919979-B41F-4465-AE60-B426A0212C75}"/>
              </a:ext>
            </a:extLst>
          </p:cNvPr>
          <p:cNvGrpSpPr/>
          <p:nvPr/>
        </p:nvGrpSpPr>
        <p:grpSpPr>
          <a:xfrm>
            <a:off x="5636421" y="2549525"/>
            <a:ext cx="649288" cy="860425"/>
            <a:chOff x="1279525" y="2752725"/>
            <a:chExt cx="649288" cy="860425"/>
          </a:xfrm>
        </p:grpSpPr>
        <p:sp>
          <p:nvSpPr>
            <p:cNvPr id="10" name="Text Box 60">
              <a:extLst>
                <a:ext uri="{FF2B5EF4-FFF2-40B4-BE49-F238E27FC236}">
                  <a16:creationId xmlns="" xmlns:a16="http://schemas.microsoft.com/office/drawing/2014/main" id="{F61E2FD9-799F-E846-2540-7D199C328B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9525" y="2752725"/>
              <a:ext cx="649288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2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5</a:t>
              </a:r>
            </a:p>
          </p:txBody>
        </p:sp>
        <p:sp>
          <p:nvSpPr>
            <p:cNvPr id="11" name="Line 61">
              <a:extLst>
                <a:ext uri="{FF2B5EF4-FFF2-40B4-BE49-F238E27FC236}">
                  <a16:creationId xmlns="" xmlns:a16="http://schemas.microsoft.com/office/drawing/2014/main" id="{1CBE8B3B-F7F9-0E3D-5AE4-D0118CA9D0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988" y="3165475"/>
              <a:ext cx="360363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2" name="Rectangle 38">
            <a:extLst>
              <a:ext uri="{FF2B5EF4-FFF2-40B4-BE49-F238E27FC236}">
                <a16:creationId xmlns="" xmlns:a16="http://schemas.microsoft.com/office/drawing/2014/main" id="{246F8303-263F-BD87-932B-FB4CC1F93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982" y="3917640"/>
            <a:ext cx="4962593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低糖牛角包共有</a:t>
            </a:r>
            <a:r>
              <a:rPr lang="zh-CN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個。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8C49EE39-3489-5928-C453-1D5674C2F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9459" y="3942904"/>
            <a:ext cx="76329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30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" name="TextBox 20">
            <a:extLst>
              <a:ext uri="{FF2B5EF4-FFF2-40B4-BE49-F238E27FC236}">
                <a16:creationId xmlns="" xmlns:a16="http://schemas.microsoft.com/office/drawing/2014/main" id="{F2CBD22C-836C-3FA4-D06C-6108AB118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882" y="3963806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6" name="直線接點 15">
            <a:extLst>
              <a:ext uri="{FF2B5EF4-FFF2-40B4-BE49-F238E27FC236}">
                <a16:creationId xmlns="" xmlns:a16="http://schemas.microsoft.com/office/drawing/2014/main" id="{8616174E-8C0B-F7CB-8CE0-97C3BAEF7F04}"/>
              </a:ext>
            </a:extLst>
          </p:cNvPr>
          <p:cNvCxnSpPr/>
          <p:nvPr/>
        </p:nvCxnSpPr>
        <p:spPr bwMode="auto">
          <a:xfrm>
            <a:off x="5019675" y="1895475"/>
            <a:ext cx="1728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7" name="直線接點 16">
            <a:extLst>
              <a:ext uri="{FF2B5EF4-FFF2-40B4-BE49-F238E27FC236}">
                <a16:creationId xmlns="" xmlns:a16="http://schemas.microsoft.com/office/drawing/2014/main" id="{3BD4E6D7-56E3-7E9E-CE07-C7E5D54AECA5}"/>
              </a:ext>
            </a:extLst>
          </p:cNvPr>
          <p:cNvCxnSpPr>
            <a:cxnSpLocks/>
            <a:endCxn id="10" idx="0"/>
          </p:cNvCxnSpPr>
          <p:nvPr/>
        </p:nvCxnSpPr>
        <p:spPr bwMode="auto">
          <a:xfrm>
            <a:off x="925909" y="2549525"/>
            <a:ext cx="210312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19" name="直線接點 18">
            <a:extLst>
              <a:ext uri="{FF2B5EF4-FFF2-40B4-BE49-F238E27FC236}">
                <a16:creationId xmlns="" xmlns:a16="http://schemas.microsoft.com/office/drawing/2014/main" id="{0596F2AF-7A1F-FD2D-6D90-241D82744AD5}"/>
              </a:ext>
            </a:extLst>
          </p:cNvPr>
          <p:cNvCxnSpPr/>
          <p:nvPr/>
        </p:nvCxnSpPr>
        <p:spPr bwMode="auto">
          <a:xfrm>
            <a:off x="5771359" y="3305175"/>
            <a:ext cx="2556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21" name="Rectangle 4">
            <a:extLst>
              <a:ext uri="{FF2B5EF4-FFF2-40B4-BE49-F238E27FC236}">
                <a16:creationId xmlns="" xmlns:a16="http://schemas.microsoft.com/office/drawing/2014/main" id="{57BEE457-5E83-9AEF-738F-D4054998D6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8482" y="4756322"/>
            <a:ext cx="283042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低糖牛角包共有</a:t>
            </a:r>
            <a:r>
              <a:rPr lang="zh-CN" altLang="en-US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：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57" name="群組 56">
            <a:extLst>
              <a:ext uri="{FF2B5EF4-FFF2-40B4-BE49-F238E27FC236}">
                <a16:creationId xmlns="" xmlns:a16="http://schemas.microsoft.com/office/drawing/2014/main" id="{A55A649A-82A6-3CD4-53E5-F05A97AE3028}"/>
              </a:ext>
            </a:extLst>
          </p:cNvPr>
          <p:cNvGrpSpPr/>
          <p:nvPr/>
        </p:nvGrpSpPr>
        <p:grpSpPr>
          <a:xfrm>
            <a:off x="1436690" y="4666553"/>
            <a:ext cx="3648578" cy="759182"/>
            <a:chOff x="1365459" y="5014466"/>
            <a:chExt cx="3648578" cy="759182"/>
          </a:xfrm>
        </p:grpSpPr>
        <p:sp>
          <p:nvSpPr>
            <p:cNvPr id="22" name="Rectangle 4">
              <a:extLst>
                <a:ext uri="{FF2B5EF4-FFF2-40B4-BE49-F238E27FC236}">
                  <a16:creationId xmlns="" xmlns:a16="http://schemas.microsoft.com/office/drawing/2014/main" id="{94FFC695-53D1-9D45-6521-2DF78F6CB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459" y="5154533"/>
              <a:ext cx="300315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b="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牛角包有</a:t>
              </a:r>
              <a:r>
                <a:rPr lang="en-US" altLang="zh-TW" sz="2400" b="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(200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3" name="Rectangle 4">
              <a:extLst>
                <a:ext uri="{FF2B5EF4-FFF2-40B4-BE49-F238E27FC236}">
                  <a16:creationId xmlns="" xmlns:a16="http://schemas.microsoft.com/office/drawing/2014/main" id="{D6F77F3D-1863-12F1-D967-D800F5A1E1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9059" y="5154533"/>
              <a:ext cx="1184978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r>
                <a:rPr lang="zh-CN" altLang="en-US" sz="2400" b="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個。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grpSp>
          <p:nvGrpSpPr>
            <p:cNvPr id="24" name="群組 23">
              <a:extLst>
                <a:ext uri="{FF2B5EF4-FFF2-40B4-BE49-F238E27FC236}">
                  <a16:creationId xmlns="" xmlns:a16="http://schemas.microsoft.com/office/drawing/2014/main" id="{DAD8E6A2-262C-A364-3DA2-3677A93947DA}"/>
                </a:ext>
              </a:extLst>
            </p:cNvPr>
            <p:cNvGrpSpPr/>
            <p:nvPr/>
          </p:nvGrpSpPr>
          <p:grpSpPr>
            <a:xfrm>
              <a:off x="3404996" y="5014466"/>
              <a:ext cx="649288" cy="759182"/>
              <a:chOff x="1279525" y="2790825"/>
              <a:chExt cx="649288" cy="759182"/>
            </a:xfrm>
          </p:grpSpPr>
          <p:sp>
            <p:nvSpPr>
              <p:cNvPr id="25" name="Text Box 60">
                <a:extLst>
                  <a:ext uri="{FF2B5EF4-FFF2-40B4-BE49-F238E27FC236}">
                    <a16:creationId xmlns="" xmlns:a16="http://schemas.microsoft.com/office/drawing/2014/main" id="{CF324266-F69E-F8F7-E215-FD682B307E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9525" y="2790825"/>
                <a:ext cx="649288" cy="759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6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3</a:t>
                </a:r>
              </a:p>
              <a:p>
                <a:pPr algn="ctr" eaLnBrk="1" hangingPunct="1">
                  <a:lnSpc>
                    <a:spcPts val="26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8</a:t>
                </a:r>
              </a:p>
            </p:txBody>
          </p:sp>
          <p:sp>
            <p:nvSpPr>
              <p:cNvPr id="26" name="Line 61">
                <a:extLst>
                  <a:ext uri="{FF2B5EF4-FFF2-40B4-BE49-F238E27FC236}">
                    <a16:creationId xmlns="" xmlns:a16="http://schemas.microsoft.com/office/drawing/2014/main" id="{B47EDD82-7412-6021-9FAA-07A63F5E86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3988" y="3165475"/>
                <a:ext cx="360363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sz="2400" dirty="0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36" name="群組 35">
            <a:extLst>
              <a:ext uri="{FF2B5EF4-FFF2-40B4-BE49-F238E27FC236}">
                <a16:creationId xmlns="" xmlns:a16="http://schemas.microsoft.com/office/drawing/2014/main" id="{BA974562-92F3-C65D-5D9F-E2954D00EC36}"/>
              </a:ext>
            </a:extLst>
          </p:cNvPr>
          <p:cNvGrpSpPr/>
          <p:nvPr/>
        </p:nvGrpSpPr>
        <p:grpSpPr>
          <a:xfrm>
            <a:off x="4999038" y="5137918"/>
            <a:ext cx="2003427" cy="757130"/>
            <a:chOff x="3881438" y="5586300"/>
            <a:chExt cx="2003427" cy="757130"/>
          </a:xfrm>
        </p:grpSpPr>
        <p:grpSp>
          <p:nvGrpSpPr>
            <p:cNvPr id="27" name="群組 26">
              <a:extLst>
                <a:ext uri="{FF2B5EF4-FFF2-40B4-BE49-F238E27FC236}">
                  <a16:creationId xmlns="" xmlns:a16="http://schemas.microsoft.com/office/drawing/2014/main" id="{C746CE77-0E7A-E16B-CCA3-8DF4C2C55843}"/>
                </a:ext>
              </a:extLst>
            </p:cNvPr>
            <p:cNvGrpSpPr/>
            <p:nvPr/>
          </p:nvGrpSpPr>
          <p:grpSpPr>
            <a:xfrm>
              <a:off x="5235577" y="5614875"/>
              <a:ext cx="649288" cy="707886"/>
              <a:chOff x="1060450" y="2838450"/>
              <a:chExt cx="649288" cy="707886"/>
            </a:xfrm>
          </p:grpSpPr>
          <p:sp>
            <p:nvSpPr>
              <p:cNvPr id="28" name="Text Box 60">
                <a:extLst>
                  <a:ext uri="{FF2B5EF4-FFF2-40B4-BE49-F238E27FC236}">
                    <a16:creationId xmlns="" xmlns:a16="http://schemas.microsoft.com/office/drawing/2014/main" id="{4D8AD056-12A0-3637-5221-A7D1F5DE7A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0450" y="2838450"/>
                <a:ext cx="649288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4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2</a:t>
                </a:r>
              </a:p>
              <a:p>
                <a:pPr algn="ctr" eaLnBrk="1" hangingPunct="1">
                  <a:lnSpc>
                    <a:spcPts val="24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29" name="Line 61">
                <a:extLst>
                  <a:ext uri="{FF2B5EF4-FFF2-40B4-BE49-F238E27FC236}">
                    <a16:creationId xmlns="" xmlns:a16="http://schemas.microsoft.com/office/drawing/2014/main" id="{01157CDF-6D94-493D-719C-BB99832D5A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4913" y="3165475"/>
                <a:ext cx="360363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sz="240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0" name="Rectangle 4">
              <a:extLst>
                <a:ext uri="{FF2B5EF4-FFF2-40B4-BE49-F238E27FC236}">
                  <a16:creationId xmlns="" xmlns:a16="http://schemas.microsoft.com/office/drawing/2014/main" id="{B9D291DF-76DD-538D-66D8-1F4313C43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1438" y="5702320"/>
              <a:ext cx="1184978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0" dirty="0">
                  <a:solidFill>
                    <a:srgbClr val="0000FF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200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grpSp>
          <p:nvGrpSpPr>
            <p:cNvPr id="31" name="群組 30">
              <a:extLst>
                <a:ext uri="{FF2B5EF4-FFF2-40B4-BE49-F238E27FC236}">
                  <a16:creationId xmlns="" xmlns:a16="http://schemas.microsoft.com/office/drawing/2014/main" id="{4B3FA28A-A4EE-538F-C91E-BF7D8054678D}"/>
                </a:ext>
              </a:extLst>
            </p:cNvPr>
            <p:cNvGrpSpPr/>
            <p:nvPr/>
          </p:nvGrpSpPr>
          <p:grpSpPr>
            <a:xfrm>
              <a:off x="4594928" y="5586300"/>
              <a:ext cx="649288" cy="757130"/>
              <a:chOff x="1146175" y="2809875"/>
              <a:chExt cx="649288" cy="757130"/>
            </a:xfrm>
          </p:grpSpPr>
          <p:sp>
            <p:nvSpPr>
              <p:cNvPr id="32" name="Text Box 60">
                <a:extLst>
                  <a:ext uri="{FF2B5EF4-FFF2-40B4-BE49-F238E27FC236}">
                    <a16:creationId xmlns="" xmlns:a16="http://schemas.microsoft.com/office/drawing/2014/main" id="{17255C03-B21C-F30F-EE22-E2C6DE1D43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6175" y="2809875"/>
                <a:ext cx="649288" cy="7571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6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3</a:t>
                </a:r>
              </a:p>
              <a:p>
                <a:pPr algn="ctr" eaLnBrk="1" hangingPunct="1">
                  <a:lnSpc>
                    <a:spcPts val="26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400" dirty="0">
                    <a:solidFill>
                      <a:srgbClr val="0000FF"/>
                    </a:solidFill>
                  </a:rPr>
                  <a:t>8</a:t>
                </a:r>
              </a:p>
            </p:txBody>
          </p:sp>
          <p:sp>
            <p:nvSpPr>
              <p:cNvPr id="33" name="Line 61">
                <a:extLst>
                  <a:ext uri="{FF2B5EF4-FFF2-40B4-BE49-F238E27FC236}">
                    <a16:creationId xmlns="" xmlns:a16="http://schemas.microsoft.com/office/drawing/2014/main" id="{EB2B7BD7-518D-ECE5-A2BC-F2269F749F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0638" y="3165475"/>
                <a:ext cx="360363" cy="0"/>
              </a:xfrm>
              <a:prstGeom prst="line">
                <a:avLst/>
              </a:prstGeom>
              <a:noFill/>
              <a:ln w="1778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 sz="2400" dirty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34" name="Rectangle 4">
              <a:extLst>
                <a:ext uri="{FF2B5EF4-FFF2-40B4-BE49-F238E27FC236}">
                  <a16:creationId xmlns="" xmlns:a16="http://schemas.microsoft.com/office/drawing/2014/main" id="{FAEF120B-3AB4-1A21-7180-B94E26678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0789" y="5702320"/>
              <a:ext cx="592489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35" name="Rectangle 4">
            <a:extLst>
              <a:ext uri="{FF2B5EF4-FFF2-40B4-BE49-F238E27FC236}">
                <a16:creationId xmlns="" xmlns:a16="http://schemas.microsoft.com/office/drawing/2014/main" id="{0A2D9A7E-998F-CE57-DD6D-00BEA42B3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7176" y="5253938"/>
            <a:ext cx="146084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= 30(</a:t>
            </a:r>
            <a:r>
              <a:rPr lang="zh-CN" altLang="en-US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en-US" altLang="zh-CN" sz="2400" b="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73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1" grpId="0"/>
      <p:bldP spid="21" grpId="1"/>
      <p:bldP spid="35" grpId="0"/>
      <p:bldP spid="35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方塊 7">
            <a:extLst>
              <a:ext uri="{FF2B5EF4-FFF2-40B4-BE49-F238E27FC236}">
                <a16:creationId xmlns="" xmlns:a16="http://schemas.microsoft.com/office/drawing/2014/main" id="{D1A47A26-3E83-1EAF-1025-1F20631AC386}"/>
              </a:ext>
            </a:extLst>
          </p:cNvPr>
          <p:cNvSpPr txBox="1"/>
          <p:nvPr/>
        </p:nvSpPr>
        <p:spPr>
          <a:xfrm>
            <a:off x="1404938" y="2677865"/>
            <a:ext cx="7272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每個菠蘿包的售價為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$6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。如果售出全部菠蘿包，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先生可收得款項多少？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EE45E12-6719-A99E-B6EF-F4D13DE4C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1AF82677-7EC0-7E8C-AE8D-558B9255186D}"/>
              </a:ext>
            </a:extLst>
          </p:cNvPr>
          <p:cNvSpPr txBox="1"/>
          <p:nvPr/>
        </p:nvSpPr>
        <p:spPr>
          <a:xfrm>
            <a:off x="795337" y="904796"/>
            <a:ext cx="802481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上圖是植物園的平面圖。</a:t>
            </a: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王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先生經營的小食店在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區域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D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。他在小食店擺放了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個麪包售賣，其中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是牛角包，其餘都是菠蘿包。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="" xmlns:a16="http://schemas.microsoft.com/office/drawing/2014/main" id="{2CDD6738-C212-4ADC-EFD9-91B3B9F7C65D}"/>
              </a:ext>
            </a:extLst>
          </p:cNvPr>
          <p:cNvGrpSpPr/>
          <p:nvPr/>
        </p:nvGrpSpPr>
        <p:grpSpPr>
          <a:xfrm>
            <a:off x="1112046" y="1793140"/>
            <a:ext cx="649288" cy="860425"/>
            <a:chOff x="1279525" y="2752725"/>
            <a:chExt cx="649288" cy="860425"/>
          </a:xfrm>
        </p:grpSpPr>
        <p:sp>
          <p:nvSpPr>
            <p:cNvPr id="5" name="Text Box 60">
              <a:extLst>
                <a:ext uri="{FF2B5EF4-FFF2-40B4-BE49-F238E27FC236}">
                  <a16:creationId xmlns="" xmlns:a16="http://schemas.microsoft.com/office/drawing/2014/main" id="{86B9D219-8563-BAE8-05E8-6F507BA5A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9525" y="2752725"/>
              <a:ext cx="649288" cy="860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3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8</a:t>
              </a:r>
            </a:p>
          </p:txBody>
        </p:sp>
        <p:sp>
          <p:nvSpPr>
            <p:cNvPr id="6" name="Line 61">
              <a:extLst>
                <a:ext uri="{FF2B5EF4-FFF2-40B4-BE49-F238E27FC236}">
                  <a16:creationId xmlns="" xmlns:a16="http://schemas.microsoft.com/office/drawing/2014/main" id="{06C91334-95EA-06E8-2C10-6B6851DF1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988" y="3165475"/>
              <a:ext cx="360363" cy="0"/>
            </a:xfrm>
            <a:prstGeom prst="line">
              <a:avLst/>
            </a:prstGeom>
            <a:noFill/>
            <a:ln w="1778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880E2478-7B5A-8E8C-6625-51EC97603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2677865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(c)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="" xmlns:a16="http://schemas.microsoft.com/office/drawing/2014/main" id="{B708E9DF-3A6C-E8B2-EEEE-0438F995C11E}"/>
              </a:ext>
            </a:extLst>
          </p:cNvPr>
          <p:cNvSpPr/>
          <p:nvPr/>
        </p:nvSpPr>
        <p:spPr bwMode="auto">
          <a:xfrm>
            <a:off x="1573467" y="3758532"/>
            <a:ext cx="6669878" cy="1858703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1" name="直線接點 10">
            <a:extLst>
              <a:ext uri="{FF2B5EF4-FFF2-40B4-BE49-F238E27FC236}">
                <a16:creationId xmlns="" xmlns:a16="http://schemas.microsoft.com/office/drawing/2014/main" id="{D80B64F7-4B16-CD73-9797-DB542A0655D9}"/>
              </a:ext>
            </a:extLst>
          </p:cNvPr>
          <p:cNvCxnSpPr/>
          <p:nvPr/>
        </p:nvCxnSpPr>
        <p:spPr bwMode="auto">
          <a:xfrm>
            <a:off x="1512096" y="3153460"/>
            <a:ext cx="3600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grpSp>
        <p:nvGrpSpPr>
          <p:cNvPr id="42" name="群組 41">
            <a:extLst>
              <a:ext uri="{FF2B5EF4-FFF2-40B4-BE49-F238E27FC236}">
                <a16:creationId xmlns="" xmlns:a16="http://schemas.microsoft.com/office/drawing/2014/main" id="{D1795ADA-D2D4-4785-CC6D-41E5B2D0C4F3}"/>
              </a:ext>
            </a:extLst>
          </p:cNvPr>
          <p:cNvGrpSpPr/>
          <p:nvPr/>
        </p:nvGrpSpPr>
        <p:grpSpPr>
          <a:xfrm>
            <a:off x="2535713" y="3834059"/>
            <a:ext cx="2497928" cy="860425"/>
            <a:chOff x="2535713" y="3834059"/>
            <a:chExt cx="2497928" cy="860425"/>
          </a:xfrm>
        </p:grpSpPr>
        <p:grpSp>
          <p:nvGrpSpPr>
            <p:cNvPr id="12" name="群組 11">
              <a:extLst>
                <a:ext uri="{FF2B5EF4-FFF2-40B4-BE49-F238E27FC236}">
                  <a16:creationId xmlns="" xmlns:a16="http://schemas.microsoft.com/office/drawing/2014/main" id="{54DC5D8B-93D5-BE51-DD61-DF8CB8C9BC81}"/>
                </a:ext>
              </a:extLst>
            </p:cNvPr>
            <p:cNvGrpSpPr/>
            <p:nvPr/>
          </p:nvGrpSpPr>
          <p:grpSpPr>
            <a:xfrm>
              <a:off x="4039863" y="3834059"/>
              <a:ext cx="649288" cy="860425"/>
              <a:chOff x="1279525" y="2752725"/>
              <a:chExt cx="649288" cy="860425"/>
            </a:xfrm>
          </p:grpSpPr>
          <p:sp>
            <p:nvSpPr>
              <p:cNvPr id="13" name="Text Box 60">
                <a:extLst>
                  <a:ext uri="{FF2B5EF4-FFF2-40B4-BE49-F238E27FC236}">
                    <a16:creationId xmlns="" xmlns:a16="http://schemas.microsoft.com/office/drawing/2014/main" id="{85F9D193-38AA-28AC-F233-F784E9C7A4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9525" y="2752725"/>
                <a:ext cx="649288" cy="860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FF0000"/>
                    </a:solidFill>
                  </a:rPr>
                  <a:t>3</a:t>
                </a:r>
              </a:p>
              <a:p>
                <a:pPr algn="ctr" eaLnBrk="1" hangingPunct="1">
                  <a:lnSpc>
                    <a:spcPct val="9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zh-TW" sz="2800" dirty="0">
                    <a:solidFill>
                      <a:srgbClr val="FF0000"/>
                    </a:solidFill>
                  </a:rPr>
                  <a:t>8</a:t>
                </a:r>
              </a:p>
            </p:txBody>
          </p:sp>
          <p:sp>
            <p:nvSpPr>
              <p:cNvPr id="14" name="Line 61">
                <a:extLst>
                  <a:ext uri="{FF2B5EF4-FFF2-40B4-BE49-F238E27FC236}">
                    <a16:creationId xmlns="" xmlns:a16="http://schemas.microsoft.com/office/drawing/2014/main" id="{BE1ACFB7-D0D1-CA6F-7FF0-C6AB107DB5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3988" y="3165475"/>
                <a:ext cx="360363" cy="0"/>
              </a:xfrm>
              <a:prstGeom prst="line">
                <a:avLst/>
              </a:prstGeom>
              <a:noFill/>
              <a:ln w="1778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5" name="Rectangle 4">
              <a:extLst>
                <a:ext uri="{FF2B5EF4-FFF2-40B4-BE49-F238E27FC236}">
                  <a16:creationId xmlns="" xmlns:a16="http://schemas.microsoft.com/office/drawing/2014/main" id="{8A901858-A454-50F2-BD66-9B0FE8C1C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5713" y="3950610"/>
              <a:ext cx="2497928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FF0000"/>
                  </a:solidFill>
                  <a:ea typeface="標楷體" panose="03000509000000000000" pitchFamily="65" charset="-120"/>
                </a:rPr>
                <a:t>200</a:t>
              </a:r>
              <a:r>
                <a:rPr lang="en-US" altLang="zh-CN" sz="2800" b="0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r>
                <a:rPr lang="en-US" altLang="zh-CN" sz="2800" b="0" dirty="0">
                  <a:solidFill>
                    <a:srgbClr val="FF0000"/>
                  </a:solidFill>
                  <a:ea typeface="微软雅黑" panose="020B0503020204020204" pitchFamily="34" charset="-122"/>
                  <a:cs typeface="Arial" panose="020B0604020202020204" pitchFamily="34" charset="0"/>
                </a:rPr>
                <a:t>(</a:t>
              </a:r>
              <a:r>
                <a:rPr lang="en-US" altLang="zh-CN" sz="2800" b="0" dirty="0">
                  <a:solidFill>
                    <a:srgbClr val="FF0000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1</a:t>
              </a:r>
              <a:r>
                <a:rPr lang="zh-CN" altLang="en-US" sz="2800" b="0" dirty="0">
                  <a:solidFill>
                    <a:srgbClr val="FF0000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－    </a:t>
              </a:r>
              <a:r>
                <a:rPr lang="en-US" altLang="zh-CN" sz="2800" b="0" dirty="0">
                  <a:solidFill>
                    <a:srgbClr val="FF0000"/>
                  </a:solidFill>
                  <a:ea typeface="DFKai-SB" panose="03000509000000000000" pitchFamily="65" charset="-120"/>
                  <a:cs typeface="Arial" panose="020B0604020202020204" pitchFamily="34" charset="0"/>
                </a:rPr>
                <a:t>)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16" name="Rectangle 4">
            <a:extLst>
              <a:ext uri="{FF2B5EF4-FFF2-40B4-BE49-F238E27FC236}">
                <a16:creationId xmlns="" xmlns:a16="http://schemas.microsoft.com/office/drawing/2014/main" id="{BCBCC5E3-018A-4DE9-404C-0B081B7FD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9272" y="4975812"/>
            <a:ext cx="438712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b="0" u="sng" dirty="0">
                <a:solidFill>
                  <a:srgbClr val="FF0000"/>
                </a:solidFill>
                <a:ea typeface="標楷體" panose="03000509000000000000" pitchFamily="65" charset="-120"/>
              </a:rPr>
              <a:t>王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先生可收得款項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$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750</a:t>
            </a:r>
            <a:r>
              <a:rPr lang="zh-CN" altLang="en-US" sz="2800" b="0" dirty="0">
                <a:solidFill>
                  <a:srgbClr val="FF000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="" xmlns:a16="http://schemas.microsoft.com/office/drawing/2014/main" id="{D9D6395C-C798-4E40-EA30-BF7865612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9272" y="4487813"/>
            <a:ext cx="12057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= 750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TextBox 20">
            <a:extLst>
              <a:ext uri="{FF2B5EF4-FFF2-40B4-BE49-F238E27FC236}">
                <a16:creationId xmlns="" xmlns:a16="http://schemas.microsoft.com/office/drawing/2014/main" id="{A8C21BBD-34A0-9DFE-C3A4-B667EC162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0556" y="3990912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="" xmlns:a16="http://schemas.microsoft.com/office/drawing/2014/main" id="{599E33F8-0909-8517-94DB-06710C859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0556" y="450604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FE4CEBA5-11B7-E4D0-67ED-24C2ADD94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5864" y="3943374"/>
            <a:ext cx="7485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6</a:t>
            </a:r>
            <a:r>
              <a:rPr lang="en-US" altLang="zh-CN" sz="2800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43" name="直線接點 15">
            <a:extLst>
              <a:ext uri="{FF2B5EF4-FFF2-40B4-BE49-F238E27FC236}">
                <a16:creationId xmlns="" xmlns:a16="http://schemas.microsoft.com/office/drawing/2014/main" id="{8616174E-8C0B-F7CB-8CE0-97C3BAEF7F04}"/>
              </a:ext>
            </a:extLst>
          </p:cNvPr>
          <p:cNvCxnSpPr/>
          <p:nvPr/>
        </p:nvCxnSpPr>
        <p:spPr bwMode="auto">
          <a:xfrm>
            <a:off x="5112096" y="1919053"/>
            <a:ext cx="32004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cxnSp>
        <p:nvCxnSpPr>
          <p:cNvPr id="44" name="直線接點 18">
            <a:extLst>
              <a:ext uri="{FF2B5EF4-FFF2-40B4-BE49-F238E27FC236}">
                <a16:creationId xmlns="" xmlns:a16="http://schemas.microsoft.com/office/drawing/2014/main" id="{0596F2AF-7A1F-FD2D-6D90-241D82744AD5}"/>
              </a:ext>
            </a:extLst>
          </p:cNvPr>
          <p:cNvCxnSpPr/>
          <p:nvPr/>
        </p:nvCxnSpPr>
        <p:spPr bwMode="auto">
          <a:xfrm>
            <a:off x="970178" y="2571107"/>
            <a:ext cx="484632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15042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20" grpId="0"/>
      <p:bldP spid="4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表格 63">
            <a:extLst>
              <a:ext uri="{FF2B5EF4-FFF2-40B4-BE49-F238E27FC236}">
                <a16:creationId xmlns="" xmlns:a16="http://schemas.microsoft.com/office/drawing/2014/main" id="{80471681-F96B-410F-A9A1-6F1CF7B10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453369"/>
              </p:ext>
            </p:extLst>
          </p:nvPr>
        </p:nvGraphicFramePr>
        <p:xfrm>
          <a:off x="1239837" y="1822502"/>
          <a:ext cx="6666385" cy="145470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6326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10691">
                  <a:extLst>
                    <a:ext uri="{9D8B030D-6E8A-4147-A177-3AD203B41FA5}">
                      <a16:colId xmlns="" xmlns:a16="http://schemas.microsoft.com/office/drawing/2014/main" val="3317290120"/>
                    </a:ext>
                  </a:extLst>
                </a:gridCol>
                <a:gridCol w="262302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20169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8" marR="91458" marT="45757" marB="4575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400" b="0" kern="1200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第一回合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0" kern="1200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第二回合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032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男生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8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34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0160"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</a:pPr>
                      <a:r>
                        <a:rPr lang="zh-CN" altLang="en-US" sz="2400" dirty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女生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zh-CN" altLang="en-US" sz="2400" dirty="0"/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46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5" name="Rectangle 38">
            <a:extLst>
              <a:ext uri="{FF2B5EF4-FFF2-40B4-BE49-F238E27FC236}">
                <a16:creationId xmlns="" xmlns:a16="http://schemas.microsoft.com/office/drawing/2014/main" id="{CD69296E-3EC0-46FA-BBC5-4B0A95D9C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292" y="4446011"/>
            <a:ext cx="6346739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6C</a:t>
            </a:r>
            <a:r>
              <a:rPr lang="zh-TW" altLang="en-US" sz="2800" dirty="0">
                <a:ea typeface="標楷體" panose="03000509000000000000" pitchFamily="65" charset="-120"/>
              </a:rPr>
              <a:t>班第一回合的總分數是</a:t>
            </a:r>
            <a:r>
              <a:rPr lang="zh-CN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zh-CN" altLang="en-US" sz="2800" dirty="0">
                <a:ea typeface="標楷體" panose="03000509000000000000" pitchFamily="65" charset="-120"/>
              </a:rPr>
              <a:t>分。</a:t>
            </a:r>
          </a:p>
        </p:txBody>
      </p:sp>
      <p:sp>
        <p:nvSpPr>
          <p:cNvPr id="76" name="TextBox 20">
            <a:extLst>
              <a:ext uri="{FF2B5EF4-FFF2-40B4-BE49-F238E27FC236}">
                <a16:creationId xmlns="" xmlns:a16="http://schemas.microsoft.com/office/drawing/2014/main" id="{6C68CA2E-A0FE-4CBD-AD2A-F994F98A4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468" y="446577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="" xmlns:a16="http://schemas.microsoft.com/office/drawing/2014/main" id="{A778FD7D-2497-439B-81CA-C53CF3D67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2392" y="3465613"/>
            <a:ext cx="2845298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2" name="Rectangle 4">
            <a:extLst>
              <a:ext uri="{FF2B5EF4-FFF2-40B4-BE49-F238E27FC236}">
                <a16:creationId xmlns="" xmlns:a16="http://schemas.microsoft.com/office/drawing/2014/main" id="{07C86A76-7AC6-4E55-9E55-13453D770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259" y="3394654"/>
            <a:ext cx="7515082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0" dirty="0">
                <a:ea typeface="標楷體" panose="03000509000000000000" pitchFamily="65" charset="-120"/>
              </a:rPr>
              <a:t>6C</a:t>
            </a:r>
            <a:r>
              <a:rPr lang="zh-TW" altLang="en-US" b="0" dirty="0">
                <a:ea typeface="標楷體" panose="03000509000000000000" pitchFamily="65" charset="-120"/>
              </a:rPr>
              <a:t>班第一回合的總分數是多</a:t>
            </a:r>
            <a:r>
              <a:rPr lang="zh-CN" altLang="en-US" b="0" dirty="0">
                <a:ea typeface="標楷體" panose="03000509000000000000" pitchFamily="65" charset="-120"/>
              </a:rPr>
              <a:t>少分</a:t>
            </a:r>
            <a:r>
              <a:rPr lang="zh-TW" altLang="en-US" b="0" dirty="0">
                <a:ea typeface="標楷體" panose="03000509000000000000" pitchFamily="65" charset="-120"/>
              </a:rPr>
              <a:t>？</a:t>
            </a:r>
            <a:r>
              <a:rPr lang="en-US" altLang="zh-TW" b="0" dirty="0">
                <a:ea typeface="標楷體" panose="03000509000000000000" pitchFamily="65" charset="-120"/>
              </a:rPr>
              <a:t>(</a:t>
            </a:r>
            <a:r>
              <a:rPr lang="zh-TW" altLang="en-US" b="0" dirty="0">
                <a:ea typeface="標楷體" panose="03000509000000000000" pitchFamily="65" charset="-120"/>
              </a:rPr>
              <a:t>只須寫出答</a:t>
            </a:r>
            <a:endParaRPr lang="en-US" altLang="zh-TW" b="0" dirty="0">
              <a:ea typeface="標楷體" panose="03000509000000000000" pitchFamily="65" charset="-120"/>
            </a:endParaRPr>
          </a:p>
          <a:p>
            <a:pPr marL="0" indent="0">
              <a:defRPr/>
            </a:pPr>
            <a:r>
              <a:rPr lang="zh-TW" altLang="en-US" b="0" dirty="0">
                <a:ea typeface="標楷體" panose="03000509000000000000" pitchFamily="65" charset="-120"/>
              </a:rPr>
              <a:t>案，答案以</a:t>
            </a:r>
            <a:r>
              <a:rPr lang="en-US" altLang="zh-TW" b="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TW" altLang="en-US" b="0" dirty="0">
                <a:ea typeface="標楷體" panose="03000509000000000000" pitchFamily="65" charset="-120"/>
              </a:rPr>
              <a:t>表示</a:t>
            </a:r>
            <a:r>
              <a:rPr lang="en-US" altLang="zh-TW" b="0" dirty="0">
                <a:ea typeface="標楷體" panose="03000509000000000000" pitchFamily="65" charset="-120"/>
              </a:rPr>
              <a:t>)</a:t>
            </a:r>
            <a:r>
              <a:rPr lang="en-US" altLang="zh-TW" dirty="0"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</a:t>
            </a:r>
            <a:r>
              <a:rPr lang="en-US" altLang="zh-TW" b="0" dirty="0"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b="0" dirty="0"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b="0" dirty="0"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en-US" altLang="zh-TW" b="0" dirty="0"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F9E83F63-82A2-8C13-4C0D-13A75D190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3" name="Rectangle 4">
            <a:extLst>
              <a:ext uri="{FF2B5EF4-FFF2-40B4-BE49-F238E27FC236}">
                <a16:creationId xmlns="" xmlns:a16="http://schemas.microsoft.com/office/drawing/2014/main" id="{40271B6B-FDDB-4919-BA4F-324483C75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9" y="904796"/>
            <a:ext cx="51405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下圖顯示</a:t>
            </a:r>
            <a:r>
              <a:rPr lang="en-US" altLang="zh-TW" sz="2800" b="0" dirty="0">
                <a:ea typeface="標楷體" panose="03000509000000000000" pitchFamily="65" charset="-120"/>
              </a:rPr>
              <a:t>6C</a:t>
            </a:r>
            <a:r>
              <a:rPr lang="zh-TW" altLang="en-US" sz="2800" b="0" dirty="0">
                <a:ea typeface="標楷體" panose="03000509000000000000" pitchFamily="65" charset="-120"/>
              </a:rPr>
              <a:t>班在遊戲中的分數</a:t>
            </a:r>
            <a:r>
              <a:rPr lang="zh-CN" altLang="en-US" sz="2800" b="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65" name="矩形 64">
            <a:extLst>
              <a:ext uri="{FF2B5EF4-FFF2-40B4-BE49-F238E27FC236}">
                <a16:creationId xmlns="" xmlns:a16="http://schemas.microsoft.com/office/drawing/2014/main" id="{2D067AC2-2095-44CC-A6B0-E2AA770A0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085" y="1876793"/>
            <a:ext cx="1436965" cy="1301835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8" name="Rectangle 4">
            <a:extLst>
              <a:ext uri="{FF2B5EF4-FFF2-40B4-BE49-F238E27FC236}">
                <a16:creationId xmlns="" xmlns:a16="http://schemas.microsoft.com/office/drawing/2014/main" id="{E8F1C010-6700-4110-9924-C6D4A9BF1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" y="3399127"/>
            <a:ext cx="11010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b="0" dirty="0">
                <a:ea typeface="標楷體" panose="03000509000000000000" pitchFamily="65" charset="-120"/>
              </a:rPr>
              <a:t>(a)</a:t>
            </a:r>
          </a:p>
        </p:txBody>
      </p:sp>
      <p:sp>
        <p:nvSpPr>
          <p:cNvPr id="69" name="文本框 13">
            <a:extLst>
              <a:ext uri="{FF2B5EF4-FFF2-40B4-BE49-F238E27FC236}">
                <a16:creationId xmlns="" xmlns:a16="http://schemas.microsoft.com/office/drawing/2014/main" id="{98E083BF-50FB-41DF-9BE9-E70962890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814" y="4404218"/>
            <a:ext cx="15307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 smtClean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(8</a:t>
            </a:r>
            <a:r>
              <a:rPr lang="zh-CN" altLang="en-US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CN" sz="2800" b="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TW" sz="2800" b="0" dirty="0" smtClean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CN" altLang="en-US" sz="2800" b="0" dirty="0">
              <a:solidFill>
                <a:srgbClr val="FF000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74" name="Rectangle 4">
            <a:extLst>
              <a:ext uri="{FF2B5EF4-FFF2-40B4-BE49-F238E27FC236}">
                <a16:creationId xmlns="" xmlns:a16="http://schemas.microsoft.com/office/drawing/2014/main" id="{06329C0E-884F-4174-9547-7135C4ECC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085" y="1344169"/>
            <a:ext cx="304020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400" b="0" u="sng" dirty="0">
                <a:ea typeface="標楷體" panose="03000509000000000000" pitchFamily="65" charset="-120"/>
              </a:rPr>
              <a:t>6C</a:t>
            </a:r>
            <a:r>
              <a:rPr lang="zh-TW" altLang="en-US" sz="2400" b="0" u="sng" dirty="0">
                <a:ea typeface="標楷體" panose="03000509000000000000" pitchFamily="65" charset="-120"/>
              </a:rPr>
              <a:t>班在遊戲中的分數</a:t>
            </a:r>
            <a:endParaRPr lang="zh-CN" altLang="en-US" sz="2200" b="0" u="sng" dirty="0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768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/>
      <p:bldP spid="60" grpId="0" animBg="1"/>
      <p:bldP spid="60" grpId="1" animBg="1"/>
      <p:bldP spid="65" grpId="0" animBg="1"/>
      <p:bldP spid="65" grpId="1" animBg="1"/>
      <p:bldP spid="6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表格 82">
            <a:extLst>
              <a:ext uri="{FF2B5EF4-FFF2-40B4-BE49-F238E27FC236}">
                <a16:creationId xmlns="" xmlns:a16="http://schemas.microsoft.com/office/drawing/2014/main" id="{D9D3442D-199C-4C18-8A85-87F4B805C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264274"/>
              </p:ext>
            </p:extLst>
          </p:nvPr>
        </p:nvGraphicFramePr>
        <p:xfrm>
          <a:off x="1514638" y="4480373"/>
          <a:ext cx="5450405" cy="137436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3348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0970">
                  <a:extLst>
                    <a:ext uri="{9D8B030D-6E8A-4147-A177-3AD203B41FA5}">
                      <a16:colId xmlns="" xmlns:a16="http://schemas.microsoft.com/office/drawing/2014/main" val="3317290120"/>
                    </a:ext>
                  </a:extLst>
                </a:gridCol>
                <a:gridCol w="21445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16645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58" marR="91458" marT="45757" marB="4575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400" kern="1200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第一回合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kern="1200" dirty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第二回合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664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男生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8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34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4041">
                <a:tc>
                  <a:txBody>
                    <a:bodyPr/>
                    <a:lstStyle/>
                    <a:p>
                      <a:pPr algn="ctr">
                        <a:lnSpc>
                          <a:spcPts val="2880"/>
                        </a:lnSpc>
                      </a:pPr>
                      <a:r>
                        <a:rPr lang="zh-CN" altLang="en-US" sz="2400" dirty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女生</a:t>
                      </a: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zh-CN" altLang="en-US" sz="2400" dirty="0"/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46</a:t>
                      </a:r>
                      <a:endParaRPr kumimoji="1" lang="zh-CN" altLang="en-US" sz="24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58" marR="91458" marT="45757" marB="45757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3" name="矩形 42">
            <a:extLst>
              <a:ext uri="{FF2B5EF4-FFF2-40B4-BE49-F238E27FC236}">
                <a16:creationId xmlns="" xmlns:a16="http://schemas.microsoft.com/office/drawing/2014/main" id="{E5BBC459-F99F-4A29-B7A6-7986F687F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8999" y="933901"/>
            <a:ext cx="2843491" cy="396000"/>
          </a:xfrm>
          <a:prstGeom prst="rect">
            <a:avLst/>
          </a:prstGeom>
          <a:solidFill>
            <a:srgbClr val="FFD44B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="" xmlns:a16="http://schemas.microsoft.com/office/drawing/2014/main" id="{9FD94D56-5622-45DB-BC8C-520C277B2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2650" y="933901"/>
            <a:ext cx="1368000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="" xmlns:a16="http://schemas.microsoft.com/office/drawing/2014/main" id="{4CF55BED-042C-4390-B4E4-57826E939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004" y="1364486"/>
            <a:ext cx="2097841" cy="396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="" xmlns:a16="http://schemas.microsoft.com/office/drawing/2014/main" id="{60B9A7F4-9C4E-47F1-897D-14774109D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8700" y="925192"/>
            <a:ext cx="547231" cy="396000"/>
          </a:xfrm>
          <a:prstGeom prst="rect">
            <a:avLst/>
          </a:prstGeom>
          <a:solidFill>
            <a:srgbClr val="FFD44B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6" name="Rectangle 4">
            <a:extLst>
              <a:ext uri="{FF2B5EF4-FFF2-40B4-BE49-F238E27FC236}">
                <a16:creationId xmlns="" xmlns:a16="http://schemas.microsoft.com/office/drawing/2014/main" id="{5E1A6887-BB2F-42C3-A692-5B48D7D34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289" y="865818"/>
            <a:ext cx="7293292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b="0" dirty="0">
                <a:ea typeface="標楷體" panose="03000509000000000000" pitchFamily="65" charset="-120"/>
              </a:rPr>
              <a:t>如果</a:t>
            </a:r>
            <a:r>
              <a:rPr lang="en-US" altLang="zh-TW" b="0" dirty="0">
                <a:ea typeface="標楷體" panose="03000509000000000000" pitchFamily="65" charset="-120"/>
              </a:rPr>
              <a:t>6C</a:t>
            </a:r>
            <a:r>
              <a:rPr lang="zh-TW" altLang="en-US" b="0" dirty="0">
                <a:ea typeface="標楷體" panose="03000509000000000000" pitchFamily="65" charset="-120"/>
              </a:rPr>
              <a:t>班第一回合的總分數的</a:t>
            </a:r>
            <a:r>
              <a:rPr lang="en-US" altLang="zh-TW" b="0" dirty="0">
                <a:ea typeface="標楷體" panose="03000509000000000000" pitchFamily="65" charset="-120"/>
              </a:rPr>
              <a:t>4</a:t>
            </a:r>
            <a:r>
              <a:rPr lang="zh-TW" altLang="en-US" b="0" dirty="0">
                <a:ea typeface="標楷體" panose="03000509000000000000" pitchFamily="65" charset="-120"/>
              </a:rPr>
              <a:t>倍跟第二回合</a:t>
            </a:r>
            <a:endParaRPr lang="en-US" altLang="zh-TW" b="0" dirty="0">
              <a:ea typeface="標楷體" panose="03000509000000000000" pitchFamily="65" charset="-120"/>
            </a:endParaRPr>
          </a:p>
          <a:p>
            <a:r>
              <a:rPr lang="zh-TW" altLang="en-US" b="0" dirty="0">
                <a:ea typeface="標楷體" panose="03000509000000000000" pitchFamily="65" charset="-120"/>
              </a:rPr>
              <a:t>的總分數相同，第一回合女生的分數</a:t>
            </a:r>
            <a:r>
              <a:rPr lang="zh-CN" altLang="en-US" b="0" dirty="0">
                <a:ea typeface="標楷體" panose="03000509000000000000" pitchFamily="65" charset="-120"/>
              </a:rPr>
              <a:t>是多少</a:t>
            </a:r>
            <a:endParaRPr lang="en-US" altLang="zh-CN" b="0" dirty="0">
              <a:ea typeface="標楷體" panose="03000509000000000000" pitchFamily="65" charset="-120"/>
            </a:endParaRPr>
          </a:p>
          <a:p>
            <a:r>
              <a:rPr lang="zh-CN" altLang="en-US" b="0" dirty="0">
                <a:ea typeface="標楷體" panose="03000509000000000000" pitchFamily="65" charset="-120"/>
              </a:rPr>
              <a:t>分</a:t>
            </a:r>
            <a:r>
              <a:rPr lang="zh-TW" altLang="en-US" b="0" dirty="0">
                <a:ea typeface="標楷體" panose="03000509000000000000" pitchFamily="65" charset="-120"/>
              </a:rPr>
              <a:t>？</a:t>
            </a:r>
            <a:r>
              <a:rPr lang="en-US" altLang="zh-TW" b="0" dirty="0">
                <a:ea typeface="標楷體" panose="03000509000000000000" pitchFamily="65" charset="-120"/>
              </a:rPr>
              <a:t>(</a:t>
            </a:r>
            <a:r>
              <a:rPr lang="zh-TW" altLang="en-US" b="0" dirty="0">
                <a:ea typeface="標楷體" panose="03000509000000000000" pitchFamily="65" charset="-120"/>
              </a:rPr>
              <a:t>須用方程列式計算，並展示步驟</a:t>
            </a:r>
            <a:r>
              <a:rPr lang="en-US" altLang="zh-TW" b="0" dirty="0">
                <a:ea typeface="標楷體" panose="03000509000000000000" pitchFamily="65" charset="-120"/>
              </a:rPr>
              <a:t>)   </a:t>
            </a:r>
            <a:r>
              <a:rPr lang="en-US" altLang="zh-TW" b="0" dirty="0">
                <a:ea typeface="DFKai-SB" panose="03000509000000000000" pitchFamily="65" charset="-120"/>
                <a:cs typeface="Arial" panose="020B0604020202020204" pitchFamily="34" charset="0"/>
              </a:rPr>
              <a:t> [4</a:t>
            </a:r>
            <a:r>
              <a:rPr lang="zh-TW" altLang="en-US" b="0" dirty="0"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b="0" dirty="0"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r>
              <a:rPr lang="en-US" altLang="zh-TW" b="0" dirty="0">
                <a:ea typeface="標楷體" panose="03000509000000000000" pitchFamily="65" charset="-120"/>
              </a:rPr>
              <a:t> </a:t>
            </a:r>
            <a:r>
              <a:rPr lang="zh-TW" altLang="en-US" b="0" dirty="0">
                <a:ea typeface="標楷體" panose="03000509000000000000" pitchFamily="65" charset="-120"/>
              </a:rPr>
              <a:t>　</a:t>
            </a:r>
          </a:p>
        </p:txBody>
      </p:sp>
      <p:sp>
        <p:nvSpPr>
          <p:cNvPr id="82" name="矩形 81">
            <a:extLst>
              <a:ext uri="{FF2B5EF4-FFF2-40B4-BE49-F238E27FC236}">
                <a16:creationId xmlns="" xmlns:a16="http://schemas.microsoft.com/office/drawing/2014/main" id="{7A8B4251-19CE-4A4C-9383-C16BE5C0C2A9}"/>
              </a:ext>
            </a:extLst>
          </p:cNvPr>
          <p:cNvSpPr/>
          <p:nvPr/>
        </p:nvSpPr>
        <p:spPr bwMode="auto">
          <a:xfrm>
            <a:off x="1428926" y="2471979"/>
            <a:ext cx="6977204" cy="1858703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D5798B49-5670-7BAE-C648-1EE2ECBAE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8" name="文本框 35">
            <a:extLst>
              <a:ext uri="{FF2B5EF4-FFF2-40B4-BE49-F238E27FC236}">
                <a16:creationId xmlns="" xmlns:a16="http://schemas.microsoft.com/office/drawing/2014/main" id="{F7D7AC5F-A99F-407E-A617-C38B12464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785" y="2547140"/>
            <a:ext cx="12429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9" name="文本框 36">
            <a:extLst>
              <a:ext uri="{FF2B5EF4-FFF2-40B4-BE49-F238E27FC236}">
                <a16:creationId xmlns="" xmlns:a16="http://schemas.microsoft.com/office/drawing/2014/main" id="{6C7FB50B-300B-48B6-BEE9-AD476A6A8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190" y="3081455"/>
            <a:ext cx="13988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i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0" name="文本框 69">
            <a:extLst>
              <a:ext uri="{FF2B5EF4-FFF2-40B4-BE49-F238E27FC236}">
                <a16:creationId xmlns="" xmlns:a16="http://schemas.microsoft.com/office/drawing/2014/main" id="{9033BA71-5BD3-4AED-82AC-BB020E60D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638" y="3589837"/>
            <a:ext cx="46989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第一回合女生的分數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是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12</a:t>
            </a:r>
            <a:r>
              <a:rPr lang="zh-CN" altLang="en-US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zh-TW" altLang="en-US" sz="28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CN" altLang="en-US" sz="2800" b="0" dirty="0">
              <a:solidFill>
                <a:srgbClr val="FF0000"/>
              </a:solidFill>
              <a:latin typeface="+mj-lt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="" xmlns:a16="http://schemas.microsoft.com/office/drawing/2014/main" id="{85E2B350-623B-45AC-9EFF-2C0B54574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" y="870291"/>
            <a:ext cx="110109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738" indent="-28575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28725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36713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b="0" dirty="0">
                <a:ea typeface="標楷體" panose="03000509000000000000" pitchFamily="65" charset="-120"/>
              </a:rPr>
              <a:t>(b)</a:t>
            </a:r>
          </a:p>
        </p:txBody>
      </p:sp>
      <p:sp>
        <p:nvSpPr>
          <p:cNvPr id="73" name="文本框 35">
            <a:extLst>
              <a:ext uri="{FF2B5EF4-FFF2-40B4-BE49-F238E27FC236}">
                <a16:creationId xmlns="" xmlns:a16="http://schemas.microsoft.com/office/drawing/2014/main" id="{2E9C9DCB-6B24-4E2B-AA6B-BE888F110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302" y="2565764"/>
            <a:ext cx="16623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34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46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="" xmlns:a16="http://schemas.microsoft.com/office/drawing/2014/main" id="{D57C8D6F-DF8D-44D0-85C5-BC53A5D51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7043" y="4551849"/>
            <a:ext cx="1277628" cy="1247584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6" name="文本框 35">
            <a:extLst>
              <a:ext uri="{FF2B5EF4-FFF2-40B4-BE49-F238E27FC236}">
                <a16:creationId xmlns="" xmlns:a16="http://schemas.microsoft.com/office/drawing/2014/main" id="{4D39246D-3018-4699-8E48-07D26BEDF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8999" y="2564474"/>
            <a:ext cx="6469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CN" sz="2800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7" name="Rectangle 4">
            <a:extLst>
              <a:ext uri="{FF2B5EF4-FFF2-40B4-BE49-F238E27FC236}">
                <a16:creationId xmlns="" xmlns:a16="http://schemas.microsoft.com/office/drawing/2014/main" id="{4DB20C32-A743-4850-9D83-15F1F1F53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089" y="4819439"/>
            <a:ext cx="109586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 = 12</a:t>
            </a:r>
            <a:endParaRPr lang="zh-CN" altLang="en-US" sz="2400" b="0" dirty="0">
              <a:solidFill>
                <a:srgbClr val="0000FF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79" name="Rectangle 4">
            <a:extLst>
              <a:ext uri="{FF2B5EF4-FFF2-40B4-BE49-F238E27FC236}">
                <a16:creationId xmlns="" xmlns:a16="http://schemas.microsoft.com/office/drawing/2014/main" id="{89D711E4-A95A-4EBA-89B5-0A569A49A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893" y="3517855"/>
            <a:ext cx="339122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 = 80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0" name="Rectangle 4">
            <a:extLst>
              <a:ext uri="{FF2B5EF4-FFF2-40B4-BE49-F238E27FC236}">
                <a16:creationId xmlns="" xmlns:a16="http://schemas.microsoft.com/office/drawing/2014/main" id="{5563642A-3DFD-47A5-AF2E-856E52561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1488" y="3942295"/>
            <a:ext cx="160184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=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1" name="Rectangle 4">
            <a:extLst>
              <a:ext uri="{FF2B5EF4-FFF2-40B4-BE49-F238E27FC236}">
                <a16:creationId xmlns="" xmlns:a16="http://schemas.microsoft.com/office/drawing/2014/main" id="{A1D71C58-1E1E-4FE1-84D3-89CB49028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9979" y="4380366"/>
            <a:ext cx="262726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8 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= 20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8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8" name="Rectangle 4">
            <a:extLst>
              <a:ext uri="{FF2B5EF4-FFF2-40B4-BE49-F238E27FC236}">
                <a16:creationId xmlns="" xmlns:a16="http://schemas.microsoft.com/office/drawing/2014/main" id="{22C33A0C-F9BE-4A95-AA3F-0971E51AC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2791" y="3044128"/>
            <a:ext cx="222700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i="1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 = 80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5" name="TextBox 20">
            <a:extLst>
              <a:ext uri="{FF2B5EF4-FFF2-40B4-BE49-F238E27FC236}">
                <a16:creationId xmlns="" xmlns:a16="http://schemas.microsoft.com/office/drawing/2014/main" id="{D65C8F56-85FE-4B91-999D-18F2E15E5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7034" y="257046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86" name="TextBox 20">
            <a:extLst>
              <a:ext uri="{FF2B5EF4-FFF2-40B4-BE49-F238E27FC236}">
                <a16:creationId xmlns="" xmlns:a16="http://schemas.microsoft.com/office/drawing/2014/main" id="{4523F818-1DBD-444F-BF9C-77578864C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7034" y="308560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D57C8D6F-DF8D-44D0-85C5-BC53A5D51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064" y="4594834"/>
            <a:ext cx="1304850" cy="1204598"/>
          </a:xfrm>
          <a:prstGeom prst="rect">
            <a:avLst/>
          </a:prstGeom>
          <a:noFill/>
          <a:ln w="19050">
            <a:solidFill>
              <a:srgbClr val="FF00FF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1883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8" grpId="0"/>
      <p:bldP spid="69" grpId="0"/>
      <p:bldP spid="70" grpId="0"/>
      <p:bldP spid="73" grpId="0"/>
      <p:bldP spid="75" grpId="0" animBg="1"/>
      <p:bldP spid="75" grpId="1" animBg="1"/>
      <p:bldP spid="76" grpId="0"/>
      <p:bldP spid="77" grpId="0"/>
      <p:bldP spid="77" grpId="1"/>
      <p:bldP spid="79" grpId="0"/>
      <p:bldP spid="79" grpId="1"/>
      <p:bldP spid="80" grpId="0"/>
      <p:bldP spid="80" grpId="1"/>
      <p:bldP spid="81" grpId="0"/>
      <p:bldP spid="81" grpId="1"/>
      <p:bldP spid="78" grpId="0"/>
      <p:bldP spid="78" grpId="1"/>
      <p:bldP spid="85" grpId="0"/>
      <p:bldP spid="86" grpId="0"/>
      <p:bldP spid="26" grpId="0" animBg="1"/>
      <p:bldP spid="2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6242F76A-A18F-D553-ABDA-6493DCFB5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2">
            <a:hlinkClick r:id="rId3" action="ppaction://hlinksldjump"/>
            <a:extLst>
              <a:ext uri="{FF2B5EF4-FFF2-40B4-BE49-F238E27FC236}">
                <a16:creationId xmlns="" xmlns:a16="http://schemas.microsoft.com/office/drawing/2014/main" id="{6000BE75-DF74-BFD3-EBC5-5B8B2B710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663" y="920750"/>
            <a:ext cx="2036762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4" name="AutoShape 3">
            <a:extLst>
              <a:ext uri="{FF2B5EF4-FFF2-40B4-BE49-F238E27FC236}">
                <a16:creationId xmlns="" xmlns:a16="http://schemas.microsoft.com/office/drawing/2014/main" id="{AD9FE441-442C-E28C-ABBA-6FF13D072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363" y="920750"/>
            <a:ext cx="2062162" cy="9144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15875" algn="ctr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5" name="WordArt 4">
            <a:extLst>
              <a:ext uri="{FF2B5EF4-FFF2-40B4-BE49-F238E27FC236}">
                <a16:creationId xmlns="" xmlns:a16="http://schemas.microsoft.com/office/drawing/2014/main" id="{518DC605-1A40-682B-82C9-683A2A6ADBE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24063" y="1041400"/>
            <a:ext cx="1797050" cy="350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b="1" kern="10">
                <a:solidFill>
                  <a:srgbClr val="0066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乙部考核課題</a:t>
            </a:r>
            <a:endParaRPr lang="zh-CN" altLang="en-US" sz="3600" b="1" kern="10">
              <a:solidFill>
                <a:srgbClr val="0066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Picture 53" descr="學生須知">
            <a:hlinkClick r:id="rId4" action="ppaction://hlinksldjump"/>
            <a:extLst>
              <a:ext uri="{FF2B5EF4-FFF2-40B4-BE49-F238E27FC236}">
                <a16:creationId xmlns="" xmlns:a16="http://schemas.microsoft.com/office/drawing/2014/main" id="{073EB79E-A46E-66F3-902C-3CA1CB17D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879475"/>
            <a:ext cx="1385888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oup 178">
            <a:extLst>
              <a:ext uri="{FF2B5EF4-FFF2-40B4-BE49-F238E27FC236}">
                <a16:creationId xmlns="" xmlns:a16="http://schemas.microsoft.com/office/drawing/2014/main" id="{8E2EC37B-8DEA-B59A-8343-AB8DE550D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189963"/>
              </p:ext>
            </p:extLst>
          </p:nvPr>
        </p:nvGraphicFramePr>
        <p:xfrm>
          <a:off x="604838" y="1474788"/>
          <a:ext cx="8017400" cy="4248000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76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00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3760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題號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學習重點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範疇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八個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方向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圖形與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空間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平均數</a:t>
                      </a:r>
                      <a:endParaRPr kumimoji="1" lang="en-US" altLang="zh-CN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數據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處理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分數乘法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上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34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(a)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軸對稱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圖形與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空間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31(c)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分數四則混合計算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  (5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下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) 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CN" alt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周界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(4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 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度量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3053490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32(a)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代數式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上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代數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35(a)(b)</a:t>
                      </a: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不規則立體的體積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</a:t>
                      </a: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方程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800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36(a)</a:t>
                      </a: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摺紙圖樣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(5</a:t>
                      </a: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下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圖形與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空間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480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(a)(b)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折線圖</a:t>
                      </a:r>
                      <a:endParaRPr kumimoji="1" lang="en-US" altLang="zh-CN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數據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處理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36(b)</a:t>
                      </a:r>
                    </a:p>
                  </a:txBody>
                  <a:tcPr marL="0" marR="0" marT="0" marB="0" anchor="ctr" horzOverflow="overflow"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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小數四則混合計算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數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  <a:sym typeface="Wingdings 2" panose="05020102010507070707" pitchFamily="18" charset="2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17809724"/>
                  </a:ext>
                </a:extLst>
              </a:tr>
            </a:tbl>
          </a:graphicData>
        </a:graphic>
      </p:graphicFrame>
      <p:sp>
        <p:nvSpPr>
          <p:cNvPr id="8" name="WordArt 90">
            <a:hlinkClick r:id="rId3" action="ppaction://hlinksldjump"/>
            <a:extLst>
              <a:ext uri="{FF2B5EF4-FFF2-40B4-BE49-F238E27FC236}">
                <a16:creationId xmlns="" xmlns:a16="http://schemas.microsoft.com/office/drawing/2014/main" id="{D93DFBD6-256F-1F43-1891-2DBA8DFDA5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93763" y="1093788"/>
            <a:ext cx="633412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solidFill>
                  <a:srgbClr val="80808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甲部</a:t>
            </a:r>
          </a:p>
        </p:txBody>
      </p:sp>
    </p:spTree>
    <p:extLst>
      <p:ext uri="{BB962C8B-B14F-4D97-AF65-F5344CB8AC3E}">
        <p14:creationId xmlns:p14="http://schemas.microsoft.com/office/powerpoint/2010/main" val="379267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>
            <a:extLst>
              <a:ext uri="{FF2B5EF4-FFF2-40B4-BE49-F238E27FC236}">
                <a16:creationId xmlns="" xmlns:a16="http://schemas.microsoft.com/office/drawing/2014/main" id="{7F5E693C-5BAB-4FC4-BA3E-C2FBF0408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779" y="4960497"/>
            <a:ext cx="3322366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4C3F5226-76A4-1BD3-7E6E-E3CD648C6715}"/>
              </a:ext>
            </a:extLst>
          </p:cNvPr>
          <p:cNvSpPr txBox="1"/>
          <p:nvPr/>
        </p:nvSpPr>
        <p:spPr>
          <a:xfrm>
            <a:off x="1404938" y="4905735"/>
            <a:ext cx="77390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星期三的入場人數共有多少人？</a:t>
            </a:r>
            <a:r>
              <a:rPr lang="en-US" altLang="zh-TW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)[2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6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="" xmlns:a16="http://schemas.microsoft.com/office/drawing/2014/main" id="{8B1FBE3C-126F-425A-B7F7-BBE379F7268F}"/>
              </a:ext>
            </a:extLst>
          </p:cNvPr>
          <p:cNvSpPr/>
          <p:nvPr/>
        </p:nvSpPr>
        <p:spPr bwMode="auto">
          <a:xfrm>
            <a:off x="3953269" y="4107557"/>
            <a:ext cx="675333" cy="274596"/>
          </a:xfrm>
          <a:prstGeom prst="rect">
            <a:avLst/>
          </a:prstGeom>
          <a:solidFill>
            <a:srgbClr val="FFA7E2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="" xmlns:a16="http://schemas.microsoft.com/office/drawing/2014/main" id="{F8C5B8F9-9100-445C-A059-F5DBB27B5FDB}"/>
              </a:ext>
            </a:extLst>
          </p:cNvPr>
          <p:cNvGrpSpPr/>
          <p:nvPr/>
        </p:nvGrpSpPr>
        <p:grpSpPr>
          <a:xfrm>
            <a:off x="1294164" y="781072"/>
            <a:ext cx="6199026" cy="3612479"/>
            <a:chOff x="1294164" y="781072"/>
            <a:chExt cx="6199026" cy="3612479"/>
          </a:xfrm>
        </p:grpSpPr>
        <p:pic>
          <p:nvPicPr>
            <p:cNvPr id="7" name="图片 6">
              <a:extLst>
                <a:ext uri="{FF2B5EF4-FFF2-40B4-BE49-F238E27FC236}">
                  <a16:creationId xmlns="" xmlns:a16="http://schemas.microsoft.com/office/drawing/2014/main" id="{81C22139-42B9-4A12-9C3C-69053B899B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47933" y="1124306"/>
              <a:ext cx="4255258" cy="2987418"/>
            </a:xfrm>
            <a:prstGeom prst="rect">
              <a:avLst/>
            </a:prstGeom>
          </p:spPr>
        </p:pic>
        <p:sp>
          <p:nvSpPr>
            <p:cNvPr id="56" name="Text Box 610">
              <a:extLst>
                <a:ext uri="{FF2B5EF4-FFF2-40B4-BE49-F238E27FC236}">
                  <a16:creationId xmlns="" xmlns:a16="http://schemas.microsoft.com/office/drawing/2014/main" id="{E7E3C45C-3144-11F7-CFF4-3F81057484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8165" y="781072"/>
              <a:ext cx="326129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  <a:buNone/>
              </a:pPr>
              <a:r>
                <a:rPr lang="zh-TW" altLang="en-US" sz="2000" u="sng" dirty="0">
                  <a:ea typeface="標楷體" panose="03000509000000000000" pitchFamily="65" charset="-120"/>
                </a:rPr>
                <a:t>環保園上星期的入場人數</a:t>
              </a:r>
            </a:p>
          </p:txBody>
        </p:sp>
        <p:sp>
          <p:nvSpPr>
            <p:cNvPr id="57" name="Text Box 611">
              <a:extLst>
                <a:ext uri="{FF2B5EF4-FFF2-40B4-BE49-F238E27FC236}">
                  <a16:creationId xmlns="" xmlns:a16="http://schemas.microsoft.com/office/drawing/2014/main" id="{8E26E83B-DC75-26BF-ECE8-AE2DD3AF3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9551" y="4085774"/>
              <a:ext cx="565363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400" dirty="0">
                  <a:ea typeface="標楷體" panose="03000509000000000000" pitchFamily="65" charset="-120"/>
                </a:rPr>
                <a:t>星期日 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星期一    星期二 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星期三 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星期四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   星期五   星期六      </a:t>
              </a:r>
              <a:r>
                <a:rPr lang="zh-CN" altLang="en-US" sz="1400" dirty="0">
                  <a:ea typeface="標楷體" panose="03000509000000000000" pitchFamily="65" charset="-120"/>
                </a:rPr>
                <a:t>日子</a:t>
              </a:r>
              <a:endParaRPr lang="zh-TW" altLang="en-US" sz="1400" dirty="0">
                <a:ea typeface="標楷體" panose="03000509000000000000" pitchFamily="65" charset="-120"/>
              </a:endParaRPr>
            </a:p>
          </p:txBody>
        </p:sp>
        <p:sp>
          <p:nvSpPr>
            <p:cNvPr id="58" name="Text Box 622">
              <a:extLst>
                <a:ext uri="{FF2B5EF4-FFF2-40B4-BE49-F238E27FC236}">
                  <a16:creationId xmlns="" xmlns:a16="http://schemas.microsoft.com/office/drawing/2014/main" id="{6A1351B9-192E-8F88-E49B-48D696C229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0810" y="977493"/>
              <a:ext cx="610275" cy="3272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800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600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400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 200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   0</a:t>
              </a:r>
            </a:p>
          </p:txBody>
        </p:sp>
        <p:sp>
          <p:nvSpPr>
            <p:cNvPr id="59" name="Text Box 624">
              <a:extLst>
                <a:ext uri="{FF2B5EF4-FFF2-40B4-BE49-F238E27FC236}">
                  <a16:creationId xmlns="" xmlns:a16="http://schemas.microsoft.com/office/drawing/2014/main" id="{C8C62D1F-AB59-EADD-59F5-6437EB7C4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876877" y="2556945"/>
              <a:ext cx="12039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1800" dirty="0">
                  <a:ea typeface="標楷體" panose="03000509000000000000" pitchFamily="65" charset="-120"/>
                </a:rPr>
                <a:t>入場人數</a:t>
              </a:r>
              <a:endParaRPr lang="en-US" altLang="zh-TW" sz="1800" dirty="0">
                <a:ea typeface="標楷體" panose="03000509000000000000" pitchFamily="65" charset="-120"/>
              </a:endParaRPr>
            </a:p>
          </p:txBody>
        </p:sp>
        <p:grpSp>
          <p:nvGrpSpPr>
            <p:cNvPr id="9" name="组合 8">
              <a:extLst>
                <a:ext uri="{FF2B5EF4-FFF2-40B4-BE49-F238E27FC236}">
                  <a16:creationId xmlns="" xmlns:a16="http://schemas.microsoft.com/office/drawing/2014/main" id="{6078775C-2054-4CC9-97EE-5D8CDDD85B65}"/>
                </a:ext>
              </a:extLst>
            </p:cNvPr>
            <p:cNvGrpSpPr/>
            <p:nvPr/>
          </p:nvGrpSpPr>
          <p:grpSpPr>
            <a:xfrm>
              <a:off x="6505435" y="1198274"/>
              <a:ext cx="551149" cy="415637"/>
              <a:chOff x="6925062" y="1246555"/>
              <a:chExt cx="587605" cy="458885"/>
            </a:xfrm>
          </p:grpSpPr>
          <p:grpSp>
            <p:nvGrpSpPr>
              <p:cNvPr id="21" name="组合 20">
                <a:extLst>
                  <a:ext uri="{FF2B5EF4-FFF2-40B4-BE49-F238E27FC236}">
                    <a16:creationId xmlns="" xmlns:a16="http://schemas.microsoft.com/office/drawing/2014/main" id="{08FA7492-9B64-468E-AE1D-6E301E30F448}"/>
                  </a:ext>
                </a:extLst>
              </p:cNvPr>
              <p:cNvGrpSpPr/>
              <p:nvPr/>
            </p:nvGrpSpPr>
            <p:grpSpPr>
              <a:xfrm>
                <a:off x="7023350" y="1246555"/>
                <a:ext cx="309819" cy="107925"/>
                <a:chOff x="0" y="0"/>
                <a:chExt cx="310317" cy="108000"/>
              </a:xfrm>
            </p:grpSpPr>
            <p:cxnSp>
              <p:nvCxnSpPr>
                <p:cNvPr id="28" name="直接连接符 27">
                  <a:extLst>
                    <a:ext uri="{FF2B5EF4-FFF2-40B4-BE49-F238E27FC236}">
                      <a16:creationId xmlns="" xmlns:a16="http://schemas.microsoft.com/office/drawing/2014/main" id="{F7CACFE3-CB71-448D-A9D0-D1BC6B4EA01B}"/>
                    </a:ext>
                  </a:extLst>
                </p:cNvPr>
                <p:cNvCxnSpPr/>
                <p:nvPr/>
              </p:nvCxnSpPr>
              <p:spPr>
                <a:xfrm>
                  <a:off x="0" y="56099"/>
                  <a:ext cx="310317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9" name="组合 28">
                  <a:extLst>
                    <a:ext uri="{FF2B5EF4-FFF2-40B4-BE49-F238E27FC236}">
                      <a16:creationId xmlns="" xmlns:a16="http://schemas.microsoft.com/office/drawing/2014/main" id="{15897605-10E2-4B39-900D-E16379ECCEF5}"/>
                    </a:ext>
                  </a:extLst>
                </p:cNvPr>
                <p:cNvGrpSpPr/>
                <p:nvPr/>
              </p:nvGrpSpPr>
              <p:grpSpPr>
                <a:xfrm>
                  <a:off x="84147" y="0"/>
                  <a:ext cx="108000" cy="108000"/>
                  <a:chOff x="0" y="0"/>
                  <a:chExt cx="63692" cy="61186"/>
                </a:xfrm>
              </p:grpSpPr>
              <p:cxnSp>
                <p:nvCxnSpPr>
                  <p:cNvPr id="30" name="直接连接符 29">
                    <a:extLst>
                      <a:ext uri="{FF2B5EF4-FFF2-40B4-BE49-F238E27FC236}">
                        <a16:creationId xmlns="" xmlns:a16="http://schemas.microsoft.com/office/drawing/2014/main" id="{2F6116AD-CC6A-46FC-9930-E3D7ACD3BC5B}"/>
                      </a:ext>
                    </a:extLst>
                  </p:cNvPr>
                  <p:cNvCxnSpPr/>
                  <p:nvPr/>
                </p:nvCxnSpPr>
                <p:spPr>
                  <a:xfrm>
                    <a:off x="2506" y="0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直接连接符 30">
                    <a:extLst>
                      <a:ext uri="{FF2B5EF4-FFF2-40B4-BE49-F238E27FC236}">
                        <a16:creationId xmlns="" xmlns:a16="http://schemas.microsoft.com/office/drawing/2014/main" id="{24E892F9-13B6-4B6A-8DF7-E7267DFDC8A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0" y="0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3" name="文本框 10">
                <a:extLst>
                  <a:ext uri="{FF2B5EF4-FFF2-40B4-BE49-F238E27FC236}">
                    <a16:creationId xmlns="" xmlns:a16="http://schemas.microsoft.com/office/drawing/2014/main" id="{9CB4D992-5011-40B9-AEEC-F72E1D207C01}"/>
                  </a:ext>
                </a:extLst>
              </p:cNvPr>
              <p:cNvSpPr txBox="1"/>
              <p:nvPr/>
            </p:nvSpPr>
            <p:spPr>
              <a:xfrm>
                <a:off x="6925062" y="1392376"/>
                <a:ext cx="587605" cy="313064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ts val="2000"/>
                  </a:lnSpc>
                  <a:spcBef>
                    <a:spcPts val="150"/>
                  </a:spcBef>
                  <a:spcAft>
                    <a:spcPts val="1200"/>
                  </a:spcAft>
                </a:pPr>
                <a:r>
                  <a:rPr lang="zh-CN" kern="100" dirty="0">
                    <a:effectLst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女性</a:t>
                </a:r>
                <a:endParaRPr lang="zh-CN" kern="1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" name="组合 7">
              <a:extLst>
                <a:ext uri="{FF2B5EF4-FFF2-40B4-BE49-F238E27FC236}">
                  <a16:creationId xmlns="" xmlns:a16="http://schemas.microsoft.com/office/drawing/2014/main" id="{C9820908-022D-44A0-9761-D068295A5E8D}"/>
                </a:ext>
              </a:extLst>
            </p:cNvPr>
            <p:cNvGrpSpPr/>
            <p:nvPr/>
          </p:nvGrpSpPr>
          <p:grpSpPr>
            <a:xfrm>
              <a:off x="6523651" y="1753255"/>
              <a:ext cx="501700" cy="484901"/>
              <a:chOff x="6925998" y="1921587"/>
              <a:chExt cx="534885" cy="535356"/>
            </a:xfrm>
          </p:grpSpPr>
          <p:grpSp>
            <p:nvGrpSpPr>
              <p:cNvPr id="22" name="组合 21">
                <a:extLst>
                  <a:ext uri="{FF2B5EF4-FFF2-40B4-BE49-F238E27FC236}">
                    <a16:creationId xmlns="" xmlns:a16="http://schemas.microsoft.com/office/drawing/2014/main" id="{3F53F77F-2582-47CF-AF8B-3912C98CAC44}"/>
                  </a:ext>
                </a:extLst>
              </p:cNvPr>
              <p:cNvGrpSpPr/>
              <p:nvPr/>
            </p:nvGrpSpPr>
            <p:grpSpPr>
              <a:xfrm>
                <a:off x="7019108" y="1921587"/>
                <a:ext cx="309819" cy="107925"/>
                <a:chOff x="-4249" y="214491"/>
                <a:chExt cx="310317" cy="108000"/>
              </a:xfrm>
            </p:grpSpPr>
            <p:cxnSp>
              <p:nvCxnSpPr>
                <p:cNvPr id="24" name="直接连接符 23">
                  <a:extLst>
                    <a:ext uri="{FF2B5EF4-FFF2-40B4-BE49-F238E27FC236}">
                      <a16:creationId xmlns="" xmlns:a16="http://schemas.microsoft.com/office/drawing/2014/main" id="{65CE8C07-3C06-4B6C-8695-A63B379E24C6}"/>
                    </a:ext>
                  </a:extLst>
                </p:cNvPr>
                <p:cNvCxnSpPr/>
                <p:nvPr/>
              </p:nvCxnSpPr>
              <p:spPr>
                <a:xfrm>
                  <a:off x="-4249" y="270589"/>
                  <a:ext cx="310317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5" name="组合 24">
                  <a:extLst>
                    <a:ext uri="{FF2B5EF4-FFF2-40B4-BE49-F238E27FC236}">
                      <a16:creationId xmlns="" xmlns:a16="http://schemas.microsoft.com/office/drawing/2014/main" id="{E9A8544E-D79C-4E7B-945D-1592B09D5863}"/>
                    </a:ext>
                  </a:extLst>
                </p:cNvPr>
                <p:cNvGrpSpPr/>
                <p:nvPr/>
              </p:nvGrpSpPr>
              <p:grpSpPr>
                <a:xfrm>
                  <a:off x="79898" y="214491"/>
                  <a:ext cx="108000" cy="108000"/>
                  <a:chOff x="-2506" y="121517"/>
                  <a:chExt cx="63692" cy="61186"/>
                </a:xfrm>
              </p:grpSpPr>
              <p:cxnSp>
                <p:nvCxnSpPr>
                  <p:cNvPr id="26" name="直接连接符 25">
                    <a:extLst>
                      <a:ext uri="{FF2B5EF4-FFF2-40B4-BE49-F238E27FC236}">
                        <a16:creationId xmlns="" xmlns:a16="http://schemas.microsoft.com/office/drawing/2014/main" id="{E48B1137-4F6B-4AC6-AE6F-2ABC1EF23B2C}"/>
                      </a:ext>
                    </a:extLst>
                  </p:cNvPr>
                  <p:cNvCxnSpPr/>
                  <p:nvPr/>
                </p:nvCxnSpPr>
                <p:spPr>
                  <a:xfrm>
                    <a:off x="0" y="121517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直接连接符 26">
                    <a:extLst>
                      <a:ext uri="{FF2B5EF4-FFF2-40B4-BE49-F238E27FC236}">
                        <a16:creationId xmlns="" xmlns:a16="http://schemas.microsoft.com/office/drawing/2014/main" id="{8DB50214-C188-4BA8-9D5F-2DA4D31BB11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-2506" y="121517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32" name="文本框 10">
                <a:extLst>
                  <a:ext uri="{FF2B5EF4-FFF2-40B4-BE49-F238E27FC236}">
                    <a16:creationId xmlns="" xmlns:a16="http://schemas.microsoft.com/office/drawing/2014/main" id="{786139D7-1532-4EF3-AA06-A2E85A74D572}"/>
                  </a:ext>
                </a:extLst>
              </p:cNvPr>
              <p:cNvSpPr txBox="1"/>
              <p:nvPr/>
            </p:nvSpPr>
            <p:spPr>
              <a:xfrm>
                <a:off x="6925998" y="2086542"/>
                <a:ext cx="534885" cy="370401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ts val="2000"/>
                  </a:lnSpc>
                  <a:spcBef>
                    <a:spcPts val="150"/>
                  </a:spcBef>
                  <a:spcAft>
                    <a:spcPts val="0"/>
                  </a:spcAft>
                </a:pPr>
                <a:r>
                  <a:rPr lang="zh-CN" kern="100" dirty="0">
                    <a:effectLst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男性</a:t>
                </a:r>
                <a:endParaRPr lang="zh-CN" kern="1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11203CBA-7D4C-6014-E685-2CA5ACF2BE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401" y="4425927"/>
            <a:ext cx="1020762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33.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B2D8155-7B99-3758-9797-FBA96A833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4883416"/>
            <a:ext cx="599807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endParaRPr kumimoji="1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5" name="左大括弧 84">
            <a:extLst>
              <a:ext uri="{FF2B5EF4-FFF2-40B4-BE49-F238E27FC236}">
                <a16:creationId xmlns="" xmlns:a16="http://schemas.microsoft.com/office/drawing/2014/main" id="{335BE69E-7063-565C-56AE-667F7BFF395D}"/>
              </a:ext>
            </a:extLst>
          </p:cNvPr>
          <p:cNvSpPr/>
          <p:nvPr/>
        </p:nvSpPr>
        <p:spPr bwMode="auto">
          <a:xfrm>
            <a:off x="2057866" y="3348382"/>
            <a:ext cx="130461" cy="720000"/>
          </a:xfrm>
          <a:prstGeom prst="leftBrace">
            <a:avLst>
              <a:gd name="adj1" fmla="val 40739"/>
              <a:gd name="adj2" fmla="val 50000"/>
            </a:avLst>
          </a:prstGeom>
          <a:noFill/>
          <a:ln w="1905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Rectangle 4">
            <a:extLst>
              <a:ext uri="{FF2B5EF4-FFF2-40B4-BE49-F238E27FC236}">
                <a16:creationId xmlns="" xmlns:a16="http://schemas.microsoft.com/office/drawing/2014/main" id="{49F97061-9F84-1D51-BA92-8A73B049A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47" y="3473796"/>
            <a:ext cx="91571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共</a:t>
            </a: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r>
              <a:rPr kumimoji="1" lang="zh-CN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格</a:t>
            </a:r>
          </a:p>
        </p:txBody>
      </p:sp>
      <p:sp>
        <p:nvSpPr>
          <p:cNvPr id="89" name="Rectangle 4">
            <a:extLst>
              <a:ext uri="{FF2B5EF4-FFF2-40B4-BE49-F238E27FC236}">
                <a16:creationId xmlns="" xmlns:a16="http://schemas.microsoft.com/office/drawing/2014/main" id="{8085905F-561A-3D5B-A553-6F737460B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365" y="3877350"/>
            <a:ext cx="1694185" cy="6822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00B050"/>
                </a:solidFill>
                <a:ea typeface="標楷體" panose="03000509000000000000" pitchFamily="65" charset="-120"/>
              </a:rPr>
              <a:t>即每一小</a:t>
            </a: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</a:rPr>
              <a:t>格表示</a:t>
            </a:r>
            <a:r>
              <a:rPr kumimoji="1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</a:rPr>
              <a:t>100</a:t>
            </a: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</a:rPr>
              <a:t>人。</a:t>
            </a:r>
          </a:p>
        </p:txBody>
      </p:sp>
      <p:sp>
        <p:nvSpPr>
          <p:cNvPr id="35" name="文字方塊 4">
            <a:extLst>
              <a:ext uri="{FF2B5EF4-FFF2-40B4-BE49-F238E27FC236}">
                <a16:creationId xmlns="" xmlns:a16="http://schemas.microsoft.com/office/drawing/2014/main" id="{19EBB538-029F-462D-9B9D-F46098AA05E1}"/>
              </a:ext>
            </a:extLst>
          </p:cNvPr>
          <p:cNvSpPr txBox="1"/>
          <p:nvPr/>
        </p:nvSpPr>
        <p:spPr>
          <a:xfrm>
            <a:off x="880201" y="4425927"/>
            <a:ext cx="55315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圖顯示環保園上星期的入場人</a:t>
            </a:r>
            <a:r>
              <a:rPr lang="zh-CN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數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6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Rectangle 38">
            <a:extLst>
              <a:ext uri="{FF2B5EF4-FFF2-40B4-BE49-F238E27FC236}">
                <a16:creationId xmlns="" xmlns:a16="http://schemas.microsoft.com/office/drawing/2014/main" id="{C3EEFA92-519C-4DFB-AD78-0D11E87AA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166" y="5408235"/>
            <a:ext cx="6098024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TW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星期三的入場人數共有</a:t>
            </a:r>
            <a:r>
              <a:rPr lang="zh-CN" altLang="en-US" sz="26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人</a:t>
            </a:r>
            <a:r>
              <a:rPr lang="zh-CN" altLang="en-US" sz="26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39" name="TextBox 20">
            <a:extLst>
              <a:ext uri="{FF2B5EF4-FFF2-40B4-BE49-F238E27FC236}">
                <a16:creationId xmlns="" xmlns:a16="http://schemas.microsoft.com/office/drawing/2014/main" id="{5B6DA67E-38EA-4693-B134-84129B261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4184" y="542799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文本框 13">
            <a:extLst>
              <a:ext uri="{FF2B5EF4-FFF2-40B4-BE49-F238E27FC236}">
                <a16:creationId xmlns="" xmlns:a16="http://schemas.microsoft.com/office/drawing/2014/main" id="{B646876A-35FC-420E-9947-9CCA12AD1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6486" y="5445179"/>
            <a:ext cx="80297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6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500</a:t>
            </a:r>
            <a:endParaRPr lang="zh-CN" altLang="en-US" sz="2600" b="0" dirty="0">
              <a:solidFill>
                <a:srgbClr val="FF000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="" xmlns:a16="http://schemas.microsoft.com/office/drawing/2014/main" id="{CC68AE99-0659-4B48-AC5F-378FEA86B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7596" y="3679987"/>
            <a:ext cx="6753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100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="" xmlns:a16="http://schemas.microsoft.com/office/drawing/2014/main" id="{3B80D069-B2B1-4776-AC51-177DD30D1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7596" y="2236903"/>
            <a:ext cx="6753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400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78498D6E-7E9A-40A9-9334-ADB99EF9C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5420" y="3095911"/>
            <a:ext cx="1602118" cy="3872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00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="" xmlns:a16="http://schemas.microsoft.com/office/drawing/2014/main" id="{3364F072-55FD-4A6B-AF20-FCC93415D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184" y="3004303"/>
            <a:ext cx="97120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=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49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  <p:bldP spid="85" grpId="0" animBg="1"/>
      <p:bldP spid="85" grpId="1" animBg="1"/>
      <p:bldP spid="86" grpId="0"/>
      <p:bldP spid="86" grpId="1"/>
      <p:bldP spid="89" grpId="0"/>
      <p:bldP spid="89" grpId="1"/>
      <p:bldP spid="38" grpId="0" animBg="1"/>
      <p:bldP spid="39" grpId="0"/>
      <p:bldP spid="40" grpId="0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矩形 148">
            <a:extLst>
              <a:ext uri="{FF2B5EF4-FFF2-40B4-BE49-F238E27FC236}">
                <a16:creationId xmlns="" xmlns:a16="http://schemas.microsoft.com/office/drawing/2014/main" id="{6D7A80B4-7E60-44BC-8758-4359F6650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054" y="4481464"/>
            <a:ext cx="4990135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2" name="矩形 161">
            <a:extLst>
              <a:ext uri="{FF2B5EF4-FFF2-40B4-BE49-F238E27FC236}">
                <a16:creationId xmlns="" xmlns:a16="http://schemas.microsoft.com/office/drawing/2014/main" id="{23EB2DCB-1903-40FC-BBC8-A26FBC8FD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6370" y="4115953"/>
            <a:ext cx="599807" cy="30777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5" name="矩形 164">
            <a:extLst>
              <a:ext uri="{FF2B5EF4-FFF2-40B4-BE49-F238E27FC236}">
                <a16:creationId xmlns="" xmlns:a16="http://schemas.microsoft.com/office/drawing/2014/main" id="{057BA412-2304-4CA8-A445-723C01235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2" y="4486965"/>
            <a:ext cx="685464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116" name="组合 115">
            <a:extLst>
              <a:ext uri="{FF2B5EF4-FFF2-40B4-BE49-F238E27FC236}">
                <a16:creationId xmlns="" xmlns:a16="http://schemas.microsoft.com/office/drawing/2014/main" id="{62B0C896-469F-47A8-80E1-9958312FA40B}"/>
              </a:ext>
            </a:extLst>
          </p:cNvPr>
          <p:cNvGrpSpPr/>
          <p:nvPr/>
        </p:nvGrpSpPr>
        <p:grpSpPr>
          <a:xfrm>
            <a:off x="1294164" y="781072"/>
            <a:ext cx="6199026" cy="3612479"/>
            <a:chOff x="1294164" y="781072"/>
            <a:chExt cx="6199026" cy="3612479"/>
          </a:xfrm>
        </p:grpSpPr>
        <p:pic>
          <p:nvPicPr>
            <p:cNvPr id="124" name="图片 123">
              <a:extLst>
                <a:ext uri="{FF2B5EF4-FFF2-40B4-BE49-F238E27FC236}">
                  <a16:creationId xmlns="" xmlns:a16="http://schemas.microsoft.com/office/drawing/2014/main" id="{8473BDB8-EFA4-4322-AF1C-CAB869F1AD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47933" y="1124306"/>
              <a:ext cx="4255258" cy="2987418"/>
            </a:xfrm>
            <a:prstGeom prst="rect">
              <a:avLst/>
            </a:prstGeom>
          </p:spPr>
        </p:pic>
        <p:sp>
          <p:nvSpPr>
            <p:cNvPr id="127" name="Text Box 610">
              <a:extLst>
                <a:ext uri="{FF2B5EF4-FFF2-40B4-BE49-F238E27FC236}">
                  <a16:creationId xmlns="" xmlns:a16="http://schemas.microsoft.com/office/drawing/2014/main" id="{2E47D75B-AC82-4853-82FB-ACEECC9427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8165" y="781072"/>
              <a:ext cx="326129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  <a:buNone/>
              </a:pPr>
              <a:r>
                <a:rPr lang="zh-TW" altLang="en-US" sz="2000" u="sng" dirty="0">
                  <a:ea typeface="標楷體" panose="03000509000000000000" pitchFamily="65" charset="-120"/>
                </a:rPr>
                <a:t>環保園上星期的入場人數</a:t>
              </a:r>
            </a:p>
          </p:txBody>
        </p:sp>
        <p:sp>
          <p:nvSpPr>
            <p:cNvPr id="128" name="Text Box 611">
              <a:extLst>
                <a:ext uri="{FF2B5EF4-FFF2-40B4-BE49-F238E27FC236}">
                  <a16:creationId xmlns="" xmlns:a16="http://schemas.microsoft.com/office/drawing/2014/main" id="{F889B713-D516-44A0-9FAC-953A5CE000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9551" y="4085774"/>
              <a:ext cx="565363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400" dirty="0">
                  <a:ea typeface="標楷體" panose="03000509000000000000" pitchFamily="65" charset="-120"/>
                </a:rPr>
                <a:t>星期日 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星期一    星期二 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星期三 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星期四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   星期五   星期六      </a:t>
              </a:r>
              <a:r>
                <a:rPr lang="zh-CN" altLang="en-US" sz="1400" dirty="0">
                  <a:ea typeface="標楷體" panose="03000509000000000000" pitchFamily="65" charset="-120"/>
                </a:rPr>
                <a:t>日子</a:t>
              </a:r>
              <a:endParaRPr lang="zh-TW" altLang="en-US" sz="1400" dirty="0">
                <a:ea typeface="標楷體" panose="03000509000000000000" pitchFamily="65" charset="-120"/>
              </a:endParaRPr>
            </a:p>
          </p:txBody>
        </p:sp>
        <p:sp>
          <p:nvSpPr>
            <p:cNvPr id="129" name="Text Box 622">
              <a:extLst>
                <a:ext uri="{FF2B5EF4-FFF2-40B4-BE49-F238E27FC236}">
                  <a16:creationId xmlns="" xmlns:a16="http://schemas.microsoft.com/office/drawing/2014/main" id="{62079975-CC19-4C6B-9CA1-74C703FF5C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0810" y="977493"/>
              <a:ext cx="610275" cy="3272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800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600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400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 200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   0</a:t>
              </a:r>
            </a:p>
          </p:txBody>
        </p:sp>
        <p:sp>
          <p:nvSpPr>
            <p:cNvPr id="130" name="Text Box 624">
              <a:extLst>
                <a:ext uri="{FF2B5EF4-FFF2-40B4-BE49-F238E27FC236}">
                  <a16:creationId xmlns="" xmlns:a16="http://schemas.microsoft.com/office/drawing/2014/main" id="{10F747B2-53C7-42A3-AF8B-016B22BDB2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876877" y="2556945"/>
              <a:ext cx="12039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1800" dirty="0">
                  <a:ea typeface="標楷體" panose="03000509000000000000" pitchFamily="65" charset="-120"/>
                </a:rPr>
                <a:t>入場人數</a:t>
              </a:r>
              <a:endParaRPr lang="en-US" altLang="zh-TW" sz="1800" dirty="0">
                <a:ea typeface="標楷體" panose="03000509000000000000" pitchFamily="65" charset="-120"/>
              </a:endParaRPr>
            </a:p>
          </p:txBody>
        </p:sp>
        <p:grpSp>
          <p:nvGrpSpPr>
            <p:cNvPr id="131" name="组合 130">
              <a:extLst>
                <a:ext uri="{FF2B5EF4-FFF2-40B4-BE49-F238E27FC236}">
                  <a16:creationId xmlns="" xmlns:a16="http://schemas.microsoft.com/office/drawing/2014/main" id="{18B89766-7822-4484-A3D1-213D0C079B9A}"/>
                </a:ext>
              </a:extLst>
            </p:cNvPr>
            <p:cNvGrpSpPr/>
            <p:nvPr/>
          </p:nvGrpSpPr>
          <p:grpSpPr>
            <a:xfrm>
              <a:off x="6505435" y="1198274"/>
              <a:ext cx="551149" cy="415637"/>
              <a:chOff x="6925062" y="1246555"/>
              <a:chExt cx="587605" cy="458885"/>
            </a:xfrm>
          </p:grpSpPr>
          <p:grpSp>
            <p:nvGrpSpPr>
              <p:cNvPr id="139" name="组合 138">
                <a:extLst>
                  <a:ext uri="{FF2B5EF4-FFF2-40B4-BE49-F238E27FC236}">
                    <a16:creationId xmlns="" xmlns:a16="http://schemas.microsoft.com/office/drawing/2014/main" id="{7161E002-B1CF-4857-9E12-0FE4E26C82DA}"/>
                  </a:ext>
                </a:extLst>
              </p:cNvPr>
              <p:cNvGrpSpPr/>
              <p:nvPr/>
            </p:nvGrpSpPr>
            <p:grpSpPr>
              <a:xfrm>
                <a:off x="7023350" y="1246555"/>
                <a:ext cx="309819" cy="107925"/>
                <a:chOff x="0" y="0"/>
                <a:chExt cx="310317" cy="108000"/>
              </a:xfrm>
            </p:grpSpPr>
            <p:cxnSp>
              <p:nvCxnSpPr>
                <p:cNvPr id="141" name="直接连接符 140">
                  <a:extLst>
                    <a:ext uri="{FF2B5EF4-FFF2-40B4-BE49-F238E27FC236}">
                      <a16:creationId xmlns="" xmlns:a16="http://schemas.microsoft.com/office/drawing/2014/main" id="{5853520C-4E78-4074-8990-1EB405C7304E}"/>
                    </a:ext>
                  </a:extLst>
                </p:cNvPr>
                <p:cNvCxnSpPr/>
                <p:nvPr/>
              </p:nvCxnSpPr>
              <p:spPr>
                <a:xfrm>
                  <a:off x="0" y="56099"/>
                  <a:ext cx="310317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2" name="组合 141">
                  <a:extLst>
                    <a:ext uri="{FF2B5EF4-FFF2-40B4-BE49-F238E27FC236}">
                      <a16:creationId xmlns="" xmlns:a16="http://schemas.microsoft.com/office/drawing/2014/main" id="{1805152F-F09D-429A-8B50-BA2F2E9B8CF8}"/>
                    </a:ext>
                  </a:extLst>
                </p:cNvPr>
                <p:cNvGrpSpPr/>
                <p:nvPr/>
              </p:nvGrpSpPr>
              <p:grpSpPr>
                <a:xfrm>
                  <a:off x="84147" y="0"/>
                  <a:ext cx="108000" cy="108000"/>
                  <a:chOff x="0" y="0"/>
                  <a:chExt cx="63692" cy="61186"/>
                </a:xfrm>
              </p:grpSpPr>
              <p:cxnSp>
                <p:nvCxnSpPr>
                  <p:cNvPr id="143" name="直接连接符 142">
                    <a:extLst>
                      <a:ext uri="{FF2B5EF4-FFF2-40B4-BE49-F238E27FC236}">
                        <a16:creationId xmlns="" xmlns:a16="http://schemas.microsoft.com/office/drawing/2014/main" id="{11107973-C733-477D-809E-027D33E65B8F}"/>
                      </a:ext>
                    </a:extLst>
                  </p:cNvPr>
                  <p:cNvCxnSpPr/>
                  <p:nvPr/>
                </p:nvCxnSpPr>
                <p:spPr>
                  <a:xfrm>
                    <a:off x="2506" y="0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接连接符 143">
                    <a:extLst>
                      <a:ext uri="{FF2B5EF4-FFF2-40B4-BE49-F238E27FC236}">
                        <a16:creationId xmlns="" xmlns:a16="http://schemas.microsoft.com/office/drawing/2014/main" id="{EF3FBEB0-9C35-4BBF-A2F1-E0956E9B1AB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0" y="0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40" name="文本框 10">
                <a:extLst>
                  <a:ext uri="{FF2B5EF4-FFF2-40B4-BE49-F238E27FC236}">
                    <a16:creationId xmlns="" xmlns:a16="http://schemas.microsoft.com/office/drawing/2014/main" id="{BB7E27E8-467F-436E-A0C1-69FED526F6EE}"/>
                  </a:ext>
                </a:extLst>
              </p:cNvPr>
              <p:cNvSpPr txBox="1"/>
              <p:nvPr/>
            </p:nvSpPr>
            <p:spPr>
              <a:xfrm>
                <a:off x="6925062" y="1392376"/>
                <a:ext cx="587605" cy="313064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ts val="2000"/>
                  </a:lnSpc>
                  <a:spcBef>
                    <a:spcPts val="150"/>
                  </a:spcBef>
                  <a:spcAft>
                    <a:spcPts val="1200"/>
                  </a:spcAft>
                </a:pPr>
                <a:r>
                  <a:rPr lang="zh-CN" kern="100" dirty="0">
                    <a:effectLst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女性</a:t>
                </a:r>
                <a:endParaRPr lang="zh-CN" kern="1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32" name="组合 131">
              <a:extLst>
                <a:ext uri="{FF2B5EF4-FFF2-40B4-BE49-F238E27FC236}">
                  <a16:creationId xmlns="" xmlns:a16="http://schemas.microsoft.com/office/drawing/2014/main" id="{8F62A62F-0D77-4D96-8612-D92534D8DFEA}"/>
                </a:ext>
              </a:extLst>
            </p:cNvPr>
            <p:cNvGrpSpPr/>
            <p:nvPr/>
          </p:nvGrpSpPr>
          <p:grpSpPr>
            <a:xfrm>
              <a:off x="6523651" y="1753255"/>
              <a:ext cx="501700" cy="484901"/>
              <a:chOff x="6925998" y="1921587"/>
              <a:chExt cx="534885" cy="535356"/>
            </a:xfrm>
          </p:grpSpPr>
          <p:grpSp>
            <p:nvGrpSpPr>
              <p:cNvPr id="133" name="组合 132">
                <a:extLst>
                  <a:ext uri="{FF2B5EF4-FFF2-40B4-BE49-F238E27FC236}">
                    <a16:creationId xmlns="" xmlns:a16="http://schemas.microsoft.com/office/drawing/2014/main" id="{E7C9DA93-F213-462A-ACA4-0BC548B8C143}"/>
                  </a:ext>
                </a:extLst>
              </p:cNvPr>
              <p:cNvGrpSpPr/>
              <p:nvPr/>
            </p:nvGrpSpPr>
            <p:grpSpPr>
              <a:xfrm>
                <a:off x="7019108" y="1921587"/>
                <a:ext cx="309819" cy="107925"/>
                <a:chOff x="-4249" y="214491"/>
                <a:chExt cx="310317" cy="108000"/>
              </a:xfrm>
            </p:grpSpPr>
            <p:cxnSp>
              <p:nvCxnSpPr>
                <p:cNvPr id="135" name="直接连接符 134">
                  <a:extLst>
                    <a:ext uri="{FF2B5EF4-FFF2-40B4-BE49-F238E27FC236}">
                      <a16:creationId xmlns="" xmlns:a16="http://schemas.microsoft.com/office/drawing/2014/main" id="{28E236B4-7D00-4FC8-8E12-4529BDFC29C2}"/>
                    </a:ext>
                  </a:extLst>
                </p:cNvPr>
                <p:cNvCxnSpPr/>
                <p:nvPr/>
              </p:nvCxnSpPr>
              <p:spPr>
                <a:xfrm>
                  <a:off x="-4249" y="270589"/>
                  <a:ext cx="310317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6" name="组合 135">
                  <a:extLst>
                    <a:ext uri="{FF2B5EF4-FFF2-40B4-BE49-F238E27FC236}">
                      <a16:creationId xmlns="" xmlns:a16="http://schemas.microsoft.com/office/drawing/2014/main" id="{18F0DFBA-2409-4FC5-A3BD-A20F80D76259}"/>
                    </a:ext>
                  </a:extLst>
                </p:cNvPr>
                <p:cNvGrpSpPr/>
                <p:nvPr/>
              </p:nvGrpSpPr>
              <p:grpSpPr>
                <a:xfrm>
                  <a:off x="79898" y="214491"/>
                  <a:ext cx="108000" cy="108000"/>
                  <a:chOff x="-2506" y="121517"/>
                  <a:chExt cx="63692" cy="61186"/>
                </a:xfrm>
              </p:grpSpPr>
              <p:cxnSp>
                <p:nvCxnSpPr>
                  <p:cNvPr id="137" name="直接连接符 136">
                    <a:extLst>
                      <a:ext uri="{FF2B5EF4-FFF2-40B4-BE49-F238E27FC236}">
                        <a16:creationId xmlns="" xmlns:a16="http://schemas.microsoft.com/office/drawing/2014/main" id="{BFD8FEF5-1342-4354-845D-71E8F7ECD3BF}"/>
                      </a:ext>
                    </a:extLst>
                  </p:cNvPr>
                  <p:cNvCxnSpPr/>
                  <p:nvPr/>
                </p:nvCxnSpPr>
                <p:spPr>
                  <a:xfrm>
                    <a:off x="0" y="121517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接连接符 137">
                    <a:extLst>
                      <a:ext uri="{FF2B5EF4-FFF2-40B4-BE49-F238E27FC236}">
                        <a16:creationId xmlns="" xmlns:a16="http://schemas.microsoft.com/office/drawing/2014/main" id="{4565AE83-F5CD-4577-A1DF-077E23E6F2D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-2506" y="121517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4" name="文本框 10">
                <a:extLst>
                  <a:ext uri="{FF2B5EF4-FFF2-40B4-BE49-F238E27FC236}">
                    <a16:creationId xmlns="" xmlns:a16="http://schemas.microsoft.com/office/drawing/2014/main" id="{2B30F288-CFE0-45DB-9F49-40C72F9888CE}"/>
                  </a:ext>
                </a:extLst>
              </p:cNvPr>
              <p:cNvSpPr txBox="1"/>
              <p:nvPr/>
            </p:nvSpPr>
            <p:spPr>
              <a:xfrm>
                <a:off x="6925998" y="2086542"/>
                <a:ext cx="534885" cy="370401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ts val="2000"/>
                  </a:lnSpc>
                  <a:spcBef>
                    <a:spcPts val="150"/>
                  </a:spcBef>
                  <a:spcAft>
                    <a:spcPts val="0"/>
                  </a:spcAft>
                </a:pPr>
                <a:r>
                  <a:rPr lang="zh-CN" kern="100" dirty="0">
                    <a:effectLst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男性</a:t>
                </a:r>
                <a:endParaRPr lang="zh-CN" kern="1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45" name="Rectangle 4">
            <a:extLst>
              <a:ext uri="{FF2B5EF4-FFF2-40B4-BE49-F238E27FC236}">
                <a16:creationId xmlns="" xmlns:a16="http://schemas.microsoft.com/office/drawing/2014/main" id="{DA22EEF2-557B-4795-94FE-B47892038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42" y="4393892"/>
            <a:ext cx="1020762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33.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6" name="Rectangle 4">
            <a:extLst>
              <a:ext uri="{FF2B5EF4-FFF2-40B4-BE49-F238E27FC236}">
                <a16:creationId xmlns="" xmlns:a16="http://schemas.microsoft.com/office/drawing/2014/main" id="{DA07BE6E-AAF5-4AB5-BB75-B4AC83D18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4393893"/>
            <a:ext cx="599807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</a:t>
            </a:r>
            <a:endParaRPr kumimoji="1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7" name="文字方塊 4">
            <a:extLst>
              <a:ext uri="{FF2B5EF4-FFF2-40B4-BE49-F238E27FC236}">
                <a16:creationId xmlns="" xmlns:a16="http://schemas.microsoft.com/office/drawing/2014/main" id="{C17540F7-2CC9-487E-9582-023A938A2F71}"/>
              </a:ext>
            </a:extLst>
          </p:cNvPr>
          <p:cNvSpPr txBox="1"/>
          <p:nvPr/>
        </p:nvSpPr>
        <p:spPr>
          <a:xfrm>
            <a:off x="1404938" y="4425448"/>
            <a:ext cx="75450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哪一天女性的入場人數和男</a:t>
            </a:r>
            <a:r>
              <a:rPr lang="zh-CN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性的相差最少？相差多少人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？</a:t>
            </a:r>
            <a:r>
              <a:rPr lang="en-US" altLang="zh-TW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                       [2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6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1" name="Rectangle 38">
            <a:extLst>
              <a:ext uri="{FF2B5EF4-FFF2-40B4-BE49-F238E27FC236}">
                <a16:creationId xmlns="" xmlns:a16="http://schemas.microsoft.com/office/drawing/2014/main" id="{ED39CDC9-A4BA-4641-89D5-47BD8407D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165" y="5325110"/>
            <a:ext cx="7386301" cy="953808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TW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星期</a:t>
            </a:r>
            <a:r>
              <a:rPr lang="zh-CN" altLang="en-US" sz="26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女性的入場人數和男</a:t>
            </a:r>
            <a:r>
              <a:rPr lang="zh-CN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性的相差最少，相差</a:t>
            </a:r>
            <a:r>
              <a:rPr lang="zh-CN" altLang="en-US" sz="2600" u="sng" dirty="0">
                <a:ea typeface="標楷體" panose="03000509000000000000" pitchFamily="65" charset="-120"/>
              </a:rPr>
              <a:t>                </a:t>
            </a:r>
            <a:r>
              <a:rPr lang="zh-TW" altLang="en-US" sz="2600" dirty="0">
                <a:ea typeface="DFKai-SB" panose="03000509000000000000" pitchFamily="65" charset="-120"/>
                <a:cs typeface="Arial" panose="020B0604020202020204" pitchFamily="34" charset="0"/>
              </a:rPr>
              <a:t>人</a:t>
            </a:r>
            <a:r>
              <a:rPr lang="zh-CN" altLang="en-US" sz="26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52" name="TextBox 20">
            <a:extLst>
              <a:ext uri="{FF2B5EF4-FFF2-40B4-BE49-F238E27FC236}">
                <a16:creationId xmlns="" xmlns:a16="http://schemas.microsoft.com/office/drawing/2014/main" id="{CE466DC4-F532-4AB3-AEF3-252AD5C9F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619" y="5824363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53" name="文本框 13">
            <a:extLst>
              <a:ext uri="{FF2B5EF4-FFF2-40B4-BE49-F238E27FC236}">
                <a16:creationId xmlns="" xmlns:a16="http://schemas.microsoft.com/office/drawing/2014/main" id="{08DC8BFF-D309-4E57-BFE7-590ACE5B4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1867" y="5361257"/>
            <a:ext cx="50682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CN" altLang="en-US" sz="26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</a:rPr>
              <a:t>四</a:t>
            </a:r>
          </a:p>
        </p:txBody>
      </p:sp>
      <p:sp>
        <p:nvSpPr>
          <p:cNvPr id="154" name="文本框 13">
            <a:extLst>
              <a:ext uri="{FF2B5EF4-FFF2-40B4-BE49-F238E27FC236}">
                <a16:creationId xmlns="" xmlns:a16="http://schemas.microsoft.com/office/drawing/2014/main" id="{C09DE5A7-9346-4059-8BE9-B0464DD4D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3790" y="5772777"/>
            <a:ext cx="80297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600" b="0" dirty="0">
                <a:solidFill>
                  <a:srgbClr val="FF0000"/>
                </a:solidFill>
                <a:latin typeface="+mj-lt"/>
                <a:ea typeface="標楷體" panose="03000509000000000000" pitchFamily="65" charset="-120"/>
                <a:cs typeface="Times New Roman" panose="02020603050405020304" pitchFamily="18" charset="0"/>
              </a:rPr>
              <a:t>100</a:t>
            </a:r>
            <a:endParaRPr lang="zh-CN" altLang="en-US" sz="2600" b="0" dirty="0">
              <a:solidFill>
                <a:srgbClr val="FF0000"/>
              </a:solidFill>
              <a:latin typeface="+mj-lt"/>
              <a:ea typeface="標楷體" panose="03000509000000000000" pitchFamily="65" charset="-120"/>
            </a:endParaRPr>
          </a:p>
        </p:txBody>
      </p:sp>
      <p:cxnSp>
        <p:nvCxnSpPr>
          <p:cNvPr id="84" name="直接连接符 83">
            <a:extLst>
              <a:ext uri="{FF2B5EF4-FFF2-40B4-BE49-F238E27FC236}">
                <a16:creationId xmlns="" xmlns:a16="http://schemas.microsoft.com/office/drawing/2014/main" id="{5BC7B631-2073-4BC9-9780-CF6912A10BAD}"/>
              </a:ext>
            </a:extLst>
          </p:cNvPr>
          <p:cNvCxnSpPr>
            <a:cxnSpLocks/>
          </p:cNvCxnSpPr>
          <p:nvPr/>
        </p:nvCxnSpPr>
        <p:spPr bwMode="auto">
          <a:xfrm flipV="1">
            <a:off x="2175641" y="1503076"/>
            <a:ext cx="0" cy="1116000"/>
          </a:xfrm>
          <a:prstGeom prst="line">
            <a:avLst/>
          </a:prstGeom>
          <a:noFill/>
          <a:ln w="3810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155" name="直接连接符 154">
            <a:extLst>
              <a:ext uri="{FF2B5EF4-FFF2-40B4-BE49-F238E27FC236}">
                <a16:creationId xmlns="" xmlns:a16="http://schemas.microsoft.com/office/drawing/2014/main" id="{753FF929-652F-4897-8346-039D51407544}"/>
              </a:ext>
            </a:extLst>
          </p:cNvPr>
          <p:cNvCxnSpPr>
            <a:cxnSpLocks/>
          </p:cNvCxnSpPr>
          <p:nvPr/>
        </p:nvCxnSpPr>
        <p:spPr bwMode="auto">
          <a:xfrm flipV="1">
            <a:off x="2882985" y="2585297"/>
            <a:ext cx="0" cy="756000"/>
          </a:xfrm>
          <a:prstGeom prst="line">
            <a:avLst/>
          </a:prstGeom>
          <a:noFill/>
          <a:ln w="3810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156" name="直接连接符 155">
            <a:extLst>
              <a:ext uri="{FF2B5EF4-FFF2-40B4-BE49-F238E27FC236}">
                <a16:creationId xmlns="" xmlns:a16="http://schemas.microsoft.com/office/drawing/2014/main" id="{F6E299D7-319C-4B0F-9DB9-D5594BC0BC8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71094" y="2248117"/>
            <a:ext cx="0" cy="756000"/>
          </a:xfrm>
          <a:prstGeom prst="line">
            <a:avLst/>
          </a:prstGeom>
          <a:noFill/>
          <a:ln w="3810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157" name="直接连接符 156">
            <a:extLst>
              <a:ext uri="{FF2B5EF4-FFF2-40B4-BE49-F238E27FC236}">
                <a16:creationId xmlns="" xmlns:a16="http://schemas.microsoft.com/office/drawing/2014/main" id="{2D0BC70F-8367-4E97-9797-3436BF76D4DD}"/>
              </a:ext>
            </a:extLst>
          </p:cNvPr>
          <p:cNvCxnSpPr>
            <a:cxnSpLocks/>
          </p:cNvCxnSpPr>
          <p:nvPr/>
        </p:nvCxnSpPr>
        <p:spPr bwMode="auto">
          <a:xfrm flipV="1">
            <a:off x="4275562" y="2594533"/>
            <a:ext cx="0" cy="1116000"/>
          </a:xfrm>
          <a:prstGeom prst="line">
            <a:avLst/>
          </a:prstGeom>
          <a:noFill/>
          <a:ln w="3810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158" name="直接连接符 157">
            <a:extLst>
              <a:ext uri="{FF2B5EF4-FFF2-40B4-BE49-F238E27FC236}">
                <a16:creationId xmlns="" xmlns:a16="http://schemas.microsoft.com/office/drawing/2014/main" id="{7C43FAEE-40E1-4D00-A88C-D138906B435E}"/>
              </a:ext>
            </a:extLst>
          </p:cNvPr>
          <p:cNvCxnSpPr>
            <a:cxnSpLocks/>
          </p:cNvCxnSpPr>
          <p:nvPr/>
        </p:nvCxnSpPr>
        <p:spPr bwMode="auto">
          <a:xfrm flipV="1">
            <a:off x="4957386" y="2606812"/>
            <a:ext cx="0" cy="396000"/>
          </a:xfrm>
          <a:prstGeom prst="line">
            <a:avLst/>
          </a:prstGeom>
          <a:noFill/>
          <a:ln w="3810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159" name="直接连接符 158">
            <a:extLst>
              <a:ext uri="{FF2B5EF4-FFF2-40B4-BE49-F238E27FC236}">
                <a16:creationId xmlns="" xmlns:a16="http://schemas.microsoft.com/office/drawing/2014/main" id="{A84B456B-103F-42DB-9D34-560291759EA9}"/>
              </a:ext>
            </a:extLst>
          </p:cNvPr>
          <p:cNvCxnSpPr>
            <a:cxnSpLocks/>
          </p:cNvCxnSpPr>
          <p:nvPr/>
        </p:nvCxnSpPr>
        <p:spPr bwMode="auto">
          <a:xfrm flipV="1">
            <a:off x="5656399" y="2248117"/>
            <a:ext cx="0" cy="1116000"/>
          </a:xfrm>
          <a:prstGeom prst="line">
            <a:avLst/>
          </a:prstGeom>
          <a:noFill/>
          <a:ln w="3810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cxnSp>
        <p:nvCxnSpPr>
          <p:cNvPr id="160" name="直接连接符 159">
            <a:extLst>
              <a:ext uri="{FF2B5EF4-FFF2-40B4-BE49-F238E27FC236}">
                <a16:creationId xmlns="" xmlns:a16="http://schemas.microsoft.com/office/drawing/2014/main" id="{BA3C410A-5181-40AB-9511-C61FC8FF8147}"/>
              </a:ext>
            </a:extLst>
          </p:cNvPr>
          <p:cNvCxnSpPr>
            <a:cxnSpLocks/>
          </p:cNvCxnSpPr>
          <p:nvPr/>
        </p:nvCxnSpPr>
        <p:spPr bwMode="auto">
          <a:xfrm flipV="1">
            <a:off x="6344508" y="1521646"/>
            <a:ext cx="0" cy="720000"/>
          </a:xfrm>
          <a:prstGeom prst="line">
            <a:avLst/>
          </a:prstGeom>
          <a:noFill/>
          <a:ln w="38100" algn="ctr">
            <a:solidFill>
              <a:srgbClr val="00B050"/>
            </a:solidFill>
            <a:prstDash val="solid"/>
            <a:round/>
            <a:headEnd/>
            <a:tailEnd/>
          </a:ln>
        </p:spPr>
      </p:cxnSp>
      <p:sp>
        <p:nvSpPr>
          <p:cNvPr id="161" name="Rectangle 4">
            <a:extLst>
              <a:ext uri="{FF2B5EF4-FFF2-40B4-BE49-F238E27FC236}">
                <a16:creationId xmlns="" xmlns:a16="http://schemas.microsoft.com/office/drawing/2014/main" id="{C80A6BA5-0145-4126-8884-9F635A80C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4775" y="2589038"/>
            <a:ext cx="1478511" cy="3872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2000" b="0" noProof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相</a:t>
            </a:r>
            <a:r>
              <a:rPr lang="zh-TW" altLang="en-US" sz="2000" b="0" noProof="0" dirty="0">
                <a:solidFill>
                  <a:srgbClr val="FF00FF"/>
                </a:solidFill>
                <a:ea typeface="標楷體" panose="03000509000000000000" pitchFamily="65" charset="-120"/>
              </a:rPr>
              <a:t>差</a:t>
            </a:r>
            <a:r>
              <a:rPr kumimoji="1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最</a:t>
            </a:r>
            <a:r>
              <a:rPr lang="zh-TW" altLang="en-US" sz="2000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少</a:t>
            </a:r>
            <a:endParaRPr kumimoji="1" lang="en-US" altLang="zh-CN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63" name="Rectangle 4">
            <a:extLst>
              <a:ext uri="{FF2B5EF4-FFF2-40B4-BE49-F238E27FC236}">
                <a16:creationId xmlns="" xmlns:a16="http://schemas.microsoft.com/office/drawing/2014/main" id="{0D1FA97D-B676-4A67-91C4-69A0889DD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1466" y="2933230"/>
            <a:ext cx="6753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300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4" name="Rectangle 4">
            <a:extLst>
              <a:ext uri="{FF2B5EF4-FFF2-40B4-BE49-F238E27FC236}">
                <a16:creationId xmlns="" xmlns:a16="http://schemas.microsoft.com/office/drawing/2014/main" id="{CB131BE0-D9C1-4652-9DEE-3A065331C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4264" y="2238156"/>
            <a:ext cx="6753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400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6" name="Rectangle 4">
            <a:extLst>
              <a:ext uri="{FF2B5EF4-FFF2-40B4-BE49-F238E27FC236}">
                <a16:creationId xmlns="" xmlns:a16="http://schemas.microsoft.com/office/drawing/2014/main" id="{C613B63E-34C1-4CBD-8AAE-B34E0A841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3651" y="3184243"/>
            <a:ext cx="1602118" cy="3872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lnSpc>
                <a:spcPts val="23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00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300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67" name="Rectangle 4">
            <a:extLst>
              <a:ext uri="{FF2B5EF4-FFF2-40B4-BE49-F238E27FC236}">
                <a16:creationId xmlns="" xmlns:a16="http://schemas.microsoft.com/office/drawing/2014/main" id="{732D0765-1863-4ED9-9CA9-3DB84D26E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2415" y="3092635"/>
            <a:ext cx="97120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=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24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  <p:bldP spid="149" grpId="1" animBg="1"/>
      <p:bldP spid="162" grpId="0" animBg="1"/>
      <p:bldP spid="162" grpId="1" animBg="1"/>
      <p:bldP spid="165" grpId="0" animBg="1"/>
      <p:bldP spid="165" grpId="1" animBg="1"/>
      <p:bldP spid="151" grpId="0" animBg="1"/>
      <p:bldP spid="152" grpId="0"/>
      <p:bldP spid="153" grpId="0"/>
      <p:bldP spid="154" grpId="0"/>
      <p:bldP spid="161" grpId="0"/>
      <p:bldP spid="161" grpId="1"/>
      <p:bldP spid="163" grpId="0"/>
      <p:bldP spid="163" grpId="1"/>
      <p:bldP spid="164" grpId="0"/>
      <p:bldP spid="164" grpId="1"/>
      <p:bldP spid="166" grpId="0"/>
      <p:bldP spid="166" grpId="1"/>
      <p:bldP spid="167" grpId="0"/>
      <p:bldP spid="167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矩形 148">
            <a:extLst>
              <a:ext uri="{FF2B5EF4-FFF2-40B4-BE49-F238E27FC236}">
                <a16:creationId xmlns="" xmlns:a16="http://schemas.microsoft.com/office/drawing/2014/main" id="{6D7A80B4-7E60-44BC-8758-4359F6650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551" y="4481464"/>
            <a:ext cx="2372231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="" xmlns:a16="http://schemas.microsoft.com/office/drawing/2014/main" id="{03C196DB-B95C-475F-8BAF-E8730AB24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7874" y="4465876"/>
            <a:ext cx="3035316" cy="396000"/>
          </a:xfrm>
          <a:prstGeom prst="rect">
            <a:avLst/>
          </a:prstGeom>
          <a:solidFill>
            <a:srgbClr val="93E3FF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7" name="文字方塊 4">
            <a:extLst>
              <a:ext uri="{FF2B5EF4-FFF2-40B4-BE49-F238E27FC236}">
                <a16:creationId xmlns="" xmlns:a16="http://schemas.microsoft.com/office/drawing/2014/main" id="{C17540F7-2CC9-487E-9582-023A938A2F71}"/>
              </a:ext>
            </a:extLst>
          </p:cNvPr>
          <p:cNvSpPr txBox="1"/>
          <p:nvPr/>
        </p:nvSpPr>
        <p:spPr>
          <a:xfrm>
            <a:off x="1404937" y="4425448"/>
            <a:ext cx="738201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由星期一至星期五，女性的</a:t>
            </a:r>
            <a:r>
              <a:rPr lang="zh-TW" altLang="en-US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平均入場人數是多少人？</a:t>
            </a:r>
            <a:r>
              <a:rPr lang="en-US" altLang="zh-TW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                     </a:t>
            </a:r>
            <a:r>
              <a:rPr lang="en-US" altLang="zh-TW" sz="26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600" dirty="0" smtClean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6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6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2" name="矩形 161">
            <a:extLst>
              <a:ext uri="{FF2B5EF4-FFF2-40B4-BE49-F238E27FC236}">
                <a16:creationId xmlns="" xmlns:a16="http://schemas.microsoft.com/office/drawing/2014/main" id="{23EB2DCB-1903-40FC-BBC8-A26FBC8FD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9651" y="1149239"/>
            <a:ext cx="596934" cy="505381"/>
          </a:xfrm>
          <a:prstGeom prst="rect">
            <a:avLst/>
          </a:prstGeom>
          <a:solidFill>
            <a:srgbClr val="93E3FF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="" xmlns:a16="http://schemas.microsoft.com/office/drawing/2014/main" id="{3E4A7EBA-4732-4154-8406-49F544C11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9466" y="4120217"/>
            <a:ext cx="3452641" cy="252926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116" name="组合 115">
            <a:extLst>
              <a:ext uri="{FF2B5EF4-FFF2-40B4-BE49-F238E27FC236}">
                <a16:creationId xmlns="" xmlns:a16="http://schemas.microsoft.com/office/drawing/2014/main" id="{62B0C896-469F-47A8-80E1-9958312FA40B}"/>
              </a:ext>
            </a:extLst>
          </p:cNvPr>
          <p:cNvGrpSpPr/>
          <p:nvPr/>
        </p:nvGrpSpPr>
        <p:grpSpPr>
          <a:xfrm>
            <a:off x="1294164" y="781072"/>
            <a:ext cx="6199026" cy="3612479"/>
            <a:chOff x="1294164" y="781072"/>
            <a:chExt cx="6199026" cy="3612479"/>
          </a:xfrm>
        </p:grpSpPr>
        <p:pic>
          <p:nvPicPr>
            <p:cNvPr id="124" name="图片 123">
              <a:extLst>
                <a:ext uri="{FF2B5EF4-FFF2-40B4-BE49-F238E27FC236}">
                  <a16:creationId xmlns="" xmlns:a16="http://schemas.microsoft.com/office/drawing/2014/main" id="{8473BDB8-EFA4-4322-AF1C-CAB869F1AD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47933" y="1124306"/>
              <a:ext cx="4255258" cy="2987418"/>
            </a:xfrm>
            <a:prstGeom prst="rect">
              <a:avLst/>
            </a:prstGeom>
          </p:spPr>
        </p:pic>
        <p:sp>
          <p:nvSpPr>
            <p:cNvPr id="127" name="Text Box 610">
              <a:extLst>
                <a:ext uri="{FF2B5EF4-FFF2-40B4-BE49-F238E27FC236}">
                  <a16:creationId xmlns="" xmlns:a16="http://schemas.microsoft.com/office/drawing/2014/main" id="{2E47D75B-AC82-4853-82FB-ACEECC9427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8165" y="781072"/>
              <a:ext cx="326129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50000"/>
                </a:spcBef>
                <a:buNone/>
              </a:pPr>
              <a:r>
                <a:rPr lang="zh-TW" altLang="en-US" sz="2000" u="sng" dirty="0">
                  <a:ea typeface="標楷體" panose="03000509000000000000" pitchFamily="65" charset="-120"/>
                </a:rPr>
                <a:t>環保園上星期的入場人數</a:t>
              </a:r>
            </a:p>
          </p:txBody>
        </p:sp>
        <p:sp>
          <p:nvSpPr>
            <p:cNvPr id="128" name="Text Box 611">
              <a:extLst>
                <a:ext uri="{FF2B5EF4-FFF2-40B4-BE49-F238E27FC236}">
                  <a16:creationId xmlns="" xmlns:a16="http://schemas.microsoft.com/office/drawing/2014/main" id="{F889B713-D516-44A0-9FAC-953A5CE000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9551" y="4085774"/>
              <a:ext cx="565363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400" dirty="0">
                  <a:ea typeface="標楷體" panose="03000509000000000000" pitchFamily="65" charset="-120"/>
                </a:rPr>
                <a:t>星期日 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星期一    星期二 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星期三 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en-US" altLang="zh-TW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星期四</a:t>
              </a:r>
              <a:r>
                <a:rPr lang="zh-TW" altLang="zh-CN" sz="1400" dirty="0">
                  <a:ea typeface="標楷體" panose="03000509000000000000" pitchFamily="65" charset="-120"/>
                </a:rPr>
                <a:t> </a:t>
              </a:r>
              <a:r>
                <a:rPr lang="zh-TW" altLang="en-US" sz="1400" dirty="0">
                  <a:ea typeface="標楷體" panose="03000509000000000000" pitchFamily="65" charset="-120"/>
                </a:rPr>
                <a:t>   星期五   星期六      </a:t>
              </a:r>
              <a:r>
                <a:rPr lang="zh-CN" altLang="en-US" sz="1400" dirty="0">
                  <a:ea typeface="標楷體" panose="03000509000000000000" pitchFamily="65" charset="-120"/>
                </a:rPr>
                <a:t>日子</a:t>
              </a:r>
              <a:endParaRPr lang="zh-TW" altLang="en-US" sz="1400" dirty="0">
                <a:ea typeface="標楷體" panose="03000509000000000000" pitchFamily="65" charset="-120"/>
              </a:endParaRPr>
            </a:p>
          </p:txBody>
        </p:sp>
        <p:sp>
          <p:nvSpPr>
            <p:cNvPr id="129" name="Text Box 622">
              <a:extLst>
                <a:ext uri="{FF2B5EF4-FFF2-40B4-BE49-F238E27FC236}">
                  <a16:creationId xmlns="" xmlns:a16="http://schemas.microsoft.com/office/drawing/2014/main" id="{62079975-CC19-4C6B-9CA1-74C703FF5C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0810" y="977493"/>
              <a:ext cx="610275" cy="3272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800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600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400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 200</a:t>
              </a:r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endParaRPr lang="en-US" altLang="zh-TW" sz="1800" dirty="0"/>
            </a:p>
            <a:p>
              <a:pPr algn="r" eaLnBrk="1" hangingPunct="1">
                <a:spcBef>
                  <a:spcPts val="0"/>
                </a:spcBef>
                <a:spcAft>
                  <a:spcPts val="400"/>
                </a:spcAft>
                <a:buFontTx/>
                <a:buNone/>
              </a:pPr>
              <a:r>
                <a:rPr lang="en-US" altLang="zh-TW" sz="1800" dirty="0"/>
                <a:t>   0</a:t>
              </a:r>
            </a:p>
          </p:txBody>
        </p:sp>
        <p:sp>
          <p:nvSpPr>
            <p:cNvPr id="130" name="Text Box 624">
              <a:extLst>
                <a:ext uri="{FF2B5EF4-FFF2-40B4-BE49-F238E27FC236}">
                  <a16:creationId xmlns="" xmlns:a16="http://schemas.microsoft.com/office/drawing/2014/main" id="{10F747B2-53C7-42A3-AF8B-016B22BDB2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876877" y="2556945"/>
              <a:ext cx="120390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zh-CN" altLang="en-US" sz="1800" dirty="0">
                  <a:ea typeface="標楷體" panose="03000509000000000000" pitchFamily="65" charset="-120"/>
                </a:rPr>
                <a:t>入場人數</a:t>
              </a:r>
              <a:endParaRPr lang="en-US" altLang="zh-TW" sz="1800" dirty="0">
                <a:ea typeface="標楷體" panose="03000509000000000000" pitchFamily="65" charset="-120"/>
              </a:endParaRPr>
            </a:p>
          </p:txBody>
        </p:sp>
        <p:grpSp>
          <p:nvGrpSpPr>
            <p:cNvPr id="131" name="组合 130">
              <a:extLst>
                <a:ext uri="{FF2B5EF4-FFF2-40B4-BE49-F238E27FC236}">
                  <a16:creationId xmlns="" xmlns:a16="http://schemas.microsoft.com/office/drawing/2014/main" id="{18B89766-7822-4484-A3D1-213D0C079B9A}"/>
                </a:ext>
              </a:extLst>
            </p:cNvPr>
            <p:cNvGrpSpPr/>
            <p:nvPr/>
          </p:nvGrpSpPr>
          <p:grpSpPr>
            <a:xfrm>
              <a:off x="6505435" y="1198274"/>
              <a:ext cx="551149" cy="415637"/>
              <a:chOff x="6925062" y="1246555"/>
              <a:chExt cx="587605" cy="458885"/>
            </a:xfrm>
          </p:grpSpPr>
          <p:grpSp>
            <p:nvGrpSpPr>
              <p:cNvPr id="139" name="组合 138">
                <a:extLst>
                  <a:ext uri="{FF2B5EF4-FFF2-40B4-BE49-F238E27FC236}">
                    <a16:creationId xmlns="" xmlns:a16="http://schemas.microsoft.com/office/drawing/2014/main" id="{7161E002-B1CF-4857-9E12-0FE4E26C82DA}"/>
                  </a:ext>
                </a:extLst>
              </p:cNvPr>
              <p:cNvGrpSpPr/>
              <p:nvPr/>
            </p:nvGrpSpPr>
            <p:grpSpPr>
              <a:xfrm>
                <a:off x="7023350" y="1246555"/>
                <a:ext cx="309819" cy="107925"/>
                <a:chOff x="0" y="0"/>
                <a:chExt cx="310317" cy="108000"/>
              </a:xfrm>
            </p:grpSpPr>
            <p:cxnSp>
              <p:nvCxnSpPr>
                <p:cNvPr id="141" name="直接连接符 140">
                  <a:extLst>
                    <a:ext uri="{FF2B5EF4-FFF2-40B4-BE49-F238E27FC236}">
                      <a16:creationId xmlns="" xmlns:a16="http://schemas.microsoft.com/office/drawing/2014/main" id="{5853520C-4E78-4074-8990-1EB405C7304E}"/>
                    </a:ext>
                  </a:extLst>
                </p:cNvPr>
                <p:cNvCxnSpPr/>
                <p:nvPr/>
              </p:nvCxnSpPr>
              <p:spPr>
                <a:xfrm>
                  <a:off x="0" y="56099"/>
                  <a:ext cx="310317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2" name="组合 141">
                  <a:extLst>
                    <a:ext uri="{FF2B5EF4-FFF2-40B4-BE49-F238E27FC236}">
                      <a16:creationId xmlns="" xmlns:a16="http://schemas.microsoft.com/office/drawing/2014/main" id="{1805152F-F09D-429A-8B50-BA2F2E9B8CF8}"/>
                    </a:ext>
                  </a:extLst>
                </p:cNvPr>
                <p:cNvGrpSpPr/>
                <p:nvPr/>
              </p:nvGrpSpPr>
              <p:grpSpPr>
                <a:xfrm>
                  <a:off x="84147" y="0"/>
                  <a:ext cx="108000" cy="108000"/>
                  <a:chOff x="0" y="0"/>
                  <a:chExt cx="63692" cy="61186"/>
                </a:xfrm>
              </p:grpSpPr>
              <p:cxnSp>
                <p:nvCxnSpPr>
                  <p:cNvPr id="143" name="直接连接符 142">
                    <a:extLst>
                      <a:ext uri="{FF2B5EF4-FFF2-40B4-BE49-F238E27FC236}">
                        <a16:creationId xmlns="" xmlns:a16="http://schemas.microsoft.com/office/drawing/2014/main" id="{11107973-C733-477D-809E-027D33E65B8F}"/>
                      </a:ext>
                    </a:extLst>
                  </p:cNvPr>
                  <p:cNvCxnSpPr/>
                  <p:nvPr/>
                </p:nvCxnSpPr>
                <p:spPr>
                  <a:xfrm>
                    <a:off x="2506" y="0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接连接符 143">
                    <a:extLst>
                      <a:ext uri="{FF2B5EF4-FFF2-40B4-BE49-F238E27FC236}">
                        <a16:creationId xmlns="" xmlns:a16="http://schemas.microsoft.com/office/drawing/2014/main" id="{EF3FBEB0-9C35-4BBF-A2F1-E0956E9B1AB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0" y="0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40" name="文本框 10">
                <a:extLst>
                  <a:ext uri="{FF2B5EF4-FFF2-40B4-BE49-F238E27FC236}">
                    <a16:creationId xmlns="" xmlns:a16="http://schemas.microsoft.com/office/drawing/2014/main" id="{BB7E27E8-467F-436E-A0C1-69FED526F6EE}"/>
                  </a:ext>
                </a:extLst>
              </p:cNvPr>
              <p:cNvSpPr txBox="1"/>
              <p:nvPr/>
            </p:nvSpPr>
            <p:spPr>
              <a:xfrm>
                <a:off x="6925062" y="1392376"/>
                <a:ext cx="587605" cy="313064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ts val="2000"/>
                  </a:lnSpc>
                  <a:spcBef>
                    <a:spcPts val="150"/>
                  </a:spcBef>
                  <a:spcAft>
                    <a:spcPts val="1200"/>
                  </a:spcAft>
                </a:pPr>
                <a:r>
                  <a:rPr lang="zh-CN" kern="100" dirty="0">
                    <a:effectLst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女性</a:t>
                </a:r>
                <a:endParaRPr lang="zh-CN" kern="1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32" name="组合 131">
              <a:extLst>
                <a:ext uri="{FF2B5EF4-FFF2-40B4-BE49-F238E27FC236}">
                  <a16:creationId xmlns="" xmlns:a16="http://schemas.microsoft.com/office/drawing/2014/main" id="{8F62A62F-0D77-4D96-8612-D92534D8DFEA}"/>
                </a:ext>
              </a:extLst>
            </p:cNvPr>
            <p:cNvGrpSpPr/>
            <p:nvPr/>
          </p:nvGrpSpPr>
          <p:grpSpPr>
            <a:xfrm>
              <a:off x="6523651" y="1753255"/>
              <a:ext cx="501700" cy="484901"/>
              <a:chOff x="6925998" y="1921587"/>
              <a:chExt cx="534885" cy="535356"/>
            </a:xfrm>
          </p:grpSpPr>
          <p:grpSp>
            <p:nvGrpSpPr>
              <p:cNvPr id="133" name="组合 132">
                <a:extLst>
                  <a:ext uri="{FF2B5EF4-FFF2-40B4-BE49-F238E27FC236}">
                    <a16:creationId xmlns="" xmlns:a16="http://schemas.microsoft.com/office/drawing/2014/main" id="{E7C9DA93-F213-462A-ACA4-0BC548B8C143}"/>
                  </a:ext>
                </a:extLst>
              </p:cNvPr>
              <p:cNvGrpSpPr/>
              <p:nvPr/>
            </p:nvGrpSpPr>
            <p:grpSpPr>
              <a:xfrm>
                <a:off x="7019108" y="1921587"/>
                <a:ext cx="309819" cy="107925"/>
                <a:chOff x="-4249" y="214491"/>
                <a:chExt cx="310317" cy="108000"/>
              </a:xfrm>
            </p:grpSpPr>
            <p:cxnSp>
              <p:nvCxnSpPr>
                <p:cNvPr id="135" name="直接连接符 134">
                  <a:extLst>
                    <a:ext uri="{FF2B5EF4-FFF2-40B4-BE49-F238E27FC236}">
                      <a16:creationId xmlns="" xmlns:a16="http://schemas.microsoft.com/office/drawing/2014/main" id="{28E236B4-7D00-4FC8-8E12-4529BDFC29C2}"/>
                    </a:ext>
                  </a:extLst>
                </p:cNvPr>
                <p:cNvCxnSpPr/>
                <p:nvPr/>
              </p:nvCxnSpPr>
              <p:spPr>
                <a:xfrm>
                  <a:off x="-4249" y="270589"/>
                  <a:ext cx="310317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6" name="组合 135">
                  <a:extLst>
                    <a:ext uri="{FF2B5EF4-FFF2-40B4-BE49-F238E27FC236}">
                      <a16:creationId xmlns="" xmlns:a16="http://schemas.microsoft.com/office/drawing/2014/main" id="{18F0DFBA-2409-4FC5-A3BD-A20F80D76259}"/>
                    </a:ext>
                  </a:extLst>
                </p:cNvPr>
                <p:cNvGrpSpPr/>
                <p:nvPr/>
              </p:nvGrpSpPr>
              <p:grpSpPr>
                <a:xfrm>
                  <a:off x="79898" y="214491"/>
                  <a:ext cx="108000" cy="108000"/>
                  <a:chOff x="-2506" y="121517"/>
                  <a:chExt cx="63692" cy="61186"/>
                </a:xfrm>
              </p:grpSpPr>
              <p:cxnSp>
                <p:nvCxnSpPr>
                  <p:cNvPr id="137" name="直接连接符 136">
                    <a:extLst>
                      <a:ext uri="{FF2B5EF4-FFF2-40B4-BE49-F238E27FC236}">
                        <a16:creationId xmlns="" xmlns:a16="http://schemas.microsoft.com/office/drawing/2014/main" id="{BFD8FEF5-1342-4354-845D-71E8F7ECD3BF}"/>
                      </a:ext>
                    </a:extLst>
                  </p:cNvPr>
                  <p:cNvCxnSpPr/>
                  <p:nvPr/>
                </p:nvCxnSpPr>
                <p:spPr>
                  <a:xfrm>
                    <a:off x="0" y="121517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接连接符 137">
                    <a:extLst>
                      <a:ext uri="{FF2B5EF4-FFF2-40B4-BE49-F238E27FC236}">
                        <a16:creationId xmlns="" xmlns:a16="http://schemas.microsoft.com/office/drawing/2014/main" id="{4565AE83-F5CD-4577-A1DF-077E23E6F2D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-2506" y="121517"/>
                    <a:ext cx="61186" cy="6118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4" name="文本框 10">
                <a:extLst>
                  <a:ext uri="{FF2B5EF4-FFF2-40B4-BE49-F238E27FC236}">
                    <a16:creationId xmlns="" xmlns:a16="http://schemas.microsoft.com/office/drawing/2014/main" id="{2B30F288-CFE0-45DB-9F49-40C72F9888CE}"/>
                  </a:ext>
                </a:extLst>
              </p:cNvPr>
              <p:cNvSpPr txBox="1"/>
              <p:nvPr/>
            </p:nvSpPr>
            <p:spPr>
              <a:xfrm>
                <a:off x="6925998" y="2086542"/>
                <a:ext cx="534885" cy="370401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lnSpc>
                    <a:spcPts val="2000"/>
                  </a:lnSpc>
                  <a:spcBef>
                    <a:spcPts val="150"/>
                  </a:spcBef>
                  <a:spcAft>
                    <a:spcPts val="0"/>
                  </a:spcAft>
                </a:pPr>
                <a:r>
                  <a:rPr lang="zh-CN" kern="100" dirty="0">
                    <a:effectLst/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男性</a:t>
                </a:r>
                <a:endParaRPr lang="zh-CN" kern="100" dirty="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45" name="Rectangle 4">
            <a:extLst>
              <a:ext uri="{FF2B5EF4-FFF2-40B4-BE49-F238E27FC236}">
                <a16:creationId xmlns="" xmlns:a16="http://schemas.microsoft.com/office/drawing/2014/main" id="{DA22EEF2-557B-4795-94FE-B47892038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129" y="4433242"/>
            <a:ext cx="1020762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33.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6" name="Rectangle 4">
            <a:extLst>
              <a:ext uri="{FF2B5EF4-FFF2-40B4-BE49-F238E27FC236}">
                <a16:creationId xmlns="" xmlns:a16="http://schemas.microsoft.com/office/drawing/2014/main" id="{DA07BE6E-AAF5-4AB5-BB75-B4AC83D18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4393893"/>
            <a:ext cx="599807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(c)</a:t>
            </a:r>
            <a:endParaRPr kumimoji="1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3" name="Rectangle 4">
            <a:extLst>
              <a:ext uri="{FF2B5EF4-FFF2-40B4-BE49-F238E27FC236}">
                <a16:creationId xmlns="" xmlns:a16="http://schemas.microsoft.com/office/drawing/2014/main" id="{0D1FA97D-B676-4A67-91C4-69A0889DD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6769" y="1869420"/>
            <a:ext cx="6753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500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4" name="Rectangle 4">
            <a:extLst>
              <a:ext uri="{FF2B5EF4-FFF2-40B4-BE49-F238E27FC236}">
                <a16:creationId xmlns="" xmlns:a16="http://schemas.microsoft.com/office/drawing/2014/main" id="{CB131BE0-D9C1-4652-9DEE-3A065331C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6020" y="2557430"/>
            <a:ext cx="6753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400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6" name="Rectangle 4">
            <a:extLst>
              <a:ext uri="{FF2B5EF4-FFF2-40B4-BE49-F238E27FC236}">
                <a16:creationId xmlns="" xmlns:a16="http://schemas.microsoft.com/office/drawing/2014/main" id="{C613B63E-34C1-4CBD-8AAE-B34E0A841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306" y="5092730"/>
            <a:ext cx="4204118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(400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500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100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400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200)÷5</a:t>
            </a:r>
            <a:endParaRPr lang="zh-CN" altLang="en-US" sz="22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7" name="Rectangle 4">
            <a:extLst>
              <a:ext uri="{FF2B5EF4-FFF2-40B4-BE49-F238E27FC236}">
                <a16:creationId xmlns="" xmlns:a16="http://schemas.microsoft.com/office/drawing/2014/main" id="{732D0765-1863-4ED9-9CA9-3DB84D26E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0821" y="5083183"/>
            <a:ext cx="97120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defRPr/>
            </a:pPr>
            <a:r>
              <a:rPr lang="en-US" altLang="zh-CN" sz="2400" b="0" dirty="0">
                <a:solidFill>
                  <a:srgbClr val="0000FF"/>
                </a:solidFill>
                <a:latin typeface="+mj-lt"/>
                <a:ea typeface="標楷體" panose="03000509000000000000" pitchFamily="65" charset="-120"/>
              </a:rPr>
              <a:t>=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320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="" xmlns:a16="http://schemas.microsoft.com/office/drawing/2014/main" id="{07778353-220A-4205-8FB8-FF8243C1A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895" y="3654239"/>
            <a:ext cx="6753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100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57FB188F-8FC6-4C2D-9399-456B360B2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7242" y="2238156"/>
            <a:ext cx="6753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400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="" xmlns:a16="http://schemas.microsoft.com/office/drawing/2014/main" id="{583C6250-89B1-4BE3-A588-26D5B9D83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6324" y="3292980"/>
            <a:ext cx="675333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200</a:t>
            </a:r>
            <a:endParaRPr kumimoji="1" lang="zh-CN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任意多边形: 形状 2">
            <a:extLst>
              <a:ext uri="{FF2B5EF4-FFF2-40B4-BE49-F238E27FC236}">
                <a16:creationId xmlns="" xmlns:a16="http://schemas.microsoft.com/office/drawing/2014/main" id="{CE6FD69B-F86D-482E-B869-B8F11E043F80}"/>
              </a:ext>
            </a:extLst>
          </p:cNvPr>
          <p:cNvSpPr/>
          <p:nvPr/>
        </p:nvSpPr>
        <p:spPr bwMode="auto">
          <a:xfrm>
            <a:off x="2872509" y="2253673"/>
            <a:ext cx="2780146" cy="1468582"/>
          </a:xfrm>
          <a:custGeom>
            <a:avLst/>
            <a:gdLst>
              <a:gd name="connsiteX0" fmla="*/ 0 w 2780146"/>
              <a:gd name="connsiteY0" fmla="*/ 369454 h 1468582"/>
              <a:gd name="connsiteX1" fmla="*/ 701964 w 2780146"/>
              <a:gd name="connsiteY1" fmla="*/ 0 h 1468582"/>
              <a:gd name="connsiteX2" fmla="*/ 1394691 w 2780146"/>
              <a:gd name="connsiteY2" fmla="*/ 1468582 h 1468582"/>
              <a:gd name="connsiteX3" fmla="*/ 2078182 w 2780146"/>
              <a:gd name="connsiteY3" fmla="*/ 369454 h 1468582"/>
              <a:gd name="connsiteX4" fmla="*/ 2780146 w 2780146"/>
              <a:gd name="connsiteY4" fmla="*/ 1099127 h 1468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0146" h="1468582">
                <a:moveTo>
                  <a:pt x="0" y="369454"/>
                </a:moveTo>
                <a:lnTo>
                  <a:pt x="701964" y="0"/>
                </a:lnTo>
                <a:lnTo>
                  <a:pt x="1394691" y="1468582"/>
                </a:lnTo>
                <a:lnTo>
                  <a:pt x="2078182" y="369454"/>
                </a:lnTo>
                <a:lnTo>
                  <a:pt x="2780146" y="1099127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241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  <p:bldP spid="149" grpId="1" animBg="1"/>
      <p:bldP spid="50" grpId="0" animBg="1"/>
      <p:bldP spid="162" grpId="0" animBg="1"/>
      <p:bldP spid="45" grpId="0" animBg="1"/>
      <p:bldP spid="163" grpId="0"/>
      <p:bldP spid="164" grpId="0"/>
      <p:bldP spid="166" grpId="0"/>
      <p:bldP spid="167" grpId="0"/>
      <p:bldP spid="46" grpId="0"/>
      <p:bldP spid="47" grpId="0"/>
      <p:bldP spid="48" grpId="0"/>
      <p:bldP spid="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C6C57AF-422E-AC0A-2379-1C774908A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257" y="863174"/>
            <a:ext cx="70784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(c)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="" xmlns:a16="http://schemas.microsoft.com/office/drawing/2014/main" id="{7E9E2446-7810-9016-22C8-78D30DA74E83}"/>
              </a:ext>
            </a:extLst>
          </p:cNvPr>
          <p:cNvSpPr txBox="1"/>
          <p:nvPr/>
        </p:nvSpPr>
        <p:spPr>
          <a:xfrm>
            <a:off x="1367994" y="863174"/>
            <a:ext cx="7175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由星期一至星期五，女性的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平均入場人數是多少人？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           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A64E22DB-BC74-8A40-E128-E52315751E79}"/>
              </a:ext>
            </a:extLst>
          </p:cNvPr>
          <p:cNvSpPr/>
          <p:nvPr/>
        </p:nvSpPr>
        <p:spPr bwMode="auto">
          <a:xfrm>
            <a:off x="1123235" y="2021986"/>
            <a:ext cx="6974102" cy="2227797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89694CF2-0CD8-59BB-64B5-C24894C44DDA}"/>
              </a:ext>
            </a:extLst>
          </p:cNvPr>
          <p:cNvSpPr txBox="1"/>
          <p:nvPr/>
        </p:nvSpPr>
        <p:spPr>
          <a:xfrm>
            <a:off x="1197724" y="2624770"/>
            <a:ext cx="12715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320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E5B4634B-6F0C-DB83-DD2D-02DDD4E5F8E8}"/>
              </a:ext>
            </a:extLst>
          </p:cNvPr>
          <p:cNvSpPr txBox="1"/>
          <p:nvPr/>
        </p:nvSpPr>
        <p:spPr>
          <a:xfrm>
            <a:off x="1197723" y="3112567"/>
            <a:ext cx="697410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由星期一至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星期五</a:t>
            </a:r>
            <a:r>
              <a:rPr lang="zh-TW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女性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平均入場人數</a:t>
            </a:r>
            <a:r>
              <a:rPr lang="zh-TW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是</a:t>
            </a:r>
            <a:endParaRPr lang="en-US" altLang="zh-TW" sz="2800" dirty="0" smtClean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en-US" altLang="zh-TW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320</a:t>
            </a: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人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D2E3B239-941C-8C75-0000-34AA7EB3519B}"/>
              </a:ext>
            </a:extLst>
          </p:cNvPr>
          <p:cNvSpPr txBox="1"/>
          <p:nvPr/>
        </p:nvSpPr>
        <p:spPr>
          <a:xfrm>
            <a:off x="1454151" y="2128054"/>
            <a:ext cx="5463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(400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500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400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200)÷5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TextBox 20">
            <a:extLst>
              <a:ext uri="{FF2B5EF4-FFF2-40B4-BE49-F238E27FC236}">
                <a16:creationId xmlns="" xmlns:a16="http://schemas.microsoft.com/office/drawing/2014/main" id="{77EB36AE-9FF2-7C30-989C-00DDE93EF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9090" y="2095174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TextBox 20">
            <a:extLst>
              <a:ext uri="{FF2B5EF4-FFF2-40B4-BE49-F238E27FC236}">
                <a16:creationId xmlns="" xmlns:a16="http://schemas.microsoft.com/office/drawing/2014/main" id="{11B75B34-17FA-D625-940C-50FAF5662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9090" y="2647372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0556569E-D6CD-4047-9539-B86C02E97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405" y="884775"/>
            <a:ext cx="796830" cy="49244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33.</a:t>
            </a:r>
            <a:r>
              <a:rPr kumimoji="1" lang="zh-TW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887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38" grpId="0"/>
      <p:bldP spid="43" grpId="0"/>
      <p:bldP spid="4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9ABE67A1-252A-8062-D7F7-0A0622A5B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ADD83355-7626-67EA-E093-717482FC8E06}"/>
              </a:ext>
            </a:extLst>
          </p:cNvPr>
          <p:cNvSpPr txBox="1"/>
          <p:nvPr/>
        </p:nvSpPr>
        <p:spPr>
          <a:xfrm>
            <a:off x="795337" y="904796"/>
            <a:ext cx="769143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攸文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個大小相同的菱形，組成圖一及圖二的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形狀。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26" name="群組 25">
            <a:extLst>
              <a:ext uri="{FF2B5EF4-FFF2-40B4-BE49-F238E27FC236}">
                <a16:creationId xmlns="" xmlns:a16="http://schemas.microsoft.com/office/drawing/2014/main" id="{48302145-7B12-87E7-8AF9-14DE33AFAF31}"/>
              </a:ext>
            </a:extLst>
          </p:cNvPr>
          <p:cNvGrpSpPr/>
          <p:nvPr/>
        </p:nvGrpSpPr>
        <p:grpSpPr>
          <a:xfrm>
            <a:off x="5820616" y="1948925"/>
            <a:ext cx="1942961" cy="940765"/>
            <a:chOff x="5873819" y="3165599"/>
            <a:chExt cx="1942961" cy="940765"/>
          </a:xfrm>
        </p:grpSpPr>
        <p:cxnSp>
          <p:nvCxnSpPr>
            <p:cNvPr id="10" name="直線接點 9">
              <a:extLst>
                <a:ext uri="{FF2B5EF4-FFF2-40B4-BE49-F238E27FC236}">
                  <a16:creationId xmlns="" xmlns:a16="http://schemas.microsoft.com/office/drawing/2014/main" id="{4D23505C-5CB3-A533-17FE-2BBA02720E3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845300" y="342900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" name="直線接點 11">
              <a:extLst>
                <a:ext uri="{FF2B5EF4-FFF2-40B4-BE49-F238E27FC236}">
                  <a16:creationId xmlns="" xmlns:a16="http://schemas.microsoft.com/office/drawing/2014/main" id="{54C29396-BB80-98C9-5823-1E14F9AA2A3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377646" y="3165599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" name="直線接點 12">
              <a:extLst>
                <a:ext uri="{FF2B5EF4-FFF2-40B4-BE49-F238E27FC236}">
                  <a16:creationId xmlns="" xmlns:a16="http://schemas.microsoft.com/office/drawing/2014/main" id="{B7D16198-C730-8865-7034-4545B120839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12954" y="316560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" name="直線接點 13">
              <a:extLst>
                <a:ext uri="{FF2B5EF4-FFF2-40B4-BE49-F238E27FC236}">
                  <a16:creationId xmlns="" xmlns:a16="http://schemas.microsoft.com/office/drawing/2014/main" id="{8A3C97FE-0372-CC21-87F0-7D4457CF47B6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7079127" y="356400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5" name="直線接點 14">
              <a:extLst>
                <a:ext uri="{FF2B5EF4-FFF2-40B4-BE49-F238E27FC236}">
                  <a16:creationId xmlns="" xmlns:a16="http://schemas.microsoft.com/office/drawing/2014/main" id="{E7B41DB9-2687-903F-4911-4D7816E747C0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7546780" y="3836364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6" name="直線接點 15">
              <a:extLst>
                <a:ext uri="{FF2B5EF4-FFF2-40B4-BE49-F238E27FC236}">
                  <a16:creationId xmlns="" xmlns:a16="http://schemas.microsoft.com/office/drawing/2014/main" id="{B0FE4957-3212-446F-1078-CFD35A13290B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7079127" y="303060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" name="直線接點 16">
              <a:extLst>
                <a:ext uri="{FF2B5EF4-FFF2-40B4-BE49-F238E27FC236}">
                  <a16:creationId xmlns="" xmlns:a16="http://schemas.microsoft.com/office/drawing/2014/main" id="{B110F442-CA7F-F873-B97D-D856719F9391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6611473" y="3563999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8" name="直線接點 17">
              <a:extLst>
                <a:ext uri="{FF2B5EF4-FFF2-40B4-BE49-F238E27FC236}">
                  <a16:creationId xmlns="" xmlns:a16="http://schemas.microsoft.com/office/drawing/2014/main" id="{01E28E58-F99B-8441-9CC1-71AF1E28670D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6143819" y="383515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9" name="直線接點 18">
              <a:extLst>
                <a:ext uri="{FF2B5EF4-FFF2-40B4-BE49-F238E27FC236}">
                  <a16:creationId xmlns="" xmlns:a16="http://schemas.microsoft.com/office/drawing/2014/main" id="{F551B162-1558-7EC8-4A29-67583ECA7A5A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6611473" y="3030599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2" name="直線接點 21">
              <a:extLst>
                <a:ext uri="{FF2B5EF4-FFF2-40B4-BE49-F238E27FC236}">
                  <a16:creationId xmlns="" xmlns:a16="http://schemas.microsoft.com/office/drawing/2014/main" id="{C3B96181-2F45-CD5D-E1C3-81C66E7FDC0A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6611474" y="3833813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3" name="直線接點 22">
              <a:extLst>
                <a:ext uri="{FF2B5EF4-FFF2-40B4-BE49-F238E27FC236}">
                  <a16:creationId xmlns="" xmlns:a16="http://schemas.microsoft.com/office/drawing/2014/main" id="{F98BE711-BD24-1D13-8871-8DC723D95372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6143819" y="3567207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4" name="直線接點 23">
              <a:extLst>
                <a:ext uri="{FF2B5EF4-FFF2-40B4-BE49-F238E27FC236}">
                  <a16:creationId xmlns="" xmlns:a16="http://schemas.microsoft.com/office/drawing/2014/main" id="{F949014F-6380-1BE7-DFD9-CA490F1A392F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7546780" y="3567206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5" name="直線接點 24">
              <a:extLst>
                <a:ext uri="{FF2B5EF4-FFF2-40B4-BE49-F238E27FC236}">
                  <a16:creationId xmlns="" xmlns:a16="http://schemas.microsoft.com/office/drawing/2014/main" id="{115E3FB0-E4B5-D7CD-80AE-8517A6795D03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7079127" y="3834062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46" name="群組 45">
            <a:extLst>
              <a:ext uri="{FF2B5EF4-FFF2-40B4-BE49-F238E27FC236}">
                <a16:creationId xmlns="" xmlns:a16="http://schemas.microsoft.com/office/drawing/2014/main" id="{9AD8A7FF-4226-7234-C9F0-556CCD25C133}"/>
              </a:ext>
            </a:extLst>
          </p:cNvPr>
          <p:cNvGrpSpPr/>
          <p:nvPr/>
        </p:nvGrpSpPr>
        <p:grpSpPr>
          <a:xfrm>
            <a:off x="2074555" y="2078794"/>
            <a:ext cx="2089888" cy="813249"/>
            <a:chOff x="2455555" y="3036811"/>
            <a:chExt cx="2089888" cy="813249"/>
          </a:xfrm>
        </p:grpSpPr>
        <p:cxnSp>
          <p:nvCxnSpPr>
            <p:cNvPr id="37" name="直線接點 36">
              <a:extLst>
                <a:ext uri="{FF2B5EF4-FFF2-40B4-BE49-F238E27FC236}">
                  <a16:creationId xmlns="" xmlns:a16="http://schemas.microsoft.com/office/drawing/2014/main" id="{52E9AAC7-BD40-032F-BA84-69C031A94A77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3265555" y="2491237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38" name="直線接點 37">
              <a:extLst>
                <a:ext uri="{FF2B5EF4-FFF2-40B4-BE49-F238E27FC236}">
                  <a16:creationId xmlns="" xmlns:a16="http://schemas.microsoft.com/office/drawing/2014/main" id="{FC1C5466-FFF8-0179-2CC6-4417DE51B9F0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2804715" y="2771943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39" name="直線接點 38">
              <a:extLst>
                <a:ext uri="{FF2B5EF4-FFF2-40B4-BE49-F238E27FC236}">
                  <a16:creationId xmlns="" xmlns:a16="http://schemas.microsoft.com/office/drawing/2014/main" id="{0B0945E4-B36A-C509-A65A-6143A0D3FE6A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2797901" y="3572897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1" name="直線接點 40">
              <a:extLst>
                <a:ext uri="{FF2B5EF4-FFF2-40B4-BE49-F238E27FC236}">
                  <a16:creationId xmlns="" xmlns:a16="http://schemas.microsoft.com/office/drawing/2014/main" id="{F3A09FF0-9FAF-355D-6977-7C5F2C111DDF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3729917" y="2768742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2" name="直線接點 41">
              <a:extLst>
                <a:ext uri="{FF2B5EF4-FFF2-40B4-BE49-F238E27FC236}">
                  <a16:creationId xmlns="" xmlns:a16="http://schemas.microsoft.com/office/drawing/2014/main" id="{2B30820E-F9F8-A627-43B1-67FB7C4B3A07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3735443" y="2501943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3" name="直線接點 42">
              <a:extLst>
                <a:ext uri="{FF2B5EF4-FFF2-40B4-BE49-F238E27FC236}">
                  <a16:creationId xmlns="" xmlns:a16="http://schemas.microsoft.com/office/drawing/2014/main" id="{4F6AE151-EFF4-6272-5902-2BF780135FFE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3272369" y="2768655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4" name="直線接點 43">
              <a:extLst>
                <a:ext uri="{FF2B5EF4-FFF2-40B4-BE49-F238E27FC236}">
                  <a16:creationId xmlns="" xmlns:a16="http://schemas.microsoft.com/office/drawing/2014/main" id="{336B68BF-C8D3-6BB2-BE23-EB78CA34ECAE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4203097" y="358006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45" name="直線接點 44">
              <a:extLst>
                <a:ext uri="{FF2B5EF4-FFF2-40B4-BE49-F238E27FC236}">
                  <a16:creationId xmlns="" xmlns:a16="http://schemas.microsoft.com/office/drawing/2014/main" id="{73FECFB2-3243-79E5-F50C-79F801B2FC0F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4197753" y="2766811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F4A05053-000B-F26C-D4A1-89246D5A7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251" y="2647805"/>
            <a:ext cx="90647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圖一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="" xmlns:a16="http://schemas.microsoft.com/office/drawing/2014/main" id="{9F03E70D-56F1-C92C-D4A1-B3312B16D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367" y="2647805"/>
            <a:ext cx="104279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圖二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="" xmlns:a16="http://schemas.microsoft.com/office/drawing/2014/main" id="{A433F9E1-6E6E-E053-CDC2-02131DD59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3223965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0" name="文字方塊 49">
            <a:extLst>
              <a:ext uri="{FF2B5EF4-FFF2-40B4-BE49-F238E27FC236}">
                <a16:creationId xmlns="" xmlns:a16="http://schemas.microsoft.com/office/drawing/2014/main" id="{F7102FCD-ABC0-EDF0-7F06-3C1781BE6275}"/>
              </a:ext>
            </a:extLst>
          </p:cNvPr>
          <p:cNvSpPr txBox="1"/>
          <p:nvPr/>
        </p:nvSpPr>
        <p:spPr>
          <a:xfrm>
            <a:off x="1404938" y="3223965"/>
            <a:ext cx="7272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在答題紙上，畫出圖一的所有對稱軸。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矩形 50">
            <a:extLst>
              <a:ext uri="{FF2B5EF4-FFF2-40B4-BE49-F238E27FC236}">
                <a16:creationId xmlns="" xmlns:a16="http://schemas.microsoft.com/office/drawing/2014/main" id="{CA6D32B8-9F41-B8AC-6D20-58348CEFA98E}"/>
              </a:ext>
            </a:extLst>
          </p:cNvPr>
          <p:cNvSpPr/>
          <p:nvPr/>
        </p:nvSpPr>
        <p:spPr bwMode="auto">
          <a:xfrm>
            <a:off x="1557339" y="3859900"/>
            <a:ext cx="2786062" cy="1690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52" name="群組 51">
            <a:extLst>
              <a:ext uri="{FF2B5EF4-FFF2-40B4-BE49-F238E27FC236}">
                <a16:creationId xmlns="" xmlns:a16="http://schemas.microsoft.com/office/drawing/2014/main" id="{A8D2DE25-DF26-15C9-F574-454CB3DE8235}"/>
              </a:ext>
            </a:extLst>
          </p:cNvPr>
          <p:cNvGrpSpPr/>
          <p:nvPr/>
        </p:nvGrpSpPr>
        <p:grpSpPr>
          <a:xfrm>
            <a:off x="1879265" y="4298135"/>
            <a:ext cx="2089888" cy="813249"/>
            <a:chOff x="2455555" y="3036811"/>
            <a:chExt cx="2089888" cy="813249"/>
          </a:xfrm>
        </p:grpSpPr>
        <p:cxnSp>
          <p:nvCxnSpPr>
            <p:cNvPr id="53" name="直線接點 52">
              <a:extLst>
                <a:ext uri="{FF2B5EF4-FFF2-40B4-BE49-F238E27FC236}">
                  <a16:creationId xmlns="" xmlns:a16="http://schemas.microsoft.com/office/drawing/2014/main" id="{6102111B-7A5F-3D41-D8D4-922366B4C09F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3265555" y="2491237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4" name="直線接點 53">
              <a:extLst>
                <a:ext uri="{FF2B5EF4-FFF2-40B4-BE49-F238E27FC236}">
                  <a16:creationId xmlns="" xmlns:a16="http://schemas.microsoft.com/office/drawing/2014/main" id="{20A6E09D-F0A6-6336-1CA1-DE8AC202E2D4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2804715" y="2771943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5" name="直線接點 54">
              <a:extLst>
                <a:ext uri="{FF2B5EF4-FFF2-40B4-BE49-F238E27FC236}">
                  <a16:creationId xmlns="" xmlns:a16="http://schemas.microsoft.com/office/drawing/2014/main" id="{38D844FF-D0F5-957B-C519-C92461041EA7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2797901" y="3572897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6" name="直線接點 55">
              <a:extLst>
                <a:ext uri="{FF2B5EF4-FFF2-40B4-BE49-F238E27FC236}">
                  <a16:creationId xmlns="" xmlns:a16="http://schemas.microsoft.com/office/drawing/2014/main" id="{57BBAC1D-1871-FF23-CA25-C41E9C5D0A84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3729917" y="2768742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7" name="直線接點 56">
              <a:extLst>
                <a:ext uri="{FF2B5EF4-FFF2-40B4-BE49-F238E27FC236}">
                  <a16:creationId xmlns="" xmlns:a16="http://schemas.microsoft.com/office/drawing/2014/main" id="{7C840D89-80F7-1AF2-CD26-CE3E19EFEEE9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3735443" y="2501943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8" name="直線接點 57">
              <a:extLst>
                <a:ext uri="{FF2B5EF4-FFF2-40B4-BE49-F238E27FC236}">
                  <a16:creationId xmlns="" xmlns:a16="http://schemas.microsoft.com/office/drawing/2014/main" id="{F5671787-9C03-D7F5-C513-996B5200A048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3272369" y="2768655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59" name="直線接點 58">
              <a:extLst>
                <a:ext uri="{FF2B5EF4-FFF2-40B4-BE49-F238E27FC236}">
                  <a16:creationId xmlns="" xmlns:a16="http://schemas.microsoft.com/office/drawing/2014/main" id="{D229A07E-C100-5C8F-4D18-F2D26A4114BB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4203097" y="358006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60" name="直線接點 59">
              <a:extLst>
                <a:ext uri="{FF2B5EF4-FFF2-40B4-BE49-F238E27FC236}">
                  <a16:creationId xmlns="" xmlns:a16="http://schemas.microsoft.com/office/drawing/2014/main" id="{3EBF2C49-AD53-BB2C-5CEF-70BF8CC0FA66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4197753" y="2766811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cxnSp>
        <p:nvCxnSpPr>
          <p:cNvPr id="62" name="直線接點 61">
            <a:extLst>
              <a:ext uri="{FF2B5EF4-FFF2-40B4-BE49-F238E27FC236}">
                <a16:creationId xmlns="" xmlns:a16="http://schemas.microsoft.com/office/drawing/2014/main" id="{68691198-D4CC-24C3-3D08-1AE07521FAAF}"/>
              </a:ext>
            </a:extLst>
          </p:cNvPr>
          <p:cNvCxnSpPr/>
          <p:nvPr/>
        </p:nvCxnSpPr>
        <p:spPr bwMode="auto">
          <a:xfrm>
            <a:off x="1848502" y="4702174"/>
            <a:ext cx="2232000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cxnSp>
        <p:nvCxnSpPr>
          <p:cNvPr id="63" name="直線接點 62">
            <a:extLst>
              <a:ext uri="{FF2B5EF4-FFF2-40B4-BE49-F238E27FC236}">
                <a16:creationId xmlns="" xmlns:a16="http://schemas.microsoft.com/office/drawing/2014/main" id="{A4626FDB-1053-FF66-5233-839E48B42A8F}"/>
              </a:ext>
            </a:extLst>
          </p:cNvPr>
          <p:cNvCxnSpPr>
            <a:cxnSpLocks/>
          </p:cNvCxnSpPr>
          <p:nvPr/>
        </p:nvCxnSpPr>
        <p:spPr bwMode="auto">
          <a:xfrm flipV="1">
            <a:off x="2910539" y="3963193"/>
            <a:ext cx="0" cy="1468436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solid"/>
            <a:round/>
            <a:headEnd/>
            <a:tailEnd/>
          </a:ln>
        </p:spPr>
      </p:cxnSp>
      <p:cxnSp>
        <p:nvCxnSpPr>
          <p:cNvPr id="66" name="直線接點 65">
            <a:extLst>
              <a:ext uri="{FF2B5EF4-FFF2-40B4-BE49-F238E27FC236}">
                <a16:creationId xmlns="" xmlns:a16="http://schemas.microsoft.com/office/drawing/2014/main" id="{BD85058A-C39D-88AE-583A-C8F3DA6FDC7C}"/>
              </a:ext>
            </a:extLst>
          </p:cNvPr>
          <p:cNvCxnSpPr>
            <a:cxnSpLocks/>
          </p:cNvCxnSpPr>
          <p:nvPr/>
        </p:nvCxnSpPr>
        <p:spPr bwMode="auto">
          <a:xfrm>
            <a:off x="4371975" y="3709085"/>
            <a:ext cx="28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68" name="TextBox 27">
            <a:extLst>
              <a:ext uri="{FF2B5EF4-FFF2-40B4-BE49-F238E27FC236}">
                <a16:creationId xmlns="" xmlns:a16="http://schemas.microsoft.com/office/drawing/2014/main" id="{1E590AFC-38A9-026D-F72D-7E31A4550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1975" y="5111384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70" name="直線接點 69">
            <a:extLst>
              <a:ext uri="{FF2B5EF4-FFF2-40B4-BE49-F238E27FC236}">
                <a16:creationId xmlns="" xmlns:a16="http://schemas.microsoft.com/office/drawing/2014/main" id="{19D74D0D-9626-8F2C-C9D1-7BFD87C0B5BB}"/>
              </a:ext>
            </a:extLst>
          </p:cNvPr>
          <p:cNvCxnSpPr>
            <a:cxnSpLocks/>
          </p:cNvCxnSpPr>
          <p:nvPr/>
        </p:nvCxnSpPr>
        <p:spPr bwMode="auto">
          <a:xfrm>
            <a:off x="2535777" y="1392203"/>
            <a:ext cx="248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86293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DCAEA120-D626-1834-FAC0-5E79DC967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BA8C8200-4EB9-87BF-FE89-A5DC586EF6A9}"/>
              </a:ext>
            </a:extLst>
          </p:cNvPr>
          <p:cNvSpPr txBox="1"/>
          <p:nvPr/>
        </p:nvSpPr>
        <p:spPr>
          <a:xfrm>
            <a:off x="795337" y="904796"/>
            <a:ext cx="769143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攸文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9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個大小相同的菱形，組成圖一及圖二的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形狀。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="" xmlns:a16="http://schemas.microsoft.com/office/drawing/2014/main" id="{C9661B4B-A35E-2602-1A61-4D654BCC0AD8}"/>
              </a:ext>
            </a:extLst>
          </p:cNvPr>
          <p:cNvGrpSpPr/>
          <p:nvPr/>
        </p:nvGrpSpPr>
        <p:grpSpPr>
          <a:xfrm>
            <a:off x="5820616" y="1948925"/>
            <a:ext cx="1942961" cy="940765"/>
            <a:chOff x="5873819" y="3165599"/>
            <a:chExt cx="1942961" cy="940765"/>
          </a:xfrm>
        </p:grpSpPr>
        <p:cxnSp>
          <p:nvCxnSpPr>
            <p:cNvPr id="5" name="直線接點 4">
              <a:extLst>
                <a:ext uri="{FF2B5EF4-FFF2-40B4-BE49-F238E27FC236}">
                  <a16:creationId xmlns="" xmlns:a16="http://schemas.microsoft.com/office/drawing/2014/main" id="{E04E94B0-C6DC-B872-DE2C-28933810AF0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845300" y="342900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6" name="直線接點 5">
              <a:extLst>
                <a:ext uri="{FF2B5EF4-FFF2-40B4-BE49-F238E27FC236}">
                  <a16:creationId xmlns="" xmlns:a16="http://schemas.microsoft.com/office/drawing/2014/main" id="{A5423434-D8F5-E204-51ED-9B398DF9C1F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377646" y="3165599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7" name="直線接點 6">
              <a:extLst>
                <a:ext uri="{FF2B5EF4-FFF2-40B4-BE49-F238E27FC236}">
                  <a16:creationId xmlns="" xmlns:a16="http://schemas.microsoft.com/office/drawing/2014/main" id="{A2925F94-6CE3-4ECB-4FC0-21911FBD766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12954" y="316560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8" name="直線接點 7">
              <a:extLst>
                <a:ext uri="{FF2B5EF4-FFF2-40B4-BE49-F238E27FC236}">
                  <a16:creationId xmlns="" xmlns:a16="http://schemas.microsoft.com/office/drawing/2014/main" id="{77408429-43EC-CC0D-97BB-B524BC42A7AA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7079127" y="356400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9" name="直線接點 8">
              <a:extLst>
                <a:ext uri="{FF2B5EF4-FFF2-40B4-BE49-F238E27FC236}">
                  <a16:creationId xmlns="" xmlns:a16="http://schemas.microsoft.com/office/drawing/2014/main" id="{D742861D-5B3C-9DD0-B737-75CE27333810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7546780" y="3836364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" name="直線接點 9">
              <a:extLst>
                <a:ext uri="{FF2B5EF4-FFF2-40B4-BE49-F238E27FC236}">
                  <a16:creationId xmlns="" xmlns:a16="http://schemas.microsoft.com/office/drawing/2014/main" id="{F31F6AC1-F69A-5777-D69A-407EB6B7E24B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7079127" y="303060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1" name="直線接點 10">
              <a:extLst>
                <a:ext uri="{FF2B5EF4-FFF2-40B4-BE49-F238E27FC236}">
                  <a16:creationId xmlns="" xmlns:a16="http://schemas.microsoft.com/office/drawing/2014/main" id="{D4C7E0BF-168B-2923-4AED-BC319153A9CA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6611473" y="3563999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" name="直線接點 11">
              <a:extLst>
                <a:ext uri="{FF2B5EF4-FFF2-40B4-BE49-F238E27FC236}">
                  <a16:creationId xmlns="" xmlns:a16="http://schemas.microsoft.com/office/drawing/2014/main" id="{8AD45268-87FA-57DB-DF52-BCA711FEE18F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6143819" y="383515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" name="直線接點 12">
              <a:extLst>
                <a:ext uri="{FF2B5EF4-FFF2-40B4-BE49-F238E27FC236}">
                  <a16:creationId xmlns="" xmlns:a16="http://schemas.microsoft.com/office/drawing/2014/main" id="{4A8794B6-BB80-7F6F-0806-32F191B9D355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6611473" y="3030599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4" name="直線接點 13">
              <a:extLst>
                <a:ext uri="{FF2B5EF4-FFF2-40B4-BE49-F238E27FC236}">
                  <a16:creationId xmlns="" xmlns:a16="http://schemas.microsoft.com/office/drawing/2014/main" id="{66C9C9D0-087A-8CC0-5087-CFC7F79FCD31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6611474" y="3833813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5" name="直線接點 14">
              <a:extLst>
                <a:ext uri="{FF2B5EF4-FFF2-40B4-BE49-F238E27FC236}">
                  <a16:creationId xmlns="" xmlns:a16="http://schemas.microsoft.com/office/drawing/2014/main" id="{C77002C1-1E7A-D664-3E82-ED6F159CFC82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6143819" y="3567207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6" name="直線接點 15">
              <a:extLst>
                <a:ext uri="{FF2B5EF4-FFF2-40B4-BE49-F238E27FC236}">
                  <a16:creationId xmlns="" xmlns:a16="http://schemas.microsoft.com/office/drawing/2014/main" id="{19C3F7E3-A656-013F-1E3D-4CEE414B3D11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7546780" y="3567206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" name="直線接點 16">
              <a:extLst>
                <a:ext uri="{FF2B5EF4-FFF2-40B4-BE49-F238E27FC236}">
                  <a16:creationId xmlns="" xmlns:a16="http://schemas.microsoft.com/office/drawing/2014/main" id="{EF15DCE7-C023-E102-9707-0BB131BF4A43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7079127" y="3834062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8" name="群組 17">
            <a:extLst>
              <a:ext uri="{FF2B5EF4-FFF2-40B4-BE49-F238E27FC236}">
                <a16:creationId xmlns="" xmlns:a16="http://schemas.microsoft.com/office/drawing/2014/main" id="{7C9E84CF-A6E0-0302-EAE7-62D8A1E13AD0}"/>
              </a:ext>
            </a:extLst>
          </p:cNvPr>
          <p:cNvGrpSpPr/>
          <p:nvPr/>
        </p:nvGrpSpPr>
        <p:grpSpPr>
          <a:xfrm>
            <a:off x="2074555" y="2078794"/>
            <a:ext cx="2089888" cy="813249"/>
            <a:chOff x="2455555" y="3036811"/>
            <a:chExt cx="2089888" cy="813249"/>
          </a:xfrm>
        </p:grpSpPr>
        <p:cxnSp>
          <p:nvCxnSpPr>
            <p:cNvPr id="19" name="直線接點 18">
              <a:extLst>
                <a:ext uri="{FF2B5EF4-FFF2-40B4-BE49-F238E27FC236}">
                  <a16:creationId xmlns="" xmlns:a16="http://schemas.microsoft.com/office/drawing/2014/main" id="{527D2A8D-B516-EA4E-063E-D7369016B68A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3265555" y="2491237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0" name="直線接點 19">
              <a:extLst>
                <a:ext uri="{FF2B5EF4-FFF2-40B4-BE49-F238E27FC236}">
                  <a16:creationId xmlns="" xmlns:a16="http://schemas.microsoft.com/office/drawing/2014/main" id="{B8E5FA66-F4EA-582D-CB30-D03B4AF7E699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2804715" y="2771943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1" name="直線接點 20">
              <a:extLst>
                <a:ext uri="{FF2B5EF4-FFF2-40B4-BE49-F238E27FC236}">
                  <a16:creationId xmlns="" xmlns:a16="http://schemas.microsoft.com/office/drawing/2014/main" id="{CF8018C4-BF17-5BA7-B6DA-B37AD1CA7675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2797901" y="3572897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2" name="直線接點 21">
              <a:extLst>
                <a:ext uri="{FF2B5EF4-FFF2-40B4-BE49-F238E27FC236}">
                  <a16:creationId xmlns="" xmlns:a16="http://schemas.microsoft.com/office/drawing/2014/main" id="{A7BBB399-23DD-0749-65BB-6FC39AE0D5F4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3729917" y="2768742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3" name="直線接點 22">
              <a:extLst>
                <a:ext uri="{FF2B5EF4-FFF2-40B4-BE49-F238E27FC236}">
                  <a16:creationId xmlns="" xmlns:a16="http://schemas.microsoft.com/office/drawing/2014/main" id="{A3257FAB-D730-C811-6650-596D8B1B7B80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3735443" y="2501943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4" name="直線接點 23">
              <a:extLst>
                <a:ext uri="{FF2B5EF4-FFF2-40B4-BE49-F238E27FC236}">
                  <a16:creationId xmlns="" xmlns:a16="http://schemas.microsoft.com/office/drawing/2014/main" id="{6ADCD3EE-304A-7C0F-93C6-6A863E90A26D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3272369" y="2768655"/>
              <a:ext cx="0" cy="162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5" name="直線接點 24">
              <a:extLst>
                <a:ext uri="{FF2B5EF4-FFF2-40B4-BE49-F238E27FC236}">
                  <a16:creationId xmlns="" xmlns:a16="http://schemas.microsoft.com/office/drawing/2014/main" id="{A3B6A3EF-0A29-2ACD-5183-F072E7DDF6D1}"/>
                </a:ext>
              </a:extLst>
            </p:cNvPr>
            <p:cNvCxnSpPr>
              <a:cxnSpLocks/>
            </p:cNvCxnSpPr>
            <p:nvPr/>
          </p:nvCxnSpPr>
          <p:spPr bwMode="auto">
            <a:xfrm rot="3600000">
              <a:off x="4203097" y="3580060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  <p:cxnSp>
          <p:nvCxnSpPr>
            <p:cNvPr id="26" name="直線接點 25">
              <a:extLst>
                <a:ext uri="{FF2B5EF4-FFF2-40B4-BE49-F238E27FC236}">
                  <a16:creationId xmlns="" xmlns:a16="http://schemas.microsoft.com/office/drawing/2014/main" id="{186974F2-C5FD-4A8E-AA28-923CD447C8EE}"/>
                </a:ext>
              </a:extLst>
            </p:cNvPr>
            <p:cNvCxnSpPr>
              <a:cxnSpLocks/>
            </p:cNvCxnSpPr>
            <p:nvPr/>
          </p:nvCxnSpPr>
          <p:spPr bwMode="auto">
            <a:xfrm rot="18000000" flipH="1">
              <a:off x="4197753" y="2766811"/>
              <a:ext cx="0" cy="54000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27" name="Rectangle 4">
            <a:extLst>
              <a:ext uri="{FF2B5EF4-FFF2-40B4-BE49-F238E27FC236}">
                <a16:creationId xmlns="" xmlns:a16="http://schemas.microsoft.com/office/drawing/2014/main" id="{640A3C94-50C5-2815-4A7F-860D088BE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251" y="2647805"/>
            <a:ext cx="90647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圖一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="" xmlns:a16="http://schemas.microsoft.com/office/drawing/2014/main" id="{9FE6CF72-3405-59CC-A4B6-5B4574CCF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5367" y="2647805"/>
            <a:ext cx="104279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圖二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="" xmlns:a16="http://schemas.microsoft.com/office/drawing/2014/main" id="{9364A4E6-18E3-5B24-53DB-2A411D4AB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3281115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="" xmlns:a16="http://schemas.microsoft.com/office/drawing/2014/main" id="{1AF7F31B-E2BD-7874-98D4-9F26A1C117DC}"/>
              </a:ext>
            </a:extLst>
          </p:cNvPr>
          <p:cNvSpPr txBox="1"/>
          <p:nvPr/>
        </p:nvSpPr>
        <p:spPr>
          <a:xfrm>
            <a:off x="1404938" y="3281115"/>
            <a:ext cx="7272338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如果圖二的周界比圖一的短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12cm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，圖一的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周界是多少？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只須寫出答案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             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Rectangle 38">
            <a:extLst>
              <a:ext uri="{FF2B5EF4-FFF2-40B4-BE49-F238E27FC236}">
                <a16:creationId xmlns="" xmlns:a16="http://schemas.microsoft.com/office/drawing/2014/main" id="{EE5152D6-ED6F-9666-6FDC-FF9FF13A3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982" y="4346265"/>
            <a:ext cx="4619693" cy="553999"/>
          </a:xfrm>
          <a:prstGeom prst="rect">
            <a:avLst/>
          </a:prstGeom>
          <a:solidFill>
            <a:srgbClr val="FFFBD5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80000"/>
              </a:spcBef>
              <a:buFontTx/>
              <a:buNone/>
            </a:pPr>
            <a:r>
              <a:rPr lang="zh-CN" altLang="en-US" sz="2800" dirty="0">
                <a:ea typeface="標楷體" panose="03000509000000000000" pitchFamily="65" charset="-120"/>
              </a:rPr>
              <a:t>圖一的周界</a:t>
            </a:r>
            <a:r>
              <a:rPr lang="zh-TW" altLang="en-US" sz="2800" dirty="0">
                <a:ea typeface="標楷體" panose="03000509000000000000" pitchFamily="65" charset="-120"/>
              </a:rPr>
              <a:t>是</a:t>
            </a:r>
            <a:r>
              <a:rPr lang="zh-CN" altLang="en-US" sz="2800" u="sng" dirty="0">
                <a:ea typeface="標楷體" panose="03000509000000000000" pitchFamily="65" charset="-120"/>
              </a:rPr>
              <a:t>                </a:t>
            </a:r>
            <a:r>
              <a:rPr lang="en-US" altLang="zh-CN" sz="2800" dirty="0">
                <a:ea typeface="標楷體" panose="03000509000000000000" pitchFamily="65" charset="-120"/>
              </a:rPr>
              <a:t>cm</a:t>
            </a:r>
            <a:r>
              <a:rPr lang="zh-CN" altLang="en-US" sz="2800" dirty="0"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32" name="Rectangle 4">
            <a:extLst>
              <a:ext uri="{FF2B5EF4-FFF2-40B4-BE49-F238E27FC236}">
                <a16:creationId xmlns="" xmlns:a16="http://schemas.microsoft.com/office/drawing/2014/main" id="{6798AB53-9D6F-F7C5-578A-8FC79C6B1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0359" y="4356539"/>
            <a:ext cx="8802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72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3" name="TextBox 20">
            <a:extLst>
              <a:ext uri="{FF2B5EF4-FFF2-40B4-BE49-F238E27FC236}">
                <a16:creationId xmlns="" xmlns:a16="http://schemas.microsoft.com/office/drawing/2014/main" id="{58733D48-26D4-07EA-7AFE-82B43FC76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7357" y="4392431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手繪多邊形: 圖案 33">
            <a:extLst>
              <a:ext uri="{FF2B5EF4-FFF2-40B4-BE49-F238E27FC236}">
                <a16:creationId xmlns="" xmlns:a16="http://schemas.microsoft.com/office/drawing/2014/main" id="{9210975B-1AC7-A786-4C35-FA12C021EE3D}"/>
              </a:ext>
            </a:extLst>
          </p:cNvPr>
          <p:cNvSpPr/>
          <p:nvPr/>
        </p:nvSpPr>
        <p:spPr bwMode="auto">
          <a:xfrm>
            <a:off x="2176003" y="1938672"/>
            <a:ext cx="1877218" cy="1083468"/>
          </a:xfrm>
          <a:custGeom>
            <a:avLst/>
            <a:gdLst>
              <a:gd name="connsiteX0" fmla="*/ 11906 w 1869281"/>
              <a:gd name="connsiteY0" fmla="*/ 278606 h 1083468"/>
              <a:gd name="connsiteX1" fmla="*/ 471488 w 1869281"/>
              <a:gd name="connsiteY1" fmla="*/ 9525 h 1083468"/>
              <a:gd name="connsiteX2" fmla="*/ 923925 w 1869281"/>
              <a:gd name="connsiteY2" fmla="*/ 271462 h 1083468"/>
              <a:gd name="connsiteX3" fmla="*/ 1400175 w 1869281"/>
              <a:gd name="connsiteY3" fmla="*/ 0 h 1083468"/>
              <a:gd name="connsiteX4" fmla="*/ 1869281 w 1869281"/>
              <a:gd name="connsiteY4" fmla="*/ 273843 h 1083468"/>
              <a:gd name="connsiteX5" fmla="*/ 1402556 w 1869281"/>
              <a:gd name="connsiteY5" fmla="*/ 542925 h 1083468"/>
              <a:gd name="connsiteX6" fmla="*/ 1869281 w 1869281"/>
              <a:gd name="connsiteY6" fmla="*/ 823912 h 1083468"/>
              <a:gd name="connsiteX7" fmla="*/ 1414463 w 1869281"/>
              <a:gd name="connsiteY7" fmla="*/ 1083468 h 1083468"/>
              <a:gd name="connsiteX8" fmla="*/ 938213 w 1869281"/>
              <a:gd name="connsiteY8" fmla="*/ 814387 h 1083468"/>
              <a:gd name="connsiteX9" fmla="*/ 471488 w 1869281"/>
              <a:gd name="connsiteY9" fmla="*/ 1081087 h 1083468"/>
              <a:gd name="connsiteX10" fmla="*/ 0 w 1869281"/>
              <a:gd name="connsiteY10" fmla="*/ 807243 h 1083468"/>
              <a:gd name="connsiteX11" fmla="*/ 466725 w 1869281"/>
              <a:gd name="connsiteY11" fmla="*/ 540543 h 1083468"/>
              <a:gd name="connsiteX12" fmla="*/ 11906 w 1869281"/>
              <a:gd name="connsiteY12" fmla="*/ 278606 h 1083468"/>
              <a:gd name="connsiteX0" fmla="*/ 11906 w 1872456"/>
              <a:gd name="connsiteY0" fmla="*/ 278606 h 1083468"/>
              <a:gd name="connsiteX1" fmla="*/ 471488 w 1872456"/>
              <a:gd name="connsiteY1" fmla="*/ 9525 h 1083468"/>
              <a:gd name="connsiteX2" fmla="*/ 923925 w 1872456"/>
              <a:gd name="connsiteY2" fmla="*/ 271462 h 1083468"/>
              <a:gd name="connsiteX3" fmla="*/ 1400175 w 1872456"/>
              <a:gd name="connsiteY3" fmla="*/ 0 h 1083468"/>
              <a:gd name="connsiteX4" fmla="*/ 1869281 w 1872456"/>
              <a:gd name="connsiteY4" fmla="*/ 273843 h 1083468"/>
              <a:gd name="connsiteX5" fmla="*/ 1402556 w 1872456"/>
              <a:gd name="connsiteY5" fmla="*/ 542925 h 1083468"/>
              <a:gd name="connsiteX6" fmla="*/ 1872456 w 1872456"/>
              <a:gd name="connsiteY6" fmla="*/ 820737 h 1083468"/>
              <a:gd name="connsiteX7" fmla="*/ 1414463 w 1872456"/>
              <a:gd name="connsiteY7" fmla="*/ 1083468 h 1083468"/>
              <a:gd name="connsiteX8" fmla="*/ 938213 w 1872456"/>
              <a:gd name="connsiteY8" fmla="*/ 814387 h 1083468"/>
              <a:gd name="connsiteX9" fmla="*/ 471488 w 1872456"/>
              <a:gd name="connsiteY9" fmla="*/ 1081087 h 1083468"/>
              <a:gd name="connsiteX10" fmla="*/ 0 w 1872456"/>
              <a:gd name="connsiteY10" fmla="*/ 807243 h 1083468"/>
              <a:gd name="connsiteX11" fmla="*/ 466725 w 1872456"/>
              <a:gd name="connsiteY11" fmla="*/ 540543 h 1083468"/>
              <a:gd name="connsiteX12" fmla="*/ 11906 w 1872456"/>
              <a:gd name="connsiteY12" fmla="*/ 278606 h 1083468"/>
              <a:gd name="connsiteX0" fmla="*/ 16668 w 1877218"/>
              <a:gd name="connsiteY0" fmla="*/ 278606 h 1083468"/>
              <a:gd name="connsiteX1" fmla="*/ 476250 w 1877218"/>
              <a:gd name="connsiteY1" fmla="*/ 9525 h 1083468"/>
              <a:gd name="connsiteX2" fmla="*/ 928687 w 1877218"/>
              <a:gd name="connsiteY2" fmla="*/ 271462 h 1083468"/>
              <a:gd name="connsiteX3" fmla="*/ 1404937 w 1877218"/>
              <a:gd name="connsiteY3" fmla="*/ 0 h 1083468"/>
              <a:gd name="connsiteX4" fmla="*/ 1874043 w 1877218"/>
              <a:gd name="connsiteY4" fmla="*/ 273843 h 1083468"/>
              <a:gd name="connsiteX5" fmla="*/ 1407318 w 1877218"/>
              <a:gd name="connsiteY5" fmla="*/ 542925 h 1083468"/>
              <a:gd name="connsiteX6" fmla="*/ 1877218 w 1877218"/>
              <a:gd name="connsiteY6" fmla="*/ 820737 h 1083468"/>
              <a:gd name="connsiteX7" fmla="*/ 1419225 w 1877218"/>
              <a:gd name="connsiteY7" fmla="*/ 1083468 h 1083468"/>
              <a:gd name="connsiteX8" fmla="*/ 942975 w 1877218"/>
              <a:gd name="connsiteY8" fmla="*/ 814387 h 1083468"/>
              <a:gd name="connsiteX9" fmla="*/ 476250 w 1877218"/>
              <a:gd name="connsiteY9" fmla="*/ 1081087 h 1083468"/>
              <a:gd name="connsiteX10" fmla="*/ 0 w 1877218"/>
              <a:gd name="connsiteY10" fmla="*/ 807243 h 1083468"/>
              <a:gd name="connsiteX11" fmla="*/ 471487 w 1877218"/>
              <a:gd name="connsiteY11" fmla="*/ 540543 h 1083468"/>
              <a:gd name="connsiteX12" fmla="*/ 16668 w 1877218"/>
              <a:gd name="connsiteY12" fmla="*/ 278606 h 1083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77218" h="1083468">
                <a:moveTo>
                  <a:pt x="16668" y="278606"/>
                </a:moveTo>
                <a:lnTo>
                  <a:pt x="476250" y="9525"/>
                </a:lnTo>
                <a:lnTo>
                  <a:pt x="928687" y="271462"/>
                </a:lnTo>
                <a:lnTo>
                  <a:pt x="1404937" y="0"/>
                </a:lnTo>
                <a:lnTo>
                  <a:pt x="1874043" y="273843"/>
                </a:lnTo>
                <a:lnTo>
                  <a:pt x="1407318" y="542925"/>
                </a:lnTo>
                <a:lnTo>
                  <a:pt x="1877218" y="820737"/>
                </a:lnTo>
                <a:lnTo>
                  <a:pt x="1419225" y="1083468"/>
                </a:lnTo>
                <a:lnTo>
                  <a:pt x="942975" y="814387"/>
                </a:lnTo>
                <a:lnTo>
                  <a:pt x="476250" y="1081087"/>
                </a:lnTo>
                <a:lnTo>
                  <a:pt x="0" y="807243"/>
                </a:lnTo>
                <a:lnTo>
                  <a:pt x="471487" y="540543"/>
                </a:lnTo>
                <a:lnTo>
                  <a:pt x="16668" y="278606"/>
                </a:lnTo>
                <a:close/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手繪多邊形: 圖案 34">
            <a:extLst>
              <a:ext uri="{FF2B5EF4-FFF2-40B4-BE49-F238E27FC236}">
                <a16:creationId xmlns="" xmlns:a16="http://schemas.microsoft.com/office/drawing/2014/main" id="{CB350999-6392-2053-2F37-0BB515C12097}"/>
              </a:ext>
            </a:extLst>
          </p:cNvPr>
          <p:cNvSpPr/>
          <p:nvPr/>
        </p:nvSpPr>
        <p:spPr bwMode="auto">
          <a:xfrm>
            <a:off x="5855494" y="1945481"/>
            <a:ext cx="1869281" cy="1078707"/>
          </a:xfrm>
          <a:custGeom>
            <a:avLst/>
            <a:gdLst>
              <a:gd name="connsiteX0" fmla="*/ 928688 w 1866900"/>
              <a:gd name="connsiteY0" fmla="*/ 269082 h 1078707"/>
              <a:gd name="connsiteX1" fmla="*/ 1404938 w 1866900"/>
              <a:gd name="connsiteY1" fmla="*/ 0 h 1078707"/>
              <a:gd name="connsiteX2" fmla="*/ 1404938 w 1866900"/>
              <a:gd name="connsiteY2" fmla="*/ 538163 h 1078707"/>
              <a:gd name="connsiteX3" fmla="*/ 1866900 w 1866900"/>
              <a:gd name="connsiteY3" fmla="*/ 804863 h 1078707"/>
              <a:gd name="connsiteX4" fmla="*/ 1397794 w 1866900"/>
              <a:gd name="connsiteY4" fmla="*/ 1078707 h 1078707"/>
              <a:gd name="connsiteX5" fmla="*/ 933450 w 1866900"/>
              <a:gd name="connsiteY5" fmla="*/ 807244 h 1078707"/>
              <a:gd name="connsiteX6" fmla="*/ 464344 w 1866900"/>
              <a:gd name="connsiteY6" fmla="*/ 1076325 h 1078707"/>
              <a:gd name="connsiteX7" fmla="*/ 0 w 1866900"/>
              <a:gd name="connsiteY7" fmla="*/ 809625 h 1078707"/>
              <a:gd name="connsiteX8" fmla="*/ 464344 w 1866900"/>
              <a:gd name="connsiteY8" fmla="*/ 538163 h 1078707"/>
              <a:gd name="connsiteX9" fmla="*/ 464344 w 1866900"/>
              <a:gd name="connsiteY9" fmla="*/ 4763 h 1078707"/>
              <a:gd name="connsiteX10" fmla="*/ 928688 w 1866900"/>
              <a:gd name="connsiteY10" fmla="*/ 269082 h 1078707"/>
              <a:gd name="connsiteX0" fmla="*/ 933450 w 1866900"/>
              <a:gd name="connsiteY0" fmla="*/ 271463 h 1078707"/>
              <a:gd name="connsiteX1" fmla="*/ 1404938 w 1866900"/>
              <a:gd name="connsiteY1" fmla="*/ 0 h 1078707"/>
              <a:gd name="connsiteX2" fmla="*/ 1404938 w 1866900"/>
              <a:gd name="connsiteY2" fmla="*/ 538163 h 1078707"/>
              <a:gd name="connsiteX3" fmla="*/ 1866900 w 1866900"/>
              <a:gd name="connsiteY3" fmla="*/ 804863 h 1078707"/>
              <a:gd name="connsiteX4" fmla="*/ 1397794 w 1866900"/>
              <a:gd name="connsiteY4" fmla="*/ 1078707 h 1078707"/>
              <a:gd name="connsiteX5" fmla="*/ 933450 w 1866900"/>
              <a:gd name="connsiteY5" fmla="*/ 807244 h 1078707"/>
              <a:gd name="connsiteX6" fmla="*/ 464344 w 1866900"/>
              <a:gd name="connsiteY6" fmla="*/ 1076325 h 1078707"/>
              <a:gd name="connsiteX7" fmla="*/ 0 w 1866900"/>
              <a:gd name="connsiteY7" fmla="*/ 809625 h 1078707"/>
              <a:gd name="connsiteX8" fmla="*/ 464344 w 1866900"/>
              <a:gd name="connsiteY8" fmla="*/ 538163 h 1078707"/>
              <a:gd name="connsiteX9" fmla="*/ 464344 w 1866900"/>
              <a:gd name="connsiteY9" fmla="*/ 4763 h 1078707"/>
              <a:gd name="connsiteX10" fmla="*/ 933450 w 1866900"/>
              <a:gd name="connsiteY10" fmla="*/ 271463 h 1078707"/>
              <a:gd name="connsiteX0" fmla="*/ 933450 w 1869281"/>
              <a:gd name="connsiteY0" fmla="*/ 271463 h 1078707"/>
              <a:gd name="connsiteX1" fmla="*/ 1404938 w 1869281"/>
              <a:gd name="connsiteY1" fmla="*/ 0 h 1078707"/>
              <a:gd name="connsiteX2" fmla="*/ 1404938 w 1869281"/>
              <a:gd name="connsiteY2" fmla="*/ 538163 h 1078707"/>
              <a:gd name="connsiteX3" fmla="*/ 1869281 w 1869281"/>
              <a:gd name="connsiteY3" fmla="*/ 809625 h 1078707"/>
              <a:gd name="connsiteX4" fmla="*/ 1397794 w 1869281"/>
              <a:gd name="connsiteY4" fmla="*/ 1078707 h 1078707"/>
              <a:gd name="connsiteX5" fmla="*/ 933450 w 1869281"/>
              <a:gd name="connsiteY5" fmla="*/ 807244 h 1078707"/>
              <a:gd name="connsiteX6" fmla="*/ 464344 w 1869281"/>
              <a:gd name="connsiteY6" fmla="*/ 1076325 h 1078707"/>
              <a:gd name="connsiteX7" fmla="*/ 0 w 1869281"/>
              <a:gd name="connsiteY7" fmla="*/ 809625 h 1078707"/>
              <a:gd name="connsiteX8" fmla="*/ 464344 w 1869281"/>
              <a:gd name="connsiteY8" fmla="*/ 538163 h 1078707"/>
              <a:gd name="connsiteX9" fmla="*/ 464344 w 1869281"/>
              <a:gd name="connsiteY9" fmla="*/ 4763 h 1078707"/>
              <a:gd name="connsiteX10" fmla="*/ 933450 w 1869281"/>
              <a:gd name="connsiteY10" fmla="*/ 271463 h 1078707"/>
              <a:gd name="connsiteX0" fmla="*/ 933450 w 1869281"/>
              <a:gd name="connsiteY0" fmla="*/ 271463 h 1078707"/>
              <a:gd name="connsiteX1" fmla="*/ 1404938 w 1869281"/>
              <a:gd name="connsiteY1" fmla="*/ 0 h 1078707"/>
              <a:gd name="connsiteX2" fmla="*/ 1404938 w 1869281"/>
              <a:gd name="connsiteY2" fmla="*/ 542926 h 1078707"/>
              <a:gd name="connsiteX3" fmla="*/ 1869281 w 1869281"/>
              <a:gd name="connsiteY3" fmla="*/ 809625 h 1078707"/>
              <a:gd name="connsiteX4" fmla="*/ 1397794 w 1869281"/>
              <a:gd name="connsiteY4" fmla="*/ 1078707 h 1078707"/>
              <a:gd name="connsiteX5" fmla="*/ 933450 w 1869281"/>
              <a:gd name="connsiteY5" fmla="*/ 807244 h 1078707"/>
              <a:gd name="connsiteX6" fmla="*/ 464344 w 1869281"/>
              <a:gd name="connsiteY6" fmla="*/ 1076325 h 1078707"/>
              <a:gd name="connsiteX7" fmla="*/ 0 w 1869281"/>
              <a:gd name="connsiteY7" fmla="*/ 809625 h 1078707"/>
              <a:gd name="connsiteX8" fmla="*/ 464344 w 1869281"/>
              <a:gd name="connsiteY8" fmla="*/ 538163 h 1078707"/>
              <a:gd name="connsiteX9" fmla="*/ 464344 w 1869281"/>
              <a:gd name="connsiteY9" fmla="*/ 4763 h 1078707"/>
              <a:gd name="connsiteX10" fmla="*/ 933450 w 1869281"/>
              <a:gd name="connsiteY10" fmla="*/ 271463 h 1078707"/>
              <a:gd name="connsiteX0" fmla="*/ 933450 w 1869281"/>
              <a:gd name="connsiteY0" fmla="*/ 271463 h 1078707"/>
              <a:gd name="connsiteX1" fmla="*/ 1404938 w 1869281"/>
              <a:gd name="connsiteY1" fmla="*/ 0 h 1078707"/>
              <a:gd name="connsiteX2" fmla="*/ 1404938 w 1869281"/>
              <a:gd name="connsiteY2" fmla="*/ 542926 h 1078707"/>
              <a:gd name="connsiteX3" fmla="*/ 1869281 w 1869281"/>
              <a:gd name="connsiteY3" fmla="*/ 809625 h 1078707"/>
              <a:gd name="connsiteX4" fmla="*/ 1407319 w 1869281"/>
              <a:gd name="connsiteY4" fmla="*/ 1078707 h 1078707"/>
              <a:gd name="connsiteX5" fmla="*/ 933450 w 1869281"/>
              <a:gd name="connsiteY5" fmla="*/ 807244 h 1078707"/>
              <a:gd name="connsiteX6" fmla="*/ 464344 w 1869281"/>
              <a:gd name="connsiteY6" fmla="*/ 1076325 h 1078707"/>
              <a:gd name="connsiteX7" fmla="*/ 0 w 1869281"/>
              <a:gd name="connsiteY7" fmla="*/ 809625 h 1078707"/>
              <a:gd name="connsiteX8" fmla="*/ 464344 w 1869281"/>
              <a:gd name="connsiteY8" fmla="*/ 538163 h 1078707"/>
              <a:gd name="connsiteX9" fmla="*/ 464344 w 1869281"/>
              <a:gd name="connsiteY9" fmla="*/ 4763 h 1078707"/>
              <a:gd name="connsiteX10" fmla="*/ 933450 w 1869281"/>
              <a:gd name="connsiteY10" fmla="*/ 271463 h 1078707"/>
              <a:gd name="connsiteX0" fmla="*/ 933450 w 1869281"/>
              <a:gd name="connsiteY0" fmla="*/ 271463 h 1078707"/>
              <a:gd name="connsiteX1" fmla="*/ 1404938 w 1869281"/>
              <a:gd name="connsiteY1" fmla="*/ 0 h 1078707"/>
              <a:gd name="connsiteX2" fmla="*/ 1404938 w 1869281"/>
              <a:gd name="connsiteY2" fmla="*/ 542926 h 1078707"/>
              <a:gd name="connsiteX3" fmla="*/ 1869281 w 1869281"/>
              <a:gd name="connsiteY3" fmla="*/ 809625 h 1078707"/>
              <a:gd name="connsiteX4" fmla="*/ 1407319 w 1869281"/>
              <a:gd name="connsiteY4" fmla="*/ 1078707 h 1078707"/>
              <a:gd name="connsiteX5" fmla="*/ 933450 w 1869281"/>
              <a:gd name="connsiteY5" fmla="*/ 807244 h 1078707"/>
              <a:gd name="connsiteX6" fmla="*/ 464344 w 1869281"/>
              <a:gd name="connsiteY6" fmla="*/ 1076325 h 1078707"/>
              <a:gd name="connsiteX7" fmla="*/ 0 w 1869281"/>
              <a:gd name="connsiteY7" fmla="*/ 809625 h 1078707"/>
              <a:gd name="connsiteX8" fmla="*/ 466726 w 1869281"/>
              <a:gd name="connsiteY8" fmla="*/ 538163 h 1078707"/>
              <a:gd name="connsiteX9" fmla="*/ 464344 w 1869281"/>
              <a:gd name="connsiteY9" fmla="*/ 4763 h 1078707"/>
              <a:gd name="connsiteX10" fmla="*/ 933450 w 1869281"/>
              <a:gd name="connsiteY10" fmla="*/ 271463 h 1078707"/>
              <a:gd name="connsiteX0" fmla="*/ 933450 w 1869281"/>
              <a:gd name="connsiteY0" fmla="*/ 271463 h 1078707"/>
              <a:gd name="connsiteX1" fmla="*/ 1404938 w 1869281"/>
              <a:gd name="connsiteY1" fmla="*/ 0 h 1078707"/>
              <a:gd name="connsiteX2" fmla="*/ 1404938 w 1869281"/>
              <a:gd name="connsiteY2" fmla="*/ 542926 h 1078707"/>
              <a:gd name="connsiteX3" fmla="*/ 1869281 w 1869281"/>
              <a:gd name="connsiteY3" fmla="*/ 809625 h 1078707"/>
              <a:gd name="connsiteX4" fmla="*/ 1407319 w 1869281"/>
              <a:gd name="connsiteY4" fmla="*/ 1078707 h 1078707"/>
              <a:gd name="connsiteX5" fmla="*/ 933450 w 1869281"/>
              <a:gd name="connsiteY5" fmla="*/ 807244 h 1078707"/>
              <a:gd name="connsiteX6" fmla="*/ 464344 w 1869281"/>
              <a:gd name="connsiteY6" fmla="*/ 1076325 h 1078707"/>
              <a:gd name="connsiteX7" fmla="*/ 0 w 1869281"/>
              <a:gd name="connsiteY7" fmla="*/ 809625 h 1078707"/>
              <a:gd name="connsiteX8" fmla="*/ 466726 w 1869281"/>
              <a:gd name="connsiteY8" fmla="*/ 538163 h 1078707"/>
              <a:gd name="connsiteX9" fmla="*/ 469107 w 1869281"/>
              <a:gd name="connsiteY9" fmla="*/ 2382 h 1078707"/>
              <a:gd name="connsiteX10" fmla="*/ 933450 w 1869281"/>
              <a:gd name="connsiteY10" fmla="*/ 271463 h 1078707"/>
              <a:gd name="connsiteX0" fmla="*/ 933450 w 1869281"/>
              <a:gd name="connsiteY0" fmla="*/ 271463 h 1078707"/>
              <a:gd name="connsiteX1" fmla="*/ 1404938 w 1869281"/>
              <a:gd name="connsiteY1" fmla="*/ 0 h 1078707"/>
              <a:gd name="connsiteX2" fmla="*/ 1404938 w 1869281"/>
              <a:gd name="connsiteY2" fmla="*/ 542926 h 1078707"/>
              <a:gd name="connsiteX3" fmla="*/ 1869281 w 1869281"/>
              <a:gd name="connsiteY3" fmla="*/ 809625 h 1078707"/>
              <a:gd name="connsiteX4" fmla="*/ 1407319 w 1869281"/>
              <a:gd name="connsiteY4" fmla="*/ 1078707 h 1078707"/>
              <a:gd name="connsiteX5" fmla="*/ 933450 w 1869281"/>
              <a:gd name="connsiteY5" fmla="*/ 807244 h 1078707"/>
              <a:gd name="connsiteX6" fmla="*/ 464344 w 1869281"/>
              <a:gd name="connsiteY6" fmla="*/ 1076325 h 1078707"/>
              <a:gd name="connsiteX7" fmla="*/ 0 w 1869281"/>
              <a:gd name="connsiteY7" fmla="*/ 807244 h 1078707"/>
              <a:gd name="connsiteX8" fmla="*/ 466726 w 1869281"/>
              <a:gd name="connsiteY8" fmla="*/ 538163 h 1078707"/>
              <a:gd name="connsiteX9" fmla="*/ 469107 w 1869281"/>
              <a:gd name="connsiteY9" fmla="*/ 2382 h 1078707"/>
              <a:gd name="connsiteX10" fmla="*/ 933450 w 1869281"/>
              <a:gd name="connsiteY10" fmla="*/ 271463 h 1078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9281" h="1078707">
                <a:moveTo>
                  <a:pt x="933450" y="271463"/>
                </a:moveTo>
                <a:lnTo>
                  <a:pt x="1404938" y="0"/>
                </a:lnTo>
                <a:lnTo>
                  <a:pt x="1404938" y="542926"/>
                </a:lnTo>
                <a:lnTo>
                  <a:pt x="1869281" y="809625"/>
                </a:lnTo>
                <a:lnTo>
                  <a:pt x="1407319" y="1078707"/>
                </a:lnTo>
                <a:lnTo>
                  <a:pt x="933450" y="807244"/>
                </a:lnTo>
                <a:lnTo>
                  <a:pt x="464344" y="1076325"/>
                </a:lnTo>
                <a:lnTo>
                  <a:pt x="0" y="807244"/>
                </a:lnTo>
                <a:lnTo>
                  <a:pt x="466726" y="538163"/>
                </a:lnTo>
                <a:cubicBezTo>
                  <a:pt x="467520" y="359569"/>
                  <a:pt x="468313" y="180976"/>
                  <a:pt x="469107" y="2382"/>
                </a:cubicBezTo>
                <a:lnTo>
                  <a:pt x="933450" y="271463"/>
                </a:lnTo>
                <a:close/>
              </a:path>
            </a:pathLst>
          </a:cu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F4DD8559-C6A5-0FFD-7631-0E16822B4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442" y="2990191"/>
            <a:ext cx="374963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周界等於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條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菱形的邊。</a:t>
            </a:r>
          </a:p>
        </p:txBody>
      </p:sp>
      <p:sp>
        <p:nvSpPr>
          <p:cNvPr id="37" name="Rectangle 4">
            <a:extLst>
              <a:ext uri="{FF2B5EF4-FFF2-40B4-BE49-F238E27FC236}">
                <a16:creationId xmlns="" xmlns:a16="http://schemas.microsoft.com/office/drawing/2014/main" id="{34F22829-5ECD-BB25-82A8-214792F54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841" y="2984500"/>
            <a:ext cx="370167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周界等於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條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菱形的邊。</a:t>
            </a:r>
          </a:p>
        </p:txBody>
      </p:sp>
      <p:cxnSp>
        <p:nvCxnSpPr>
          <p:cNvPr id="39" name="直線接點 38">
            <a:extLst>
              <a:ext uri="{FF2B5EF4-FFF2-40B4-BE49-F238E27FC236}">
                <a16:creationId xmlns="" xmlns:a16="http://schemas.microsoft.com/office/drawing/2014/main" id="{58C23AC3-D3A3-C2B9-4E2C-26E3A0663FB9}"/>
              </a:ext>
            </a:extLst>
          </p:cNvPr>
          <p:cNvCxnSpPr/>
          <p:nvPr/>
        </p:nvCxnSpPr>
        <p:spPr bwMode="auto">
          <a:xfrm>
            <a:off x="2189888" y="3767879"/>
            <a:ext cx="44871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0" name="Rectangle 4">
            <a:extLst>
              <a:ext uri="{FF2B5EF4-FFF2-40B4-BE49-F238E27FC236}">
                <a16:creationId xmlns="" xmlns:a16="http://schemas.microsoft.com/office/drawing/2014/main" id="{6AB57687-6496-33F9-14F0-EA1F84610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4938" y="4901721"/>
            <a:ext cx="555314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即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(12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－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10)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條菱形的邊的長度是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12cm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77BAEAC2-710D-0008-EBA7-BB102F371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4938" y="5331448"/>
            <a:ext cx="250741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菱形的邊長是：</a:t>
            </a:r>
          </a:p>
        </p:txBody>
      </p:sp>
      <p:sp>
        <p:nvSpPr>
          <p:cNvPr id="42" name="Rectangle 4">
            <a:extLst>
              <a:ext uri="{FF2B5EF4-FFF2-40B4-BE49-F238E27FC236}">
                <a16:creationId xmlns="" xmlns:a16="http://schemas.microsoft.com/office/drawing/2014/main" id="{83D3E897-A7BF-E649-646D-02A5C5DD9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4793" y="5331448"/>
            <a:ext cx="211064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(12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－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10)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="" xmlns:a16="http://schemas.microsoft.com/office/drawing/2014/main" id="{C7EF7191-D53C-A075-5A55-76705B5EE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455" y="5331448"/>
            <a:ext cx="143264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= 6(cm)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="" xmlns:a16="http://schemas.microsoft.com/office/drawing/2014/main" id="{82BC6378-84DB-16FA-4106-296D4A848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5121" y="4479613"/>
            <a:ext cx="201186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圖一的周界是</a:t>
            </a:r>
          </a:p>
        </p:txBody>
      </p: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2DCF313B-0731-2D3A-FC6A-3378BE8F6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9921" y="4915375"/>
            <a:ext cx="115199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6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="" xmlns:a16="http://schemas.microsoft.com/office/drawing/2014/main" id="{709005B3-4B2E-DFF2-5702-60D7F3202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696" y="5351136"/>
            <a:ext cx="143264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= 72(cm)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145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 animBg="1"/>
      <p:bldP spid="34" grpId="1" animBg="1"/>
      <p:bldP spid="35" grpId="0" animBg="1"/>
      <p:bldP spid="35" grpId="1" animBg="1"/>
      <p:bldP spid="36" grpId="0"/>
      <p:bldP spid="36" grpId="1"/>
      <p:bldP spid="36" grpId="2"/>
      <p:bldP spid="37" grpId="0"/>
      <p:bldP spid="37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="" xmlns:a16="http://schemas.microsoft.com/office/drawing/2014/main" id="{9676D01F-B2CF-B6D1-CBA6-A08A3617D636}"/>
              </a:ext>
            </a:extLst>
          </p:cNvPr>
          <p:cNvSpPr/>
          <p:nvPr/>
        </p:nvSpPr>
        <p:spPr bwMode="auto">
          <a:xfrm>
            <a:off x="2645716" y="1257249"/>
            <a:ext cx="304800" cy="241856"/>
          </a:xfrm>
          <a:prstGeom prst="rect">
            <a:avLst/>
          </a:prstGeom>
          <a:solidFill>
            <a:srgbClr val="FFC1E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40445EB1-940F-772A-D51A-196F6205F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0C6C57AF-422E-AC0A-2379-1C774908A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2858223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="" xmlns:a16="http://schemas.microsoft.com/office/drawing/2014/main" id="{7E9E2446-7810-9016-22C8-78D30DA74E83}"/>
              </a:ext>
            </a:extLst>
          </p:cNvPr>
          <p:cNvSpPr txBox="1"/>
          <p:nvPr/>
        </p:nvSpPr>
        <p:spPr>
          <a:xfrm>
            <a:off x="1404937" y="2858223"/>
            <a:ext cx="748188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上圖中，每粒波子的體積是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10cm</a:t>
            </a:r>
            <a:r>
              <a:rPr lang="en-US" altLang="zh-TW" sz="2800" baseline="300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，每塊石頭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的體積是多少</a:t>
            </a:r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rPr>
              <a:t>?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="" xmlns:a16="http://schemas.microsoft.com/office/drawing/2014/main" id="{6DB1B64D-1EC8-A1AA-3F0B-EBE9153DB48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19066" y="1050842"/>
            <a:ext cx="4552980" cy="1440000"/>
          </a:xfrm>
          <a:prstGeom prst="rect">
            <a:avLst/>
          </a:prstGeom>
        </p:spPr>
      </p:pic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1D38E78-C4A8-8C55-CFDF-DFCB121EC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139" y="1175284"/>
            <a:ext cx="55807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2L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="" xmlns:a16="http://schemas.microsoft.com/office/drawing/2014/main" id="{BA828BA7-F3B4-E5C2-D409-87BE53250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989" y="1175284"/>
            <a:ext cx="55807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2L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B9906AF8-5F10-9A6F-BDBD-1C0CDCE0F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5139" y="2434200"/>
            <a:ext cx="98306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圖一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="" xmlns:a16="http://schemas.microsoft.com/office/drawing/2014/main" id="{55DF1575-AB6B-B658-49BB-8BE53522A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4391" y="2434200"/>
            <a:ext cx="992419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圖二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1" name="Text Box 114">
            <a:extLst>
              <a:ext uri="{FF2B5EF4-FFF2-40B4-BE49-F238E27FC236}">
                <a16:creationId xmlns="" xmlns:a16="http://schemas.microsoft.com/office/drawing/2014/main" id="{EB97E38C-B2E6-D3FF-298E-CB3A03B8C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470" y="2014723"/>
            <a:ext cx="12607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1000mL</a:t>
            </a:r>
          </a:p>
        </p:txBody>
      </p:sp>
      <p:sp>
        <p:nvSpPr>
          <p:cNvPr id="12" name="Text Box 115">
            <a:extLst>
              <a:ext uri="{FF2B5EF4-FFF2-40B4-BE49-F238E27FC236}">
                <a16:creationId xmlns="" xmlns:a16="http://schemas.microsoft.com/office/drawing/2014/main" id="{E5574F01-B005-7DA2-2B88-D26462CE7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6081" y="1956177"/>
            <a:ext cx="12607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1200mL</a:t>
            </a:r>
          </a:p>
        </p:txBody>
      </p:sp>
      <p:sp>
        <p:nvSpPr>
          <p:cNvPr id="13" name="Line 116">
            <a:extLst>
              <a:ext uri="{FF2B5EF4-FFF2-40B4-BE49-F238E27FC236}">
                <a16:creationId xmlns="" xmlns:a16="http://schemas.microsoft.com/office/drawing/2014/main" id="{6A4EB58A-F96F-E352-8549-5208DE9D9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8452" y="3345931"/>
            <a:ext cx="3780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="" xmlns:a16="http://schemas.microsoft.com/office/drawing/2014/main" id="{A64E22DB-BC74-8A40-E128-E52315751E79}"/>
              </a:ext>
            </a:extLst>
          </p:cNvPr>
          <p:cNvSpPr/>
          <p:nvPr/>
        </p:nvSpPr>
        <p:spPr bwMode="auto">
          <a:xfrm>
            <a:off x="1557339" y="3961620"/>
            <a:ext cx="6974102" cy="1690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89694CF2-0CD8-59BB-64B5-C24894C44DDA}"/>
              </a:ext>
            </a:extLst>
          </p:cNvPr>
          <p:cNvSpPr txBox="1"/>
          <p:nvPr/>
        </p:nvSpPr>
        <p:spPr>
          <a:xfrm>
            <a:off x="1631828" y="4564403"/>
            <a:ext cx="12715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80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="" xmlns:a16="http://schemas.microsoft.com/office/drawing/2014/main" id="{E5B4634B-6F0C-DB83-DD2D-02DDD4E5F8E8}"/>
              </a:ext>
            </a:extLst>
          </p:cNvPr>
          <p:cNvSpPr txBox="1"/>
          <p:nvPr/>
        </p:nvSpPr>
        <p:spPr>
          <a:xfrm>
            <a:off x="1631828" y="5052200"/>
            <a:ext cx="4668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TW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每塊石頭的體積是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80cm</a:t>
            </a:r>
            <a:r>
              <a:rPr lang="en-US" altLang="zh-TW" sz="2800" baseline="300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19" name="Text Box 114">
            <a:extLst>
              <a:ext uri="{FF2B5EF4-FFF2-40B4-BE49-F238E27FC236}">
                <a16:creationId xmlns="" xmlns:a16="http://schemas.microsoft.com/office/drawing/2014/main" id="{BFD65600-9CA5-A94C-EF81-A724BD6B6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95" y="1338779"/>
            <a:ext cx="17783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2L = 2000mL</a:t>
            </a:r>
          </a:p>
        </p:txBody>
      </p:sp>
      <p:sp>
        <p:nvSpPr>
          <p:cNvPr id="20" name="左大括弧 19">
            <a:extLst>
              <a:ext uri="{FF2B5EF4-FFF2-40B4-BE49-F238E27FC236}">
                <a16:creationId xmlns="" xmlns:a16="http://schemas.microsoft.com/office/drawing/2014/main" id="{E8366B8D-16BE-2707-D320-CA62B904F8D3}"/>
              </a:ext>
            </a:extLst>
          </p:cNvPr>
          <p:cNvSpPr/>
          <p:nvPr/>
        </p:nvSpPr>
        <p:spPr bwMode="auto">
          <a:xfrm>
            <a:off x="2233080" y="1388389"/>
            <a:ext cx="174861" cy="1064299"/>
          </a:xfrm>
          <a:prstGeom prst="leftBrace">
            <a:avLst>
              <a:gd name="adj1" fmla="val 35569"/>
              <a:gd name="adj2" fmla="val 50000"/>
            </a:avLst>
          </a:prstGeom>
          <a:noFill/>
          <a:ln w="9525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 Box 114">
            <a:extLst>
              <a:ext uri="{FF2B5EF4-FFF2-40B4-BE49-F238E27FC236}">
                <a16:creationId xmlns="" xmlns:a16="http://schemas.microsoft.com/office/drawing/2014/main" id="{F83DC813-1AAA-A3FA-5D24-567F56E8D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5086" y="1716412"/>
            <a:ext cx="1079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1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共</a:t>
            </a:r>
            <a:r>
              <a:rPr lang="en-US" altLang="zh-TW" sz="1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CN" altLang="en-US" sz="1800" dirty="0">
                <a:solidFill>
                  <a:srgbClr val="FF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格</a:t>
            </a:r>
            <a:endParaRPr lang="en-US" altLang="zh-TW" sz="1800" dirty="0">
              <a:solidFill>
                <a:srgbClr val="FF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Text Box 114">
            <a:extLst>
              <a:ext uri="{FF2B5EF4-FFF2-40B4-BE49-F238E27FC236}">
                <a16:creationId xmlns="" xmlns:a16="http://schemas.microsoft.com/office/drawing/2014/main" id="{DB92896E-AB00-D3C1-15E5-789701D9E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95" y="1993289"/>
            <a:ext cx="131017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2000</a:t>
            </a:r>
            <a:r>
              <a:rPr lang="en-US" altLang="zh-CN" sz="20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000" dirty="0">
                <a:solidFill>
                  <a:srgbClr val="0000FF"/>
                </a:solidFill>
              </a:rPr>
              <a:t>10</a:t>
            </a:r>
            <a:endParaRPr lang="en-US" altLang="zh-TW" sz="2000" dirty="0">
              <a:solidFill>
                <a:srgbClr val="0000FF"/>
              </a:solidFill>
            </a:endParaRPr>
          </a:p>
        </p:txBody>
      </p:sp>
      <p:sp>
        <p:nvSpPr>
          <p:cNvPr id="23" name="Text Box 114">
            <a:extLst>
              <a:ext uri="{FF2B5EF4-FFF2-40B4-BE49-F238E27FC236}">
                <a16:creationId xmlns="" xmlns:a16="http://schemas.microsoft.com/office/drawing/2014/main" id="{722523E5-8276-426F-D715-EE15231BD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95" y="1666034"/>
            <a:ext cx="141399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0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每格表示</a:t>
            </a:r>
            <a:endParaRPr lang="en-US" altLang="zh-TW" sz="200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4" name="Text Box 114">
            <a:extLst>
              <a:ext uri="{FF2B5EF4-FFF2-40B4-BE49-F238E27FC236}">
                <a16:creationId xmlns="" xmlns:a16="http://schemas.microsoft.com/office/drawing/2014/main" id="{8C2CFD68-6F00-3BDD-B91F-2C160104C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95" y="2320545"/>
            <a:ext cx="15283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>
                <a:solidFill>
                  <a:srgbClr val="0000FF"/>
                </a:solidFill>
              </a:rPr>
              <a:t>= 200(</a:t>
            </a:r>
            <a:r>
              <a:rPr lang="en-US" altLang="zh-TW" sz="2000" dirty="0">
                <a:solidFill>
                  <a:srgbClr val="0000FF"/>
                </a:solidFill>
              </a:rPr>
              <a:t>mL)</a:t>
            </a:r>
          </a:p>
        </p:txBody>
      </p:sp>
      <p:sp>
        <p:nvSpPr>
          <p:cNvPr id="27" name="矩形 26">
            <a:extLst>
              <a:ext uri="{FF2B5EF4-FFF2-40B4-BE49-F238E27FC236}">
                <a16:creationId xmlns="" xmlns:a16="http://schemas.microsoft.com/office/drawing/2014/main" id="{4D18F2AF-EA9F-CB05-32EC-8FD47A7BEBF4}"/>
              </a:ext>
            </a:extLst>
          </p:cNvPr>
          <p:cNvSpPr/>
          <p:nvPr/>
        </p:nvSpPr>
        <p:spPr bwMode="auto">
          <a:xfrm>
            <a:off x="2435226" y="1920538"/>
            <a:ext cx="1009650" cy="542839"/>
          </a:xfrm>
          <a:prstGeom prst="rect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Text Box 114">
            <a:extLst>
              <a:ext uri="{FF2B5EF4-FFF2-40B4-BE49-F238E27FC236}">
                <a16:creationId xmlns="" xmlns:a16="http://schemas.microsoft.com/office/drawing/2014/main" id="{6B43C46B-595B-A824-3705-506A47A21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542" y="2397780"/>
            <a:ext cx="19349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200</a:t>
            </a:r>
            <a:r>
              <a:rPr lang="en-US" altLang="zh-CN" sz="20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000" dirty="0">
                <a:solidFill>
                  <a:srgbClr val="0000FF"/>
                </a:solidFill>
              </a:rPr>
              <a:t>5 = 1000</a:t>
            </a:r>
            <a:endParaRPr lang="en-US" altLang="zh-TW" sz="2000" dirty="0">
              <a:solidFill>
                <a:srgbClr val="0000FF"/>
              </a:solidFill>
            </a:endParaRPr>
          </a:p>
        </p:txBody>
      </p:sp>
      <p:sp>
        <p:nvSpPr>
          <p:cNvPr id="29" name="Text Box 114">
            <a:extLst>
              <a:ext uri="{FF2B5EF4-FFF2-40B4-BE49-F238E27FC236}">
                <a16:creationId xmlns="" xmlns:a16="http://schemas.microsoft.com/office/drawing/2014/main" id="{4B48710B-3A08-7769-6245-C1FE35912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2206" y="1957797"/>
            <a:ext cx="67253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CN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格</a:t>
            </a:r>
            <a:endParaRPr lang="en-US" altLang="zh-TW" sz="1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" name="Text Box 114">
            <a:extLst>
              <a:ext uri="{FF2B5EF4-FFF2-40B4-BE49-F238E27FC236}">
                <a16:creationId xmlns="" xmlns:a16="http://schemas.microsoft.com/office/drawing/2014/main" id="{525003D3-87D0-E543-4F09-A53ED7351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2459" y="1957797"/>
            <a:ext cx="67253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CN" altLang="en-US" sz="1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格</a:t>
            </a:r>
            <a:endParaRPr lang="en-US" altLang="zh-TW" sz="1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="" xmlns:a16="http://schemas.microsoft.com/office/drawing/2014/main" id="{9EBCA441-435F-17FA-458F-B2DD35E1CFA6}"/>
              </a:ext>
            </a:extLst>
          </p:cNvPr>
          <p:cNvSpPr/>
          <p:nvPr/>
        </p:nvSpPr>
        <p:spPr bwMode="auto">
          <a:xfrm>
            <a:off x="5542533" y="1814324"/>
            <a:ext cx="1009650" cy="649053"/>
          </a:xfrm>
          <a:prstGeom prst="rect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Text Box 114">
            <a:extLst>
              <a:ext uri="{FF2B5EF4-FFF2-40B4-BE49-F238E27FC236}">
                <a16:creationId xmlns="" xmlns:a16="http://schemas.microsoft.com/office/drawing/2014/main" id="{3DD95FCA-CD50-EF1D-7D15-E64C3FA93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819" y="2397778"/>
            <a:ext cx="19349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200</a:t>
            </a:r>
            <a:r>
              <a:rPr lang="en-US" altLang="zh-CN" sz="20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000" dirty="0">
                <a:solidFill>
                  <a:srgbClr val="0000FF"/>
                </a:solidFill>
              </a:rPr>
              <a:t>6 = 1200</a:t>
            </a:r>
            <a:endParaRPr lang="en-US" altLang="zh-TW" sz="2000" dirty="0">
              <a:solidFill>
                <a:srgbClr val="0000FF"/>
              </a:solidFill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="" xmlns:a16="http://schemas.microsoft.com/office/drawing/2014/main" id="{EB910D88-6EF7-586D-D1B7-79584F714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5181" y="3988370"/>
            <a:ext cx="2743497" cy="769441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先找出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塊石頭和</a:t>
            </a:r>
            <a:r>
              <a:rPr lang="en-US" altLang="zh-CN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2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粒波子的總體積</a:t>
            </a:r>
            <a:r>
              <a:rPr lang="zh-CN" altLang="en-US" sz="2200" b="0" dirty="0">
                <a:solidFill>
                  <a:srgbClr val="CC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。</a:t>
            </a:r>
            <a:endParaRPr lang="zh-TW" altLang="en-US" sz="2200" b="0" dirty="0">
              <a:solidFill>
                <a:srgbClr val="CC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="" xmlns:a16="http://schemas.microsoft.com/office/drawing/2014/main" id="{53F64152-929A-6303-0A68-FBC29C3BB61F}"/>
              </a:ext>
            </a:extLst>
          </p:cNvPr>
          <p:cNvSpPr txBox="1"/>
          <p:nvPr/>
        </p:nvSpPr>
        <p:spPr>
          <a:xfrm>
            <a:off x="2039932" y="4067687"/>
            <a:ext cx="2316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1200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1000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="" xmlns:a16="http://schemas.microsoft.com/office/drawing/2014/main" id="{DFCF0214-6CA7-D797-750A-698AF1AE44E3}"/>
              </a:ext>
            </a:extLst>
          </p:cNvPr>
          <p:cNvSpPr txBox="1"/>
          <p:nvPr/>
        </p:nvSpPr>
        <p:spPr>
          <a:xfrm>
            <a:off x="3981892" y="4067687"/>
            <a:ext cx="1569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文字方塊 36">
            <a:extLst>
              <a:ext uri="{FF2B5EF4-FFF2-40B4-BE49-F238E27FC236}">
                <a16:creationId xmlns="" xmlns:a16="http://schemas.microsoft.com/office/drawing/2014/main" id="{B7888249-1A76-9E36-A579-BB150FA742C7}"/>
              </a:ext>
            </a:extLst>
          </p:cNvPr>
          <p:cNvSpPr txBox="1"/>
          <p:nvPr/>
        </p:nvSpPr>
        <p:spPr>
          <a:xfrm>
            <a:off x="1914197" y="4067687"/>
            <a:ext cx="509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D2E3B239-941C-8C75-0000-34AA7EB3519B}"/>
              </a:ext>
            </a:extLst>
          </p:cNvPr>
          <p:cNvSpPr txBox="1"/>
          <p:nvPr/>
        </p:nvSpPr>
        <p:spPr>
          <a:xfrm>
            <a:off x="5194352" y="4067687"/>
            <a:ext cx="1103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="" xmlns:a16="http://schemas.microsoft.com/office/drawing/2014/main" id="{8775A3F7-9C18-F00D-96A1-CF89429B351E}"/>
              </a:ext>
            </a:extLst>
          </p:cNvPr>
          <p:cNvSpPr/>
          <p:nvPr/>
        </p:nvSpPr>
        <p:spPr bwMode="auto">
          <a:xfrm>
            <a:off x="5640233" y="2206957"/>
            <a:ext cx="503846" cy="283885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3" name="TextBox 20">
            <a:extLst>
              <a:ext uri="{FF2B5EF4-FFF2-40B4-BE49-F238E27FC236}">
                <a16:creationId xmlns="" xmlns:a16="http://schemas.microsoft.com/office/drawing/2014/main" id="{77EB36AE-9FF2-7C30-989C-00DDE93EF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3194" y="409946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TextBox 20">
            <a:extLst>
              <a:ext uri="{FF2B5EF4-FFF2-40B4-BE49-F238E27FC236}">
                <a16:creationId xmlns="" xmlns:a16="http://schemas.microsoft.com/office/drawing/2014/main" id="{11B75B34-17FA-D625-940C-50FAF5662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3194" y="458700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手繪多邊形: 圖案 44">
            <a:extLst>
              <a:ext uri="{FF2B5EF4-FFF2-40B4-BE49-F238E27FC236}">
                <a16:creationId xmlns="" xmlns:a16="http://schemas.microsoft.com/office/drawing/2014/main" id="{B4DE1F35-59E5-E6A9-33C9-57D6BFEB87D9}"/>
              </a:ext>
            </a:extLst>
          </p:cNvPr>
          <p:cNvSpPr/>
          <p:nvPr/>
        </p:nvSpPr>
        <p:spPr bwMode="auto">
          <a:xfrm>
            <a:off x="6022975" y="2041525"/>
            <a:ext cx="498475" cy="454025"/>
          </a:xfrm>
          <a:custGeom>
            <a:avLst/>
            <a:gdLst>
              <a:gd name="connsiteX0" fmla="*/ 57150 w 498475"/>
              <a:gd name="connsiteY0" fmla="*/ 3175 h 454025"/>
              <a:gd name="connsiteX1" fmla="*/ 57150 w 498475"/>
              <a:gd name="connsiteY1" fmla="*/ 3175 h 454025"/>
              <a:gd name="connsiteX2" fmla="*/ 31750 w 498475"/>
              <a:gd name="connsiteY2" fmla="*/ 50800 h 454025"/>
              <a:gd name="connsiteX3" fmla="*/ 19050 w 498475"/>
              <a:gd name="connsiteY3" fmla="*/ 76200 h 454025"/>
              <a:gd name="connsiteX4" fmla="*/ 9525 w 498475"/>
              <a:gd name="connsiteY4" fmla="*/ 111125 h 454025"/>
              <a:gd name="connsiteX5" fmla="*/ 6350 w 498475"/>
              <a:gd name="connsiteY5" fmla="*/ 127000 h 454025"/>
              <a:gd name="connsiteX6" fmla="*/ 0 w 498475"/>
              <a:gd name="connsiteY6" fmla="*/ 149225 h 454025"/>
              <a:gd name="connsiteX7" fmla="*/ 3175 w 498475"/>
              <a:gd name="connsiteY7" fmla="*/ 180975 h 454025"/>
              <a:gd name="connsiteX8" fmla="*/ 22225 w 498475"/>
              <a:gd name="connsiteY8" fmla="*/ 206375 h 454025"/>
              <a:gd name="connsiteX9" fmla="*/ 31750 w 498475"/>
              <a:gd name="connsiteY9" fmla="*/ 215900 h 454025"/>
              <a:gd name="connsiteX10" fmla="*/ 50800 w 498475"/>
              <a:gd name="connsiteY10" fmla="*/ 222250 h 454025"/>
              <a:gd name="connsiteX11" fmla="*/ 66675 w 498475"/>
              <a:gd name="connsiteY11" fmla="*/ 228600 h 454025"/>
              <a:gd name="connsiteX12" fmla="*/ 76200 w 498475"/>
              <a:gd name="connsiteY12" fmla="*/ 241300 h 454025"/>
              <a:gd name="connsiteX13" fmla="*/ 79375 w 498475"/>
              <a:gd name="connsiteY13" fmla="*/ 250825 h 454025"/>
              <a:gd name="connsiteX14" fmla="*/ 92075 w 498475"/>
              <a:gd name="connsiteY14" fmla="*/ 285750 h 454025"/>
              <a:gd name="connsiteX15" fmla="*/ 95250 w 498475"/>
              <a:gd name="connsiteY15" fmla="*/ 304800 h 454025"/>
              <a:gd name="connsiteX16" fmla="*/ 98425 w 498475"/>
              <a:gd name="connsiteY16" fmla="*/ 314325 h 454025"/>
              <a:gd name="connsiteX17" fmla="*/ 101600 w 498475"/>
              <a:gd name="connsiteY17" fmla="*/ 333375 h 454025"/>
              <a:gd name="connsiteX18" fmla="*/ 117475 w 498475"/>
              <a:gd name="connsiteY18" fmla="*/ 355600 h 454025"/>
              <a:gd name="connsiteX19" fmla="*/ 127000 w 498475"/>
              <a:gd name="connsiteY19" fmla="*/ 371475 h 454025"/>
              <a:gd name="connsiteX20" fmla="*/ 146050 w 498475"/>
              <a:gd name="connsiteY20" fmla="*/ 387350 h 454025"/>
              <a:gd name="connsiteX21" fmla="*/ 187325 w 498475"/>
              <a:gd name="connsiteY21" fmla="*/ 419100 h 454025"/>
              <a:gd name="connsiteX22" fmla="*/ 212725 w 498475"/>
              <a:gd name="connsiteY22" fmla="*/ 431800 h 454025"/>
              <a:gd name="connsiteX23" fmla="*/ 250825 w 498475"/>
              <a:gd name="connsiteY23" fmla="*/ 441325 h 454025"/>
              <a:gd name="connsiteX24" fmla="*/ 263525 w 498475"/>
              <a:gd name="connsiteY24" fmla="*/ 447675 h 454025"/>
              <a:gd name="connsiteX25" fmla="*/ 285750 w 498475"/>
              <a:gd name="connsiteY25" fmla="*/ 450850 h 454025"/>
              <a:gd name="connsiteX26" fmla="*/ 304800 w 498475"/>
              <a:gd name="connsiteY26" fmla="*/ 454025 h 454025"/>
              <a:gd name="connsiteX27" fmla="*/ 377825 w 498475"/>
              <a:gd name="connsiteY27" fmla="*/ 450850 h 454025"/>
              <a:gd name="connsiteX28" fmla="*/ 390525 w 498475"/>
              <a:gd name="connsiteY28" fmla="*/ 444500 h 454025"/>
              <a:gd name="connsiteX29" fmla="*/ 406400 w 498475"/>
              <a:gd name="connsiteY29" fmla="*/ 441325 h 454025"/>
              <a:gd name="connsiteX30" fmla="*/ 428625 w 498475"/>
              <a:gd name="connsiteY30" fmla="*/ 425450 h 454025"/>
              <a:gd name="connsiteX31" fmla="*/ 450850 w 498475"/>
              <a:gd name="connsiteY31" fmla="*/ 412750 h 454025"/>
              <a:gd name="connsiteX32" fmla="*/ 463550 w 498475"/>
              <a:gd name="connsiteY32" fmla="*/ 393700 h 454025"/>
              <a:gd name="connsiteX33" fmla="*/ 473075 w 498475"/>
              <a:gd name="connsiteY33" fmla="*/ 384175 h 454025"/>
              <a:gd name="connsiteX34" fmla="*/ 485775 w 498475"/>
              <a:gd name="connsiteY34" fmla="*/ 352425 h 454025"/>
              <a:gd name="connsiteX35" fmla="*/ 492125 w 498475"/>
              <a:gd name="connsiteY35" fmla="*/ 336550 h 454025"/>
              <a:gd name="connsiteX36" fmla="*/ 495300 w 498475"/>
              <a:gd name="connsiteY36" fmla="*/ 320675 h 454025"/>
              <a:gd name="connsiteX37" fmla="*/ 498475 w 498475"/>
              <a:gd name="connsiteY37" fmla="*/ 307975 h 454025"/>
              <a:gd name="connsiteX38" fmla="*/ 495300 w 498475"/>
              <a:gd name="connsiteY38" fmla="*/ 276225 h 454025"/>
              <a:gd name="connsiteX39" fmla="*/ 482600 w 498475"/>
              <a:gd name="connsiteY39" fmla="*/ 257175 h 454025"/>
              <a:gd name="connsiteX40" fmla="*/ 476250 w 498475"/>
              <a:gd name="connsiteY40" fmla="*/ 234950 h 454025"/>
              <a:gd name="connsiteX41" fmla="*/ 466725 w 498475"/>
              <a:gd name="connsiteY41" fmla="*/ 222250 h 454025"/>
              <a:gd name="connsiteX42" fmla="*/ 454025 w 498475"/>
              <a:gd name="connsiteY42" fmla="*/ 203200 h 454025"/>
              <a:gd name="connsiteX43" fmla="*/ 422275 w 498475"/>
              <a:gd name="connsiteY43" fmla="*/ 158750 h 454025"/>
              <a:gd name="connsiteX44" fmla="*/ 406400 w 498475"/>
              <a:gd name="connsiteY44" fmla="*/ 136525 h 454025"/>
              <a:gd name="connsiteX45" fmla="*/ 374650 w 498475"/>
              <a:gd name="connsiteY45" fmla="*/ 85725 h 454025"/>
              <a:gd name="connsiteX46" fmla="*/ 365125 w 498475"/>
              <a:gd name="connsiteY46" fmla="*/ 73025 h 454025"/>
              <a:gd name="connsiteX47" fmla="*/ 352425 w 498475"/>
              <a:gd name="connsiteY47" fmla="*/ 60325 h 454025"/>
              <a:gd name="connsiteX48" fmla="*/ 317500 w 498475"/>
              <a:gd name="connsiteY48" fmla="*/ 38100 h 454025"/>
              <a:gd name="connsiteX49" fmla="*/ 292100 w 498475"/>
              <a:gd name="connsiteY49" fmla="*/ 25400 h 454025"/>
              <a:gd name="connsiteX50" fmla="*/ 244475 w 498475"/>
              <a:gd name="connsiteY50" fmla="*/ 15875 h 454025"/>
              <a:gd name="connsiteX51" fmla="*/ 215900 w 498475"/>
              <a:gd name="connsiteY51" fmla="*/ 12700 h 454025"/>
              <a:gd name="connsiteX52" fmla="*/ 200025 w 498475"/>
              <a:gd name="connsiteY52" fmla="*/ 9525 h 454025"/>
              <a:gd name="connsiteX53" fmla="*/ 133350 w 498475"/>
              <a:gd name="connsiteY53" fmla="*/ 6350 h 454025"/>
              <a:gd name="connsiteX54" fmla="*/ 92075 w 498475"/>
              <a:gd name="connsiteY54" fmla="*/ 3175 h 454025"/>
              <a:gd name="connsiteX55" fmla="*/ 76200 w 498475"/>
              <a:gd name="connsiteY55" fmla="*/ 0 h 454025"/>
              <a:gd name="connsiteX56" fmla="*/ 57150 w 498475"/>
              <a:gd name="connsiteY56" fmla="*/ 3175 h 45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498475" h="454025">
                <a:moveTo>
                  <a:pt x="57150" y="3175"/>
                </a:moveTo>
                <a:lnTo>
                  <a:pt x="57150" y="3175"/>
                </a:lnTo>
                <a:cubicBezTo>
                  <a:pt x="19383" y="66121"/>
                  <a:pt x="49973" y="11317"/>
                  <a:pt x="31750" y="50800"/>
                </a:cubicBezTo>
                <a:cubicBezTo>
                  <a:pt x="27783" y="59395"/>
                  <a:pt x="19050" y="76200"/>
                  <a:pt x="19050" y="76200"/>
                </a:cubicBezTo>
                <a:cubicBezTo>
                  <a:pt x="11315" y="114877"/>
                  <a:pt x="21610" y="66814"/>
                  <a:pt x="9525" y="111125"/>
                </a:cubicBezTo>
                <a:cubicBezTo>
                  <a:pt x="8105" y="116331"/>
                  <a:pt x="7521" y="121732"/>
                  <a:pt x="6350" y="127000"/>
                </a:cubicBezTo>
                <a:cubicBezTo>
                  <a:pt x="3692" y="138960"/>
                  <a:pt x="3536" y="138618"/>
                  <a:pt x="0" y="149225"/>
                </a:cubicBezTo>
                <a:cubicBezTo>
                  <a:pt x="1058" y="159808"/>
                  <a:pt x="1215" y="170521"/>
                  <a:pt x="3175" y="180975"/>
                </a:cubicBezTo>
                <a:cubicBezTo>
                  <a:pt x="8284" y="208223"/>
                  <a:pt x="5474" y="194410"/>
                  <a:pt x="22225" y="206375"/>
                </a:cubicBezTo>
                <a:cubicBezTo>
                  <a:pt x="25879" y="208985"/>
                  <a:pt x="27825" y="213719"/>
                  <a:pt x="31750" y="215900"/>
                </a:cubicBezTo>
                <a:cubicBezTo>
                  <a:pt x="37601" y="219151"/>
                  <a:pt x="44510" y="219963"/>
                  <a:pt x="50800" y="222250"/>
                </a:cubicBezTo>
                <a:cubicBezTo>
                  <a:pt x="56156" y="224198"/>
                  <a:pt x="61383" y="226483"/>
                  <a:pt x="66675" y="228600"/>
                </a:cubicBezTo>
                <a:cubicBezTo>
                  <a:pt x="69850" y="232833"/>
                  <a:pt x="73575" y="236706"/>
                  <a:pt x="76200" y="241300"/>
                </a:cubicBezTo>
                <a:cubicBezTo>
                  <a:pt x="77860" y="244206"/>
                  <a:pt x="78200" y="247691"/>
                  <a:pt x="79375" y="250825"/>
                </a:cubicBezTo>
                <a:cubicBezTo>
                  <a:pt x="82405" y="258906"/>
                  <a:pt x="90741" y="277745"/>
                  <a:pt x="92075" y="285750"/>
                </a:cubicBezTo>
                <a:cubicBezTo>
                  <a:pt x="93133" y="292100"/>
                  <a:pt x="93853" y="298516"/>
                  <a:pt x="95250" y="304800"/>
                </a:cubicBezTo>
                <a:cubicBezTo>
                  <a:pt x="95976" y="308067"/>
                  <a:pt x="97699" y="311058"/>
                  <a:pt x="98425" y="314325"/>
                </a:cubicBezTo>
                <a:cubicBezTo>
                  <a:pt x="99822" y="320609"/>
                  <a:pt x="99750" y="327209"/>
                  <a:pt x="101600" y="333375"/>
                </a:cubicBezTo>
                <a:cubicBezTo>
                  <a:pt x="106647" y="350200"/>
                  <a:pt x="107744" y="342625"/>
                  <a:pt x="117475" y="355600"/>
                </a:cubicBezTo>
                <a:cubicBezTo>
                  <a:pt x="121178" y="360537"/>
                  <a:pt x="123297" y="366538"/>
                  <a:pt x="127000" y="371475"/>
                </a:cubicBezTo>
                <a:cubicBezTo>
                  <a:pt x="133112" y="379624"/>
                  <a:pt x="137983" y="381972"/>
                  <a:pt x="146050" y="387350"/>
                </a:cubicBezTo>
                <a:cubicBezTo>
                  <a:pt x="158616" y="406199"/>
                  <a:pt x="154382" y="402629"/>
                  <a:pt x="187325" y="419100"/>
                </a:cubicBezTo>
                <a:cubicBezTo>
                  <a:pt x="195792" y="423333"/>
                  <a:pt x="203790" y="428673"/>
                  <a:pt x="212725" y="431800"/>
                </a:cubicBezTo>
                <a:cubicBezTo>
                  <a:pt x="225081" y="436125"/>
                  <a:pt x="239116" y="435471"/>
                  <a:pt x="250825" y="441325"/>
                </a:cubicBezTo>
                <a:cubicBezTo>
                  <a:pt x="255058" y="443442"/>
                  <a:pt x="258959" y="446430"/>
                  <a:pt x="263525" y="447675"/>
                </a:cubicBezTo>
                <a:cubicBezTo>
                  <a:pt x="270745" y="449644"/>
                  <a:pt x="278353" y="449712"/>
                  <a:pt x="285750" y="450850"/>
                </a:cubicBezTo>
                <a:cubicBezTo>
                  <a:pt x="292113" y="451829"/>
                  <a:pt x="298450" y="452967"/>
                  <a:pt x="304800" y="454025"/>
                </a:cubicBezTo>
                <a:cubicBezTo>
                  <a:pt x="329142" y="452967"/>
                  <a:pt x="353609" y="453541"/>
                  <a:pt x="377825" y="450850"/>
                </a:cubicBezTo>
                <a:cubicBezTo>
                  <a:pt x="382529" y="450327"/>
                  <a:pt x="386035" y="445997"/>
                  <a:pt x="390525" y="444500"/>
                </a:cubicBezTo>
                <a:cubicBezTo>
                  <a:pt x="395645" y="442793"/>
                  <a:pt x="401108" y="442383"/>
                  <a:pt x="406400" y="441325"/>
                </a:cubicBezTo>
                <a:cubicBezTo>
                  <a:pt x="411852" y="437236"/>
                  <a:pt x="422125" y="429164"/>
                  <a:pt x="428625" y="425450"/>
                </a:cubicBezTo>
                <a:cubicBezTo>
                  <a:pt x="456823" y="409337"/>
                  <a:pt x="427644" y="428221"/>
                  <a:pt x="450850" y="412750"/>
                </a:cubicBezTo>
                <a:cubicBezTo>
                  <a:pt x="455083" y="406400"/>
                  <a:pt x="458154" y="399096"/>
                  <a:pt x="463550" y="393700"/>
                </a:cubicBezTo>
                <a:cubicBezTo>
                  <a:pt x="466725" y="390525"/>
                  <a:pt x="470465" y="387829"/>
                  <a:pt x="473075" y="384175"/>
                </a:cubicBezTo>
                <a:cubicBezTo>
                  <a:pt x="479293" y="375469"/>
                  <a:pt x="482348" y="361850"/>
                  <a:pt x="485775" y="352425"/>
                </a:cubicBezTo>
                <a:cubicBezTo>
                  <a:pt x="487723" y="347069"/>
                  <a:pt x="490487" y="342009"/>
                  <a:pt x="492125" y="336550"/>
                </a:cubicBezTo>
                <a:cubicBezTo>
                  <a:pt x="493676" y="331381"/>
                  <a:pt x="494129" y="325943"/>
                  <a:pt x="495300" y="320675"/>
                </a:cubicBezTo>
                <a:cubicBezTo>
                  <a:pt x="496247" y="316415"/>
                  <a:pt x="497417" y="312208"/>
                  <a:pt x="498475" y="307975"/>
                </a:cubicBezTo>
                <a:cubicBezTo>
                  <a:pt x="497417" y="297392"/>
                  <a:pt x="498472" y="286377"/>
                  <a:pt x="495300" y="276225"/>
                </a:cubicBezTo>
                <a:cubicBezTo>
                  <a:pt x="493024" y="268941"/>
                  <a:pt x="485798" y="264104"/>
                  <a:pt x="482600" y="257175"/>
                </a:cubicBezTo>
                <a:cubicBezTo>
                  <a:pt x="479371" y="250179"/>
                  <a:pt x="479438" y="241964"/>
                  <a:pt x="476250" y="234950"/>
                </a:cubicBezTo>
                <a:cubicBezTo>
                  <a:pt x="474060" y="230133"/>
                  <a:pt x="469760" y="226585"/>
                  <a:pt x="466725" y="222250"/>
                </a:cubicBezTo>
                <a:cubicBezTo>
                  <a:pt x="462348" y="215998"/>
                  <a:pt x="458025" y="209700"/>
                  <a:pt x="454025" y="203200"/>
                </a:cubicBezTo>
                <a:cubicBezTo>
                  <a:pt x="423782" y="154056"/>
                  <a:pt x="461403" y="208549"/>
                  <a:pt x="422275" y="158750"/>
                </a:cubicBezTo>
                <a:cubicBezTo>
                  <a:pt x="416650" y="151591"/>
                  <a:pt x="411346" y="144169"/>
                  <a:pt x="406400" y="136525"/>
                </a:cubicBezTo>
                <a:cubicBezTo>
                  <a:pt x="378913" y="94046"/>
                  <a:pt x="396985" y="117632"/>
                  <a:pt x="374650" y="85725"/>
                </a:cubicBezTo>
                <a:cubicBezTo>
                  <a:pt x="371615" y="81390"/>
                  <a:pt x="368610" y="77007"/>
                  <a:pt x="365125" y="73025"/>
                </a:cubicBezTo>
                <a:cubicBezTo>
                  <a:pt x="361183" y="68519"/>
                  <a:pt x="356900" y="64302"/>
                  <a:pt x="352425" y="60325"/>
                </a:cubicBezTo>
                <a:cubicBezTo>
                  <a:pt x="332723" y="42812"/>
                  <a:pt x="340813" y="51051"/>
                  <a:pt x="317500" y="38100"/>
                </a:cubicBezTo>
                <a:cubicBezTo>
                  <a:pt x="302865" y="29969"/>
                  <a:pt x="312068" y="31105"/>
                  <a:pt x="292100" y="25400"/>
                </a:cubicBezTo>
                <a:cubicBezTo>
                  <a:pt x="281273" y="22306"/>
                  <a:pt x="257294" y="17584"/>
                  <a:pt x="244475" y="15875"/>
                </a:cubicBezTo>
                <a:cubicBezTo>
                  <a:pt x="234975" y="14608"/>
                  <a:pt x="225387" y="14055"/>
                  <a:pt x="215900" y="12700"/>
                </a:cubicBezTo>
                <a:cubicBezTo>
                  <a:pt x="210558" y="11937"/>
                  <a:pt x="205406" y="9939"/>
                  <a:pt x="200025" y="9525"/>
                </a:cubicBezTo>
                <a:cubicBezTo>
                  <a:pt x="177840" y="7818"/>
                  <a:pt x="155562" y="7657"/>
                  <a:pt x="133350" y="6350"/>
                </a:cubicBezTo>
                <a:cubicBezTo>
                  <a:pt x="119575" y="5540"/>
                  <a:pt x="105833" y="4233"/>
                  <a:pt x="92075" y="3175"/>
                </a:cubicBezTo>
                <a:cubicBezTo>
                  <a:pt x="86783" y="2117"/>
                  <a:pt x="81596" y="0"/>
                  <a:pt x="76200" y="0"/>
                </a:cubicBezTo>
                <a:cubicBezTo>
                  <a:pt x="72853" y="0"/>
                  <a:pt x="60325" y="2646"/>
                  <a:pt x="57150" y="3175"/>
                </a:cubicBezTo>
                <a:close/>
              </a:path>
            </a:pathLst>
          </a:custGeom>
          <a:noFill/>
          <a:ln w="190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969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5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25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250"/>
                            </p:stCondLst>
                            <p:childTnLst>
                              <p:par>
                                <p:cTn id="1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75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500"/>
                            </p:stCondLst>
                            <p:childTnLst>
                              <p:par>
                                <p:cTn id="1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000"/>
                            </p:stCondLst>
                            <p:childTnLst>
                              <p:par>
                                <p:cTn id="1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11" grpId="0"/>
      <p:bldP spid="11" grpId="1"/>
      <p:bldP spid="12" grpId="0"/>
      <p:bldP spid="12" grpId="1"/>
      <p:bldP spid="17" grpId="0"/>
      <p:bldP spid="18" grpId="0"/>
      <p:bldP spid="19" grpId="0"/>
      <p:bldP spid="19" grpId="1"/>
      <p:bldP spid="20" grpId="0" animBg="1"/>
      <p:bldP spid="20" grpId="1" animBg="1"/>
      <p:bldP spid="21" grpId="1"/>
      <p:bldP spid="21" grpId="2" build="allAtOnce"/>
      <p:bldP spid="22" grpId="0"/>
      <p:bldP spid="22" grpId="1"/>
      <p:bldP spid="23" grpId="0"/>
      <p:bldP spid="23" grpId="1"/>
      <p:bldP spid="24" grpId="0"/>
      <p:bldP spid="24" grpId="1"/>
      <p:bldP spid="27" grpId="0" animBg="1"/>
      <p:bldP spid="27" grpId="1" animBg="1"/>
      <p:bldP spid="28" grpId="0"/>
      <p:bldP spid="28" grpId="1"/>
      <p:bldP spid="29" grpId="0"/>
      <p:bldP spid="29" grpId="1"/>
      <p:bldP spid="30" grpId="0"/>
      <p:bldP spid="30" grpId="1"/>
      <p:bldP spid="31" grpId="0" animBg="1"/>
      <p:bldP spid="31" grpId="1" animBg="1"/>
      <p:bldP spid="32" grpId="0"/>
      <p:bldP spid="32" grpId="1"/>
      <p:bldP spid="33" grpId="0" animBg="1"/>
      <p:bldP spid="33" grpId="1" animBg="1"/>
      <p:bldP spid="35" grpId="0"/>
      <p:bldP spid="36" grpId="0"/>
      <p:bldP spid="37" grpId="0"/>
      <p:bldP spid="38" grpId="0"/>
      <p:bldP spid="39" grpId="0" animBg="1"/>
      <p:bldP spid="39" grpId="1" animBg="1"/>
      <p:bldP spid="43" grpId="0"/>
      <p:bldP spid="44" grpId="0"/>
      <p:bldP spid="45" grpId="0" animBg="1"/>
      <p:bldP spid="45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0B396258-1952-CEF1-77E0-98244EB30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35.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BA906F2-2462-5C22-D64F-A250E8CF4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2858223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="" xmlns:a16="http://schemas.microsoft.com/office/drawing/2014/main" id="{6455E219-AF41-9EFE-6DC4-F9AF4F371ED8}"/>
              </a:ext>
            </a:extLst>
          </p:cNvPr>
          <p:cNvSpPr txBox="1"/>
          <p:nvPr/>
        </p:nvSpPr>
        <p:spPr>
          <a:xfrm>
            <a:off x="1404937" y="2858223"/>
            <a:ext cx="748188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在圖二中，最少要放入多少個邊長是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3cm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的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金屬正方體，才會使水溢出？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="" xmlns:a16="http://schemas.microsoft.com/office/drawing/2014/main" id="{C0B8F084-9A27-0B44-E4FD-23B43A1FC27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19066" y="1050842"/>
            <a:ext cx="4552980" cy="1440000"/>
          </a:xfrm>
          <a:prstGeom prst="rect">
            <a:avLst/>
          </a:prstGeom>
        </p:spPr>
      </p:pic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DBD72EA8-553B-B033-DECB-5820B37A0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139" y="1175284"/>
            <a:ext cx="55807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2L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5C0FF05A-695E-E9B7-D285-F4D8D4C02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989" y="1175284"/>
            <a:ext cx="55807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2L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="" xmlns:a16="http://schemas.microsoft.com/office/drawing/2014/main" id="{1854C25D-229F-03BC-1E10-74EF21962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5139" y="2434200"/>
            <a:ext cx="98306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圖一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DFF89EF0-6226-C656-8886-E02CE71A3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4391" y="2434200"/>
            <a:ext cx="992419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圖二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24944DB2-4C97-63EF-1945-3004E0CCC8B6}"/>
              </a:ext>
            </a:extLst>
          </p:cNvPr>
          <p:cNvSpPr/>
          <p:nvPr/>
        </p:nvSpPr>
        <p:spPr bwMode="auto">
          <a:xfrm>
            <a:off x="1557339" y="3961620"/>
            <a:ext cx="6974102" cy="1690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Text Box 115">
            <a:extLst>
              <a:ext uri="{FF2B5EF4-FFF2-40B4-BE49-F238E27FC236}">
                <a16:creationId xmlns="" xmlns:a16="http://schemas.microsoft.com/office/drawing/2014/main" id="{385664AA-DE6A-7DAE-9CE4-1DC55F64F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1081" y="1937303"/>
            <a:ext cx="12607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0000FF"/>
                </a:solidFill>
              </a:rPr>
              <a:t>1200mL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="" xmlns:a16="http://schemas.microsoft.com/office/drawing/2014/main" id="{EDE7DEB7-56D4-16BE-E5AB-E22BDDF30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841" y="4087818"/>
            <a:ext cx="1073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5A2B7721-0DD4-4F70-57F6-B160B9054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876" y="4557011"/>
            <a:ext cx="2124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= 29</a:t>
            </a:r>
            <a:r>
              <a:rPr lang="en-US" altLang="zh-TW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17</a:t>
            </a:r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14" name="Rectangle 8">
            <a:extLst>
              <a:ext uri="{FF2B5EF4-FFF2-40B4-BE49-F238E27FC236}">
                <a16:creationId xmlns="" xmlns:a16="http://schemas.microsoft.com/office/drawing/2014/main" id="{BF835A5F-B088-5C01-C2CE-0CE807C17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841" y="4583330"/>
            <a:ext cx="1073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 [2</a:t>
            </a:r>
            <a:r>
              <a:rPr kumimoji="0"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kumimoji="0"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kumimoji="0" lang="en-US" altLang="en-US" sz="24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="" xmlns:a16="http://schemas.microsoft.com/office/drawing/2014/main" id="{0E326A89-7081-8F67-262F-1CDEE14CB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876" y="5056188"/>
            <a:ext cx="52904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最少要放入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30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個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金屬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正方體。</a:t>
            </a:r>
          </a:p>
        </p:txBody>
      </p:sp>
      <p:sp>
        <p:nvSpPr>
          <p:cNvPr id="16" name="AutoShape 73">
            <a:extLst>
              <a:ext uri="{FF2B5EF4-FFF2-40B4-BE49-F238E27FC236}">
                <a16:creationId xmlns="" xmlns:a16="http://schemas.microsoft.com/office/drawing/2014/main" id="{D23AED76-597D-8147-F5D6-0439526F0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406" y="1316106"/>
            <a:ext cx="432000" cy="432000"/>
          </a:xfrm>
          <a:prstGeom prst="cube">
            <a:avLst>
              <a:gd name="adj" fmla="val 25000"/>
            </a:avLst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17" name="Text Box 74">
            <a:extLst>
              <a:ext uri="{FF2B5EF4-FFF2-40B4-BE49-F238E27FC236}">
                <a16:creationId xmlns="" xmlns:a16="http://schemas.microsoft.com/office/drawing/2014/main" id="{6E9B02F3-0A64-8C47-A4D4-07B54BD98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4741" y="1707636"/>
            <a:ext cx="7397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1600" dirty="0">
                <a:solidFill>
                  <a:srgbClr val="0000FF"/>
                </a:solidFill>
              </a:rPr>
              <a:t>3cm</a:t>
            </a:r>
          </a:p>
        </p:txBody>
      </p:sp>
      <p:sp>
        <p:nvSpPr>
          <p:cNvPr id="18" name="Text Box 75">
            <a:extLst>
              <a:ext uri="{FF2B5EF4-FFF2-40B4-BE49-F238E27FC236}">
                <a16:creationId xmlns="" xmlns:a16="http://schemas.microsoft.com/office/drawing/2014/main" id="{36C7114E-DD56-396E-9385-79CE6F61D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176" y="2016205"/>
            <a:ext cx="187888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體積是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lang="en-US" altLang="zh-CN" sz="240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(3</a:t>
            </a: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4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</a:rPr>
              <a:t>3)cm</a:t>
            </a:r>
            <a:r>
              <a:rPr lang="en-US" altLang="zh-TW" sz="2400" baseline="3000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19" name="Line 76">
            <a:extLst>
              <a:ext uri="{FF2B5EF4-FFF2-40B4-BE49-F238E27FC236}">
                <a16:creationId xmlns="" xmlns:a16="http://schemas.microsoft.com/office/drawing/2014/main" id="{65CB13A9-FC62-C8F7-2C39-D0D19D3FB4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3351213"/>
            <a:ext cx="2016125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Line 77">
            <a:extLst>
              <a:ext uri="{FF2B5EF4-FFF2-40B4-BE49-F238E27FC236}">
                <a16:creationId xmlns="" xmlns:a16="http://schemas.microsoft.com/office/drawing/2014/main" id="{801B56DC-6052-3741-89A4-EAE2843E63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1625" y="3810000"/>
            <a:ext cx="1692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Rectangle 26">
            <a:extLst>
              <a:ext uri="{FF2B5EF4-FFF2-40B4-BE49-F238E27FC236}">
                <a16:creationId xmlns="" xmlns:a16="http://schemas.microsoft.com/office/drawing/2014/main" id="{E6128B0C-4DF9-9B3E-FCF5-CC7A9D19D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4365" y="4477057"/>
            <a:ext cx="2780772" cy="830997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CN" altLang="en-US" sz="2400" dirty="0">
                <a:latin typeface="Calibri" panose="020F0502020204030204" pitchFamily="34" charset="0"/>
                <a:ea typeface="標楷體" panose="03000509000000000000" pitchFamily="65" charset="-120"/>
              </a:rPr>
              <a:t>部分學生</a:t>
            </a:r>
            <a:r>
              <a:rPr kumimoji="0" lang="zh-TW" altLang="en-US" sz="2400" dirty="0">
                <a:latin typeface="Calibri" panose="020F0502020204030204" pitchFamily="34" charset="0"/>
                <a:ea typeface="標楷體" panose="03000509000000000000" pitchFamily="65" charset="-120"/>
              </a:rPr>
              <a:t>未能正確處理餘數。</a:t>
            </a:r>
          </a:p>
        </p:txBody>
      </p:sp>
      <p:pic>
        <p:nvPicPr>
          <p:cNvPr id="22" name="Picture 23" descr="常犯錯誤-green">
            <a:extLst>
              <a:ext uri="{FF2B5EF4-FFF2-40B4-BE49-F238E27FC236}">
                <a16:creationId xmlns="" xmlns:a16="http://schemas.microsoft.com/office/drawing/2014/main" id="{CB30363D-E4AA-A2E4-2978-32D933C0B2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4364" y="4010332"/>
            <a:ext cx="1385887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WordArt 11">
            <a:extLst>
              <a:ext uri="{FF2B5EF4-FFF2-40B4-BE49-F238E27FC236}">
                <a16:creationId xmlns="" xmlns:a16="http://schemas.microsoft.com/office/drawing/2014/main" id="{BFD66C6F-9495-77E6-C93B-A420353C5E2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72213" y="4999038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  <a:endParaRPr lang="zh-CN" altLang="en-US" sz="36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Wingdings 2" panose="05020102010507070707" pitchFamily="18" charset="2"/>
            </a:endParaRPr>
          </a:p>
        </p:txBody>
      </p:sp>
      <p:sp>
        <p:nvSpPr>
          <p:cNvPr id="24" name="Rectangle 6">
            <a:extLst>
              <a:ext uri="{FF2B5EF4-FFF2-40B4-BE49-F238E27FC236}">
                <a16:creationId xmlns="" xmlns:a16="http://schemas.microsoft.com/office/drawing/2014/main" id="{0FA2B24A-9B5E-50C6-80C5-41CC9FE92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876" y="5056188"/>
            <a:ext cx="52844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solidFill>
                  <a:srgbClr val="3366FF"/>
                </a:solidFill>
                <a:ea typeface="標楷體" panose="03000509000000000000" pitchFamily="65" charset="-120"/>
              </a:rPr>
              <a:t>最少要放入</a:t>
            </a:r>
            <a:r>
              <a:rPr lang="en-US" altLang="zh-TW" sz="2800" dirty="0">
                <a:solidFill>
                  <a:srgbClr val="3366FF"/>
                </a:solidFill>
                <a:ea typeface="標楷體" panose="03000509000000000000" pitchFamily="65" charset="-120"/>
              </a:rPr>
              <a:t>29</a:t>
            </a:r>
            <a:r>
              <a:rPr lang="zh-TW" altLang="en-US" sz="2800" dirty="0">
                <a:solidFill>
                  <a:srgbClr val="3366FF"/>
                </a:solidFill>
                <a:ea typeface="標楷體" panose="03000509000000000000" pitchFamily="65" charset="-120"/>
              </a:rPr>
              <a:t>個</a:t>
            </a:r>
            <a:r>
              <a:rPr lang="zh-CN" altLang="en-US" sz="2800" dirty="0">
                <a:solidFill>
                  <a:srgbClr val="3366FF"/>
                </a:solidFill>
                <a:ea typeface="標楷體" panose="03000509000000000000" pitchFamily="65" charset="-120"/>
              </a:rPr>
              <a:t>金屬</a:t>
            </a:r>
            <a:r>
              <a:rPr lang="zh-TW" altLang="en-US" sz="2800" dirty="0">
                <a:solidFill>
                  <a:srgbClr val="3366FF"/>
                </a:solidFill>
                <a:ea typeface="標楷體" panose="03000509000000000000" pitchFamily="65" charset="-120"/>
              </a:rPr>
              <a:t>正方體。</a:t>
            </a:r>
          </a:p>
        </p:txBody>
      </p:sp>
      <p:sp>
        <p:nvSpPr>
          <p:cNvPr id="26" name="Rectangle 6">
            <a:extLst>
              <a:ext uri="{FF2B5EF4-FFF2-40B4-BE49-F238E27FC236}">
                <a16:creationId xmlns="" xmlns:a16="http://schemas.microsoft.com/office/drawing/2014/main" id="{39F9CE68-17CB-33E2-E1CC-6F08E96CB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4626" y="4053726"/>
            <a:ext cx="4248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(2000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1200)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(3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3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3)</a:t>
            </a:r>
            <a:endParaRPr lang="en-US" altLang="zh-TW" sz="28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27" name="左大括弧 26">
            <a:extLst>
              <a:ext uri="{FF2B5EF4-FFF2-40B4-BE49-F238E27FC236}">
                <a16:creationId xmlns="" xmlns:a16="http://schemas.microsoft.com/office/drawing/2014/main" id="{39A5576C-2704-5C48-DC86-F987174366C9}"/>
              </a:ext>
            </a:extLst>
          </p:cNvPr>
          <p:cNvSpPr/>
          <p:nvPr/>
        </p:nvSpPr>
        <p:spPr bwMode="auto">
          <a:xfrm>
            <a:off x="5348285" y="1822027"/>
            <a:ext cx="181802" cy="637803"/>
          </a:xfrm>
          <a:prstGeom prst="leftBrace">
            <a:avLst>
              <a:gd name="adj1" fmla="val 21432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="" xmlns:a16="http://schemas.microsoft.com/office/drawing/2014/main" id="{EDF8402C-4296-1661-F6A1-458DE7B966A8}"/>
              </a:ext>
            </a:extLst>
          </p:cNvPr>
          <p:cNvSpPr/>
          <p:nvPr/>
        </p:nvSpPr>
        <p:spPr bwMode="auto">
          <a:xfrm>
            <a:off x="5541298" y="1382482"/>
            <a:ext cx="1009521" cy="434412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0" name="直線單箭頭接點 29">
            <a:extLst>
              <a:ext uri="{FF2B5EF4-FFF2-40B4-BE49-F238E27FC236}">
                <a16:creationId xmlns="" xmlns:a16="http://schemas.microsoft.com/office/drawing/2014/main" id="{AB3F1C81-33F6-0135-E029-18804357D20B}"/>
              </a:ext>
            </a:extLst>
          </p:cNvPr>
          <p:cNvCxnSpPr/>
          <p:nvPr/>
        </p:nvCxnSpPr>
        <p:spPr bwMode="auto">
          <a:xfrm flipV="1">
            <a:off x="6272213" y="1151371"/>
            <a:ext cx="99185" cy="353579"/>
          </a:xfrm>
          <a:prstGeom prst="straightConnector1">
            <a:avLst/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31" name="Text Box 115">
            <a:extLst>
              <a:ext uri="{FF2B5EF4-FFF2-40B4-BE49-F238E27FC236}">
                <a16:creationId xmlns="" xmlns:a16="http://schemas.microsoft.com/office/drawing/2014/main" id="{9136E5D7-0D4E-7590-D11F-93CCD0A0E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9089" y="741935"/>
            <a:ext cx="22100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000" dirty="0">
                <a:solidFill>
                  <a:srgbClr val="FF00FF"/>
                </a:solidFill>
              </a:rPr>
              <a:t>(2000</a:t>
            </a:r>
            <a:r>
              <a:rPr lang="zh-CN" altLang="en-US" sz="2000" dirty="0">
                <a:solidFill>
                  <a:srgbClr val="FF00FF"/>
                </a:solidFill>
              </a:rPr>
              <a:t>－</a:t>
            </a:r>
            <a:r>
              <a:rPr lang="en-US" altLang="zh-TW" sz="2000" dirty="0">
                <a:solidFill>
                  <a:srgbClr val="FF00FF"/>
                </a:solidFill>
              </a:rPr>
              <a:t>1200)mL</a:t>
            </a:r>
          </a:p>
        </p:txBody>
      </p:sp>
      <p:sp>
        <p:nvSpPr>
          <p:cNvPr id="25" name="Rectangle 4">
            <a:extLst>
              <a:ext uri="{FF2B5EF4-FFF2-40B4-BE49-F238E27FC236}">
                <a16:creationId xmlns="" xmlns:a16="http://schemas.microsoft.com/office/drawing/2014/main" id="{CC3D6177-E14D-B7F4-E2CB-D25A0CCB3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6566" y="4550686"/>
            <a:ext cx="3450880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即放入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29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個金屬正方體</a:t>
            </a:r>
            <a:endParaRPr kumimoji="1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後，餘下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17m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L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的容量。</a:t>
            </a:r>
            <a:endParaRPr kumimoji="1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Line 77">
            <a:extLst>
              <a:ext uri="{FF2B5EF4-FFF2-40B4-BE49-F238E27FC236}">
                <a16:creationId xmlns="" xmlns:a16="http://schemas.microsoft.com/office/drawing/2014/main" id="{A672F1E0-1D56-CD96-F92C-BD8DC2D6E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9116" y="3821837"/>
            <a:ext cx="13320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203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75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25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75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"/>
                            </p:stCondLst>
                            <p:childTnLst>
                              <p:par>
                                <p:cTn id="14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3" grpId="0"/>
      <p:bldP spid="14" grpId="0"/>
      <p:bldP spid="15" grpId="0"/>
      <p:bldP spid="15" grpId="1"/>
      <p:bldP spid="16" grpId="0" animBg="1"/>
      <p:bldP spid="16" grpId="1" animBg="1"/>
      <p:bldP spid="17" grpId="0"/>
      <p:bldP spid="17" grpId="1"/>
      <p:bldP spid="18" grpId="0" uiExpand="1" build="p"/>
      <p:bldP spid="18" grpId="1" build="p"/>
      <p:bldP spid="21" grpId="0" animBg="1"/>
      <p:bldP spid="24" grpId="0"/>
      <p:bldP spid="26" grpId="0"/>
      <p:bldP spid="27" grpId="0" animBg="1"/>
      <p:bldP spid="27" grpId="1" animBg="1"/>
      <p:bldP spid="28" grpId="0" animBg="1"/>
      <p:bldP spid="28" grpId="1" animBg="1"/>
      <p:bldP spid="31" grpId="0"/>
      <p:bldP spid="31" grpId="1"/>
      <p:bldP spid="25" grpId="0" uiExpand="1" build="p"/>
      <p:bldP spid="25" grpId="1" build="allAtOnce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711D6C39-6F7B-42A6-B033-CC01D6887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6477" y="976155"/>
            <a:ext cx="2059531" cy="1925479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="" xmlns:a16="http://schemas.microsoft.com/office/drawing/2014/main" id="{FCDBCA36-8120-4A7B-8637-31D72FB43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8281" y="1547154"/>
            <a:ext cx="767088" cy="1297188"/>
          </a:xfrm>
          <a:prstGeom prst="rect">
            <a:avLst/>
          </a:prstGeom>
        </p:spPr>
      </p:pic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7E757DF1-4ED0-7ACE-BC42-D8EE0D6C9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ED4C2A3-546B-BD71-8593-3D69EA980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201" y="4105398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="" xmlns:a16="http://schemas.microsoft.com/office/drawing/2014/main" id="{CBB6E200-A639-AAC8-EFE9-CE6E259EA551}"/>
              </a:ext>
            </a:extLst>
          </p:cNvPr>
          <p:cNvSpPr txBox="1"/>
          <p:nvPr/>
        </p:nvSpPr>
        <p:spPr>
          <a:xfrm>
            <a:off x="1404937" y="4105398"/>
            <a:ext cx="7481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國林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用一包「支架材料」砌成了一個長方體。在答題紙上， 畫出長方體的摺紙圖樣。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B659212B-E148-4099-F750-CD151FD71D3F}"/>
              </a:ext>
            </a:extLst>
          </p:cNvPr>
          <p:cNvSpPr txBox="1"/>
          <p:nvPr/>
        </p:nvSpPr>
        <p:spPr>
          <a:xfrm>
            <a:off x="795337" y="3112297"/>
            <a:ext cx="798671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一包「支架材料」有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枝膠棒和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粒膠珠，如</a:t>
            </a:r>
            <a:r>
              <a:rPr lang="zh-CN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上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圖所示。其中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枝膠棒長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18cm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，其餘的長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12cm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E2E2DC89-5091-BE7F-389F-00C21944A9F2}"/>
              </a:ext>
            </a:extLst>
          </p:cNvPr>
          <p:cNvSpPr txBox="1"/>
          <p:nvPr/>
        </p:nvSpPr>
        <p:spPr>
          <a:xfrm>
            <a:off x="5718115" y="2426323"/>
            <a:ext cx="7637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2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膠珠</a:t>
            </a:r>
            <a:endParaRPr lang="zh-CN" altLang="en-US" sz="22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="" xmlns:a16="http://schemas.microsoft.com/office/drawing/2014/main" id="{7F98B5C8-739F-5C70-BFE7-F21E9442DDCC}"/>
              </a:ext>
            </a:extLst>
          </p:cNvPr>
          <p:cNvSpPr txBox="1"/>
          <p:nvPr/>
        </p:nvSpPr>
        <p:spPr>
          <a:xfrm>
            <a:off x="1454037" y="2534998"/>
            <a:ext cx="8719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2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膠棒</a:t>
            </a:r>
            <a:endParaRPr lang="zh-CN" altLang="en-US" sz="22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3" name="直線接點 12">
            <a:extLst>
              <a:ext uri="{FF2B5EF4-FFF2-40B4-BE49-F238E27FC236}">
                <a16:creationId xmlns="" xmlns:a16="http://schemas.microsoft.com/office/drawing/2014/main" id="{C788ED54-A365-6812-E6C5-980690BCD592}"/>
              </a:ext>
            </a:extLst>
          </p:cNvPr>
          <p:cNvCxnSpPr/>
          <p:nvPr/>
        </p:nvCxnSpPr>
        <p:spPr bwMode="auto">
          <a:xfrm>
            <a:off x="5402135" y="4566114"/>
            <a:ext cx="284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3" name="文字方塊 42">
            <a:extLst>
              <a:ext uri="{FF2B5EF4-FFF2-40B4-BE49-F238E27FC236}">
                <a16:creationId xmlns="" xmlns:a16="http://schemas.microsoft.com/office/drawing/2014/main" id="{42633873-3D3E-E4BA-C586-C99046DABB37}"/>
              </a:ext>
            </a:extLst>
          </p:cNvPr>
          <p:cNvSpPr txBox="1"/>
          <p:nvPr/>
        </p:nvSpPr>
        <p:spPr>
          <a:xfrm>
            <a:off x="6169910" y="1082501"/>
            <a:ext cx="2510508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300"/>
              </a:lnSpc>
            </a:pPr>
            <a:r>
              <a: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拼砌出的</a:t>
            </a:r>
            <a:r>
              <a:rPr lang="zh-TW" altLang="en-US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長方體</a:t>
            </a:r>
            <a:r>
              <a: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endParaRPr lang="en-US" altLang="zh-CN" sz="22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lnSpc>
                <a:spcPts val="2300"/>
              </a:lnSpc>
            </a:pPr>
            <a:r>
              <a:rPr lang="zh-CN" altLang="en-US" sz="22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兩個正方形的面。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="" xmlns:a16="http://schemas.microsoft.com/office/drawing/2014/main" id="{6F52B851-25F3-3F80-0468-2175FF9C5B8B}"/>
              </a:ext>
            </a:extLst>
          </p:cNvPr>
          <p:cNvSpPr txBox="1"/>
          <p:nvPr/>
        </p:nvSpPr>
        <p:spPr>
          <a:xfrm>
            <a:off x="6845445" y="2577195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文字方塊 45">
            <a:extLst>
              <a:ext uri="{FF2B5EF4-FFF2-40B4-BE49-F238E27FC236}">
                <a16:creationId xmlns="" xmlns:a16="http://schemas.microsoft.com/office/drawing/2014/main" id="{467A9BED-C367-137A-C376-D655D3092B56}"/>
              </a:ext>
            </a:extLst>
          </p:cNvPr>
          <p:cNvSpPr txBox="1"/>
          <p:nvPr/>
        </p:nvSpPr>
        <p:spPr>
          <a:xfrm>
            <a:off x="7572771" y="2011646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字方塊 46">
            <a:extLst>
              <a:ext uri="{FF2B5EF4-FFF2-40B4-BE49-F238E27FC236}">
                <a16:creationId xmlns="" xmlns:a16="http://schemas.microsoft.com/office/drawing/2014/main" id="{4983DD10-9EE0-D594-0071-2F2332CA3BCD}"/>
              </a:ext>
            </a:extLst>
          </p:cNvPr>
          <p:cNvSpPr txBox="1"/>
          <p:nvPr/>
        </p:nvSpPr>
        <p:spPr>
          <a:xfrm>
            <a:off x="7508097" y="2493121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97" name="群組 96">
            <a:extLst>
              <a:ext uri="{FF2B5EF4-FFF2-40B4-BE49-F238E27FC236}">
                <a16:creationId xmlns="" xmlns:a16="http://schemas.microsoft.com/office/drawing/2014/main" id="{503E9F35-A22E-817C-AF08-03FC54B30258}"/>
              </a:ext>
            </a:extLst>
          </p:cNvPr>
          <p:cNvGrpSpPr/>
          <p:nvPr/>
        </p:nvGrpSpPr>
        <p:grpSpPr>
          <a:xfrm>
            <a:off x="6852771" y="1849429"/>
            <a:ext cx="793766" cy="792000"/>
            <a:chOff x="4517037" y="3421910"/>
            <a:chExt cx="793766" cy="792000"/>
          </a:xfrm>
        </p:grpSpPr>
        <p:sp>
          <p:nvSpPr>
            <p:cNvPr id="98" name="矩形 97">
              <a:extLst>
                <a:ext uri="{FF2B5EF4-FFF2-40B4-BE49-F238E27FC236}">
                  <a16:creationId xmlns="" xmlns:a16="http://schemas.microsoft.com/office/drawing/2014/main" id="{47325281-F9EF-AF5C-594B-F778B83B2901}"/>
                </a:ext>
              </a:extLst>
            </p:cNvPr>
            <p:cNvSpPr/>
            <p:nvPr/>
          </p:nvSpPr>
          <p:spPr bwMode="auto">
            <a:xfrm>
              <a:off x="4637562" y="3448276"/>
              <a:ext cx="648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9" name="矩形 98">
              <a:extLst>
                <a:ext uri="{FF2B5EF4-FFF2-40B4-BE49-F238E27FC236}">
                  <a16:creationId xmlns="" xmlns:a16="http://schemas.microsoft.com/office/drawing/2014/main" id="{CE316380-07D0-286E-1EDC-3C909AF08EFF}"/>
                </a:ext>
              </a:extLst>
            </p:cNvPr>
            <p:cNvSpPr/>
            <p:nvPr/>
          </p:nvSpPr>
          <p:spPr bwMode="auto">
            <a:xfrm>
              <a:off x="4517037" y="3565910"/>
              <a:ext cx="648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100" name="直線接點 99">
              <a:extLst>
                <a:ext uri="{FF2B5EF4-FFF2-40B4-BE49-F238E27FC236}">
                  <a16:creationId xmlns="" xmlns:a16="http://schemas.microsoft.com/office/drawing/2014/main" id="{B8870F9A-6F16-CCAE-2912-CAA916B7FC73}"/>
                </a:ext>
              </a:extLst>
            </p:cNvPr>
            <p:cNvCxnSpPr/>
            <p:nvPr/>
          </p:nvCxnSpPr>
          <p:spPr bwMode="auto">
            <a:xfrm flipV="1">
              <a:off x="5165037" y="3421910"/>
              <a:ext cx="144000" cy="144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1" name="直線接點 100">
              <a:extLst>
                <a:ext uri="{FF2B5EF4-FFF2-40B4-BE49-F238E27FC236}">
                  <a16:creationId xmlns="" xmlns:a16="http://schemas.microsoft.com/office/drawing/2014/main" id="{E2288F53-3C41-1DE7-BE92-1084C98DABB5}"/>
                </a:ext>
              </a:extLst>
            </p:cNvPr>
            <p:cNvCxnSpPr/>
            <p:nvPr/>
          </p:nvCxnSpPr>
          <p:spPr bwMode="auto">
            <a:xfrm flipV="1">
              <a:off x="4517037" y="3421910"/>
              <a:ext cx="144000" cy="144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2" name="直線接點 101">
              <a:extLst>
                <a:ext uri="{FF2B5EF4-FFF2-40B4-BE49-F238E27FC236}">
                  <a16:creationId xmlns="" xmlns:a16="http://schemas.microsoft.com/office/drawing/2014/main" id="{CE58E19B-9B49-DFF6-BD94-A03A368C21F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517037" y="4069910"/>
              <a:ext cx="144000" cy="144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3" name="直線接點 102">
              <a:extLst>
                <a:ext uri="{FF2B5EF4-FFF2-40B4-BE49-F238E27FC236}">
                  <a16:creationId xmlns="" xmlns:a16="http://schemas.microsoft.com/office/drawing/2014/main" id="{FFACDFD9-658B-62F5-FAD3-29CDAF4DD6DD}"/>
                </a:ext>
              </a:extLst>
            </p:cNvPr>
            <p:cNvCxnSpPr/>
            <p:nvPr/>
          </p:nvCxnSpPr>
          <p:spPr bwMode="auto">
            <a:xfrm flipV="1">
              <a:off x="5166803" y="4069910"/>
              <a:ext cx="144000" cy="144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04" name="群組 103">
            <a:extLst>
              <a:ext uri="{FF2B5EF4-FFF2-40B4-BE49-F238E27FC236}">
                <a16:creationId xmlns="" xmlns:a16="http://schemas.microsoft.com/office/drawing/2014/main" id="{5EE1F6FC-4051-E0ED-ABC4-A80500A5705A}"/>
              </a:ext>
            </a:extLst>
          </p:cNvPr>
          <p:cNvGrpSpPr/>
          <p:nvPr/>
        </p:nvGrpSpPr>
        <p:grpSpPr>
          <a:xfrm>
            <a:off x="6818269" y="1833623"/>
            <a:ext cx="838953" cy="847104"/>
            <a:chOff x="4482535" y="3406104"/>
            <a:chExt cx="838953" cy="847104"/>
          </a:xfrm>
        </p:grpSpPr>
        <p:sp>
          <p:nvSpPr>
            <p:cNvPr id="105" name="橢圓 104">
              <a:extLst>
                <a:ext uri="{FF2B5EF4-FFF2-40B4-BE49-F238E27FC236}">
                  <a16:creationId xmlns="" xmlns:a16="http://schemas.microsoft.com/office/drawing/2014/main" id="{499EA4F4-A632-A260-4433-6B8C6FD26084}"/>
                </a:ext>
              </a:extLst>
            </p:cNvPr>
            <p:cNvSpPr/>
            <p:nvPr/>
          </p:nvSpPr>
          <p:spPr bwMode="auto">
            <a:xfrm>
              <a:off x="5249366" y="3409554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6" name="橢圓 105">
              <a:extLst>
                <a:ext uri="{FF2B5EF4-FFF2-40B4-BE49-F238E27FC236}">
                  <a16:creationId xmlns="" xmlns:a16="http://schemas.microsoft.com/office/drawing/2014/main" id="{F9A82ABD-C8D5-BBA3-501E-FDAD9AAF89C5}"/>
                </a:ext>
              </a:extLst>
            </p:cNvPr>
            <p:cNvSpPr/>
            <p:nvPr/>
          </p:nvSpPr>
          <p:spPr bwMode="auto">
            <a:xfrm>
              <a:off x="5249488" y="4044423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7" name="橢圓 106">
              <a:extLst>
                <a:ext uri="{FF2B5EF4-FFF2-40B4-BE49-F238E27FC236}">
                  <a16:creationId xmlns="" xmlns:a16="http://schemas.microsoft.com/office/drawing/2014/main" id="{0F950CE5-1FF4-B9CF-BB28-A91F4562DDD6}"/>
                </a:ext>
              </a:extLst>
            </p:cNvPr>
            <p:cNvSpPr/>
            <p:nvPr/>
          </p:nvSpPr>
          <p:spPr bwMode="auto">
            <a:xfrm>
              <a:off x="5131110" y="4181208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8" name="橢圓 107">
              <a:extLst>
                <a:ext uri="{FF2B5EF4-FFF2-40B4-BE49-F238E27FC236}">
                  <a16:creationId xmlns="" xmlns:a16="http://schemas.microsoft.com/office/drawing/2014/main" id="{66122F21-AE3C-5727-A101-4119CC9B099D}"/>
                </a:ext>
              </a:extLst>
            </p:cNvPr>
            <p:cNvSpPr/>
            <p:nvPr/>
          </p:nvSpPr>
          <p:spPr bwMode="auto">
            <a:xfrm>
              <a:off x="5129345" y="3530195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9" name="橢圓 108">
              <a:extLst>
                <a:ext uri="{FF2B5EF4-FFF2-40B4-BE49-F238E27FC236}">
                  <a16:creationId xmlns="" xmlns:a16="http://schemas.microsoft.com/office/drawing/2014/main" id="{CF603C08-3CBE-0391-D039-44A327843E32}"/>
                </a:ext>
              </a:extLst>
            </p:cNvPr>
            <p:cNvSpPr/>
            <p:nvPr/>
          </p:nvSpPr>
          <p:spPr bwMode="auto">
            <a:xfrm>
              <a:off x="4603416" y="4048006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10" name="橢圓 109">
              <a:extLst>
                <a:ext uri="{FF2B5EF4-FFF2-40B4-BE49-F238E27FC236}">
                  <a16:creationId xmlns="" xmlns:a16="http://schemas.microsoft.com/office/drawing/2014/main" id="{CC10F317-F684-52DA-D478-FC1D8E60D385}"/>
                </a:ext>
              </a:extLst>
            </p:cNvPr>
            <p:cNvSpPr/>
            <p:nvPr/>
          </p:nvSpPr>
          <p:spPr bwMode="auto">
            <a:xfrm>
              <a:off x="4482535" y="4180926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11" name="橢圓 110">
              <a:extLst>
                <a:ext uri="{FF2B5EF4-FFF2-40B4-BE49-F238E27FC236}">
                  <a16:creationId xmlns="" xmlns:a16="http://schemas.microsoft.com/office/drawing/2014/main" id="{F5EE689F-BCF3-DDF1-DC87-F4136AEC7E7F}"/>
                </a:ext>
              </a:extLst>
            </p:cNvPr>
            <p:cNvSpPr/>
            <p:nvPr/>
          </p:nvSpPr>
          <p:spPr bwMode="auto">
            <a:xfrm>
              <a:off x="4483018" y="3527814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12" name="橢圓 111">
              <a:extLst>
                <a:ext uri="{FF2B5EF4-FFF2-40B4-BE49-F238E27FC236}">
                  <a16:creationId xmlns="" xmlns:a16="http://schemas.microsoft.com/office/drawing/2014/main" id="{72B06208-3DF6-6768-E422-0781AC463FAD}"/>
                </a:ext>
              </a:extLst>
            </p:cNvPr>
            <p:cNvSpPr/>
            <p:nvPr/>
          </p:nvSpPr>
          <p:spPr bwMode="auto">
            <a:xfrm>
              <a:off x="4602298" y="3406104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113" name="文字方塊 112">
            <a:extLst>
              <a:ext uri="{FF2B5EF4-FFF2-40B4-BE49-F238E27FC236}">
                <a16:creationId xmlns="" xmlns:a16="http://schemas.microsoft.com/office/drawing/2014/main" id="{74DD97F3-EA53-48AB-158B-49C55FDB509C}"/>
              </a:ext>
            </a:extLst>
          </p:cNvPr>
          <p:cNvSpPr txBox="1"/>
          <p:nvPr/>
        </p:nvSpPr>
        <p:spPr>
          <a:xfrm>
            <a:off x="1547013" y="1925976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4" name="文字方塊 113">
            <a:extLst>
              <a:ext uri="{FF2B5EF4-FFF2-40B4-BE49-F238E27FC236}">
                <a16:creationId xmlns="" xmlns:a16="http://schemas.microsoft.com/office/drawing/2014/main" id="{73A3E44B-5740-2BF5-C44A-7BAEC3F1D73D}"/>
              </a:ext>
            </a:extLst>
          </p:cNvPr>
          <p:cNvSpPr txBox="1"/>
          <p:nvPr/>
        </p:nvSpPr>
        <p:spPr>
          <a:xfrm>
            <a:off x="2032695" y="1084958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16" name="直線接點 115">
            <a:extLst>
              <a:ext uri="{FF2B5EF4-FFF2-40B4-BE49-F238E27FC236}">
                <a16:creationId xmlns="" xmlns:a16="http://schemas.microsoft.com/office/drawing/2014/main" id="{8FB8A884-C676-81CC-F1DF-8522E0DC03F4}"/>
              </a:ext>
            </a:extLst>
          </p:cNvPr>
          <p:cNvCxnSpPr>
            <a:cxnSpLocks/>
          </p:cNvCxnSpPr>
          <p:nvPr/>
        </p:nvCxnSpPr>
        <p:spPr bwMode="auto">
          <a:xfrm>
            <a:off x="2998380" y="4034071"/>
            <a:ext cx="524775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5815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6" grpId="0"/>
      <p:bldP spid="47" grpId="0"/>
      <p:bldP spid="113" grpId="0"/>
      <p:bldP spid="11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4034193-3C1D-2225-3A69-81C7C725F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5065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36. 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472BC6F1-5694-D9C8-BEF3-4E1EA316B3E9}"/>
              </a:ext>
            </a:extLst>
          </p:cNvPr>
          <p:cNvSpPr txBox="1"/>
          <p:nvPr/>
        </p:nvSpPr>
        <p:spPr>
          <a:xfrm>
            <a:off x="1357312" y="904796"/>
            <a:ext cx="71485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國林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用一包「支架材料」砌成了一個長方體。在答題紙上， 畫出長方體的摺紙圖樣。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[2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B0B145BE-C678-C504-60AD-635AEED7E29B}"/>
              </a:ext>
            </a:extLst>
          </p:cNvPr>
          <p:cNvSpPr/>
          <p:nvPr/>
        </p:nvSpPr>
        <p:spPr bwMode="auto">
          <a:xfrm>
            <a:off x="1538290" y="1997804"/>
            <a:ext cx="5186360" cy="3660046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D75D08AF-1C1C-8620-D764-51E39FF671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82257"/>
              </p:ext>
            </p:extLst>
          </p:nvPr>
        </p:nvGraphicFramePr>
        <p:xfrm>
          <a:off x="1971674" y="2385195"/>
          <a:ext cx="4032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="" xmlns:a16="http://schemas.microsoft.com/office/drawing/2014/main" val="401320323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2043085647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3787340809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2135637229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1051982806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3865547765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3399924232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3966483080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579045229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2320077708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1640534935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632845158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2833870762"/>
                    </a:ext>
                  </a:extLst>
                </a:gridCol>
                <a:gridCol w="288000">
                  <a:extLst>
                    <a:ext uri="{9D8B030D-6E8A-4147-A177-3AD203B41FA5}">
                      <a16:colId xmlns="" xmlns:a16="http://schemas.microsoft.com/office/drawing/2014/main" val="1341826372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0675904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191988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2821229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098277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399148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8361433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8976599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656286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2640206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zh-CN" altLang="en-US" sz="1000" dirty="0"/>
                    </a:p>
                  </a:txBody>
                  <a:tcPr>
                    <a:lnL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5327338"/>
                  </a:ext>
                </a:extLst>
              </a:tr>
            </a:tbl>
          </a:graphicData>
        </a:graphic>
      </p:graphicFrame>
      <p:grpSp>
        <p:nvGrpSpPr>
          <p:cNvPr id="12" name="群組 11">
            <a:extLst>
              <a:ext uri="{FF2B5EF4-FFF2-40B4-BE49-F238E27FC236}">
                <a16:creationId xmlns="" xmlns:a16="http://schemas.microsoft.com/office/drawing/2014/main" id="{EE5E4572-BF4C-F7A8-6CC6-164A2B89F8B0}"/>
              </a:ext>
            </a:extLst>
          </p:cNvPr>
          <p:cNvGrpSpPr/>
          <p:nvPr/>
        </p:nvGrpSpPr>
        <p:grpSpPr>
          <a:xfrm>
            <a:off x="5613149" y="2042351"/>
            <a:ext cx="987676" cy="630844"/>
            <a:chOff x="5613149" y="2042351"/>
            <a:chExt cx="987676" cy="630844"/>
          </a:xfrm>
        </p:grpSpPr>
        <p:cxnSp>
          <p:nvCxnSpPr>
            <p:cNvPr id="7" name="直線單箭頭接點 6">
              <a:extLst>
                <a:ext uri="{FF2B5EF4-FFF2-40B4-BE49-F238E27FC236}">
                  <a16:creationId xmlns="" xmlns:a16="http://schemas.microsoft.com/office/drawing/2014/main" id="{50F4D151-3912-C8BE-52B7-9BB86FA524ED}"/>
                </a:ext>
              </a:extLst>
            </p:cNvPr>
            <p:cNvCxnSpPr/>
            <p:nvPr/>
          </p:nvCxnSpPr>
          <p:spPr bwMode="auto">
            <a:xfrm>
              <a:off x="5715674" y="2327275"/>
              <a:ext cx="28800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 w="sm" len="med"/>
              <a:tailEnd type="triangle" w="sm" len="med"/>
            </a:ln>
          </p:spPr>
        </p:cxnSp>
        <p:cxnSp>
          <p:nvCxnSpPr>
            <p:cNvPr id="8" name="直線單箭頭接點 7">
              <a:extLst>
                <a:ext uri="{FF2B5EF4-FFF2-40B4-BE49-F238E27FC236}">
                  <a16:creationId xmlns="" xmlns:a16="http://schemas.microsoft.com/office/drawing/2014/main" id="{474B850F-CDFD-416F-D286-87BEA4D6B9B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054474" y="2385195"/>
              <a:ext cx="0" cy="28800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prstDash val="solid"/>
              <a:round/>
              <a:headEnd type="triangle" w="sm" len="med"/>
              <a:tailEnd type="triangle" w="sm" len="med"/>
            </a:ln>
          </p:spPr>
        </p:cxnSp>
        <p:sp>
          <p:nvSpPr>
            <p:cNvPr id="10" name="Rectangle 4">
              <a:extLst>
                <a:ext uri="{FF2B5EF4-FFF2-40B4-BE49-F238E27FC236}">
                  <a16:creationId xmlns="" xmlns:a16="http://schemas.microsoft.com/office/drawing/2014/main" id="{C80DA5EE-C18F-988D-9DB2-F6F5B7843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9549" y="2364402"/>
              <a:ext cx="581276" cy="30777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6cm</a:t>
              </a:r>
              <a:endPara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11" name="Rectangle 4">
              <a:extLst>
                <a:ext uri="{FF2B5EF4-FFF2-40B4-BE49-F238E27FC236}">
                  <a16:creationId xmlns="" xmlns:a16="http://schemas.microsoft.com/office/drawing/2014/main" id="{B2936E81-3EE8-C2D8-6440-E3DBB093B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3149" y="2042351"/>
              <a:ext cx="581276" cy="30777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6cm</a:t>
              </a:r>
              <a:endParaRPr kumimoji="1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CFB979D5-B338-52B6-B572-BE997555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375" y="5252476"/>
            <a:ext cx="312578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其他正確答案也可接受</a:t>
            </a:r>
            <a:r>
              <a:rPr kumimoji="1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50" name="群組 49">
            <a:extLst>
              <a:ext uri="{FF2B5EF4-FFF2-40B4-BE49-F238E27FC236}">
                <a16:creationId xmlns="" xmlns:a16="http://schemas.microsoft.com/office/drawing/2014/main" id="{EE4E7C17-A4DF-2C7D-D526-CE5FDE7E524E}"/>
              </a:ext>
            </a:extLst>
          </p:cNvPr>
          <p:cNvGrpSpPr/>
          <p:nvPr/>
        </p:nvGrpSpPr>
        <p:grpSpPr>
          <a:xfrm>
            <a:off x="6766084" y="2303743"/>
            <a:ext cx="2160000" cy="1512000"/>
            <a:chOff x="6384825" y="3904359"/>
            <a:chExt cx="2160000" cy="1512000"/>
          </a:xfrm>
        </p:grpSpPr>
        <p:sp>
          <p:nvSpPr>
            <p:cNvPr id="41" name="矩形 40">
              <a:extLst>
                <a:ext uri="{FF2B5EF4-FFF2-40B4-BE49-F238E27FC236}">
                  <a16:creationId xmlns="" xmlns:a16="http://schemas.microsoft.com/office/drawing/2014/main" id="{1485F5D3-55E7-AA48-8130-46C111D537F9}"/>
                </a:ext>
              </a:extLst>
            </p:cNvPr>
            <p:cNvSpPr/>
            <p:nvPr/>
          </p:nvSpPr>
          <p:spPr bwMode="auto">
            <a:xfrm>
              <a:off x="6816825" y="4336359"/>
              <a:ext cx="648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2" name="矩形 41">
              <a:extLst>
                <a:ext uri="{FF2B5EF4-FFF2-40B4-BE49-F238E27FC236}">
                  <a16:creationId xmlns="" xmlns:a16="http://schemas.microsoft.com/office/drawing/2014/main" id="{5C4CBC28-0AAD-2501-53B6-1A3A07044D1D}"/>
                </a:ext>
              </a:extLst>
            </p:cNvPr>
            <p:cNvSpPr/>
            <p:nvPr/>
          </p:nvSpPr>
          <p:spPr bwMode="auto">
            <a:xfrm>
              <a:off x="6816825" y="3904359"/>
              <a:ext cx="648000" cy="432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3" name="矩形 42">
              <a:extLst>
                <a:ext uri="{FF2B5EF4-FFF2-40B4-BE49-F238E27FC236}">
                  <a16:creationId xmlns="" xmlns:a16="http://schemas.microsoft.com/office/drawing/2014/main" id="{3D6D9113-34F4-7080-994C-1EE5B7E15193}"/>
                </a:ext>
              </a:extLst>
            </p:cNvPr>
            <p:cNvSpPr/>
            <p:nvPr/>
          </p:nvSpPr>
          <p:spPr bwMode="auto">
            <a:xfrm>
              <a:off x="7464825" y="4336359"/>
              <a:ext cx="432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4" name="矩形 43">
              <a:extLst>
                <a:ext uri="{FF2B5EF4-FFF2-40B4-BE49-F238E27FC236}">
                  <a16:creationId xmlns="" xmlns:a16="http://schemas.microsoft.com/office/drawing/2014/main" id="{FC01A1BA-57AF-C65F-21C7-7F720083690D}"/>
                </a:ext>
              </a:extLst>
            </p:cNvPr>
            <p:cNvSpPr/>
            <p:nvPr/>
          </p:nvSpPr>
          <p:spPr bwMode="auto">
            <a:xfrm>
              <a:off x="6384825" y="4336359"/>
              <a:ext cx="432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5" name="矩形 44">
              <a:extLst>
                <a:ext uri="{FF2B5EF4-FFF2-40B4-BE49-F238E27FC236}">
                  <a16:creationId xmlns="" xmlns:a16="http://schemas.microsoft.com/office/drawing/2014/main" id="{CDFC5C97-65D7-7980-F5C8-B514ABAFCC1A}"/>
                </a:ext>
              </a:extLst>
            </p:cNvPr>
            <p:cNvSpPr/>
            <p:nvPr/>
          </p:nvSpPr>
          <p:spPr bwMode="auto">
            <a:xfrm>
              <a:off x="7896825" y="4336359"/>
              <a:ext cx="648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46" name="矩形 45">
              <a:extLst>
                <a:ext uri="{FF2B5EF4-FFF2-40B4-BE49-F238E27FC236}">
                  <a16:creationId xmlns="" xmlns:a16="http://schemas.microsoft.com/office/drawing/2014/main" id="{BC312F8E-92BC-1C34-FCC1-42FC5C9E220B}"/>
                </a:ext>
              </a:extLst>
            </p:cNvPr>
            <p:cNvSpPr/>
            <p:nvPr/>
          </p:nvSpPr>
          <p:spPr bwMode="auto">
            <a:xfrm>
              <a:off x="6816825" y="4984359"/>
              <a:ext cx="648000" cy="432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81" name="群組 80">
            <a:extLst>
              <a:ext uri="{FF2B5EF4-FFF2-40B4-BE49-F238E27FC236}">
                <a16:creationId xmlns="" xmlns:a16="http://schemas.microsoft.com/office/drawing/2014/main" id="{90F21422-B1F0-94CC-F590-DE58F564F5ED}"/>
              </a:ext>
            </a:extLst>
          </p:cNvPr>
          <p:cNvGrpSpPr/>
          <p:nvPr/>
        </p:nvGrpSpPr>
        <p:grpSpPr>
          <a:xfrm>
            <a:off x="7126671" y="2520684"/>
            <a:ext cx="904874" cy="929154"/>
            <a:chOff x="7277101" y="2719814"/>
            <a:chExt cx="904874" cy="929154"/>
          </a:xfrm>
        </p:grpSpPr>
        <p:sp>
          <p:nvSpPr>
            <p:cNvPr id="67" name="矩形 66">
              <a:extLst>
                <a:ext uri="{FF2B5EF4-FFF2-40B4-BE49-F238E27FC236}">
                  <a16:creationId xmlns="" xmlns:a16="http://schemas.microsoft.com/office/drawing/2014/main" id="{4C4B6123-E7F0-F813-933F-FC16EC4087FD}"/>
                </a:ext>
              </a:extLst>
            </p:cNvPr>
            <p:cNvSpPr/>
            <p:nvPr/>
          </p:nvSpPr>
          <p:spPr bwMode="auto">
            <a:xfrm>
              <a:off x="7344936" y="2933730"/>
              <a:ext cx="648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68" name="直線接點 67">
              <a:extLst>
                <a:ext uri="{FF2B5EF4-FFF2-40B4-BE49-F238E27FC236}">
                  <a16:creationId xmlns="" xmlns:a16="http://schemas.microsoft.com/office/drawing/2014/main" id="{5088162B-8555-C70C-AD1A-27936E66E74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995010" y="2719814"/>
              <a:ext cx="72000" cy="217257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69" name="直線接點 68">
              <a:extLst>
                <a:ext uri="{FF2B5EF4-FFF2-40B4-BE49-F238E27FC236}">
                  <a16:creationId xmlns="" xmlns:a16="http://schemas.microsoft.com/office/drawing/2014/main" id="{E6133553-C2BD-69B1-448C-79B4ADC0BBA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349261" y="2719814"/>
              <a:ext cx="72000" cy="217257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0" name="直線接點 69">
              <a:extLst>
                <a:ext uri="{FF2B5EF4-FFF2-40B4-BE49-F238E27FC236}">
                  <a16:creationId xmlns="" xmlns:a16="http://schemas.microsoft.com/office/drawing/2014/main" id="{54DCA145-F2A8-44A5-46B0-0558E015C995}"/>
                </a:ext>
              </a:extLst>
            </p:cNvPr>
            <p:cNvCxnSpPr/>
            <p:nvPr/>
          </p:nvCxnSpPr>
          <p:spPr bwMode="auto">
            <a:xfrm>
              <a:off x="7419317" y="2720606"/>
              <a:ext cx="648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1" name="直線接點 70">
              <a:extLst>
                <a:ext uri="{FF2B5EF4-FFF2-40B4-BE49-F238E27FC236}">
                  <a16:creationId xmlns="" xmlns:a16="http://schemas.microsoft.com/office/drawing/2014/main" id="{A001CA31-10B4-98E8-4847-B84A990CA76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990466" y="2861730"/>
              <a:ext cx="191509" cy="72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2" name="直線接點 71">
              <a:extLst>
                <a:ext uri="{FF2B5EF4-FFF2-40B4-BE49-F238E27FC236}">
                  <a16:creationId xmlns="" xmlns:a16="http://schemas.microsoft.com/office/drawing/2014/main" id="{9113F974-7D15-FB9F-881B-E56B95CF27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990466" y="3509435"/>
              <a:ext cx="191509" cy="72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3" name="直線接點 72">
              <a:extLst>
                <a:ext uri="{FF2B5EF4-FFF2-40B4-BE49-F238E27FC236}">
                  <a16:creationId xmlns="" xmlns:a16="http://schemas.microsoft.com/office/drawing/2014/main" id="{8A3C2BB7-DD8B-2F91-9057-622DC7CC73A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8179594" y="2864111"/>
              <a:ext cx="0" cy="648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4" name="直線接點 73">
              <a:extLst>
                <a:ext uri="{FF2B5EF4-FFF2-40B4-BE49-F238E27FC236}">
                  <a16:creationId xmlns="" xmlns:a16="http://schemas.microsoft.com/office/drawing/2014/main" id="{BE88E47F-AF49-56FA-C816-5E657EB9FFB2}"/>
                </a:ext>
              </a:extLst>
            </p:cNvPr>
            <p:cNvCxnSpPr/>
            <p:nvPr/>
          </p:nvCxnSpPr>
          <p:spPr bwMode="auto">
            <a:xfrm flipH="1" flipV="1">
              <a:off x="7279481" y="2740819"/>
              <a:ext cx="65455" cy="192911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5" name="直線接點 74">
              <a:extLst>
                <a:ext uri="{FF2B5EF4-FFF2-40B4-BE49-F238E27FC236}">
                  <a16:creationId xmlns="" xmlns:a16="http://schemas.microsoft.com/office/drawing/2014/main" id="{94DB77DB-B047-7F0C-B65A-2336E6E5C5BC}"/>
                </a:ext>
              </a:extLst>
            </p:cNvPr>
            <p:cNvCxnSpPr/>
            <p:nvPr/>
          </p:nvCxnSpPr>
          <p:spPr bwMode="auto">
            <a:xfrm flipH="1" flipV="1">
              <a:off x="7277101" y="3390870"/>
              <a:ext cx="65455" cy="192911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6" name="直線接點 75">
              <a:extLst>
                <a:ext uri="{FF2B5EF4-FFF2-40B4-BE49-F238E27FC236}">
                  <a16:creationId xmlns="" xmlns:a16="http://schemas.microsoft.com/office/drawing/2014/main" id="{47BBCC94-76CF-A434-9E72-2EBF5B009163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277101" y="2744516"/>
              <a:ext cx="0" cy="648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7" name="直線接點 76">
              <a:extLst>
                <a:ext uri="{FF2B5EF4-FFF2-40B4-BE49-F238E27FC236}">
                  <a16:creationId xmlns="" xmlns:a16="http://schemas.microsoft.com/office/drawing/2014/main" id="{E8342CB9-06DB-51C0-FBD6-566BDAE8FBB0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7995010" y="3581400"/>
              <a:ext cx="184584" cy="6418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8" name="直線接點 77">
              <a:extLst>
                <a:ext uri="{FF2B5EF4-FFF2-40B4-BE49-F238E27FC236}">
                  <a16:creationId xmlns="" xmlns:a16="http://schemas.microsoft.com/office/drawing/2014/main" id="{F6358852-3780-9077-32DC-C28B30B5703B}"/>
                </a:ext>
              </a:extLst>
            </p:cNvPr>
            <p:cNvCxnSpPr/>
            <p:nvPr/>
          </p:nvCxnSpPr>
          <p:spPr bwMode="auto">
            <a:xfrm>
              <a:off x="7531594" y="3647104"/>
              <a:ext cx="648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79" name="直線接點 78">
              <a:extLst>
                <a:ext uri="{FF2B5EF4-FFF2-40B4-BE49-F238E27FC236}">
                  <a16:creationId xmlns="" xmlns:a16="http://schemas.microsoft.com/office/drawing/2014/main" id="{45C2A002-7B94-BED8-C4BF-147D00B4BBF9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8028631" y="2827977"/>
              <a:ext cx="148584" cy="3613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80" name="直線接點 79">
              <a:extLst>
                <a:ext uri="{FF2B5EF4-FFF2-40B4-BE49-F238E27FC236}">
                  <a16:creationId xmlns="" xmlns:a16="http://schemas.microsoft.com/office/drawing/2014/main" id="{4B74BB2C-C33D-8112-37FF-4F4F30ED035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7349261" y="3584786"/>
              <a:ext cx="184584" cy="6418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12" name="群組 111">
            <a:extLst>
              <a:ext uri="{FF2B5EF4-FFF2-40B4-BE49-F238E27FC236}">
                <a16:creationId xmlns="" xmlns:a16="http://schemas.microsoft.com/office/drawing/2014/main" id="{FED2A12E-2787-15B1-7EDF-9DBC10DFDED5}"/>
              </a:ext>
            </a:extLst>
          </p:cNvPr>
          <p:cNvGrpSpPr/>
          <p:nvPr/>
        </p:nvGrpSpPr>
        <p:grpSpPr>
          <a:xfrm>
            <a:off x="7194514" y="2588335"/>
            <a:ext cx="793766" cy="792000"/>
            <a:chOff x="4517037" y="3421910"/>
            <a:chExt cx="793766" cy="792000"/>
          </a:xfrm>
        </p:grpSpPr>
        <p:sp>
          <p:nvSpPr>
            <p:cNvPr id="96" name="矩形 95">
              <a:extLst>
                <a:ext uri="{FF2B5EF4-FFF2-40B4-BE49-F238E27FC236}">
                  <a16:creationId xmlns="" xmlns:a16="http://schemas.microsoft.com/office/drawing/2014/main" id="{A8582B29-BD3C-AC3A-621B-37C5C0061C3F}"/>
                </a:ext>
              </a:extLst>
            </p:cNvPr>
            <p:cNvSpPr/>
            <p:nvPr/>
          </p:nvSpPr>
          <p:spPr bwMode="auto">
            <a:xfrm>
              <a:off x="4660422" y="3425416"/>
              <a:ext cx="648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97" name="矩形 96">
              <a:extLst>
                <a:ext uri="{FF2B5EF4-FFF2-40B4-BE49-F238E27FC236}">
                  <a16:creationId xmlns="" xmlns:a16="http://schemas.microsoft.com/office/drawing/2014/main" id="{0224B272-C0A4-9554-74D6-B0E595CE5B91}"/>
                </a:ext>
              </a:extLst>
            </p:cNvPr>
            <p:cNvSpPr/>
            <p:nvPr/>
          </p:nvSpPr>
          <p:spPr bwMode="auto">
            <a:xfrm>
              <a:off x="4517037" y="3565910"/>
              <a:ext cx="648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98" name="直線接點 97">
              <a:extLst>
                <a:ext uri="{FF2B5EF4-FFF2-40B4-BE49-F238E27FC236}">
                  <a16:creationId xmlns="" xmlns:a16="http://schemas.microsoft.com/office/drawing/2014/main" id="{A3C0CBDC-D331-9332-CA3A-BE284D93EB60}"/>
                </a:ext>
              </a:extLst>
            </p:cNvPr>
            <p:cNvCxnSpPr/>
            <p:nvPr/>
          </p:nvCxnSpPr>
          <p:spPr bwMode="auto">
            <a:xfrm flipV="1">
              <a:off x="5165037" y="3421910"/>
              <a:ext cx="144000" cy="144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99" name="直線接點 98">
              <a:extLst>
                <a:ext uri="{FF2B5EF4-FFF2-40B4-BE49-F238E27FC236}">
                  <a16:creationId xmlns="" xmlns:a16="http://schemas.microsoft.com/office/drawing/2014/main" id="{FB6C80A5-6928-A00C-5DD5-2DCE7EE9F4DC}"/>
                </a:ext>
              </a:extLst>
            </p:cNvPr>
            <p:cNvCxnSpPr/>
            <p:nvPr/>
          </p:nvCxnSpPr>
          <p:spPr bwMode="auto">
            <a:xfrm flipV="1">
              <a:off x="4517037" y="3421910"/>
              <a:ext cx="144000" cy="144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0" name="直線接點 99">
              <a:extLst>
                <a:ext uri="{FF2B5EF4-FFF2-40B4-BE49-F238E27FC236}">
                  <a16:creationId xmlns="" xmlns:a16="http://schemas.microsoft.com/office/drawing/2014/main" id="{4065E355-C65A-69B2-624F-ACACD58D237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517037" y="4069910"/>
              <a:ext cx="144000" cy="144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01" name="直線接點 100">
              <a:extLst>
                <a:ext uri="{FF2B5EF4-FFF2-40B4-BE49-F238E27FC236}">
                  <a16:creationId xmlns="" xmlns:a16="http://schemas.microsoft.com/office/drawing/2014/main" id="{04BD166D-335D-BCB9-89C8-865D15D5D393}"/>
                </a:ext>
              </a:extLst>
            </p:cNvPr>
            <p:cNvCxnSpPr/>
            <p:nvPr/>
          </p:nvCxnSpPr>
          <p:spPr bwMode="auto">
            <a:xfrm flipV="1">
              <a:off x="5166803" y="4069910"/>
              <a:ext cx="144000" cy="144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13" name="群組 112">
            <a:extLst>
              <a:ext uri="{FF2B5EF4-FFF2-40B4-BE49-F238E27FC236}">
                <a16:creationId xmlns="" xmlns:a16="http://schemas.microsoft.com/office/drawing/2014/main" id="{D6AB345D-D9F0-2B90-B0AD-F03043BA867D}"/>
              </a:ext>
            </a:extLst>
          </p:cNvPr>
          <p:cNvGrpSpPr/>
          <p:nvPr/>
        </p:nvGrpSpPr>
        <p:grpSpPr>
          <a:xfrm>
            <a:off x="7160012" y="2549669"/>
            <a:ext cx="861813" cy="869964"/>
            <a:chOff x="4482535" y="3383244"/>
            <a:chExt cx="861813" cy="869964"/>
          </a:xfrm>
        </p:grpSpPr>
        <p:sp>
          <p:nvSpPr>
            <p:cNvPr id="102" name="橢圓 101">
              <a:extLst>
                <a:ext uri="{FF2B5EF4-FFF2-40B4-BE49-F238E27FC236}">
                  <a16:creationId xmlns="" xmlns:a16="http://schemas.microsoft.com/office/drawing/2014/main" id="{A23DACE4-F8E0-86FC-EB63-7AE3EFE224D1}"/>
                </a:ext>
              </a:extLst>
            </p:cNvPr>
            <p:cNvSpPr/>
            <p:nvPr/>
          </p:nvSpPr>
          <p:spPr bwMode="auto">
            <a:xfrm>
              <a:off x="5272226" y="3386694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3" name="橢圓 102">
              <a:extLst>
                <a:ext uri="{FF2B5EF4-FFF2-40B4-BE49-F238E27FC236}">
                  <a16:creationId xmlns="" xmlns:a16="http://schemas.microsoft.com/office/drawing/2014/main" id="{A566C706-DAB4-DF60-859F-CE27D55F3BF4}"/>
                </a:ext>
              </a:extLst>
            </p:cNvPr>
            <p:cNvSpPr/>
            <p:nvPr/>
          </p:nvSpPr>
          <p:spPr bwMode="auto">
            <a:xfrm>
              <a:off x="5272348" y="4032993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4" name="橢圓 103">
              <a:extLst>
                <a:ext uri="{FF2B5EF4-FFF2-40B4-BE49-F238E27FC236}">
                  <a16:creationId xmlns="" xmlns:a16="http://schemas.microsoft.com/office/drawing/2014/main" id="{3DD53450-8C4F-D7A0-EB6B-ED32F786C34C}"/>
                </a:ext>
              </a:extLst>
            </p:cNvPr>
            <p:cNvSpPr/>
            <p:nvPr/>
          </p:nvSpPr>
          <p:spPr bwMode="auto">
            <a:xfrm>
              <a:off x="5131110" y="4181208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5" name="橢圓 104">
              <a:extLst>
                <a:ext uri="{FF2B5EF4-FFF2-40B4-BE49-F238E27FC236}">
                  <a16:creationId xmlns="" xmlns:a16="http://schemas.microsoft.com/office/drawing/2014/main" id="{B8ABB62E-0B38-90BE-FED4-027039ABC739}"/>
                </a:ext>
              </a:extLst>
            </p:cNvPr>
            <p:cNvSpPr/>
            <p:nvPr/>
          </p:nvSpPr>
          <p:spPr bwMode="auto">
            <a:xfrm>
              <a:off x="5129345" y="3530195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6" name="橢圓 105">
              <a:extLst>
                <a:ext uri="{FF2B5EF4-FFF2-40B4-BE49-F238E27FC236}">
                  <a16:creationId xmlns="" xmlns:a16="http://schemas.microsoft.com/office/drawing/2014/main" id="{86185436-91B4-25C4-83AD-F034B0904019}"/>
                </a:ext>
              </a:extLst>
            </p:cNvPr>
            <p:cNvSpPr/>
            <p:nvPr/>
          </p:nvSpPr>
          <p:spPr bwMode="auto">
            <a:xfrm>
              <a:off x="4626276" y="4036576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7" name="橢圓 106">
              <a:extLst>
                <a:ext uri="{FF2B5EF4-FFF2-40B4-BE49-F238E27FC236}">
                  <a16:creationId xmlns="" xmlns:a16="http://schemas.microsoft.com/office/drawing/2014/main" id="{461A6800-FA74-AD39-915E-210402B681C6}"/>
                </a:ext>
              </a:extLst>
            </p:cNvPr>
            <p:cNvSpPr/>
            <p:nvPr/>
          </p:nvSpPr>
          <p:spPr bwMode="auto">
            <a:xfrm>
              <a:off x="4482535" y="4180926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8" name="橢圓 107">
              <a:extLst>
                <a:ext uri="{FF2B5EF4-FFF2-40B4-BE49-F238E27FC236}">
                  <a16:creationId xmlns="" xmlns:a16="http://schemas.microsoft.com/office/drawing/2014/main" id="{987855FC-97E9-73C5-DEA6-8742D862870C}"/>
                </a:ext>
              </a:extLst>
            </p:cNvPr>
            <p:cNvSpPr/>
            <p:nvPr/>
          </p:nvSpPr>
          <p:spPr bwMode="auto">
            <a:xfrm>
              <a:off x="4483018" y="3527814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09" name="橢圓 108">
              <a:extLst>
                <a:ext uri="{FF2B5EF4-FFF2-40B4-BE49-F238E27FC236}">
                  <a16:creationId xmlns="" xmlns:a16="http://schemas.microsoft.com/office/drawing/2014/main" id="{6BFDE445-9F7C-EDE7-53D6-4D13D2DF438F}"/>
                </a:ext>
              </a:extLst>
            </p:cNvPr>
            <p:cNvSpPr/>
            <p:nvPr/>
          </p:nvSpPr>
          <p:spPr bwMode="auto">
            <a:xfrm>
              <a:off x="4625158" y="3383244"/>
              <a:ext cx="72000" cy="720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180" name="群組 179">
            <a:extLst>
              <a:ext uri="{FF2B5EF4-FFF2-40B4-BE49-F238E27FC236}">
                <a16:creationId xmlns="" xmlns:a16="http://schemas.microsoft.com/office/drawing/2014/main" id="{7AAE41CB-8841-A295-44F5-8C06D3DD029B}"/>
              </a:ext>
            </a:extLst>
          </p:cNvPr>
          <p:cNvGrpSpPr/>
          <p:nvPr/>
        </p:nvGrpSpPr>
        <p:grpSpPr>
          <a:xfrm>
            <a:off x="6971772" y="2397393"/>
            <a:ext cx="1526225" cy="1222345"/>
            <a:chOff x="7016409" y="2986087"/>
            <a:chExt cx="1526225" cy="1222345"/>
          </a:xfrm>
        </p:grpSpPr>
        <p:sp>
          <p:nvSpPr>
            <p:cNvPr id="122" name="矩形 121">
              <a:extLst>
                <a:ext uri="{FF2B5EF4-FFF2-40B4-BE49-F238E27FC236}">
                  <a16:creationId xmlns="" xmlns:a16="http://schemas.microsoft.com/office/drawing/2014/main" id="{7580D26B-8B56-4390-EC95-F078B4EA5907}"/>
                </a:ext>
              </a:extLst>
            </p:cNvPr>
            <p:cNvSpPr/>
            <p:nvPr/>
          </p:nvSpPr>
          <p:spPr bwMode="auto">
            <a:xfrm>
              <a:off x="7240161" y="3320855"/>
              <a:ext cx="648000" cy="648000"/>
            </a:xfrm>
            <a:prstGeom prst="rect">
              <a:avLst/>
            </a:prstGeom>
            <a:noFill/>
            <a:ln w="127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123" name="直線接點 122">
              <a:extLst>
                <a:ext uri="{FF2B5EF4-FFF2-40B4-BE49-F238E27FC236}">
                  <a16:creationId xmlns="" xmlns:a16="http://schemas.microsoft.com/office/drawing/2014/main" id="{3B54E64C-E398-C12C-D61E-E5F43F50D29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885472" y="3026569"/>
              <a:ext cx="54020" cy="297627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5" name="直線接點 124">
              <a:extLst>
                <a:ext uri="{FF2B5EF4-FFF2-40B4-BE49-F238E27FC236}">
                  <a16:creationId xmlns="" xmlns:a16="http://schemas.microsoft.com/office/drawing/2014/main" id="{760FC65F-6CDF-0C60-CE46-8CDC8DD83B8A}"/>
                </a:ext>
              </a:extLst>
            </p:cNvPr>
            <p:cNvCxnSpPr/>
            <p:nvPr/>
          </p:nvCxnSpPr>
          <p:spPr bwMode="auto">
            <a:xfrm>
              <a:off x="7291856" y="3028950"/>
              <a:ext cx="648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7" name="直線接點 126">
              <a:extLst>
                <a:ext uri="{FF2B5EF4-FFF2-40B4-BE49-F238E27FC236}">
                  <a16:creationId xmlns="" xmlns:a16="http://schemas.microsoft.com/office/drawing/2014/main" id="{E1D2265E-D01F-0260-A169-45BD302FD11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885691" y="3930085"/>
              <a:ext cx="336765" cy="3847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8" name="直線接點 127">
              <a:extLst>
                <a:ext uri="{FF2B5EF4-FFF2-40B4-BE49-F238E27FC236}">
                  <a16:creationId xmlns="" xmlns:a16="http://schemas.microsoft.com/office/drawing/2014/main" id="{FED31651-AE08-5A9C-01DC-501EF8BCA65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8222456" y="3284855"/>
              <a:ext cx="0" cy="648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29" name="直線接點 128">
              <a:extLst>
                <a:ext uri="{FF2B5EF4-FFF2-40B4-BE49-F238E27FC236}">
                  <a16:creationId xmlns="" xmlns:a16="http://schemas.microsoft.com/office/drawing/2014/main" id="{E97F68E3-5BD6-E2DE-A963-9B43ABEBD685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7018790" y="3133511"/>
              <a:ext cx="221474" cy="19068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1" name="直線接點 130">
              <a:extLst>
                <a:ext uri="{FF2B5EF4-FFF2-40B4-BE49-F238E27FC236}">
                  <a16:creationId xmlns="" xmlns:a16="http://schemas.microsoft.com/office/drawing/2014/main" id="{070A2C14-091A-7284-5427-B9A3EE2B068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018790" y="3136041"/>
              <a:ext cx="0" cy="648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3" name="直線接點 132">
              <a:extLst>
                <a:ext uri="{FF2B5EF4-FFF2-40B4-BE49-F238E27FC236}">
                  <a16:creationId xmlns="" xmlns:a16="http://schemas.microsoft.com/office/drawing/2014/main" id="{7C283CF3-971A-CFAB-DF9F-56184872FD0C}"/>
                </a:ext>
              </a:extLst>
            </p:cNvPr>
            <p:cNvCxnSpPr/>
            <p:nvPr/>
          </p:nvCxnSpPr>
          <p:spPr bwMode="auto">
            <a:xfrm>
              <a:off x="7437553" y="4208432"/>
              <a:ext cx="648000" cy="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4" name="直線接點 133">
              <a:extLst>
                <a:ext uri="{FF2B5EF4-FFF2-40B4-BE49-F238E27FC236}">
                  <a16:creationId xmlns="" xmlns:a16="http://schemas.microsoft.com/office/drawing/2014/main" id="{74DAB938-9242-4A85-659E-9374BB7C32D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8222456" y="2986087"/>
              <a:ext cx="320178" cy="29767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35" name="直線接點 134">
              <a:extLst>
                <a:ext uri="{FF2B5EF4-FFF2-40B4-BE49-F238E27FC236}">
                  <a16:creationId xmlns="" xmlns:a16="http://schemas.microsoft.com/office/drawing/2014/main" id="{D80196C4-DDAD-5A5C-8A89-FF8E64EC50E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7242105" y="3966570"/>
              <a:ext cx="197829" cy="24089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0" name="直線接點 169">
              <a:extLst>
                <a:ext uri="{FF2B5EF4-FFF2-40B4-BE49-F238E27FC236}">
                  <a16:creationId xmlns="" xmlns:a16="http://schemas.microsoft.com/office/drawing/2014/main" id="{A44A2FD8-F6DC-8B12-4B10-D39FF220873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237836" y="3026569"/>
              <a:ext cx="54020" cy="297627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2" name="直線接點 171">
              <a:extLst>
                <a:ext uri="{FF2B5EF4-FFF2-40B4-BE49-F238E27FC236}">
                  <a16:creationId xmlns="" xmlns:a16="http://schemas.microsoft.com/office/drawing/2014/main" id="{1F27F671-EEA1-41BC-7F76-1865F7AEFC04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7016409" y="3779698"/>
              <a:ext cx="221474" cy="19068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4" name="直線接點 173">
              <a:extLst>
                <a:ext uri="{FF2B5EF4-FFF2-40B4-BE49-F238E27FC236}">
                  <a16:creationId xmlns="" xmlns:a16="http://schemas.microsoft.com/office/drawing/2014/main" id="{09B3DB26-FB17-ABBF-CF84-2BB64011E84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7887532" y="3966570"/>
              <a:ext cx="197829" cy="240892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6" name="直線接點 175">
              <a:extLst>
                <a:ext uri="{FF2B5EF4-FFF2-40B4-BE49-F238E27FC236}">
                  <a16:creationId xmlns="" xmlns:a16="http://schemas.microsoft.com/office/drawing/2014/main" id="{F85BD626-C314-F0FC-8811-C0E63D45C12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885691" y="3286628"/>
              <a:ext cx="336765" cy="38475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8" name="直線接點 177">
              <a:extLst>
                <a:ext uri="{FF2B5EF4-FFF2-40B4-BE49-F238E27FC236}">
                  <a16:creationId xmlns="" xmlns:a16="http://schemas.microsoft.com/office/drawing/2014/main" id="{241F1058-4419-8323-FB8F-E3BFFD32020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8219669" y="3632804"/>
              <a:ext cx="320178" cy="297676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  <p:cxnSp>
          <p:nvCxnSpPr>
            <p:cNvPr id="179" name="直線接點 178">
              <a:extLst>
                <a:ext uri="{FF2B5EF4-FFF2-40B4-BE49-F238E27FC236}">
                  <a16:creationId xmlns="" xmlns:a16="http://schemas.microsoft.com/office/drawing/2014/main" id="{11CFA148-B3C4-17A5-686F-F509D5332830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8542228" y="2988468"/>
              <a:ext cx="0" cy="648000"/>
            </a:xfrm>
            <a:prstGeom prst="line">
              <a:avLst/>
            </a:prstGeom>
            <a:noFill/>
            <a:ln w="12700" algn="ctr">
              <a:solidFill>
                <a:srgbClr val="0000FF"/>
              </a:solidFill>
              <a:prstDash val="solid"/>
              <a:round/>
              <a:headEnd/>
              <a:tailEnd/>
            </a:ln>
          </p:spPr>
        </p:cxnSp>
      </p:grpSp>
      <p:grpSp>
        <p:nvGrpSpPr>
          <p:cNvPr id="190" name="群組 189">
            <a:extLst>
              <a:ext uri="{FF2B5EF4-FFF2-40B4-BE49-F238E27FC236}">
                <a16:creationId xmlns="" xmlns:a16="http://schemas.microsoft.com/office/drawing/2014/main" id="{5549B6EE-03A9-9A20-F532-2E4B241DABB5}"/>
              </a:ext>
            </a:extLst>
          </p:cNvPr>
          <p:cNvGrpSpPr/>
          <p:nvPr/>
        </p:nvGrpSpPr>
        <p:grpSpPr>
          <a:xfrm>
            <a:off x="2543147" y="2672179"/>
            <a:ext cx="2880000" cy="2016000"/>
            <a:chOff x="2543147" y="2672179"/>
            <a:chExt cx="2880000" cy="2016000"/>
          </a:xfrm>
        </p:grpSpPr>
        <p:sp>
          <p:nvSpPr>
            <p:cNvPr id="181" name="矩形 180">
              <a:extLst>
                <a:ext uri="{FF2B5EF4-FFF2-40B4-BE49-F238E27FC236}">
                  <a16:creationId xmlns="" xmlns:a16="http://schemas.microsoft.com/office/drawing/2014/main" id="{A80CD214-E877-DD30-5905-79D8E91F1BE5}"/>
                </a:ext>
              </a:extLst>
            </p:cNvPr>
            <p:cNvSpPr/>
            <p:nvPr/>
          </p:nvSpPr>
          <p:spPr bwMode="auto">
            <a:xfrm>
              <a:off x="3119147" y="3249707"/>
              <a:ext cx="864000" cy="864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82" name="矩形 181">
              <a:extLst>
                <a:ext uri="{FF2B5EF4-FFF2-40B4-BE49-F238E27FC236}">
                  <a16:creationId xmlns="" xmlns:a16="http://schemas.microsoft.com/office/drawing/2014/main" id="{11E518BD-3E55-39EB-A28A-9D4EC7D1D9DB}"/>
                </a:ext>
              </a:extLst>
            </p:cNvPr>
            <p:cNvSpPr/>
            <p:nvPr/>
          </p:nvSpPr>
          <p:spPr bwMode="auto">
            <a:xfrm>
              <a:off x="3983147" y="3249707"/>
              <a:ext cx="576000" cy="864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83" name="矩形 182">
              <a:extLst>
                <a:ext uri="{FF2B5EF4-FFF2-40B4-BE49-F238E27FC236}">
                  <a16:creationId xmlns="" xmlns:a16="http://schemas.microsoft.com/office/drawing/2014/main" id="{B30C7B31-5376-3A31-3E10-140B1DCA8EA7}"/>
                </a:ext>
              </a:extLst>
            </p:cNvPr>
            <p:cNvSpPr/>
            <p:nvPr/>
          </p:nvSpPr>
          <p:spPr bwMode="auto">
            <a:xfrm>
              <a:off x="2543147" y="3249707"/>
              <a:ext cx="576000" cy="864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84" name="矩形 183">
              <a:extLst>
                <a:ext uri="{FF2B5EF4-FFF2-40B4-BE49-F238E27FC236}">
                  <a16:creationId xmlns="" xmlns:a16="http://schemas.microsoft.com/office/drawing/2014/main" id="{A0E9D16E-169C-898C-B111-18DAF307AD4F}"/>
                </a:ext>
              </a:extLst>
            </p:cNvPr>
            <p:cNvSpPr/>
            <p:nvPr/>
          </p:nvSpPr>
          <p:spPr bwMode="auto">
            <a:xfrm>
              <a:off x="3119147" y="2672179"/>
              <a:ext cx="864000" cy="576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85" name="矩形 184">
              <a:extLst>
                <a:ext uri="{FF2B5EF4-FFF2-40B4-BE49-F238E27FC236}">
                  <a16:creationId xmlns="" xmlns:a16="http://schemas.microsoft.com/office/drawing/2014/main" id="{575E46AB-58B6-BD69-933E-0992ED5CCF7A}"/>
                </a:ext>
              </a:extLst>
            </p:cNvPr>
            <p:cNvSpPr/>
            <p:nvPr/>
          </p:nvSpPr>
          <p:spPr bwMode="auto">
            <a:xfrm>
              <a:off x="3119147" y="4112179"/>
              <a:ext cx="864000" cy="576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86" name="矩形 185">
              <a:extLst>
                <a:ext uri="{FF2B5EF4-FFF2-40B4-BE49-F238E27FC236}">
                  <a16:creationId xmlns="" xmlns:a16="http://schemas.microsoft.com/office/drawing/2014/main" id="{C9750072-352F-DFF2-10EC-A12CAD5E0016}"/>
                </a:ext>
              </a:extLst>
            </p:cNvPr>
            <p:cNvSpPr/>
            <p:nvPr/>
          </p:nvSpPr>
          <p:spPr bwMode="auto">
            <a:xfrm>
              <a:off x="4559147" y="3249707"/>
              <a:ext cx="864000" cy="86400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sp>
        <p:nvSpPr>
          <p:cNvPr id="191" name="TextBox 20">
            <a:extLst>
              <a:ext uri="{FF2B5EF4-FFF2-40B4-BE49-F238E27FC236}">
                <a16:creationId xmlns="" xmlns:a16="http://schemas.microsoft.com/office/drawing/2014/main" id="{111CBEA0-5FEA-CD70-7A87-A2A665E49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3674" y="483859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92" name="文字方塊 191">
            <a:extLst>
              <a:ext uri="{FF2B5EF4-FFF2-40B4-BE49-F238E27FC236}">
                <a16:creationId xmlns="" xmlns:a16="http://schemas.microsoft.com/office/drawing/2014/main" id="{9AC8C2B5-AAE3-6D9B-20D6-98C3B227EFC6}"/>
              </a:ext>
            </a:extLst>
          </p:cNvPr>
          <p:cNvSpPr txBox="1"/>
          <p:nvPr/>
        </p:nvSpPr>
        <p:spPr>
          <a:xfrm>
            <a:off x="7187188" y="3316101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3" name="文字方塊 192">
            <a:extLst>
              <a:ext uri="{FF2B5EF4-FFF2-40B4-BE49-F238E27FC236}">
                <a16:creationId xmlns="" xmlns:a16="http://schemas.microsoft.com/office/drawing/2014/main" id="{3BE0FF99-BF8F-462D-3A20-D9186E7A6F6F}"/>
              </a:ext>
            </a:extLst>
          </p:cNvPr>
          <p:cNvSpPr txBox="1"/>
          <p:nvPr/>
        </p:nvSpPr>
        <p:spPr>
          <a:xfrm>
            <a:off x="7914514" y="2735562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4" name="文字方塊 193">
            <a:extLst>
              <a:ext uri="{FF2B5EF4-FFF2-40B4-BE49-F238E27FC236}">
                <a16:creationId xmlns="" xmlns:a16="http://schemas.microsoft.com/office/drawing/2014/main" id="{DA9EE8E2-3CC4-2FE6-5492-A8FA287FC9B2}"/>
              </a:ext>
            </a:extLst>
          </p:cNvPr>
          <p:cNvSpPr txBox="1"/>
          <p:nvPr/>
        </p:nvSpPr>
        <p:spPr>
          <a:xfrm>
            <a:off x="7849840" y="3232027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5" name="文字方塊 194">
            <a:extLst>
              <a:ext uri="{FF2B5EF4-FFF2-40B4-BE49-F238E27FC236}">
                <a16:creationId xmlns="" xmlns:a16="http://schemas.microsoft.com/office/drawing/2014/main" id="{25602F79-6AC9-24EA-9139-F79FC8AE9605}"/>
              </a:ext>
            </a:extLst>
          </p:cNvPr>
          <p:cNvSpPr txBox="1"/>
          <p:nvPr/>
        </p:nvSpPr>
        <p:spPr>
          <a:xfrm>
            <a:off x="7187233" y="3772964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6" name="文字方塊 195">
            <a:extLst>
              <a:ext uri="{FF2B5EF4-FFF2-40B4-BE49-F238E27FC236}">
                <a16:creationId xmlns="" xmlns:a16="http://schemas.microsoft.com/office/drawing/2014/main" id="{6EC1FEBB-A69F-CCC9-8B4E-539FB9BF1F72}"/>
              </a:ext>
            </a:extLst>
          </p:cNvPr>
          <p:cNvSpPr txBox="1"/>
          <p:nvPr/>
        </p:nvSpPr>
        <p:spPr>
          <a:xfrm>
            <a:off x="7777291" y="3440462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7" name="文字方塊 196">
            <a:extLst>
              <a:ext uri="{FF2B5EF4-FFF2-40B4-BE49-F238E27FC236}">
                <a16:creationId xmlns="" xmlns:a16="http://schemas.microsoft.com/office/drawing/2014/main" id="{8F49DE2E-4986-02F2-A68F-10DABD238AFA}"/>
              </a:ext>
            </a:extLst>
          </p:cNvPr>
          <p:cNvSpPr txBox="1"/>
          <p:nvPr/>
        </p:nvSpPr>
        <p:spPr>
          <a:xfrm>
            <a:off x="6135913" y="2900273"/>
            <a:ext cx="700512" cy="347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16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18cm</a:t>
            </a:r>
            <a:endParaRPr lang="zh-CN" altLang="en-US" sz="16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8" name="矩形 197">
            <a:extLst>
              <a:ext uri="{FF2B5EF4-FFF2-40B4-BE49-F238E27FC236}">
                <a16:creationId xmlns="" xmlns:a16="http://schemas.microsoft.com/office/drawing/2014/main" id="{0967FD5E-F03D-E57F-02C2-1BB65372659E}"/>
              </a:ext>
            </a:extLst>
          </p:cNvPr>
          <p:cNvSpPr/>
          <p:nvPr/>
        </p:nvSpPr>
        <p:spPr bwMode="auto">
          <a:xfrm>
            <a:off x="5660774" y="2064479"/>
            <a:ext cx="432000" cy="248490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2" name="文字方塊 194">
            <a:extLst>
              <a:ext uri="{FF2B5EF4-FFF2-40B4-BE49-F238E27FC236}">
                <a16:creationId xmlns="" xmlns:a16="http://schemas.microsoft.com/office/drawing/2014/main" id="{D173A1EB-C623-419D-B7F3-D4FF419AE69A}"/>
              </a:ext>
            </a:extLst>
          </p:cNvPr>
          <p:cNvSpPr txBox="1"/>
          <p:nvPr/>
        </p:nvSpPr>
        <p:spPr>
          <a:xfrm>
            <a:off x="6756703" y="4229827"/>
            <a:ext cx="216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18÷6 = 3(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格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3" name="文字方塊 194">
            <a:extLst>
              <a:ext uri="{FF2B5EF4-FFF2-40B4-BE49-F238E27FC236}">
                <a16:creationId xmlns="" xmlns:a16="http://schemas.microsoft.com/office/drawing/2014/main" id="{43B295C7-B227-4285-8C77-42FED53C38DE}"/>
              </a:ext>
            </a:extLst>
          </p:cNvPr>
          <p:cNvSpPr txBox="1"/>
          <p:nvPr/>
        </p:nvSpPr>
        <p:spPr>
          <a:xfrm>
            <a:off x="6759454" y="4741975"/>
            <a:ext cx="2169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12÷6 = 2(</a:t>
            </a:r>
            <a:r>
              <a:rPr lang="zh-CN" altLang="en-US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格</a:t>
            </a:r>
            <a:r>
              <a:rPr lang="en-US" altLang="zh-CN" sz="28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5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1" grpId="0"/>
      <p:bldP spid="192" grpId="0"/>
      <p:bldP spid="193" grpId="0"/>
      <p:bldP spid="194" grpId="0"/>
      <p:bldP spid="195" grpId="0"/>
      <p:bldP spid="195" grpId="1"/>
      <p:bldP spid="196" grpId="0"/>
      <p:bldP spid="196" grpId="1"/>
      <p:bldP spid="197" grpId="0"/>
      <p:bldP spid="197" grpId="1"/>
      <p:bldP spid="198" grpId="0" animBg="1"/>
      <p:bldP spid="198" grpId="1" animBg="1"/>
      <p:bldP spid="82" grpId="0"/>
      <p:bldP spid="82" grpId="1"/>
      <p:bldP spid="83" grpId="0"/>
      <p:bldP spid="8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="" xmlns:a16="http://schemas.microsoft.com/office/drawing/2014/main" id="{47660370-BEE4-4ED4-AC44-23605482828B}"/>
              </a:ext>
            </a:extLst>
          </p:cNvPr>
          <p:cNvSpPr/>
          <p:nvPr/>
        </p:nvSpPr>
        <p:spPr>
          <a:xfrm>
            <a:off x="5916590" y="2956344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57CBEBFB-FBEB-46EF-9870-C6747F0F4595}"/>
              </a:ext>
            </a:extLst>
          </p:cNvPr>
          <p:cNvSpPr/>
          <p:nvPr/>
        </p:nvSpPr>
        <p:spPr>
          <a:xfrm>
            <a:off x="2115924" y="2973597"/>
            <a:ext cx="214313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="" xmlns:a16="http://schemas.microsoft.com/office/drawing/2014/main" id="{437DBD16-8255-48C8-9455-E2FE993970E8}"/>
              </a:ext>
            </a:extLst>
          </p:cNvPr>
          <p:cNvSpPr/>
          <p:nvPr/>
        </p:nvSpPr>
        <p:spPr>
          <a:xfrm>
            <a:off x="5890712" y="2455507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="" xmlns:a16="http://schemas.microsoft.com/office/drawing/2014/main" id="{C985D96F-9132-4623-9F15-D23995EAA481}"/>
              </a:ext>
            </a:extLst>
          </p:cNvPr>
          <p:cNvSpPr/>
          <p:nvPr/>
        </p:nvSpPr>
        <p:spPr>
          <a:xfrm>
            <a:off x="2098384" y="2452892"/>
            <a:ext cx="214312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="" xmlns:a16="http://schemas.microsoft.com/office/drawing/2014/main" id="{AAA286C2-1571-94A2-B72B-4D086AC2DE99}"/>
              </a:ext>
            </a:extLst>
          </p:cNvPr>
          <p:cNvSpPr/>
          <p:nvPr/>
        </p:nvSpPr>
        <p:spPr>
          <a:xfrm>
            <a:off x="948136" y="2433061"/>
            <a:ext cx="360000" cy="360000"/>
          </a:xfrm>
          <a:prstGeom prst="rect">
            <a:avLst/>
          </a:prstGeom>
          <a:solidFill>
            <a:srgbClr val="FF5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A21B9A34-8D4C-4DF3-A657-25EDBCE4BE14}"/>
              </a:ext>
            </a:extLst>
          </p:cNvPr>
          <p:cNvSpPr/>
          <p:nvPr/>
        </p:nvSpPr>
        <p:spPr bwMode="auto">
          <a:xfrm>
            <a:off x="5236908" y="3541809"/>
            <a:ext cx="1459456" cy="472960"/>
          </a:xfrm>
          <a:prstGeom prst="rect">
            <a:avLst/>
          </a:prstGeom>
          <a:solidFill>
            <a:srgbClr val="FFD9FF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="" xmlns:a16="http://schemas.microsoft.com/office/drawing/2014/main" id="{A28CA156-6EA9-44E4-AAEE-0BB94DCBB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3548147"/>
            <a:ext cx="66711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136 258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取近似值至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千位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是：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136 000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="" xmlns:a16="http://schemas.microsoft.com/office/drawing/2014/main" id="{B24770C5-5800-4CDE-A6E8-9945CA3238D8}"/>
              </a:ext>
            </a:extLst>
          </p:cNvPr>
          <p:cNvSpPr/>
          <p:nvPr/>
        </p:nvSpPr>
        <p:spPr>
          <a:xfrm>
            <a:off x="4626050" y="943392"/>
            <a:ext cx="214312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="" xmlns:a16="http://schemas.microsoft.com/office/drawing/2014/main" id="{E49FF457-4725-4B84-865D-4A1FDF50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867773"/>
            <a:ext cx="7971969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鐵路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X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的實際長度是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136 258m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。當取近似值至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千位，鐵路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X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和鐵路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Y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的長度一樣。下列哪一項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可能是鐵路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Y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的實際長度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46DE6B2E-4E99-48D5-B622-A60E1822B157}"/>
              </a:ext>
            </a:extLst>
          </p:cNvPr>
          <p:cNvSpPr/>
          <p:nvPr/>
        </p:nvSpPr>
        <p:spPr bwMode="auto">
          <a:xfrm>
            <a:off x="1383460" y="4793420"/>
            <a:ext cx="1332031" cy="472960"/>
          </a:xfrm>
          <a:prstGeom prst="rect">
            <a:avLst/>
          </a:prstGeom>
          <a:solidFill>
            <a:srgbClr val="FFD9FF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TextBox 8">
            <a:extLst>
              <a:ext uri="{FF2B5EF4-FFF2-40B4-BE49-F238E27FC236}">
                <a16:creationId xmlns="" xmlns:a16="http://schemas.microsoft.com/office/drawing/2014/main" id="{E1850695-B7AD-491F-A242-2EBE65268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4158106"/>
            <a:ext cx="437984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將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各選項取近似值至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千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位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34" name="直線接點 4">
            <a:extLst>
              <a:ext uri="{FF2B5EF4-FFF2-40B4-BE49-F238E27FC236}">
                <a16:creationId xmlns="" xmlns:a16="http://schemas.microsoft.com/office/drawing/2014/main" id="{3DB80FCB-6938-4554-9856-421B9EC21F6E}"/>
              </a:ext>
            </a:extLst>
          </p:cNvPr>
          <p:cNvCxnSpPr>
            <a:cxnSpLocks/>
          </p:cNvCxnSpPr>
          <p:nvPr/>
        </p:nvCxnSpPr>
        <p:spPr bwMode="auto">
          <a:xfrm>
            <a:off x="3985163" y="1326313"/>
            <a:ext cx="405971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5" name="Rectangle 4">
            <a:extLst>
              <a:ext uri="{FF2B5EF4-FFF2-40B4-BE49-F238E27FC236}">
                <a16:creationId xmlns="" xmlns:a16="http://schemas.microsoft.com/office/drawing/2014/main" id="{AFB35ED7-E7B6-4401-A78F-951055E20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289" y="4775191"/>
            <a:ext cx="19672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136 000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E9751921-40C8-448A-B96B-810E8272A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3902" y="4775191"/>
            <a:ext cx="196727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B.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137 000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="" xmlns:a16="http://schemas.microsoft.com/office/drawing/2014/main" id="{A270B18F-26A4-4BDC-BFC5-237F5F44B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289" y="5304384"/>
            <a:ext cx="19672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C.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137 000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="" xmlns:a16="http://schemas.microsoft.com/office/drawing/2014/main" id="{A15778EF-AF59-448C-89D3-2598AD98E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3900" y="5304384"/>
            <a:ext cx="211885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D.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141 000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="" xmlns:a16="http://schemas.microsoft.com/office/drawing/2014/main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0" name="TextBox 27">
            <a:extLst>
              <a:ext uri="{FF2B5EF4-FFF2-40B4-BE49-F238E27FC236}">
                <a16:creationId xmlns="" xmlns:a16="http://schemas.microsoft.com/office/drawing/2014/main" id="{A74ECC5B-19BE-C14F-8960-2F5705584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5868" y="2385617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41" name="直線接點 4">
            <a:extLst>
              <a:ext uri="{FF2B5EF4-FFF2-40B4-BE49-F238E27FC236}">
                <a16:creationId xmlns="" xmlns:a16="http://schemas.microsoft.com/office/drawing/2014/main" id="{16A3B4B2-EB58-4ACC-982F-BAB61FBEB194}"/>
              </a:ext>
            </a:extLst>
          </p:cNvPr>
          <p:cNvCxnSpPr>
            <a:cxnSpLocks/>
          </p:cNvCxnSpPr>
          <p:nvPr/>
        </p:nvCxnSpPr>
        <p:spPr bwMode="auto">
          <a:xfrm>
            <a:off x="914073" y="1755805"/>
            <a:ext cx="73923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0" name="Rectangle 4">
            <a:extLst>
              <a:ext uri="{FF2B5EF4-FFF2-40B4-BE49-F238E27FC236}">
                <a16:creationId xmlns="" xmlns:a16="http://schemas.microsoft.com/office/drawing/2014/main" id="{83C4E88D-C751-492D-BA35-D08493CE4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8" y="2369191"/>
            <a:ext cx="6093335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135 941m                  B. 136 507m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137 163m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            D. 141 247m</a:t>
            </a:r>
            <a:endParaRPr lang="zh-CN" altLang="en-US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19" grpId="0" animBg="1"/>
      <p:bldP spid="19" grpId="1" animBg="1"/>
      <p:bldP spid="33" grpId="0"/>
      <p:bldP spid="33" grpId="1"/>
      <p:bldP spid="22" grpId="0" animBg="1"/>
      <p:bldP spid="22" grpId="1" animBg="1"/>
      <p:bldP spid="22" grpId="2" animBg="1"/>
      <p:bldP spid="21" grpId="0" animBg="1"/>
      <p:bldP spid="21" grpId="1" animBg="1"/>
      <p:bldP spid="31" grpId="0"/>
      <p:bldP spid="31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0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54A047C0-1F9D-75FE-5A99-B4E39C315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39" y="904796"/>
            <a:ext cx="15065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36. 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130FE6D5-22A8-DD0D-6A8C-F501A23242F8}"/>
              </a:ext>
            </a:extLst>
          </p:cNvPr>
          <p:cNvSpPr txBox="1"/>
          <p:nvPr/>
        </p:nvSpPr>
        <p:spPr>
          <a:xfrm>
            <a:off x="1357312" y="904796"/>
            <a:ext cx="7148513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美雪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想購買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包「支架材料」和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張顏色紙。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每包「支架材料」售</a:t>
            </a: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$6.9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，每張顏色紙售</a:t>
            </a:r>
            <a:endParaRPr lang="en-US" altLang="zh-TW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en-US" altLang="zh-TW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$1.4</a:t>
            </a:r>
            <a:r>
              <a:rPr lang="zh-TW" altLang="en-US" sz="28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，她共須付多少？                          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]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7767D9AE-7257-92FD-23F7-7F7FC090A16A}"/>
              </a:ext>
            </a:extLst>
          </p:cNvPr>
          <p:cNvSpPr/>
          <p:nvPr/>
        </p:nvSpPr>
        <p:spPr bwMode="auto">
          <a:xfrm>
            <a:off x="1462089" y="2570970"/>
            <a:ext cx="6767511" cy="1690000"/>
          </a:xfrm>
          <a:prstGeom prst="rect">
            <a:avLst/>
          </a:prstGeom>
          <a:solidFill>
            <a:srgbClr val="FFFBD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60578DD5-4F9E-09F2-BC80-49BE3E24905F}"/>
              </a:ext>
            </a:extLst>
          </p:cNvPr>
          <p:cNvSpPr txBox="1"/>
          <p:nvPr/>
        </p:nvSpPr>
        <p:spPr>
          <a:xfrm>
            <a:off x="1536578" y="3173753"/>
            <a:ext cx="12715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= 62.2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="" xmlns:a16="http://schemas.microsoft.com/office/drawing/2014/main" id="{E5887B41-FB29-1BA7-420D-8C631F4CDF68}"/>
              </a:ext>
            </a:extLst>
          </p:cNvPr>
          <p:cNvSpPr txBox="1"/>
          <p:nvPr/>
        </p:nvSpPr>
        <p:spPr>
          <a:xfrm>
            <a:off x="1536578" y="3661550"/>
            <a:ext cx="30830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她共須付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$62.2</a:t>
            </a:r>
            <a:r>
              <a:rPr lang="zh-CN" altLang="en-US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C9ED7584-74B0-D35A-ED2C-0F8B00F00D76}"/>
              </a:ext>
            </a:extLst>
          </p:cNvPr>
          <p:cNvSpPr txBox="1"/>
          <p:nvPr/>
        </p:nvSpPr>
        <p:spPr>
          <a:xfrm>
            <a:off x="1818946" y="2677037"/>
            <a:ext cx="1499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altLang="zh-TW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6.9</a:t>
            </a:r>
            <a:r>
              <a:rPr lang="en-US" altLang="zh-CN" sz="28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" name="TextBox 20">
            <a:extLst>
              <a:ext uri="{FF2B5EF4-FFF2-40B4-BE49-F238E27FC236}">
                <a16:creationId xmlns="" xmlns:a16="http://schemas.microsoft.com/office/drawing/2014/main" id="{D5250CFA-8984-DBE7-FB14-9820991CA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7919" y="270881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TextBox 20">
            <a:extLst>
              <a:ext uri="{FF2B5EF4-FFF2-40B4-BE49-F238E27FC236}">
                <a16:creationId xmlns="" xmlns:a16="http://schemas.microsoft.com/office/drawing/2014/main" id="{0F98B619-E032-5A58-5EC9-66C526C84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7919" y="319635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13" name="直線接點 12">
            <a:extLst>
              <a:ext uri="{FF2B5EF4-FFF2-40B4-BE49-F238E27FC236}">
                <a16:creationId xmlns="" xmlns:a16="http://schemas.microsoft.com/office/drawing/2014/main" id="{1400224C-1491-5BC6-E4F1-C1039DE98F5B}"/>
              </a:ext>
            </a:extLst>
          </p:cNvPr>
          <p:cNvCxnSpPr/>
          <p:nvPr/>
        </p:nvCxnSpPr>
        <p:spPr>
          <a:xfrm>
            <a:off x="3200400" y="1408966"/>
            <a:ext cx="25908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7C19AE9D-DF6E-6184-3125-CC69B8EB5C78}"/>
              </a:ext>
            </a:extLst>
          </p:cNvPr>
          <p:cNvCxnSpPr>
            <a:cxnSpLocks/>
          </p:cNvCxnSpPr>
          <p:nvPr/>
        </p:nvCxnSpPr>
        <p:spPr>
          <a:xfrm>
            <a:off x="1446637" y="1856641"/>
            <a:ext cx="3888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="" xmlns:a16="http://schemas.microsoft.com/office/drawing/2014/main" id="{AA140D8D-4A9B-0664-1C1E-DED7FB8F444A}"/>
              </a:ext>
            </a:extLst>
          </p:cNvPr>
          <p:cNvCxnSpPr/>
          <p:nvPr/>
        </p:nvCxnSpPr>
        <p:spPr>
          <a:xfrm>
            <a:off x="6267450" y="1408966"/>
            <a:ext cx="1692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="" xmlns:a16="http://schemas.microsoft.com/office/drawing/2014/main" id="{4F4B4EA6-E821-A4A6-2330-7EDDE0EB75D6}"/>
              </a:ext>
            </a:extLst>
          </p:cNvPr>
          <p:cNvCxnSpPr/>
          <p:nvPr/>
        </p:nvCxnSpPr>
        <p:spPr>
          <a:xfrm>
            <a:off x="5684856" y="1856641"/>
            <a:ext cx="212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="" xmlns:a16="http://schemas.microsoft.com/office/drawing/2014/main" id="{82CDC7BF-FF88-D7E1-3F32-6507C59351FE}"/>
              </a:ext>
            </a:extLst>
          </p:cNvPr>
          <p:cNvCxnSpPr/>
          <p:nvPr/>
        </p:nvCxnSpPr>
        <p:spPr>
          <a:xfrm>
            <a:off x="1444521" y="2304316"/>
            <a:ext cx="72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字方塊 6">
            <a:extLst>
              <a:ext uri="{FF2B5EF4-FFF2-40B4-BE49-F238E27FC236}">
                <a16:creationId xmlns="" xmlns:a16="http://schemas.microsoft.com/office/drawing/2014/main" id="{C9ED7584-74B0-D35A-ED2C-0F8B00F00D76}"/>
              </a:ext>
            </a:extLst>
          </p:cNvPr>
          <p:cNvSpPr txBox="1"/>
          <p:nvPr/>
        </p:nvSpPr>
        <p:spPr>
          <a:xfrm>
            <a:off x="2808165" y="2677037"/>
            <a:ext cx="1946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zh-CN" alt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.4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22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3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="" xmlns:a16="http://schemas.microsoft.com/office/drawing/2014/main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36800" y="2743200"/>
            <a:ext cx="43200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 dirty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全卷完</a:t>
            </a:r>
            <a:endParaRPr kumimoji="1" lang="en-US" sz="9600" b="1" i="0" u="none" strike="noStrike" kern="10" cap="none" spc="0" normalizeH="0" baseline="0" noProof="0" dirty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4">
            <a:extLst>
              <a:ext uri="{FF2B5EF4-FFF2-40B4-BE49-F238E27FC236}">
                <a16:creationId xmlns="" xmlns:a16="http://schemas.microsoft.com/office/drawing/2014/main" id="{813702B5-4F39-4547-BE9C-5B5C77B91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8293" y="5131309"/>
            <a:ext cx="467322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TW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TW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TW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TW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18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TW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36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68187F30-4583-418F-9521-5B81CBB08602}"/>
              </a:ext>
            </a:extLst>
          </p:cNvPr>
          <p:cNvSpPr/>
          <p:nvPr/>
        </p:nvSpPr>
        <p:spPr bwMode="auto">
          <a:xfrm>
            <a:off x="5910942" y="1014565"/>
            <a:ext cx="1385780" cy="396000"/>
          </a:xfrm>
          <a:prstGeom prst="rect">
            <a:avLst/>
          </a:prstGeom>
          <a:solidFill>
            <a:srgbClr val="FFBDD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="" xmlns:a16="http://schemas.microsoft.com/office/drawing/2014/main" id="{9550DF2E-8DD3-4951-89BF-65518F4D8183}"/>
              </a:ext>
            </a:extLst>
          </p:cNvPr>
          <p:cNvSpPr/>
          <p:nvPr/>
        </p:nvSpPr>
        <p:spPr bwMode="auto">
          <a:xfrm>
            <a:off x="7346638" y="1009667"/>
            <a:ext cx="1109103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="" xmlns:a16="http://schemas.microsoft.com/office/drawing/2014/main" id="{A0414128-C63B-4BF4-87AC-79D10DEFE1CD}"/>
              </a:ext>
            </a:extLst>
          </p:cNvPr>
          <p:cNvSpPr/>
          <p:nvPr/>
        </p:nvSpPr>
        <p:spPr bwMode="auto">
          <a:xfrm>
            <a:off x="912520" y="1445868"/>
            <a:ext cx="1847104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="" xmlns:a16="http://schemas.microsoft.com/office/drawing/2014/main" id="{C858ABDB-00CB-4865-B692-886ACEEF3ED2}"/>
              </a:ext>
            </a:extLst>
          </p:cNvPr>
          <p:cNvSpPr/>
          <p:nvPr/>
        </p:nvSpPr>
        <p:spPr bwMode="auto">
          <a:xfrm>
            <a:off x="3793180" y="1475540"/>
            <a:ext cx="2135848" cy="396000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9EB8D468-5EE1-4B25-A794-21259446F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779" y="935821"/>
            <a:ext cx="7975293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在</a:t>
            </a:r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以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下</a:t>
            </a:r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四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個數中，其中一個數的因數數量和其他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三個數不同。該數所有因數相加的結果是多少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="" xmlns:a16="http://schemas.microsoft.com/office/drawing/2014/main" id="{3C8D4ACD-AE09-4ED5-BDCF-DC713123918C}"/>
              </a:ext>
            </a:extLst>
          </p:cNvPr>
          <p:cNvSpPr/>
          <p:nvPr/>
        </p:nvSpPr>
        <p:spPr>
          <a:xfrm>
            <a:off x="4549908" y="3955779"/>
            <a:ext cx="360000" cy="360000"/>
          </a:xfrm>
          <a:prstGeom prst="rect">
            <a:avLst/>
          </a:prstGeom>
          <a:solidFill>
            <a:srgbClr val="FF505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Rectangle 4">
            <a:extLst>
              <a:ext uri="{FF2B5EF4-FFF2-40B4-BE49-F238E27FC236}">
                <a16:creationId xmlns="" xmlns:a16="http://schemas.microsoft.com/office/drawing/2014/main" id="{5F3FC84A-D2A5-BEC4-C15A-5E6ACE743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790B7447-3BE9-45F5-8CD2-97FE848B26B8}"/>
              </a:ext>
            </a:extLst>
          </p:cNvPr>
          <p:cNvSpPr/>
          <p:nvPr/>
        </p:nvSpPr>
        <p:spPr bwMode="auto">
          <a:xfrm>
            <a:off x="698123" y="4751419"/>
            <a:ext cx="8289115" cy="396000"/>
          </a:xfrm>
          <a:prstGeom prst="rect">
            <a:avLst/>
          </a:prstGeom>
          <a:solidFill>
            <a:srgbClr val="FFE07D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0" name="TextBox 8">
            <a:extLst>
              <a:ext uri="{FF2B5EF4-FFF2-40B4-BE49-F238E27FC236}">
                <a16:creationId xmlns="" xmlns:a16="http://schemas.microsoft.com/office/drawing/2014/main" id="{6CC4AD9E-CD04-490D-99DC-E4EC40E3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277" y="4740875"/>
            <a:ext cx="723288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36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6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9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18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36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="" xmlns:a16="http://schemas.microsoft.com/office/drawing/2014/main" id="{3FF0F1FF-5A12-4535-ADA8-E0FE50020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780" y="3354581"/>
            <a:ext cx="5578390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48				B. 56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60			         D. 91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" name="TextBox 8">
            <a:extLst>
              <a:ext uri="{FF2B5EF4-FFF2-40B4-BE49-F238E27FC236}">
                <a16:creationId xmlns="" xmlns:a16="http://schemas.microsoft.com/office/drawing/2014/main" id="{B4234948-C741-45DA-8517-20B149B2E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84" y="4334302"/>
            <a:ext cx="454200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35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5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7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35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="" xmlns:a16="http://schemas.microsoft.com/office/drawing/2014/main" id="{969239E9-018E-4AD4-9B43-1103CC8D2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998" y="3111614"/>
            <a:ext cx="164379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35 = 1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35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="" xmlns:a16="http://schemas.microsoft.com/office/drawing/2014/main" id="{3F9340AA-248C-4607-8A1E-771F4FD59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430" y="3114664"/>
            <a:ext cx="12904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= 5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="" xmlns:a16="http://schemas.microsoft.com/office/drawing/2014/main" id="{C0CF03F5-6AFA-4A42-B6A1-0205CF38D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981" y="3132600"/>
            <a:ext cx="118681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= 3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5" name="TextBox 8">
            <a:extLst>
              <a:ext uri="{FF2B5EF4-FFF2-40B4-BE49-F238E27FC236}">
                <a16:creationId xmlns="" xmlns:a16="http://schemas.microsoft.com/office/drawing/2014/main" id="{5AB3B02C-61B7-4D1A-A9A4-14DFB2EF4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83" y="5139407"/>
            <a:ext cx="4674773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38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2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19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38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8" name="TextBox 8">
            <a:extLst>
              <a:ext uri="{FF2B5EF4-FFF2-40B4-BE49-F238E27FC236}">
                <a16:creationId xmlns="" xmlns:a16="http://schemas.microsoft.com/office/drawing/2014/main" id="{BBD8BE9F-6B34-44AD-8070-9E6228D68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237" y="5551162"/>
            <a:ext cx="4673220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39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的所有因數是：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13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，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39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="" xmlns:a16="http://schemas.microsoft.com/office/drawing/2014/main" id="{D52574AA-8E68-4FB3-8678-C9E4CA170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6253" y="3121181"/>
            <a:ext cx="163623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36 = 1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36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EC70A0A7-D83B-4268-B47D-4A9E3B10B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322" y="3121628"/>
            <a:ext cx="138577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= 2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18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53619FE7-530F-4200-88C9-9F70598E6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9723" y="3134546"/>
            <a:ext cx="161933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38 = 1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38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8" name="Rectangle 4">
            <a:extLst>
              <a:ext uri="{FF2B5EF4-FFF2-40B4-BE49-F238E27FC236}">
                <a16:creationId xmlns="" xmlns:a16="http://schemas.microsoft.com/office/drawing/2014/main" id="{53A8AF9A-CBD7-47C0-B8EC-3CF2783F4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0805" y="3134344"/>
            <a:ext cx="137469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= 2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</a:rPr>
              <a:t>1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="" xmlns:a16="http://schemas.microsoft.com/office/drawing/2014/main" id="{B6F6A77F-8E5B-4D10-A498-B520FC5B6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933" y="3130564"/>
            <a:ext cx="104074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= 4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5CEDE301-5B5F-4877-9957-1FA1B70C4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051" y="3121613"/>
            <a:ext cx="163308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39 = 1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39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="" xmlns:a16="http://schemas.microsoft.com/office/drawing/2014/main" id="{DF53C2DB-51F6-4BEF-97AE-C49FE60C9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6127" y="3127356"/>
            <a:ext cx="143162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= 3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13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="" xmlns:a16="http://schemas.microsoft.com/office/drawing/2014/main" id="{32922574-4889-4F47-B43F-B268C633D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946" y="5145892"/>
            <a:ext cx="8047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91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1" name="TextBox 8">
            <a:extLst>
              <a:ext uri="{FF2B5EF4-FFF2-40B4-BE49-F238E27FC236}">
                <a16:creationId xmlns="" xmlns:a16="http://schemas.microsoft.com/office/drawing/2014/main" id="{F5FA444F-F353-4FDD-B084-02D6DEF1D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4548" y="4296956"/>
            <a:ext cx="1219244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63" name="TextBox 8">
            <a:extLst>
              <a:ext uri="{FF2B5EF4-FFF2-40B4-BE49-F238E27FC236}">
                <a16:creationId xmlns="" xmlns:a16="http://schemas.microsoft.com/office/drawing/2014/main" id="{4BFED03B-282A-4455-8042-C2D7B08D8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5938" y="4715600"/>
            <a:ext cx="1087135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9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65" name="TextBox 8">
            <a:extLst>
              <a:ext uri="{FF2B5EF4-FFF2-40B4-BE49-F238E27FC236}">
                <a16:creationId xmlns="" xmlns:a16="http://schemas.microsoft.com/office/drawing/2014/main" id="{0F6D9780-950A-4A78-BA02-89802A303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4624" y="5107243"/>
            <a:ext cx="112690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sp>
        <p:nvSpPr>
          <p:cNvPr id="67" name="TextBox 8">
            <a:extLst>
              <a:ext uri="{FF2B5EF4-FFF2-40B4-BE49-F238E27FC236}">
                <a16:creationId xmlns="" xmlns:a16="http://schemas.microsoft.com/office/drawing/2014/main" id="{6B2E7482-D392-4B55-A1ED-3A2DCC69C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4623" y="5547866"/>
            <a:ext cx="112690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共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個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="" xmlns:a16="http://schemas.microsoft.com/office/drawing/2014/main" id="{874CE30B-EAF6-46F5-8C46-F9281CA49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452" y="1950715"/>
            <a:ext cx="1251585" cy="1260158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="" xmlns:a16="http://schemas.microsoft.com/office/drawing/2014/main" id="{9C7990D8-8CD0-48B2-BE48-7E58D73055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278" y="1962113"/>
            <a:ext cx="1260158" cy="126873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19930078-39D4-41B6-A303-73B2965B31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0166" y="1962089"/>
            <a:ext cx="1260158" cy="126015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7DFAB0C3-CAD1-4823-9696-244E38B09E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6170" y="1979258"/>
            <a:ext cx="1260158" cy="1251585"/>
          </a:xfrm>
          <a:prstGeom prst="rect">
            <a:avLst/>
          </a:prstGeom>
        </p:spPr>
      </p:pic>
      <p:sp>
        <p:nvSpPr>
          <p:cNvPr id="22" name="矩形 21">
            <a:extLst>
              <a:ext uri="{FF2B5EF4-FFF2-40B4-BE49-F238E27FC236}">
                <a16:creationId xmlns="" xmlns:a16="http://schemas.microsoft.com/office/drawing/2014/main" id="{69E9403B-7F56-404D-A3FA-D0F14765221A}"/>
              </a:ext>
            </a:extLst>
          </p:cNvPr>
          <p:cNvSpPr/>
          <p:nvPr/>
        </p:nvSpPr>
        <p:spPr bwMode="auto">
          <a:xfrm>
            <a:off x="1848664" y="2299404"/>
            <a:ext cx="792000" cy="576000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="" xmlns:a16="http://schemas.microsoft.com/office/drawing/2014/main" id="{6B66B6C6-7F89-4948-AFB0-B5069298E930}"/>
              </a:ext>
            </a:extLst>
          </p:cNvPr>
          <p:cNvSpPr/>
          <p:nvPr/>
        </p:nvSpPr>
        <p:spPr bwMode="auto">
          <a:xfrm>
            <a:off x="3468923" y="2310313"/>
            <a:ext cx="792000" cy="576000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="" xmlns:a16="http://schemas.microsoft.com/office/drawing/2014/main" id="{4E828D0F-9013-4C43-8BB3-1AB4B40658EE}"/>
              </a:ext>
            </a:extLst>
          </p:cNvPr>
          <p:cNvSpPr/>
          <p:nvPr/>
        </p:nvSpPr>
        <p:spPr bwMode="auto">
          <a:xfrm>
            <a:off x="5053887" y="2313918"/>
            <a:ext cx="792000" cy="576000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="" xmlns:a16="http://schemas.microsoft.com/office/drawing/2014/main" id="{FFF7C97A-E70E-4B1E-A5D8-91668829B612}"/>
              </a:ext>
            </a:extLst>
          </p:cNvPr>
          <p:cNvSpPr/>
          <p:nvPr/>
        </p:nvSpPr>
        <p:spPr bwMode="auto">
          <a:xfrm>
            <a:off x="6650249" y="2332599"/>
            <a:ext cx="792000" cy="576000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="" xmlns:a16="http://schemas.microsoft.com/office/drawing/2014/main" id="{1ECA89D8-41D9-4F02-892F-63E5AAA34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8163" y="3128601"/>
            <a:ext cx="110057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= 6</a:t>
            </a:r>
            <a:r>
              <a:rPr lang="en-US" altLang="zh-CN" sz="2400" b="0" dirty="0">
                <a:solidFill>
                  <a:srgbClr val="00B05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2" name="TextBox 27">
            <a:extLst>
              <a:ext uri="{FF2B5EF4-FFF2-40B4-BE49-F238E27FC236}">
                <a16:creationId xmlns="" xmlns:a16="http://schemas.microsoft.com/office/drawing/2014/main" id="{4434565F-9A69-49A0-8462-D02862794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4110" y="3873778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"/>
                            </p:stCondLst>
                            <p:childTnLst>
                              <p:par>
                                <p:cTn id="1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500"/>
                            </p:stCondLst>
                            <p:childTnLst>
                              <p:par>
                                <p:cTn id="2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00"/>
                            </p:stCondLst>
                            <p:childTnLst>
                              <p:par>
                                <p:cTn id="2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000"/>
                            </p:stCondLst>
                            <p:childTnLst>
                              <p:par>
                                <p:cTn id="2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5" grpId="1"/>
      <p:bldP spid="21" grpId="0" animBg="1"/>
      <p:bldP spid="21" grpId="1" animBg="1"/>
      <p:bldP spid="40" grpId="0" animBg="1"/>
      <p:bldP spid="40" grpId="1" animBg="1"/>
      <p:bldP spid="42" grpId="0" animBg="1"/>
      <p:bldP spid="42" grpId="1" animBg="1"/>
      <p:bldP spid="57" grpId="0" animBg="1"/>
      <p:bldP spid="57" grpId="1" animBg="1"/>
      <p:bldP spid="50" grpId="0" animBg="1"/>
      <p:bldP spid="19" grpId="0" animBg="1"/>
      <p:bldP spid="19" grpId="1" animBg="1"/>
      <p:bldP spid="20" grpId="0"/>
      <p:bldP spid="20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35" grpId="0"/>
      <p:bldP spid="35" grpId="1"/>
      <p:bldP spid="38" grpId="0"/>
      <p:bldP spid="38" grpId="1"/>
      <p:bldP spid="44" grpId="0"/>
      <p:bldP spid="44" grpId="1"/>
      <p:bldP spid="45" grpId="0"/>
      <p:bldP spid="45" grpId="1"/>
      <p:bldP spid="47" grpId="0"/>
      <p:bldP spid="47" grpId="1"/>
      <p:bldP spid="48" grpId="0"/>
      <p:bldP spid="48" grpId="1"/>
      <p:bldP spid="49" grpId="0"/>
      <p:bldP spid="49" grpId="1"/>
      <p:bldP spid="51" grpId="0"/>
      <p:bldP spid="51" grpId="1"/>
      <p:bldP spid="53" grpId="0"/>
      <p:bldP spid="53" grpId="1"/>
      <p:bldP spid="56" grpId="0"/>
      <p:bldP spid="56" grpId="1"/>
      <p:bldP spid="61" grpId="0"/>
      <p:bldP spid="61" grpId="1"/>
      <p:bldP spid="63" grpId="0"/>
      <p:bldP spid="63" grpId="1"/>
      <p:bldP spid="65" grpId="0"/>
      <p:bldP spid="65" grpId="1"/>
      <p:bldP spid="67" grpId="0"/>
      <p:bldP spid="67" grpId="1"/>
      <p:bldP spid="22" grpId="0" animBg="1"/>
      <p:bldP spid="22" grpId="1" animBg="1"/>
      <p:bldP spid="30" grpId="0" animBg="1"/>
      <p:bldP spid="30" grpId="1" animBg="1"/>
      <p:bldP spid="33" grpId="0" animBg="1"/>
      <p:bldP spid="33" grpId="1" animBg="1"/>
      <p:bldP spid="36" grpId="0" animBg="1"/>
      <p:bldP spid="36" grpId="1" animBg="1"/>
      <p:bldP spid="46" grpId="0"/>
      <p:bldP spid="46" grpId="1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0">
            <a:extLst>
              <a:ext uri="{FF2B5EF4-FFF2-40B4-BE49-F238E27FC236}">
                <a16:creationId xmlns="" xmlns:a16="http://schemas.microsoft.com/office/drawing/2014/main" id="{3045F801-ECB1-E676-181C-1BC433DF8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7984" y="2001299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41AB21CF-C238-42E1-B800-351A555E2BAA}"/>
              </a:ext>
            </a:extLst>
          </p:cNvPr>
          <p:cNvSpPr/>
          <p:nvPr/>
        </p:nvSpPr>
        <p:spPr>
          <a:xfrm>
            <a:off x="1414448" y="2501754"/>
            <a:ext cx="417588" cy="360363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="" xmlns:a16="http://schemas.microsoft.com/office/drawing/2014/main" id="{801AD031-A5BB-4CB2-97C2-6774359775EF}"/>
              </a:ext>
            </a:extLst>
          </p:cNvPr>
          <p:cNvSpPr/>
          <p:nvPr/>
        </p:nvSpPr>
        <p:spPr>
          <a:xfrm>
            <a:off x="5068029" y="2520294"/>
            <a:ext cx="417588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="" xmlns:a16="http://schemas.microsoft.com/office/drawing/2014/main" id="{C735D16D-DA90-4739-A949-88FB6E5D0D9D}"/>
              </a:ext>
            </a:extLst>
          </p:cNvPr>
          <p:cNvSpPr/>
          <p:nvPr/>
        </p:nvSpPr>
        <p:spPr>
          <a:xfrm>
            <a:off x="1383626" y="2004896"/>
            <a:ext cx="417589" cy="360362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/>
              <a:cs typeface="+mn-cs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="" xmlns:a16="http://schemas.microsoft.com/office/drawing/2014/main" id="{70068795-61CA-4C19-ACB9-F2EA38105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145" y="870075"/>
            <a:ext cx="7832227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數字卡上的數是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28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56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的公因數，也是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14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公倍數。以下哪一項可能是數字卡上的數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="" xmlns:a16="http://schemas.microsoft.com/office/drawing/2014/main" id="{D01D02D7-1939-41D0-ABB0-E0447F286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712" y="3117203"/>
            <a:ext cx="5310066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 smtClean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利用</a:t>
            </a:r>
            <a:r>
              <a:rPr lang="zh-TW" altLang="en-US" sz="2400" b="0" dirty="0" smtClean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剔</a:t>
            </a:r>
            <a:r>
              <a:rPr lang="zh-CN" altLang="en-US" sz="2400" b="0" dirty="0" smtClean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除法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，剔除不符合條件的選項。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33" name="直線接點 4">
            <a:extLst>
              <a:ext uri="{FF2B5EF4-FFF2-40B4-BE49-F238E27FC236}">
                <a16:creationId xmlns="" xmlns:a16="http://schemas.microsoft.com/office/drawing/2014/main" id="{C438132A-B62E-4D73-8F44-2889E9A5C881}"/>
              </a:ext>
            </a:extLst>
          </p:cNvPr>
          <p:cNvCxnSpPr>
            <a:cxnSpLocks/>
          </p:cNvCxnSpPr>
          <p:nvPr/>
        </p:nvCxnSpPr>
        <p:spPr bwMode="auto">
          <a:xfrm>
            <a:off x="2650836" y="1366004"/>
            <a:ext cx="5634182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4" name="Rectangle 4">
            <a:extLst>
              <a:ext uri="{FF2B5EF4-FFF2-40B4-BE49-F238E27FC236}">
                <a16:creationId xmlns="" xmlns:a16="http://schemas.microsoft.com/office/drawing/2014/main" id="{3B5E0EB0-E4C4-4BF2-8DE4-C797E2937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7" y="3652661"/>
            <a:ext cx="35647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14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的倍數。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="" xmlns:a16="http://schemas.microsoft.com/office/drawing/2014/main" id="{2A7C79E2-793D-48B8-AA71-016552D40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7" y="4180361"/>
            <a:ext cx="36941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C. 36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不是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14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 3" panose="05040102010807070707" pitchFamily="18" charset="2"/>
              </a:rPr>
              <a:t>的倍數。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B7DAA4DB-29FE-4811-B68A-87DB842B6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7" y="4699434"/>
            <a:ext cx="369411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D. 56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不是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28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的因數。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="" xmlns:a16="http://schemas.microsoft.com/office/drawing/2014/main" id="{5E53E025-DF1C-4D80-B3B3-99790F9AA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776" y="2432332"/>
            <a:ext cx="41758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="" xmlns:a16="http://schemas.microsoft.com/office/drawing/2014/main" id="{BF8231D8-B6F2-417A-ADED-8C6A288DF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923" y="1909497"/>
            <a:ext cx="6664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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E3DAEF91-157D-4976-A156-86050D2E9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4048" y="2431598"/>
            <a:ext cx="6664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  <a:sym typeface="Wingdings" panose="05000000000000000000" pitchFamily="2" charset="2"/>
              </a:rPr>
              <a:t>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283D954-DD1D-0245-6F34-67B7129EF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53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TextBox 27">
            <a:extLst>
              <a:ext uri="{FF2B5EF4-FFF2-40B4-BE49-F238E27FC236}">
                <a16:creationId xmlns="" xmlns:a16="http://schemas.microsoft.com/office/drawing/2014/main" id="{E45DA895-1C86-6FD7-73E6-A1410E60E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4003" y="1935424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42" name="直線接點 4">
            <a:extLst>
              <a:ext uri="{FF2B5EF4-FFF2-40B4-BE49-F238E27FC236}">
                <a16:creationId xmlns="" xmlns:a16="http://schemas.microsoft.com/office/drawing/2014/main" id="{ED09374A-DBFE-4839-A7FC-EA85861665C4}"/>
              </a:ext>
            </a:extLst>
          </p:cNvPr>
          <p:cNvCxnSpPr>
            <a:cxnSpLocks/>
          </p:cNvCxnSpPr>
          <p:nvPr/>
        </p:nvCxnSpPr>
        <p:spPr bwMode="auto">
          <a:xfrm>
            <a:off x="877887" y="1772406"/>
            <a:ext cx="1061749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30" name="Rectangle 4">
            <a:extLst>
              <a:ext uri="{FF2B5EF4-FFF2-40B4-BE49-F238E27FC236}">
                <a16:creationId xmlns="" xmlns:a16="http://schemas.microsoft.com/office/drawing/2014/main" id="{39AFF4CF-0F46-470B-A70D-FE6716E09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88" y="1922127"/>
            <a:ext cx="470340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14				B. 28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36				D. 56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148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6" grpId="0" animBg="1"/>
      <p:bldP spid="26" grpId="1" animBg="1"/>
      <p:bldP spid="27" grpId="0" animBg="1"/>
      <p:bldP spid="27" grpId="1" animBg="1"/>
      <p:bldP spid="27" grpId="2" animBg="1"/>
      <p:bldP spid="29" grpId="0" animBg="1"/>
      <p:bldP spid="29" grpId="1" animBg="1"/>
      <p:bldP spid="29" grpId="2" animBg="1"/>
      <p:bldP spid="32" grpId="0" animBg="1"/>
      <p:bldP spid="32" grpId="1" animBg="1"/>
      <p:bldP spid="34" grpId="0"/>
      <p:bldP spid="34" grpId="1"/>
      <p:bldP spid="35" grpId="0"/>
      <p:bldP spid="35" grpId="1"/>
      <p:bldP spid="36" grpId="0"/>
      <p:bldP spid="36" grpId="1"/>
      <p:bldP spid="38" grpId="0"/>
      <p:bldP spid="38" grpId="1"/>
      <p:bldP spid="39" grpId="0"/>
      <p:bldP spid="39" grpId="1"/>
      <p:bldP spid="41" grpId="0"/>
      <p:bldP spid="41" grpId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矩形 93">
            <a:extLst>
              <a:ext uri="{FF2B5EF4-FFF2-40B4-BE49-F238E27FC236}">
                <a16:creationId xmlns="" xmlns:a16="http://schemas.microsoft.com/office/drawing/2014/main" id="{B1053B9F-FBDD-4D9D-A34D-0FE8F8A1A8D5}"/>
              </a:ext>
            </a:extLst>
          </p:cNvPr>
          <p:cNvSpPr/>
          <p:nvPr/>
        </p:nvSpPr>
        <p:spPr bwMode="auto">
          <a:xfrm>
            <a:off x="2111951" y="926485"/>
            <a:ext cx="843685" cy="395288"/>
          </a:xfrm>
          <a:prstGeom prst="rect">
            <a:avLst/>
          </a:prstGeom>
          <a:solidFill>
            <a:srgbClr val="92D050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2" name="Rectangle 4">
            <a:extLst>
              <a:ext uri="{FF2B5EF4-FFF2-40B4-BE49-F238E27FC236}">
                <a16:creationId xmlns="" xmlns:a16="http://schemas.microsoft.com/office/drawing/2014/main" id="{8653657F-0FE9-481B-98CC-03E669B8C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4" y="859479"/>
            <a:ext cx="8163815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家樂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原有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42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個橙子，他把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個橙子給了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哲誠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，又</a:t>
            </a:r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用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個橙子製作了一瓶果醬。餘下橙子的數量</a:t>
            </a:r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佔</a:t>
            </a:r>
            <a:endParaRPr lang="en-US" altLang="zh-TW" sz="2800" b="0" dirty="0" smtClean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原有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橙子數量的幾分之幾？</a:t>
            </a:r>
          </a:p>
        </p:txBody>
      </p:sp>
      <p:sp>
        <p:nvSpPr>
          <p:cNvPr id="12" name="Rectangle 30">
            <a:extLst>
              <a:ext uri="{FF2B5EF4-FFF2-40B4-BE49-F238E27FC236}">
                <a16:creationId xmlns="" xmlns:a16="http://schemas.microsoft.com/office/drawing/2014/main" id="{D5C90B11-08DB-632F-D56D-67BFD47CB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776" y="3225542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64" name="Rectangle 4">
            <a:extLst>
              <a:ext uri="{FF2B5EF4-FFF2-40B4-BE49-F238E27FC236}">
                <a16:creationId xmlns="" xmlns:a16="http://schemas.microsoft.com/office/drawing/2014/main" id="{4E98B4D2-29BE-4321-A95E-C0E20E477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66" y="2399381"/>
            <a:ext cx="5007162" cy="126188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24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			         B. </a:t>
            </a:r>
          </a:p>
          <a:p>
            <a:pPr lvl="0" eaLnBrk="0" fontAlgn="base" hangingPunct="0">
              <a:spcBef>
                <a:spcPct val="0"/>
              </a:spcBef>
              <a:spcAft>
                <a:spcPts val="24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     			D.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89EFD59A-545E-BDCD-A207-381106AAC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33" y="897847"/>
            <a:ext cx="72639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3" name="TextBox 27">
            <a:extLst>
              <a:ext uri="{FF2B5EF4-FFF2-40B4-BE49-F238E27FC236}">
                <a16:creationId xmlns="" xmlns:a16="http://schemas.microsoft.com/office/drawing/2014/main" id="{6044AB88-9A3D-4EA9-34D4-62C957E9C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2644" y="3160438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107" name="Group 75">
            <a:extLst>
              <a:ext uri="{FF2B5EF4-FFF2-40B4-BE49-F238E27FC236}">
                <a16:creationId xmlns="" xmlns:a16="http://schemas.microsoft.com/office/drawing/2014/main" id="{065BEAB3-E698-42E8-9E12-7E248FCC7A96}"/>
              </a:ext>
            </a:extLst>
          </p:cNvPr>
          <p:cNvGrpSpPr>
            <a:grpSpLocks/>
          </p:cNvGrpSpPr>
          <p:nvPr/>
        </p:nvGrpSpPr>
        <p:grpSpPr bwMode="auto">
          <a:xfrm>
            <a:off x="1198566" y="2272025"/>
            <a:ext cx="649288" cy="860425"/>
            <a:chOff x="1927" y="1486"/>
            <a:chExt cx="409" cy="542"/>
          </a:xfrm>
        </p:grpSpPr>
        <p:sp>
          <p:nvSpPr>
            <p:cNvPr id="108" name="Text Box 76">
              <a:extLst>
                <a:ext uri="{FF2B5EF4-FFF2-40B4-BE49-F238E27FC236}">
                  <a16:creationId xmlns="" xmlns:a16="http://schemas.microsoft.com/office/drawing/2014/main" id="{8A42AECC-351B-45C3-95BB-AF2D87E688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7" y="1486"/>
              <a:ext cx="409" cy="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17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21</a:t>
              </a:r>
            </a:p>
          </p:txBody>
        </p:sp>
        <p:sp>
          <p:nvSpPr>
            <p:cNvPr id="109" name="Line 77">
              <a:extLst>
                <a:ext uri="{FF2B5EF4-FFF2-40B4-BE49-F238E27FC236}">
                  <a16:creationId xmlns="" xmlns:a16="http://schemas.microsoft.com/office/drawing/2014/main" id="{709EFB93-3144-4E6C-96BF-82ABEC9574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8" y="1746"/>
              <a:ext cx="317" cy="0"/>
            </a:xfrm>
            <a:prstGeom prst="line">
              <a:avLst/>
            </a:prstGeom>
            <a:noFill/>
            <a:ln w="1778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110" name="Group 75">
            <a:extLst>
              <a:ext uri="{FF2B5EF4-FFF2-40B4-BE49-F238E27FC236}">
                <a16:creationId xmlns="" xmlns:a16="http://schemas.microsoft.com/office/drawing/2014/main" id="{21007655-F5D9-46DC-8FDF-F862240D1396}"/>
              </a:ext>
            </a:extLst>
          </p:cNvPr>
          <p:cNvGrpSpPr>
            <a:grpSpLocks/>
          </p:cNvGrpSpPr>
          <p:nvPr/>
        </p:nvGrpSpPr>
        <p:grpSpPr bwMode="auto">
          <a:xfrm>
            <a:off x="4821460" y="2275642"/>
            <a:ext cx="649288" cy="860425"/>
            <a:chOff x="1927" y="1486"/>
            <a:chExt cx="409" cy="542"/>
          </a:xfrm>
        </p:grpSpPr>
        <p:sp>
          <p:nvSpPr>
            <p:cNvPr id="111" name="Text Box 76">
              <a:extLst>
                <a:ext uri="{FF2B5EF4-FFF2-40B4-BE49-F238E27FC236}">
                  <a16:creationId xmlns="" xmlns:a16="http://schemas.microsoft.com/office/drawing/2014/main" id="{D0A9F172-B2AB-4096-859D-2D8B793353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7" y="1486"/>
              <a:ext cx="409" cy="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11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21</a:t>
              </a:r>
            </a:p>
          </p:txBody>
        </p:sp>
        <p:sp>
          <p:nvSpPr>
            <p:cNvPr id="112" name="Line 77">
              <a:extLst>
                <a:ext uri="{FF2B5EF4-FFF2-40B4-BE49-F238E27FC236}">
                  <a16:creationId xmlns="" xmlns:a16="http://schemas.microsoft.com/office/drawing/2014/main" id="{B305426B-2C3D-4197-87CA-1B14A7E9D7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8" y="1746"/>
              <a:ext cx="317" cy="0"/>
            </a:xfrm>
            <a:prstGeom prst="line">
              <a:avLst/>
            </a:prstGeom>
            <a:noFill/>
            <a:ln w="1778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113" name="Group 75">
            <a:extLst>
              <a:ext uri="{FF2B5EF4-FFF2-40B4-BE49-F238E27FC236}">
                <a16:creationId xmlns="" xmlns:a16="http://schemas.microsoft.com/office/drawing/2014/main" id="{AD618F28-E30D-4749-B285-23BF77C679F6}"/>
              </a:ext>
            </a:extLst>
          </p:cNvPr>
          <p:cNvGrpSpPr>
            <a:grpSpLocks/>
          </p:cNvGrpSpPr>
          <p:nvPr/>
        </p:nvGrpSpPr>
        <p:grpSpPr bwMode="auto">
          <a:xfrm>
            <a:off x="1203187" y="3070967"/>
            <a:ext cx="649288" cy="860425"/>
            <a:chOff x="1927" y="1486"/>
            <a:chExt cx="409" cy="542"/>
          </a:xfrm>
        </p:grpSpPr>
        <p:sp>
          <p:nvSpPr>
            <p:cNvPr id="114" name="Text Box 76">
              <a:extLst>
                <a:ext uri="{FF2B5EF4-FFF2-40B4-BE49-F238E27FC236}">
                  <a16:creationId xmlns="" xmlns:a16="http://schemas.microsoft.com/office/drawing/2014/main" id="{C838177F-DAE2-42E5-9A18-27336FEFBC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7" y="1486"/>
              <a:ext cx="409" cy="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</a:t>
              </a:r>
            </a:p>
          </p:txBody>
        </p:sp>
        <p:sp>
          <p:nvSpPr>
            <p:cNvPr id="115" name="Line 77">
              <a:extLst>
                <a:ext uri="{FF2B5EF4-FFF2-40B4-BE49-F238E27FC236}">
                  <a16:creationId xmlns="" xmlns:a16="http://schemas.microsoft.com/office/drawing/2014/main" id="{95DD81BD-7ED1-4C23-ABF5-EB2B43D18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8" y="1746"/>
              <a:ext cx="317" cy="0"/>
            </a:xfrm>
            <a:prstGeom prst="line">
              <a:avLst/>
            </a:prstGeom>
            <a:noFill/>
            <a:ln w="1778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96" name="Line 88">
            <a:extLst>
              <a:ext uri="{FF2B5EF4-FFF2-40B4-BE49-F238E27FC236}">
                <a16:creationId xmlns="" xmlns:a16="http://schemas.microsoft.com/office/drawing/2014/main" id="{DFEEA31C-CBEE-4FF8-A333-96AE2FC2E6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89297" y="1366979"/>
            <a:ext cx="6869611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Text Box 24">
            <a:extLst>
              <a:ext uri="{FF2B5EF4-FFF2-40B4-BE49-F238E27FC236}">
                <a16:creationId xmlns="" xmlns:a16="http://schemas.microsoft.com/office/drawing/2014/main" id="{797BFF33-61F2-47C0-B9E5-3C2F656ED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2034" y="4293040"/>
            <a:ext cx="21998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 smtClean="0">
                <a:solidFill>
                  <a:srgbClr val="0000FF"/>
                </a:solidFill>
                <a:latin typeface="Arial" panose="020B0604020202020204" pitchFamily="34" charset="0"/>
              </a:rPr>
              <a:t>42</a:t>
            </a:r>
            <a:r>
              <a:rPr lang="zh-TW" altLang="en-US" dirty="0">
                <a:solidFill>
                  <a:srgbClr val="0000FF"/>
                </a:solidFill>
              </a:rPr>
              <a:t>－</a:t>
            </a:r>
            <a:r>
              <a:rPr lang="en-US" altLang="zh-TW" dirty="0">
                <a:solidFill>
                  <a:srgbClr val="0000FF"/>
                </a:solidFill>
                <a:latin typeface="+mn-lt"/>
              </a:rPr>
              <a:t>8</a:t>
            </a:r>
            <a:r>
              <a:rPr lang="zh-TW" altLang="en-US" dirty="0">
                <a:solidFill>
                  <a:srgbClr val="0000FF"/>
                </a:solidFill>
              </a:rPr>
              <a:t>－</a:t>
            </a:r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20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06" name="Line 88">
            <a:extLst>
              <a:ext uri="{FF2B5EF4-FFF2-40B4-BE49-F238E27FC236}">
                <a16:creationId xmlns="" xmlns:a16="http://schemas.microsoft.com/office/drawing/2014/main" id="{B59B0FFF-7F23-4621-9478-DA36DEF847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1536" y="1785938"/>
            <a:ext cx="292608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9" name="Group 147">
            <a:extLst>
              <a:ext uri="{FF2B5EF4-FFF2-40B4-BE49-F238E27FC236}">
                <a16:creationId xmlns="" xmlns:a16="http://schemas.microsoft.com/office/drawing/2014/main" id="{6EED7FE9-8396-4459-8C08-132790E4FB6F}"/>
              </a:ext>
            </a:extLst>
          </p:cNvPr>
          <p:cNvGrpSpPr>
            <a:grpSpLocks/>
          </p:cNvGrpSpPr>
          <p:nvPr/>
        </p:nvGrpSpPr>
        <p:grpSpPr bwMode="auto">
          <a:xfrm>
            <a:off x="4106750" y="4816260"/>
            <a:ext cx="1871664" cy="523875"/>
            <a:chOff x="2434" y="2993"/>
            <a:chExt cx="1179" cy="330"/>
          </a:xfrm>
        </p:grpSpPr>
        <p:sp>
          <p:nvSpPr>
            <p:cNvPr id="125" name="Text Box 47">
              <a:extLst>
                <a:ext uri="{FF2B5EF4-FFF2-40B4-BE49-F238E27FC236}">
                  <a16:creationId xmlns="" xmlns:a16="http://schemas.microsoft.com/office/drawing/2014/main" id="{24039E21-A8EA-4EE1-AE76-EF748A27F2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2993"/>
              <a:ext cx="48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rPr>
                <a:t>42</a:t>
              </a:r>
              <a:endParaRPr lang="en-US" altLang="zh-TW" dirty="0">
                <a:solidFill>
                  <a:srgbClr val="0000FF"/>
                </a:solidFill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26" name="Line 48">
              <a:extLst>
                <a:ext uri="{FF2B5EF4-FFF2-40B4-BE49-F238E27FC236}">
                  <a16:creationId xmlns="" xmlns:a16="http://schemas.microsoft.com/office/drawing/2014/main" id="{DEA5F277-5A60-44B1-A844-969314CA49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4" y="3021"/>
              <a:ext cx="1179" cy="0"/>
            </a:xfrm>
            <a:prstGeom prst="line">
              <a:avLst/>
            </a:prstGeom>
            <a:noFill/>
            <a:ln w="1778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FF"/>
                </a:solidFill>
              </a:endParaRPr>
            </a:p>
          </p:txBody>
        </p:sp>
      </p:grpSp>
      <p:grpSp>
        <p:nvGrpSpPr>
          <p:cNvPr id="127" name="组合 126">
            <a:extLst>
              <a:ext uri="{FF2B5EF4-FFF2-40B4-BE49-F238E27FC236}">
                <a16:creationId xmlns="" xmlns:a16="http://schemas.microsoft.com/office/drawing/2014/main" id="{D5F29390-6FA1-4C87-8FEF-4419664E59AA}"/>
              </a:ext>
            </a:extLst>
          </p:cNvPr>
          <p:cNvGrpSpPr/>
          <p:nvPr/>
        </p:nvGrpSpPr>
        <p:grpSpPr>
          <a:xfrm>
            <a:off x="6060884" y="4353853"/>
            <a:ext cx="1001082" cy="941388"/>
            <a:chOff x="1824452" y="4402058"/>
            <a:chExt cx="1001082" cy="941388"/>
          </a:xfrm>
        </p:grpSpPr>
        <p:sp>
          <p:nvSpPr>
            <p:cNvPr id="128" name="Text Box 24">
              <a:extLst>
                <a:ext uri="{FF2B5EF4-FFF2-40B4-BE49-F238E27FC236}">
                  <a16:creationId xmlns="" xmlns:a16="http://schemas.microsoft.com/office/drawing/2014/main" id="{6C895613-6782-41F1-A80D-BCB88184B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452" y="4619080"/>
              <a:ext cx="73132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1pPr>
              <a:lvl2pPr marL="742950" indent="-28575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2pPr>
              <a:lvl3pPr marL="11430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3pPr>
              <a:lvl4pPr marL="16002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4pPr>
              <a:lvl5pPr marL="2057400" indent="-228600"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80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sym typeface="Symbol" panose="05050102010706020507" pitchFamily="18" charset="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dirty="0">
                  <a:solidFill>
                    <a:srgbClr val="0000FF"/>
                  </a:solidFill>
                  <a:latin typeface="+mn-lt"/>
                </a:rPr>
                <a:t> =</a:t>
              </a:r>
              <a:r>
                <a:rPr lang="zh-TW" altLang="en-US" dirty="0">
                  <a:solidFill>
                    <a:srgbClr val="0000FF"/>
                  </a:solidFill>
                  <a:latin typeface="+mn-lt"/>
                </a:rPr>
                <a:t>  </a:t>
              </a:r>
              <a:endParaRPr lang="en-US" altLang="zh-TW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29" name="Group 147">
              <a:extLst>
                <a:ext uri="{FF2B5EF4-FFF2-40B4-BE49-F238E27FC236}">
                  <a16:creationId xmlns="" xmlns:a16="http://schemas.microsoft.com/office/drawing/2014/main" id="{442F6572-EBA1-4532-AC6B-FD6C7A639E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04834" y="4402058"/>
              <a:ext cx="520700" cy="941388"/>
              <a:chOff x="2820" y="2720"/>
              <a:chExt cx="328" cy="593"/>
            </a:xfrm>
          </p:grpSpPr>
          <p:sp>
            <p:nvSpPr>
              <p:cNvPr id="130" name="Text Box 46">
                <a:extLst>
                  <a:ext uri="{FF2B5EF4-FFF2-40B4-BE49-F238E27FC236}">
                    <a16:creationId xmlns="" xmlns:a16="http://schemas.microsoft.com/office/drawing/2014/main" id="{89536035-E46F-43E1-90AB-49C2198027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31" y="2720"/>
                <a:ext cx="317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1</a:t>
                </a:r>
                <a:endPara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131" name="Text Box 47">
                <a:extLst>
                  <a:ext uri="{FF2B5EF4-FFF2-40B4-BE49-F238E27FC236}">
                    <a16:creationId xmlns="" xmlns:a16="http://schemas.microsoft.com/office/drawing/2014/main" id="{01392970-86C8-44F2-9651-CDBC288C2D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20" y="2983"/>
                <a:ext cx="328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1pPr>
                <a:lvl2pPr marL="742950" indent="-28575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2pPr>
                <a:lvl3pPr marL="11430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3pPr>
                <a:lvl4pPr marL="16002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4pPr>
                <a:lvl5pPr marL="2057400" indent="-228600"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800">
                    <a:solidFill>
                      <a:schemeClr val="tx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sym typeface="Symbol" panose="05050102010706020507" pitchFamily="18" charset="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dirty="0">
                    <a:solidFill>
                      <a:srgbClr val="0000FF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rPr>
                  <a:t>3</a:t>
                </a:r>
                <a:endParaRPr lang="en-US" altLang="zh-TW" dirty="0">
                  <a:solidFill>
                    <a:srgbClr val="0000FF"/>
                  </a:solidFill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132" name="Line 48">
                <a:extLst>
                  <a:ext uri="{FF2B5EF4-FFF2-40B4-BE49-F238E27FC236}">
                    <a16:creationId xmlns="" xmlns:a16="http://schemas.microsoft.com/office/drawing/2014/main" id="{0CAC64D1-48C8-496D-8D7B-2482B072C5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48" y="3021"/>
                <a:ext cx="230" cy="0"/>
              </a:xfrm>
              <a:prstGeom prst="line">
                <a:avLst/>
              </a:prstGeom>
              <a:noFill/>
              <a:ln w="1778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33" name="Line 88">
            <a:extLst>
              <a:ext uri="{FF2B5EF4-FFF2-40B4-BE49-F238E27FC236}">
                <a16:creationId xmlns="" xmlns:a16="http://schemas.microsoft.com/office/drawing/2014/main" id="{1BA24C25-F3C3-4619-B2CC-C9D7E94458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0220" y="1785938"/>
            <a:ext cx="4267777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Line 88">
            <a:extLst>
              <a:ext uri="{FF2B5EF4-FFF2-40B4-BE49-F238E27FC236}">
                <a16:creationId xmlns="" xmlns:a16="http://schemas.microsoft.com/office/drawing/2014/main" id="{62035CFE-28DE-448B-98F6-0B97EA8A69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0220" y="2198235"/>
            <a:ext cx="384048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24">
            <a:extLst>
              <a:ext uri="{FF2B5EF4-FFF2-40B4-BE49-F238E27FC236}">
                <a16:creationId xmlns="" xmlns:a16="http://schemas.microsoft.com/office/drawing/2014/main" id="{D4F662C8-6E1D-4C98-AAB0-1F67A2703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829" y="4293389"/>
            <a:ext cx="29901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</a:rPr>
              <a:t>餘下</a:t>
            </a:r>
            <a:r>
              <a:rPr lang="zh-CN" altLang="en-US" dirty="0">
                <a:solidFill>
                  <a:srgbClr val="0000FF"/>
                </a:solidFill>
                <a:latin typeface="Arial" panose="020B0604020202020204" pitchFamily="34" charset="0"/>
              </a:rPr>
              <a:t>橙子</a:t>
            </a: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</a:rPr>
              <a:t>的</a:t>
            </a:r>
            <a:r>
              <a:rPr lang="zh-CN" altLang="en-US" dirty="0">
                <a:solidFill>
                  <a:srgbClr val="0000FF"/>
                </a:solidFill>
                <a:latin typeface="Arial" panose="020B0604020202020204" pitchFamily="34" charset="0"/>
              </a:rPr>
              <a:t>個</a:t>
            </a:r>
            <a:r>
              <a:rPr lang="zh-TW" altLang="en-US" dirty="0" smtClean="0">
                <a:solidFill>
                  <a:srgbClr val="0000FF"/>
                </a:solidFill>
                <a:latin typeface="Arial" panose="020B0604020202020204" pitchFamily="34" charset="0"/>
              </a:rPr>
              <a:t>數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7" name="Text Box 24">
            <a:extLst>
              <a:ext uri="{FF2B5EF4-FFF2-40B4-BE49-F238E27FC236}">
                <a16:creationId xmlns="" xmlns:a16="http://schemas.microsoft.com/office/drawing/2014/main" id="{D4F662C8-6E1D-4C98-AAB0-1F67A2703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144" y="4772021"/>
            <a:ext cx="28861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 smtClean="0">
                <a:solidFill>
                  <a:srgbClr val="0000FF"/>
                </a:solidFill>
                <a:latin typeface="Arial" panose="020B0604020202020204" pitchFamily="34" charset="0"/>
              </a:rPr>
              <a:t>原有</a:t>
            </a:r>
            <a:r>
              <a:rPr lang="zh-CN" altLang="en-US" dirty="0" smtClean="0">
                <a:solidFill>
                  <a:srgbClr val="0000FF"/>
                </a:solidFill>
                <a:latin typeface="Arial" panose="020B0604020202020204" pitchFamily="34" charset="0"/>
              </a:rPr>
              <a:t>橙子</a:t>
            </a:r>
            <a:r>
              <a:rPr lang="zh-TW" altLang="en-US" dirty="0">
                <a:solidFill>
                  <a:srgbClr val="0000FF"/>
                </a:solidFill>
                <a:latin typeface="Arial" panose="020B0604020202020204" pitchFamily="34" charset="0"/>
              </a:rPr>
              <a:t>的</a:t>
            </a:r>
            <a:r>
              <a:rPr lang="zh-CN" altLang="en-US" dirty="0">
                <a:solidFill>
                  <a:srgbClr val="0000FF"/>
                </a:solidFill>
                <a:latin typeface="Arial" panose="020B0604020202020204" pitchFamily="34" charset="0"/>
              </a:rPr>
              <a:t>個</a:t>
            </a:r>
            <a:r>
              <a:rPr lang="zh-TW" altLang="en-US" dirty="0" smtClean="0">
                <a:solidFill>
                  <a:srgbClr val="0000FF"/>
                </a:solidFill>
                <a:latin typeface="Arial" panose="020B0604020202020204" pitchFamily="34" charset="0"/>
              </a:rPr>
              <a:t>數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38" name="Line 48">
            <a:extLst>
              <a:ext uri="{FF2B5EF4-FFF2-40B4-BE49-F238E27FC236}">
                <a16:creationId xmlns="" xmlns:a16="http://schemas.microsoft.com/office/drawing/2014/main" id="{DEA5F277-5A60-44B1-A844-969314CA49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8679" y="4820189"/>
            <a:ext cx="2377440" cy="0"/>
          </a:xfrm>
          <a:prstGeom prst="line">
            <a:avLst/>
          </a:prstGeom>
          <a:noFill/>
          <a:ln w="1778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39" name="Text Box 24">
            <a:extLst>
              <a:ext uri="{FF2B5EF4-FFF2-40B4-BE49-F238E27FC236}">
                <a16:creationId xmlns="" xmlns:a16="http://schemas.microsoft.com/office/drawing/2014/main" id="{797BFF33-61F2-47C0-B9E5-3C2F656ED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9643" y="4553525"/>
            <a:ext cx="6166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Symbol" panose="05050102010706020507" pitchFamily="18" charset="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dirty="0" smtClean="0">
                <a:solidFill>
                  <a:srgbClr val="0000FF"/>
                </a:solidFill>
                <a:latin typeface="Arial" panose="020B0604020202020204" pitchFamily="34" charset="0"/>
              </a:rPr>
              <a:t>=</a:t>
            </a:r>
            <a:endParaRPr lang="en-US" altLang="zh-TW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pSp>
        <p:nvGrpSpPr>
          <p:cNvPr id="40" name="Group 75">
            <a:extLst>
              <a:ext uri="{FF2B5EF4-FFF2-40B4-BE49-F238E27FC236}">
                <a16:creationId xmlns="" xmlns:a16="http://schemas.microsoft.com/office/drawing/2014/main" id="{AD618F28-E30D-4749-B285-23BF77C679F6}"/>
              </a:ext>
            </a:extLst>
          </p:cNvPr>
          <p:cNvGrpSpPr>
            <a:grpSpLocks/>
          </p:cNvGrpSpPr>
          <p:nvPr/>
        </p:nvGrpSpPr>
        <p:grpSpPr bwMode="auto">
          <a:xfrm>
            <a:off x="4918298" y="2956379"/>
            <a:ext cx="649288" cy="868363"/>
            <a:chOff x="1927" y="1486"/>
            <a:chExt cx="409" cy="547"/>
          </a:xfrm>
        </p:grpSpPr>
        <p:sp>
          <p:nvSpPr>
            <p:cNvPr id="41" name="Text Box 76">
              <a:extLst>
                <a:ext uri="{FF2B5EF4-FFF2-40B4-BE49-F238E27FC236}">
                  <a16:creationId xmlns="" xmlns:a16="http://schemas.microsoft.com/office/drawing/2014/main" id="{C838177F-DAE2-42E5-9A18-27336FEFBC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7" y="1486"/>
              <a:ext cx="409" cy="5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en-US" altLang="zh-TW" sz="28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3</a:t>
              </a:r>
              <a:endParaRPr lang="en-US" altLang="zh-TW" sz="28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42" name="Line 77">
              <a:extLst>
                <a:ext uri="{FF2B5EF4-FFF2-40B4-BE49-F238E27FC236}">
                  <a16:creationId xmlns="" xmlns:a16="http://schemas.microsoft.com/office/drawing/2014/main" id="{95DD81BD-7ED1-4C23-ABF5-EB2B43D18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8" y="1746"/>
              <a:ext cx="317" cy="0"/>
            </a:xfrm>
            <a:prstGeom prst="line">
              <a:avLst/>
            </a:prstGeom>
            <a:noFill/>
            <a:ln w="17780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572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4" grpId="1" animBg="1"/>
      <p:bldP spid="12" grpId="0" animBg="1"/>
      <p:bldP spid="13" grpId="0"/>
      <p:bldP spid="96" grpId="0" animBg="1"/>
      <p:bldP spid="105" grpId="0"/>
      <p:bldP spid="105" grpId="1"/>
      <p:bldP spid="106" grpId="0" animBg="1"/>
      <p:bldP spid="133" grpId="0" animBg="1"/>
      <p:bldP spid="134" grpId="0" animBg="1"/>
      <p:bldP spid="36" grpId="0"/>
      <p:bldP spid="36" grpId="1"/>
      <p:bldP spid="37" grpId="0"/>
      <p:bldP spid="37" grpId="1"/>
      <p:bldP spid="38" grpId="0" animBg="1"/>
      <p:bldP spid="38" grpId="1" animBg="1"/>
      <p:bldP spid="39" grpId="0"/>
      <p:bldP spid="3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AC5DE7BA-705A-6BFF-A4EA-A258547B7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4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="" xmlns:a16="http://schemas.microsoft.com/office/drawing/2014/main" id="{5681656F-3A2F-EEB4-B806-46E4D9F304BD}"/>
              </a:ext>
            </a:extLst>
          </p:cNvPr>
          <p:cNvSpPr txBox="1"/>
          <p:nvPr/>
        </p:nvSpPr>
        <p:spPr>
          <a:xfrm>
            <a:off x="795337" y="904796"/>
            <a:ext cx="7580313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300"/>
              </a:spcAft>
            </a:pP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老師買了</a:t>
            </a:r>
            <a:r>
              <a:rPr lang="en-US" altLang="zh-TW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362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顆巧克力，最少要多買幾顆才能把</a:t>
            </a:r>
            <a:endParaRPr lang="en-US" altLang="zh-TW" sz="2800" b="0" strike="noStrike" baseline="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algn="l">
              <a:spcAft>
                <a:spcPts val="300"/>
              </a:spcAft>
            </a:pP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巧克力平均分給</a:t>
            </a:r>
            <a:r>
              <a:rPr lang="en-US" altLang="zh-TW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2800" b="0" strike="noStrike" baseline="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個班？</a:t>
            </a:r>
            <a:endParaRPr lang="zh-CN" altLang="en-US" sz="28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4BBDDC85-10FC-458E-7201-849FEC023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913" y="2108200"/>
            <a:ext cx="360000" cy="360000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7" name="Rectangle 2">
            <a:extLst>
              <a:ext uri="{FF2B5EF4-FFF2-40B4-BE49-F238E27FC236}">
                <a16:creationId xmlns="" xmlns:a16="http://schemas.microsoft.com/office/drawing/2014/main" id="{62BEB813-E077-0CA5-F97C-C44FEE588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688" y="2101850"/>
            <a:ext cx="360000" cy="36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/>
          </a:p>
        </p:txBody>
      </p:sp>
      <p:sp>
        <p:nvSpPr>
          <p:cNvPr id="8" name="TextBox 27">
            <a:extLst>
              <a:ext uri="{FF2B5EF4-FFF2-40B4-BE49-F238E27FC236}">
                <a16:creationId xmlns="" xmlns:a16="http://schemas.microsoft.com/office/drawing/2014/main" id="{F3B5773F-00D0-A8F4-4124-654576602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5288" y="2035175"/>
            <a:ext cx="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]</a:t>
            </a:r>
            <a:endParaRPr lang="zh-TW" altLang="en-US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Rectangle 23">
            <a:extLst>
              <a:ext uri="{FF2B5EF4-FFF2-40B4-BE49-F238E27FC236}">
                <a16:creationId xmlns="" xmlns:a16="http://schemas.microsoft.com/office/drawing/2014/main" id="{A0F65F44-7432-0A30-64F8-2B36707EA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2016537"/>
            <a:ext cx="5026025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/>
              <a:t>A. </a:t>
            </a:r>
            <a:r>
              <a:rPr lang="en-US" altLang="zh-TW" sz="2800" dirty="0"/>
              <a:t>2 				</a:t>
            </a:r>
            <a:r>
              <a:rPr lang="en-US" altLang="zh-CN" sz="2800" dirty="0">
                <a:sym typeface="Symbol" panose="05050102010706020507" pitchFamily="18" charset="2"/>
              </a:rPr>
              <a:t>B. </a:t>
            </a:r>
            <a:r>
              <a:rPr lang="en-US" altLang="zh-TW" sz="2800" dirty="0">
                <a:sym typeface="Symbol" panose="05050102010706020507" pitchFamily="18" charset="2"/>
              </a:rPr>
              <a:t>10</a:t>
            </a:r>
            <a:endParaRPr lang="en-US" altLang="zh-CN" sz="2800" dirty="0">
              <a:sym typeface="Symbol" panose="05050102010706020507" pitchFamily="18" charset="2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zh-CN" sz="2800" dirty="0">
                <a:sym typeface="Symbol" panose="05050102010706020507" pitchFamily="18" charset="2"/>
              </a:rPr>
              <a:t>C. </a:t>
            </a:r>
            <a:r>
              <a:rPr lang="en-US" altLang="zh-TW" sz="2800" dirty="0">
                <a:sym typeface="Symbol" panose="05050102010706020507" pitchFamily="18" charset="2"/>
              </a:rPr>
              <a:t>30</a:t>
            </a:r>
            <a:r>
              <a:rPr lang="en-US" altLang="zh-TW" sz="2800" dirty="0"/>
              <a:t>				</a:t>
            </a:r>
            <a:r>
              <a:rPr lang="en-US" altLang="zh-CN" sz="2800" dirty="0">
                <a:sym typeface="Symbol" panose="05050102010706020507" pitchFamily="18" charset="2"/>
              </a:rPr>
              <a:t>D.</a:t>
            </a:r>
            <a:r>
              <a:rPr lang="en-US" altLang="zh-TW" sz="2800" dirty="0">
                <a:sym typeface="Symbol" panose="05050102010706020507" pitchFamily="18" charset="2"/>
              </a:rPr>
              <a:t> </a:t>
            </a:r>
            <a:r>
              <a:rPr lang="en-US" altLang="zh-TW" sz="2800" dirty="0"/>
              <a:t>31</a:t>
            </a:r>
            <a:endParaRPr lang="en-US" altLang="zh-CN" sz="2800" dirty="0"/>
          </a:p>
        </p:txBody>
      </p:sp>
      <p:sp>
        <p:nvSpPr>
          <p:cNvPr id="10" name="Text Box 64">
            <a:extLst>
              <a:ext uri="{FF2B5EF4-FFF2-40B4-BE49-F238E27FC236}">
                <a16:creationId xmlns="" xmlns:a16="http://schemas.microsoft.com/office/drawing/2014/main" id="{356C8280-737B-6250-C70D-72B28FF2B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50" y="3735388"/>
            <a:ext cx="4752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362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 = 30(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顆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TW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2(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顆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Text Box 66">
            <a:extLst>
              <a:ext uri="{FF2B5EF4-FFF2-40B4-BE49-F238E27FC236}">
                <a16:creationId xmlns="" xmlns:a16="http://schemas.microsoft.com/office/drawing/2014/main" id="{670F6165-5C35-341F-2EF1-6FB7327CE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438" y="3735388"/>
            <a:ext cx="3240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，餘下</a:t>
            </a:r>
            <a:r>
              <a:rPr lang="en-US" altLang="zh-TW" sz="2800" dirty="0">
                <a:solidFill>
                  <a:srgbClr val="FF505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solidFill>
                  <a:srgbClr val="FF5050"/>
                </a:solidFill>
                <a:ea typeface="標楷體" panose="03000509000000000000" pitchFamily="65" charset="-120"/>
              </a:rPr>
              <a:t>顆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巧克力。</a:t>
            </a:r>
          </a:p>
        </p:txBody>
      </p:sp>
      <p:sp>
        <p:nvSpPr>
          <p:cNvPr id="13" name="Text Box 67">
            <a:extLst>
              <a:ext uri="{FF2B5EF4-FFF2-40B4-BE49-F238E27FC236}">
                <a16:creationId xmlns="" xmlns:a16="http://schemas.microsoft.com/office/drawing/2014/main" id="{7C67B5FC-8184-A126-962E-516C48158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4" y="4805519"/>
            <a:ext cx="27838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0000FF"/>
                </a:solidFill>
              </a:rPr>
              <a:t>2 = 10(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顆</a:t>
            </a:r>
            <a:r>
              <a:rPr lang="en-US" altLang="zh-TW" sz="2800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14" name="Line 10">
            <a:extLst>
              <a:ext uri="{FF2B5EF4-FFF2-40B4-BE49-F238E27FC236}">
                <a16:creationId xmlns="" xmlns:a16="http://schemas.microsoft.com/office/drawing/2014/main" id="{5296150C-6B9B-81C7-FD05-83B5E2A1C1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7588" y="1379538"/>
            <a:ext cx="2016125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10">
            <a:extLst>
              <a:ext uri="{FF2B5EF4-FFF2-40B4-BE49-F238E27FC236}">
                <a16:creationId xmlns="" xmlns:a16="http://schemas.microsoft.com/office/drawing/2014/main" id="{E77C0FA6-4C05-9879-8BC0-16705D6E9D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1362" y="1858963"/>
            <a:ext cx="248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10">
            <a:extLst>
              <a:ext uri="{FF2B5EF4-FFF2-40B4-BE49-F238E27FC236}">
                <a16:creationId xmlns="" xmlns:a16="http://schemas.microsoft.com/office/drawing/2014/main" id="{E4A1F399-35CE-6AB7-A527-911F89D795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5350" y="1407379"/>
            <a:ext cx="1727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WordArt 11">
            <a:extLst>
              <a:ext uri="{FF2B5EF4-FFF2-40B4-BE49-F238E27FC236}">
                <a16:creationId xmlns="" xmlns:a16="http://schemas.microsoft.com/office/drawing/2014/main" id="{6221E1BE-091A-731E-9457-E5EA7A63C89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81969" y="1932712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CN" sz="36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Wingdings 2" panose="05020102010507070707" pitchFamily="18" charset="2"/>
              </a:rPr>
              <a:t>O</a:t>
            </a:r>
            <a:endParaRPr lang="zh-CN" altLang="en-US" sz="36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Wingdings 2" panose="05020102010507070707" pitchFamily="18" charset="2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="" xmlns:a16="http://schemas.microsoft.com/office/drawing/2014/main" id="{291A5B8F-7F20-3F9A-F813-C21AB22EB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2" y="3120845"/>
            <a:ext cx="6650037" cy="461665"/>
          </a:xfrm>
          <a:prstGeom prst="rect">
            <a:avLst/>
          </a:prstGeom>
          <a:solidFill>
            <a:srgbClr val="FCEAF7"/>
          </a:solidFill>
          <a:ln>
            <a:noFill/>
          </a:ln>
          <a:effectLst>
            <a:prstShdw prst="shdw17" dist="17961" dir="2700000">
              <a:srgbClr val="CC00FF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先找出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平均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分給</a:t>
            </a:r>
            <a:r>
              <a:rPr lang="en-US" altLang="zh-TW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班</a:t>
            </a:r>
            <a:r>
              <a:rPr lang="zh-CN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後，</a:t>
            </a:r>
            <a:r>
              <a:rPr lang="zh-TW" altLang="en-US" sz="2400" b="0" dirty="0">
                <a:solidFill>
                  <a:srgbClr val="CC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餘下多少顆巧克力。 </a:t>
            </a:r>
          </a:p>
        </p:txBody>
      </p:sp>
      <p:sp>
        <p:nvSpPr>
          <p:cNvPr id="21" name="Text Box 67">
            <a:extLst>
              <a:ext uri="{FF2B5EF4-FFF2-40B4-BE49-F238E27FC236}">
                <a16:creationId xmlns="" xmlns:a16="http://schemas.microsoft.com/office/drawing/2014/main" id="{8E83B9C0-4D65-5C2E-9F5C-BC7DCF957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755" y="4267309"/>
            <a:ext cx="72763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TW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最少要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有</a:t>
            </a:r>
            <a:r>
              <a:rPr lang="en-US" altLang="zh-TW" sz="2800" dirty="0">
                <a:solidFill>
                  <a:srgbClr val="FF5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TW" altLang="en-US" sz="2800" dirty="0">
                <a:solidFill>
                  <a:srgbClr val="FF5050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顆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巧克力才能平均分給</a:t>
            </a:r>
            <a:r>
              <a:rPr lang="en-US" altLang="zh-CN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12</a:t>
            </a:r>
            <a:r>
              <a:rPr lang="zh-CN" altLang="en-US" sz="28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個班。</a:t>
            </a:r>
            <a:endParaRPr lang="en-US" altLang="zh-TW" sz="28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Text Box 67">
            <a:extLst>
              <a:ext uri="{FF2B5EF4-FFF2-40B4-BE49-F238E27FC236}">
                <a16:creationId xmlns="" xmlns:a16="http://schemas.microsoft.com/office/drawing/2014/main" id="{2D21120F-D462-A39B-C314-1EE5B37A6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2" y="4790529"/>
            <a:ext cx="33988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所以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最少要多買</a:t>
            </a:r>
            <a:r>
              <a:rPr lang="zh-CN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：</a:t>
            </a:r>
            <a:endParaRPr lang="en-US" altLang="zh-TW" sz="2800" dirty="0">
              <a:solidFill>
                <a:srgbClr val="0000FF"/>
              </a:solidFill>
            </a:endParaRPr>
          </a:p>
        </p:txBody>
      </p:sp>
      <p:sp>
        <p:nvSpPr>
          <p:cNvPr id="23" name="Text Box 64">
            <a:extLst>
              <a:ext uri="{FF2B5EF4-FFF2-40B4-BE49-F238E27FC236}">
                <a16:creationId xmlns="" xmlns:a16="http://schemas.microsoft.com/office/drawing/2014/main" id="{D1DDCD2D-5ED1-A152-93E9-2DC9408C8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149" y="3149650"/>
            <a:ext cx="4752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362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12 = 30(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顆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r>
              <a:rPr lang="en-US" altLang="zh-TW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2(</a:t>
            </a:r>
            <a:r>
              <a:rPr lang="zh-TW" altLang="en-US" sz="2800" dirty="0">
                <a:solidFill>
                  <a:srgbClr val="0000FF"/>
                </a:solidFill>
                <a:ea typeface="標楷體" panose="03000509000000000000" pitchFamily="65" charset="-120"/>
              </a:rPr>
              <a:t>顆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8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7" name="Rectangle 26">
            <a:extLst>
              <a:ext uri="{FF2B5EF4-FFF2-40B4-BE49-F238E27FC236}">
                <a16:creationId xmlns="" xmlns:a16="http://schemas.microsoft.com/office/drawing/2014/main" id="{423C4923-A14B-178E-6665-4233828BA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2" y="4228898"/>
            <a:ext cx="3963625" cy="468312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FFFF99"/>
              </a:gs>
              <a:gs pos="100000">
                <a:srgbClr val="CCFF99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CN" altLang="en-US" sz="2400" dirty="0">
                <a:latin typeface="Calibri" panose="020F0502020204030204" pitchFamily="34" charset="0"/>
                <a:ea typeface="標楷體" panose="03000509000000000000" pitchFamily="65" charset="-120"/>
              </a:rPr>
              <a:t>部分學生</a:t>
            </a:r>
            <a:r>
              <a:rPr kumimoji="0" lang="zh-TW" altLang="en-US" sz="2400" dirty="0">
                <a:latin typeface="Calibri" panose="020F0502020204030204" pitchFamily="34" charset="0"/>
                <a:ea typeface="標楷體" panose="03000509000000000000" pitchFamily="65" charset="-120"/>
              </a:rPr>
              <a:t>未能正確處理餘數。</a:t>
            </a:r>
          </a:p>
        </p:txBody>
      </p:sp>
      <p:pic>
        <p:nvPicPr>
          <p:cNvPr id="18" name="Picture 23" descr="常犯錯誤-green">
            <a:extLst>
              <a:ext uri="{FF2B5EF4-FFF2-40B4-BE49-F238E27FC236}">
                <a16:creationId xmlns="" xmlns:a16="http://schemas.microsoft.com/office/drawing/2014/main" id="{C2504F93-347A-3A16-40AD-855A6F395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62" y="3774873"/>
            <a:ext cx="1385887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74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8" grpId="0"/>
      <p:bldP spid="8" grpId="1"/>
      <p:bldP spid="10" grpId="0"/>
      <p:bldP spid="10" grpId="1"/>
      <p:bldP spid="12" grpId="0"/>
      <p:bldP spid="12" grpId="1"/>
      <p:bldP spid="13" grpId="0"/>
      <p:bldP spid="13" grpId="1"/>
      <p:bldP spid="20" grpId="0" animBg="1"/>
      <p:bldP spid="20" grpId="1" animBg="1"/>
      <p:bldP spid="21" grpId="0"/>
      <p:bldP spid="21" grpId="1"/>
      <p:bldP spid="22" grpId="0"/>
      <p:bldP spid="22" grpId="1"/>
      <p:bldP spid="23" grpId="0"/>
      <p:bldP spid="17" grpId="0" animBg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5080</Words>
  <Application>Microsoft Office PowerPoint</Application>
  <PresentationFormat>全屏显示(4:3)</PresentationFormat>
  <Paragraphs>1062</Paragraphs>
  <Slides>51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51</vt:i4>
      </vt:variant>
    </vt:vector>
  </HeadingPairs>
  <TitlesOfParts>
    <vt:vector size="70" baseType="lpstr">
      <vt:lpstr>等线</vt:lpstr>
      <vt:lpstr>微软雅黑</vt:lpstr>
      <vt:lpstr>SimSun</vt:lpstr>
      <vt:lpstr>华文新魏</vt:lpstr>
      <vt:lpstr>PMingLiU</vt:lpstr>
      <vt:lpstr>PMingLiU</vt:lpstr>
      <vt:lpstr>DFKai-SB</vt:lpstr>
      <vt:lpstr>DFKai-SB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2024-03-11T02:21:12Z</dcterms:created>
  <dcterms:modified xsi:type="dcterms:W3CDTF">2024-03-11T05:46:15Z</dcterms:modified>
</cp:coreProperties>
</file>