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59"/>
  </p:notesMasterIdLst>
  <p:sldIdLst>
    <p:sldId id="325" r:id="rId5"/>
    <p:sldId id="312" r:id="rId6"/>
    <p:sldId id="496" r:id="rId7"/>
    <p:sldId id="497" r:id="rId8"/>
    <p:sldId id="492" r:id="rId9"/>
    <p:sldId id="493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0" r:id="rId23"/>
    <p:sldId id="511" r:id="rId24"/>
    <p:sldId id="512" r:id="rId25"/>
    <p:sldId id="513" r:id="rId26"/>
    <p:sldId id="514" r:id="rId27"/>
    <p:sldId id="515" r:id="rId28"/>
    <p:sldId id="516" r:id="rId29"/>
    <p:sldId id="517" r:id="rId30"/>
    <p:sldId id="518" r:id="rId31"/>
    <p:sldId id="519" r:id="rId32"/>
    <p:sldId id="520" r:id="rId33"/>
    <p:sldId id="521" r:id="rId34"/>
    <p:sldId id="522" r:id="rId35"/>
    <p:sldId id="528" r:id="rId36"/>
    <p:sldId id="523" r:id="rId37"/>
    <p:sldId id="524" r:id="rId38"/>
    <p:sldId id="525" r:id="rId39"/>
    <p:sldId id="526" r:id="rId40"/>
    <p:sldId id="527" r:id="rId41"/>
    <p:sldId id="529" r:id="rId42"/>
    <p:sldId id="530" r:id="rId43"/>
    <p:sldId id="532" r:id="rId44"/>
    <p:sldId id="533" r:id="rId45"/>
    <p:sldId id="543" r:id="rId46"/>
    <p:sldId id="544" r:id="rId47"/>
    <p:sldId id="534" r:id="rId48"/>
    <p:sldId id="535" r:id="rId49"/>
    <p:sldId id="536" r:id="rId50"/>
    <p:sldId id="537" r:id="rId51"/>
    <p:sldId id="538" r:id="rId52"/>
    <p:sldId id="539" r:id="rId53"/>
    <p:sldId id="540" r:id="rId54"/>
    <p:sldId id="541" r:id="rId55"/>
    <p:sldId id="542" r:id="rId56"/>
    <p:sldId id="495" r:id="rId57"/>
    <p:sldId id="310" r:id="rId5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B"/>
    <a:srgbClr val="0000FF"/>
    <a:srgbClr val="FF00FF"/>
    <a:srgbClr val="E25B00"/>
    <a:srgbClr val="FF6600"/>
    <a:srgbClr val="CC6600"/>
    <a:srgbClr val="FFFF66"/>
    <a:srgbClr val="FFC5EC"/>
    <a:srgbClr val="B4DE86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4" autoAdjust="0"/>
  </p:normalViewPr>
  <p:slideViewPr>
    <p:cSldViewPr snapToGrid="0">
      <p:cViewPr>
        <p:scale>
          <a:sx n="100" d="100"/>
          <a:sy n="100" d="100"/>
        </p:scale>
        <p:origin x="1356" y="28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2024/3/11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6513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379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5774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5860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7D018-E84C-40D6-985B-6A82BC6321D3}" type="slidenum">
              <a:rPr lang="zh-CN" altLang="en-US" smtClean="0"/>
              <a:t>47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6300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98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88A408B-28D7-26F5-67E0-2823A89CDA1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4FE49E2C-9045-2A35-4966-ECDE72567E1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58FA00AC-FF4D-6FD9-49AB-C5A1D1FEE48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81C6FC50-0250-1E4F-5F22-7AE9FF0220A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7.xml"/><Relationship Id="rId26" Type="http://schemas.openxmlformats.org/officeDocument/2006/relationships/slide" Target="slide40.xml"/><Relationship Id="rId39" Type="http://schemas.openxmlformats.org/officeDocument/2006/relationships/slide" Target="slide9.xml"/><Relationship Id="rId3" Type="http://schemas.openxmlformats.org/officeDocument/2006/relationships/image" Target="../media/image7.png"/><Relationship Id="rId21" Type="http://schemas.openxmlformats.org/officeDocument/2006/relationships/slide" Target="slide30.xml"/><Relationship Id="rId34" Type="http://schemas.openxmlformats.org/officeDocument/2006/relationships/slide" Target="slide51.xml"/><Relationship Id="rId42" Type="http://schemas.openxmlformats.org/officeDocument/2006/relationships/slide" Target="slide12.xml"/><Relationship Id="rId7" Type="http://schemas.openxmlformats.org/officeDocument/2006/relationships/slide" Target="slide14.xml"/><Relationship Id="rId12" Type="http://schemas.openxmlformats.org/officeDocument/2006/relationships/slide" Target="slide20.xml"/><Relationship Id="rId17" Type="http://schemas.openxmlformats.org/officeDocument/2006/relationships/slide" Target="slide26.xml"/><Relationship Id="rId25" Type="http://schemas.openxmlformats.org/officeDocument/2006/relationships/slide" Target="slide36.xml"/><Relationship Id="rId33" Type="http://schemas.openxmlformats.org/officeDocument/2006/relationships/image" Target="../media/image9.png"/><Relationship Id="rId38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24.xml"/><Relationship Id="rId20" Type="http://schemas.openxmlformats.org/officeDocument/2006/relationships/slide" Target="slide29.xml"/><Relationship Id="rId29" Type="http://schemas.openxmlformats.org/officeDocument/2006/relationships/slide" Target="slide48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7.xml"/><Relationship Id="rId11" Type="http://schemas.openxmlformats.org/officeDocument/2006/relationships/slide" Target="slide19.xml"/><Relationship Id="rId24" Type="http://schemas.openxmlformats.org/officeDocument/2006/relationships/slide" Target="slide35.xml"/><Relationship Id="rId32" Type="http://schemas.openxmlformats.org/officeDocument/2006/relationships/slide" Target="slide3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slide" Target="slide15.xml"/><Relationship Id="rId15" Type="http://schemas.openxmlformats.org/officeDocument/2006/relationships/slide" Target="slide23.xml"/><Relationship Id="rId23" Type="http://schemas.openxmlformats.org/officeDocument/2006/relationships/slide" Target="slide34.xml"/><Relationship Id="rId28" Type="http://schemas.openxmlformats.org/officeDocument/2006/relationships/slide" Target="slide45.xml"/><Relationship Id="rId36" Type="http://schemas.openxmlformats.org/officeDocument/2006/relationships/slide" Target="slide6.xml"/><Relationship Id="rId10" Type="http://schemas.openxmlformats.org/officeDocument/2006/relationships/slide" Target="slide18.xml"/><Relationship Id="rId19" Type="http://schemas.openxmlformats.org/officeDocument/2006/relationships/slide" Target="slide28.xml"/><Relationship Id="rId31" Type="http://schemas.openxmlformats.org/officeDocument/2006/relationships/image" Target="../media/image8.png"/><Relationship Id="rId4" Type="http://schemas.openxmlformats.org/officeDocument/2006/relationships/slide" Target="slide25.xml"/><Relationship Id="rId9" Type="http://schemas.openxmlformats.org/officeDocument/2006/relationships/slide" Target="slide17.xml"/><Relationship Id="rId14" Type="http://schemas.openxmlformats.org/officeDocument/2006/relationships/slide" Target="slide22.xml"/><Relationship Id="rId22" Type="http://schemas.openxmlformats.org/officeDocument/2006/relationships/slide" Target="slide31.xml"/><Relationship Id="rId27" Type="http://schemas.openxmlformats.org/officeDocument/2006/relationships/slide" Target="slide44.xml"/><Relationship Id="rId30" Type="http://schemas.openxmlformats.org/officeDocument/2006/relationships/slide" Target="slide2.xml"/><Relationship Id="rId35" Type="http://schemas.openxmlformats.org/officeDocument/2006/relationships/slide" Target="slide5.xml"/><Relationship Id="rId43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3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3C1EC1BC-4BFB-3947-818A-D0F127FC10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4" name="Oval 4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95C475A2-1315-79A8-A1DB-FF80AFE48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5" name="Oval 5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B1CC962A-EDC6-6449-72B3-B8E563FEA8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6" name="Oval 14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E59CF87A-CC9B-3515-3D23-6A411DD33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7" name="Oval 15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22114EBB-09BF-BF14-2355-F446517003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8" name="Oval 16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E5D966E1-84B2-B421-787F-4AFFA4B61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9" name="Oval 17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54E2FC24-1B17-78FA-2F4E-33F66D9AF1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0" name="Oval 1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AA6B0620-2292-4AB5-3F84-BC559147E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" name="Oval 19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97862E60-94D9-E13B-1E14-A4524BB2F6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2" name="Oval 20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B3D989DA-A3AA-E0F7-5532-65FBFFBAC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3" name="Oval 21" descr="icon">
            <a:hlinkClick r:id="rId14" action="ppaction://hlinksldjump"/>
            <a:extLst>
              <a:ext uri="{FF2B5EF4-FFF2-40B4-BE49-F238E27FC236}">
                <a16:creationId xmlns:a16="http://schemas.microsoft.com/office/drawing/2014/main" xmlns="" id="{302C9E6F-7A0B-B418-AFC2-4EAF6C11F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4" name="Oval 22" descr="icon">
            <a:hlinkClick r:id="rId15" action="ppaction://hlinksldjump"/>
            <a:extLst>
              <a:ext uri="{FF2B5EF4-FFF2-40B4-BE49-F238E27FC236}">
                <a16:creationId xmlns:a16="http://schemas.microsoft.com/office/drawing/2014/main" xmlns="" id="{E79F8EA3-7451-E02D-9650-37B85AA710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5" name="Oval 23" descr="icon">
            <a:hlinkClick r:id="rId16" action="ppaction://hlinksldjump"/>
            <a:extLst>
              <a:ext uri="{FF2B5EF4-FFF2-40B4-BE49-F238E27FC236}">
                <a16:creationId xmlns:a16="http://schemas.microsoft.com/office/drawing/2014/main" xmlns="" id="{67F31A08-A06B-9D6A-4CA5-7D9778C30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6" name="Oval 24" descr="icon">
            <a:hlinkClick r:id="rId17" action="ppaction://hlinksldjump"/>
            <a:extLst>
              <a:ext uri="{FF2B5EF4-FFF2-40B4-BE49-F238E27FC236}">
                <a16:creationId xmlns:a16="http://schemas.microsoft.com/office/drawing/2014/main" xmlns="" id="{A4797C24-82F2-04CE-D2FA-DF48E0DCA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7" name="Oval 25" descr="icon">
            <a:hlinkClick r:id="rId18" action="ppaction://hlinksldjump"/>
            <a:extLst>
              <a:ext uri="{FF2B5EF4-FFF2-40B4-BE49-F238E27FC236}">
                <a16:creationId xmlns:a16="http://schemas.microsoft.com/office/drawing/2014/main" xmlns="" id="{76D52A9B-12EE-1795-D6AE-981040014C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8" name="Oval 26" descr="icon">
            <a:hlinkClick r:id="rId19" action="ppaction://hlinksldjump"/>
            <a:extLst>
              <a:ext uri="{FF2B5EF4-FFF2-40B4-BE49-F238E27FC236}">
                <a16:creationId xmlns:a16="http://schemas.microsoft.com/office/drawing/2014/main" xmlns="" id="{4E215F52-A89B-64E5-4085-654811457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9" name="Oval 27" descr="icon">
            <a:hlinkClick r:id="rId20" action="ppaction://hlinksldjump"/>
            <a:extLst>
              <a:ext uri="{FF2B5EF4-FFF2-40B4-BE49-F238E27FC236}">
                <a16:creationId xmlns:a16="http://schemas.microsoft.com/office/drawing/2014/main" xmlns="" id="{362751C8-532A-B418-3E95-70B57B2ED2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20" name="Oval 28" descr="icon">
            <a:hlinkClick r:id="rId21" action="ppaction://hlinksldjump"/>
            <a:extLst>
              <a:ext uri="{FF2B5EF4-FFF2-40B4-BE49-F238E27FC236}">
                <a16:creationId xmlns:a16="http://schemas.microsoft.com/office/drawing/2014/main" xmlns="" id="{FB3827B5-2AD4-30F3-BEB1-B6C99353D4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21" name="Oval 29" descr="icon">
            <a:hlinkClick r:id="rId22" action="ppaction://hlinksldjump"/>
            <a:extLst>
              <a:ext uri="{FF2B5EF4-FFF2-40B4-BE49-F238E27FC236}">
                <a16:creationId xmlns:a16="http://schemas.microsoft.com/office/drawing/2014/main" xmlns="" id="{456BC30A-3363-17CC-035C-5BD8789FBC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23" name="Oval 30" descr="icon">
            <a:hlinkClick r:id="rId23" action="ppaction://hlinksldjump"/>
            <a:extLst>
              <a:ext uri="{FF2B5EF4-FFF2-40B4-BE49-F238E27FC236}">
                <a16:creationId xmlns:a16="http://schemas.microsoft.com/office/drawing/2014/main" xmlns="" id="{B477F7D5-EEFD-A5C8-4E98-CEE44822F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24" name="Oval 31" descr="icon">
            <a:hlinkClick r:id="rId24" action="ppaction://hlinksldjump"/>
            <a:extLst>
              <a:ext uri="{FF2B5EF4-FFF2-40B4-BE49-F238E27FC236}">
                <a16:creationId xmlns:a16="http://schemas.microsoft.com/office/drawing/2014/main" xmlns="" id="{8DA5ACB0-850E-CD8A-E16E-C9ED52953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25" name="Oval 32" descr="icon">
            <a:hlinkClick r:id="rId25" action="ppaction://hlinksldjump"/>
            <a:extLst>
              <a:ext uri="{FF2B5EF4-FFF2-40B4-BE49-F238E27FC236}">
                <a16:creationId xmlns:a16="http://schemas.microsoft.com/office/drawing/2014/main" xmlns="" id="{566082E3-C924-C477-C10E-7641FED9AD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26" name="Oval 33" descr="icon">
            <a:hlinkClick r:id="rId26" action="ppaction://hlinksldjump"/>
            <a:extLst>
              <a:ext uri="{FF2B5EF4-FFF2-40B4-BE49-F238E27FC236}">
                <a16:creationId xmlns:a16="http://schemas.microsoft.com/office/drawing/2014/main" xmlns="" id="{91E9FCF9-39AF-8D15-E820-EF78E636B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27" name="Oval 34" descr="icon">
            <a:hlinkClick r:id="rId27" action="ppaction://hlinksldjump"/>
            <a:extLst>
              <a:ext uri="{FF2B5EF4-FFF2-40B4-BE49-F238E27FC236}">
                <a16:creationId xmlns:a16="http://schemas.microsoft.com/office/drawing/2014/main" xmlns="" id="{C9DF5581-B20E-11BA-71E9-07A2ACA73B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28" name="Oval 35" descr="icon">
            <a:hlinkClick r:id="rId28" action="ppaction://hlinksldjump"/>
            <a:extLst>
              <a:ext uri="{FF2B5EF4-FFF2-40B4-BE49-F238E27FC236}">
                <a16:creationId xmlns:a16="http://schemas.microsoft.com/office/drawing/2014/main" xmlns="" id="{5367EA4B-53F7-F27E-5714-EA7B6DE117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29" name="Oval 36" descr="icon">
            <a:hlinkClick r:id="rId29" action="ppaction://hlinksldjump"/>
            <a:extLst>
              <a:ext uri="{FF2B5EF4-FFF2-40B4-BE49-F238E27FC236}">
                <a16:creationId xmlns:a16="http://schemas.microsoft.com/office/drawing/2014/main" xmlns="" id="{1A2A80D3-1DD4-0559-F050-E0956216A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pic>
        <p:nvPicPr>
          <p:cNvPr id="30" name="Picture 52" descr="學生須知">
            <a:hlinkClick r:id="rId30" action="ppaction://hlinksldjump"/>
            <a:extLst>
              <a:ext uri="{FF2B5EF4-FFF2-40B4-BE49-F238E27FC236}">
                <a16:creationId xmlns:a16="http://schemas.microsoft.com/office/drawing/2014/main" xmlns="" id="{343E0DAD-F596-CF13-DDA5-AEA6ED24F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3" descr="考核課題">
            <a:hlinkClick r:id="rId32" action="ppaction://hlinksldjump"/>
            <a:extLst>
              <a:ext uri="{FF2B5EF4-FFF2-40B4-BE49-F238E27FC236}">
                <a16:creationId xmlns:a16="http://schemas.microsoft.com/office/drawing/2014/main" xmlns="" id="{9A3C1A2F-1ED3-3DA3-B614-8D97B578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7" descr="icon">
            <a:hlinkClick r:id="rId34" action="ppaction://hlinksldjump"/>
            <a:extLst>
              <a:ext uri="{FF2B5EF4-FFF2-40B4-BE49-F238E27FC236}">
                <a16:creationId xmlns:a16="http://schemas.microsoft.com/office/drawing/2014/main" xmlns="" id="{9BB277FE-BA9A-1494-3693-DF6A69569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sp>
        <p:nvSpPr>
          <p:cNvPr id="33" name="Oval 14" descr="icon">
            <a:hlinkClick r:id="rId35" action="ppaction://hlinksldjump"/>
            <a:extLst>
              <a:ext uri="{FF2B5EF4-FFF2-40B4-BE49-F238E27FC236}">
                <a16:creationId xmlns:a16="http://schemas.microsoft.com/office/drawing/2014/main" xmlns="" id="{3752DFC9-2108-1ECE-E855-4D47470B24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</a:t>
            </a:r>
          </a:p>
        </p:txBody>
      </p:sp>
      <p:sp>
        <p:nvSpPr>
          <p:cNvPr id="34" name="Oval 14" descr="icon">
            <a:hlinkClick r:id="rId36" action="ppaction://hlinksldjump"/>
            <a:extLst>
              <a:ext uri="{FF2B5EF4-FFF2-40B4-BE49-F238E27FC236}">
                <a16:creationId xmlns:a16="http://schemas.microsoft.com/office/drawing/2014/main" xmlns="" id="{A7D315E3-F37D-3666-F2B8-58049DD81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</a:t>
            </a:r>
          </a:p>
        </p:txBody>
      </p:sp>
      <p:sp>
        <p:nvSpPr>
          <p:cNvPr id="35" name="Oval 14" descr="icon">
            <a:hlinkClick r:id="rId37" action="ppaction://hlinksldjump"/>
            <a:extLst>
              <a:ext uri="{FF2B5EF4-FFF2-40B4-BE49-F238E27FC236}">
                <a16:creationId xmlns:a16="http://schemas.microsoft.com/office/drawing/2014/main" xmlns="" id="{9AD30ACD-894F-FB59-6636-4AC404366B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</a:p>
        </p:txBody>
      </p:sp>
      <p:sp>
        <p:nvSpPr>
          <p:cNvPr id="36" name="Oval 14" descr="icon">
            <a:hlinkClick r:id="rId38" action="ppaction://hlinksldjump"/>
            <a:extLst>
              <a:ext uri="{FF2B5EF4-FFF2-40B4-BE49-F238E27FC236}">
                <a16:creationId xmlns:a16="http://schemas.microsoft.com/office/drawing/2014/main" xmlns="" id="{5BCBE5D2-5D5D-1C78-9F0F-B0F1E61802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4</a:t>
            </a:r>
          </a:p>
        </p:txBody>
      </p:sp>
      <p:sp>
        <p:nvSpPr>
          <p:cNvPr id="37" name="Oval 14" descr="icon">
            <a:hlinkClick r:id="rId39" action="ppaction://hlinksldjump"/>
            <a:extLst>
              <a:ext uri="{FF2B5EF4-FFF2-40B4-BE49-F238E27FC236}">
                <a16:creationId xmlns:a16="http://schemas.microsoft.com/office/drawing/2014/main" xmlns="" id="{FC98D7EE-DA64-E4A2-D01D-BC5EE11F3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5</a:t>
            </a:r>
          </a:p>
        </p:txBody>
      </p:sp>
      <p:sp>
        <p:nvSpPr>
          <p:cNvPr id="38" name="Oval 14" descr="icon">
            <a:hlinkClick r:id="rId40" action="ppaction://hlinksldjump"/>
            <a:extLst>
              <a:ext uri="{FF2B5EF4-FFF2-40B4-BE49-F238E27FC236}">
                <a16:creationId xmlns:a16="http://schemas.microsoft.com/office/drawing/2014/main" xmlns="" id="{E27F246A-D1F4-86AA-56EC-C567B06461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6</a:t>
            </a:r>
          </a:p>
        </p:txBody>
      </p:sp>
      <p:sp>
        <p:nvSpPr>
          <p:cNvPr id="39" name="Oval 14" descr="icon">
            <a:hlinkClick r:id="rId41" action="ppaction://hlinksldjump"/>
            <a:extLst>
              <a:ext uri="{FF2B5EF4-FFF2-40B4-BE49-F238E27FC236}">
                <a16:creationId xmlns:a16="http://schemas.microsoft.com/office/drawing/2014/main" xmlns="" id="{05E99454-665A-C09A-3F29-89B4C33F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7</a:t>
            </a:r>
          </a:p>
        </p:txBody>
      </p:sp>
      <p:sp>
        <p:nvSpPr>
          <p:cNvPr id="40" name="Oval 14" descr="icon">
            <a:hlinkClick r:id="rId42" action="ppaction://hlinksldjump"/>
            <a:extLst>
              <a:ext uri="{FF2B5EF4-FFF2-40B4-BE49-F238E27FC236}">
                <a16:creationId xmlns:a16="http://schemas.microsoft.com/office/drawing/2014/main" xmlns="" id="{2EBB1A06-66C6-4514-6476-4E6DD118D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8</a:t>
            </a:r>
          </a:p>
        </p:txBody>
      </p:sp>
      <p:sp>
        <p:nvSpPr>
          <p:cNvPr id="41" name="Oval 14" descr="icon">
            <a:hlinkClick r:id="rId43" action="ppaction://hlinksldjump"/>
            <a:extLst>
              <a:ext uri="{FF2B5EF4-FFF2-40B4-BE49-F238E27FC236}">
                <a16:creationId xmlns:a16="http://schemas.microsoft.com/office/drawing/2014/main" xmlns="" id="{18A51977-1D9C-3561-AB1B-69B827348A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EF8C62AD-1275-13A8-BABC-B8415639D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996" y="249198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FD82258-C2CC-1914-E5BA-54C855592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51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BADAEFE0-AFFB-43AC-B523-DDFF27158B94}"/>
              </a:ext>
            </a:extLst>
          </p:cNvPr>
          <p:cNvSpPr txBox="1"/>
          <p:nvPr/>
        </p:nvSpPr>
        <p:spPr>
          <a:xfrm>
            <a:off x="717674" y="904796"/>
            <a:ext cx="803433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一箱洗衣粉共重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，店主將洗衣粉每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1.1kg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包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裝成一袋後，再把餘下的洗衣粉放進其中一袋中，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這袋洗衣粉共重多少？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4F04661B-275D-727B-EC24-0B1B89A650E5}"/>
              </a:ext>
            </a:extLst>
          </p:cNvPr>
          <p:cNvSpPr txBox="1"/>
          <p:nvPr/>
        </p:nvSpPr>
        <p:spPr>
          <a:xfrm>
            <a:off x="727199" y="2400221"/>
            <a:ext cx="584358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1.4kg			B. 1.1kg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0.8kg			D. 0.3kg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8AC721A7-C3F3-444A-56E0-4DCCC7865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072" y="24221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FB93228B-3B10-20E0-BC09-FF837A9BAD65}"/>
              </a:ext>
            </a:extLst>
          </p:cNvPr>
          <p:cNvCxnSpPr/>
          <p:nvPr/>
        </p:nvCxnSpPr>
        <p:spPr bwMode="auto">
          <a:xfrm>
            <a:off x="2598861" y="1408966"/>
            <a:ext cx="14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4509BCEE-ABF0-1B00-8376-709F06301AD2}"/>
              </a:ext>
            </a:extLst>
          </p:cNvPr>
          <p:cNvCxnSpPr/>
          <p:nvPr/>
        </p:nvCxnSpPr>
        <p:spPr bwMode="auto">
          <a:xfrm>
            <a:off x="6589837" y="1389916"/>
            <a:ext cx="15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FC634B9E-7FDB-D828-A3F1-762E5A247471}"/>
              </a:ext>
            </a:extLst>
          </p:cNvPr>
          <p:cNvCxnSpPr/>
          <p:nvPr/>
        </p:nvCxnSpPr>
        <p:spPr bwMode="auto">
          <a:xfrm>
            <a:off x="831182" y="1866166"/>
            <a:ext cx="14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B92CB2BB-9961-503E-C5B9-EF1E1453F405}"/>
              </a:ext>
            </a:extLst>
          </p:cNvPr>
          <p:cNvCxnSpPr/>
          <p:nvPr/>
        </p:nvCxnSpPr>
        <p:spPr bwMode="auto">
          <a:xfrm>
            <a:off x="3308286" y="1865432"/>
            <a:ext cx="48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9B8F59EC-3365-F8E5-313C-FDFB7C0B159E}"/>
              </a:ext>
            </a:extLst>
          </p:cNvPr>
          <p:cNvSpPr txBox="1"/>
          <p:nvPr/>
        </p:nvSpPr>
        <p:spPr>
          <a:xfrm>
            <a:off x="784995" y="3657481"/>
            <a:ext cx="2036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可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包裝成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61A2161C-968D-501D-F9D9-8A8F98FD8A81}"/>
              </a:ext>
            </a:extLst>
          </p:cNvPr>
          <p:cNvSpPr txBox="1"/>
          <p:nvPr/>
        </p:nvSpPr>
        <p:spPr>
          <a:xfrm>
            <a:off x="784996" y="4125169"/>
            <a:ext cx="1413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1.1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1F773801-59C5-217A-3A06-A812BD83055B}"/>
              </a:ext>
            </a:extLst>
          </p:cNvPr>
          <p:cNvSpPr txBox="1"/>
          <p:nvPr/>
        </p:nvSpPr>
        <p:spPr>
          <a:xfrm>
            <a:off x="1981609" y="4125169"/>
            <a:ext cx="3313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27(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袋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0.3(kg)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0E3C9C8A-1DB4-2B52-518C-95EBC8BACD42}"/>
              </a:ext>
            </a:extLst>
          </p:cNvPr>
          <p:cNvSpPr txBox="1"/>
          <p:nvPr/>
        </p:nvSpPr>
        <p:spPr>
          <a:xfrm>
            <a:off x="784996" y="4592858"/>
            <a:ext cx="2394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餘下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0.3kg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2724BF07-C868-49E0-78AB-55477D508836}"/>
              </a:ext>
            </a:extLst>
          </p:cNvPr>
          <p:cNvSpPr txBox="1"/>
          <p:nvPr/>
        </p:nvSpPr>
        <p:spPr>
          <a:xfrm>
            <a:off x="5487993" y="3657481"/>
            <a:ext cx="309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這袋洗衣粉共重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3713941A-4368-A6A9-71B6-4445C1ED205B}"/>
              </a:ext>
            </a:extLst>
          </p:cNvPr>
          <p:cNvSpPr txBox="1"/>
          <p:nvPr/>
        </p:nvSpPr>
        <p:spPr>
          <a:xfrm>
            <a:off x="5798712" y="4202299"/>
            <a:ext cx="1803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1.1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E5358F09-442F-1D4C-339C-638331D72F51}"/>
              </a:ext>
            </a:extLst>
          </p:cNvPr>
          <p:cNvSpPr txBox="1"/>
          <p:nvPr/>
        </p:nvSpPr>
        <p:spPr>
          <a:xfrm>
            <a:off x="5487993" y="4747117"/>
            <a:ext cx="2049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1.4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(kg)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19258049-8059-3842-7BD9-D83F46351837}"/>
              </a:ext>
            </a:extLst>
          </p:cNvPr>
          <p:cNvCxnSpPr/>
          <p:nvPr/>
        </p:nvCxnSpPr>
        <p:spPr bwMode="auto">
          <a:xfrm>
            <a:off x="1567544" y="5098323"/>
            <a:ext cx="90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19421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75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2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75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27" grpId="0"/>
      <p:bldP spid="27" grpId="1"/>
      <p:bldP spid="28" grpId="0"/>
      <p:bldP spid="28" grpId="1"/>
      <p:bldP spid="7" grpId="0"/>
      <p:bldP spid="7" grpId="1"/>
      <p:bldP spid="14" grpId="0"/>
      <p:bldP spid="14" grpId="1"/>
      <p:bldP spid="17" grpId="0"/>
      <p:bldP spid="17" grpId="1"/>
      <p:bldP spid="29" grpId="0"/>
      <p:bldP spid="29" grpId="1"/>
      <p:bldP spid="30" grpId="0"/>
      <p:bldP spid="3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24C12C2A-85C5-9BFC-5ABC-5DAA9C2F8659}"/>
              </a:ext>
            </a:extLst>
          </p:cNvPr>
          <p:cNvSpPr txBox="1"/>
          <p:nvPr/>
        </p:nvSpPr>
        <p:spPr>
          <a:xfrm>
            <a:off x="4229546" y="4771913"/>
            <a:ext cx="4433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42</a:t>
            </a:r>
            <a:r>
              <a:rPr lang="en-US" altLang="zh-CN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 = 3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，能被</a:t>
            </a:r>
            <a:r>
              <a:rPr lang="en-US" altLang="zh-CN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整除。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5FE69A5A-301C-D3BE-A84F-D14A931A4050}"/>
              </a:ext>
            </a:extLst>
          </p:cNvPr>
          <p:cNvSpPr/>
          <p:nvPr/>
        </p:nvSpPr>
        <p:spPr bwMode="auto">
          <a:xfrm>
            <a:off x="6396037" y="2030176"/>
            <a:ext cx="129600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15C27A28-028B-51B8-73D4-FCF3F6C82462}"/>
              </a:ext>
            </a:extLst>
          </p:cNvPr>
          <p:cNvSpPr/>
          <p:nvPr/>
        </p:nvSpPr>
        <p:spPr bwMode="auto">
          <a:xfrm>
            <a:off x="3645693" y="2022666"/>
            <a:ext cx="133200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07C4BFD0-31E2-8176-CE6E-542960959255}"/>
              </a:ext>
            </a:extLst>
          </p:cNvPr>
          <p:cNvSpPr/>
          <p:nvPr/>
        </p:nvSpPr>
        <p:spPr bwMode="auto">
          <a:xfrm>
            <a:off x="871536" y="2022666"/>
            <a:ext cx="1185864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60F8B5DC-6365-A798-7969-D542B37CF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268391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0321CE0-EA45-F741-D8C6-FD19C4ADF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09F29997-6377-C6CC-69EA-B780A4BC3A7F}"/>
              </a:ext>
            </a:extLst>
          </p:cNvPr>
          <p:cNvSpPr txBox="1"/>
          <p:nvPr/>
        </p:nvSpPr>
        <p:spPr>
          <a:xfrm>
            <a:off x="814387" y="904796"/>
            <a:ext cx="80343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可被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整除，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可被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整除，以下哪項必定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能被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1FE50D63-63CE-FD62-E71B-CFE8479AA68C}"/>
              </a:ext>
            </a:extLst>
          </p:cNvPr>
          <p:cNvSpPr txBox="1"/>
          <p:nvPr/>
        </p:nvSpPr>
        <p:spPr>
          <a:xfrm>
            <a:off x="765177" y="1984566"/>
            <a:ext cx="7215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 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II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nn-NO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 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III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6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endParaRPr lang="nn-NO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AC8C9FE0-3A57-1D68-0D19-F8F58316FECD}"/>
              </a:ext>
            </a:extLst>
          </p:cNvPr>
          <p:cNvSpPr txBox="1"/>
          <p:nvPr/>
        </p:nvSpPr>
        <p:spPr>
          <a:xfrm>
            <a:off x="909636" y="2600246"/>
            <a:ext cx="671036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	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B.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III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III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D. 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zh-TW" altLang="nn-NO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nn-NO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III</a:t>
            </a:r>
            <a:endParaRPr lang="zh-CN" altLang="en-US" sz="2800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TextBox 27">
            <a:extLst>
              <a:ext uri="{FF2B5EF4-FFF2-40B4-BE49-F238E27FC236}">
                <a16:creationId xmlns:a16="http://schemas.microsoft.com/office/drawing/2014/main" xmlns="" id="{3877F891-9212-26CC-CAE9-B6E100972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313" y="260403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475F1A11-7B37-6728-AD9D-6CAFE25780A5}"/>
              </a:ext>
            </a:extLst>
          </p:cNvPr>
          <p:cNvCxnSpPr/>
          <p:nvPr/>
        </p:nvCxnSpPr>
        <p:spPr bwMode="auto">
          <a:xfrm>
            <a:off x="1581149" y="1382035"/>
            <a:ext cx="18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FA22184C-6AFE-CA51-D576-6A6F1B0425DC}"/>
              </a:ext>
            </a:extLst>
          </p:cNvPr>
          <p:cNvCxnSpPr/>
          <p:nvPr/>
        </p:nvCxnSpPr>
        <p:spPr bwMode="auto">
          <a:xfrm>
            <a:off x="3786131" y="1382035"/>
            <a:ext cx="18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29827A5F-0675-550F-7317-1B60319EE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081" y="3723757"/>
            <a:ext cx="2304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用假設法解題。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35BD1F66-25C0-572E-ED4F-6A3BE91FDECA}"/>
              </a:ext>
            </a:extLst>
          </p:cNvPr>
          <p:cNvSpPr txBox="1"/>
          <p:nvPr/>
        </p:nvSpPr>
        <p:spPr>
          <a:xfrm>
            <a:off x="3749866" y="3653324"/>
            <a:ext cx="3245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假設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D27EA1D7-B0FA-E0C9-F79C-16DB22F4B754}"/>
              </a:ext>
            </a:extLst>
          </p:cNvPr>
          <p:cNvSpPr txBox="1"/>
          <p:nvPr/>
        </p:nvSpPr>
        <p:spPr>
          <a:xfrm>
            <a:off x="3749866" y="4226605"/>
            <a:ext cx="3652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I. 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 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 = 28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FE898AD2-863F-88C4-A082-C459461F06F3}"/>
              </a:ext>
            </a:extLst>
          </p:cNvPr>
          <p:cNvSpPr txBox="1"/>
          <p:nvPr/>
        </p:nvSpPr>
        <p:spPr>
          <a:xfrm>
            <a:off x="3749866" y="4226605"/>
            <a:ext cx="3652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III. 6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6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 = 42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4D31E49A-00CD-1379-F071-4CE6E559D5B6}"/>
              </a:ext>
            </a:extLst>
          </p:cNvPr>
          <p:cNvSpPr txBox="1"/>
          <p:nvPr/>
        </p:nvSpPr>
        <p:spPr>
          <a:xfrm>
            <a:off x="3749866" y="4226605"/>
            <a:ext cx="350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II. 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nn-NO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4</a:t>
            </a:r>
            <a:r>
              <a:rPr lang="zh-CN" altLang="en-US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＋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 = 11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B6F89AD4-1BE3-4AC1-5EE3-BDB8DAC2AAF2}"/>
              </a:ext>
            </a:extLst>
          </p:cNvPr>
          <p:cNvCxnSpPr/>
          <p:nvPr/>
        </p:nvCxnSpPr>
        <p:spPr bwMode="auto">
          <a:xfrm>
            <a:off x="908845" y="1860185"/>
            <a:ext cx="18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A3B8700C-0F34-0EFF-1B0E-FB6B0D84E92D}"/>
              </a:ext>
            </a:extLst>
          </p:cNvPr>
          <p:cNvSpPr txBox="1"/>
          <p:nvPr/>
        </p:nvSpPr>
        <p:spPr>
          <a:xfrm>
            <a:off x="4019686" y="4771913"/>
            <a:ext cx="4433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28</a:t>
            </a:r>
            <a:r>
              <a:rPr lang="en-US" altLang="zh-CN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 = 2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，能被</a:t>
            </a:r>
            <a:r>
              <a:rPr lang="en-US" altLang="zh-CN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整除。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8D20DA7A-70EE-A07E-F39F-45097B0353E1}"/>
              </a:ext>
            </a:extLst>
          </p:cNvPr>
          <p:cNvSpPr txBox="1"/>
          <p:nvPr/>
        </p:nvSpPr>
        <p:spPr>
          <a:xfrm>
            <a:off x="4049666" y="4771913"/>
            <a:ext cx="2828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不能被</a:t>
            </a:r>
            <a:r>
              <a:rPr lang="en-US" altLang="zh-CN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整除。</a:t>
            </a:r>
            <a:endParaRPr lang="nn-NO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8AFEF38F-997E-1DA9-DC96-7A086576E68A}"/>
              </a:ext>
            </a:extLst>
          </p:cNvPr>
          <p:cNvSpPr txBox="1"/>
          <p:nvPr/>
        </p:nvSpPr>
        <p:spPr>
          <a:xfrm>
            <a:off x="3244434" y="1999804"/>
            <a:ext cx="681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A0DF9B6A-4BAB-3623-6FEC-67B006E84EE3}"/>
              </a:ext>
            </a:extLst>
          </p:cNvPr>
          <p:cNvSpPr txBox="1"/>
          <p:nvPr/>
        </p:nvSpPr>
        <p:spPr>
          <a:xfrm>
            <a:off x="537095" y="2012097"/>
            <a:ext cx="59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AF08303C-D5F7-8777-0308-6E87C22772E5}"/>
              </a:ext>
            </a:extLst>
          </p:cNvPr>
          <p:cNvSpPr txBox="1"/>
          <p:nvPr/>
        </p:nvSpPr>
        <p:spPr>
          <a:xfrm>
            <a:off x="5990709" y="2021370"/>
            <a:ext cx="59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5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5" grpId="0" animBg="1"/>
      <p:bldP spid="15" grpId="1" animBg="1"/>
      <p:bldP spid="14" grpId="0" animBg="1"/>
      <p:bldP spid="14" grpId="1" animBg="1"/>
      <p:bldP spid="13" grpId="0" animBg="1"/>
      <p:bldP spid="13" grpId="1" animBg="1"/>
      <p:bldP spid="6" grpId="0" animBg="1"/>
      <p:bldP spid="7" grpId="0"/>
      <p:bldP spid="11" grpId="0" animBg="1"/>
      <p:bldP spid="11" grpId="1" animBg="1"/>
      <p:bldP spid="12" grpId="0"/>
      <p:bldP spid="12" grpId="1"/>
      <p:bldP spid="16" grpId="0"/>
      <p:bldP spid="16" grpId="1"/>
      <p:bldP spid="17" grpId="0"/>
      <p:bldP spid="17" grpId="1"/>
      <p:bldP spid="18" grpId="0"/>
      <p:bldP spid="18" grpId="1"/>
      <p:bldP spid="20" grpId="0"/>
      <p:bldP spid="20" grpId="1"/>
      <p:bldP spid="21" grpId="0"/>
      <p:bldP spid="21" grpId="1"/>
      <p:bldP spid="23" grpId="0"/>
      <p:bldP spid="23" grpId="1"/>
      <p:bldP spid="24" grpId="0"/>
      <p:bldP spid="24" grpId="1"/>
      <p:bldP spid="25" grpId="0"/>
      <p:bldP spid="2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735CB5EE-91D6-0F13-F082-72D5E3F37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5" y="254103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5EF3A303-8F05-3387-2EB3-923DA2A3F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8460861F-35A7-EAFF-CE63-66D2A17F30E3}"/>
              </a:ext>
            </a:extLst>
          </p:cNvPr>
          <p:cNvSpPr txBox="1"/>
          <p:nvPr/>
        </p:nvSpPr>
        <p:spPr>
          <a:xfrm>
            <a:off x="814387" y="904796"/>
            <a:ext cx="782478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一個瓶子的容量是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0.36L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麗詩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卻誤寫成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0.63L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兩個「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」的值相差多少？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97FBDD95-90CF-27D5-9FAE-FB33F7E451D4}"/>
              </a:ext>
            </a:extLst>
          </p:cNvPr>
          <p:cNvSpPr txBox="1"/>
          <p:nvPr/>
        </p:nvSpPr>
        <p:spPr>
          <a:xfrm>
            <a:off x="862012" y="1954818"/>
            <a:ext cx="584358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0.03			B. 0.12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0.27			D. 0.54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50D1E6CC-0A35-6D8B-F6C6-5D05D9A4F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13" y="245842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xmlns="" id="{A4889414-D889-A781-8B64-284ED572D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347612"/>
              </p:ext>
            </p:extLst>
          </p:nvPr>
        </p:nvGraphicFramePr>
        <p:xfrm>
          <a:off x="1019175" y="3000909"/>
          <a:ext cx="1980000" cy="234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xmlns="" val="155759614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xmlns="" val="277924212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6399824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3098689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個位</a:t>
                      </a: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十分位</a:t>
                      </a: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百分位</a:t>
                      </a: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3733951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2940045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42969136"/>
                  </a:ext>
                </a:extLst>
              </a:tr>
            </a:tbl>
          </a:graphicData>
        </a:graphic>
      </p:graphicFrame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638E96B9-EE95-9434-CF9E-493B7FFBEBFF}"/>
              </a:ext>
            </a:extLst>
          </p:cNvPr>
          <p:cNvCxnSpPr/>
          <p:nvPr/>
        </p:nvCxnSpPr>
        <p:spPr bwMode="auto">
          <a:xfrm>
            <a:off x="2724150" y="4667250"/>
            <a:ext cx="0" cy="180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861AB93B-F035-9AF2-CF8B-3CA7245F1A55}"/>
              </a:ext>
            </a:extLst>
          </p:cNvPr>
          <p:cNvCxnSpPr/>
          <p:nvPr/>
        </p:nvCxnSpPr>
        <p:spPr bwMode="auto">
          <a:xfrm>
            <a:off x="2724150" y="4848225"/>
            <a:ext cx="64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C8C4A3D2-FA3B-BD7C-8E4D-ED4CFD5AA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2644" y="4616417"/>
            <a:ext cx="277218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表示的數值是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0.06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36E2A243-A834-5F0E-A610-5A7D3301750F}"/>
              </a:ext>
            </a:extLst>
          </p:cNvPr>
          <p:cNvCxnSpPr/>
          <p:nvPr/>
        </p:nvCxnSpPr>
        <p:spPr bwMode="auto">
          <a:xfrm>
            <a:off x="2200275" y="5276558"/>
            <a:ext cx="0" cy="180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5A243CBE-3E10-5AED-17B0-654BB4996483}"/>
              </a:ext>
            </a:extLst>
          </p:cNvPr>
          <p:cNvCxnSpPr/>
          <p:nvPr/>
        </p:nvCxnSpPr>
        <p:spPr bwMode="auto">
          <a:xfrm>
            <a:off x="2200275" y="5457533"/>
            <a:ext cx="115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DA8ECAE2-3B9A-D7E9-49F1-2F7A94876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2644" y="5197150"/>
            <a:ext cx="277218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表示的數值是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3D19FE30-CD3F-AD4B-C5F8-FE5242336BF0}"/>
              </a:ext>
            </a:extLst>
          </p:cNvPr>
          <p:cNvCxnSpPr/>
          <p:nvPr/>
        </p:nvCxnSpPr>
        <p:spPr bwMode="auto">
          <a:xfrm>
            <a:off x="3762374" y="1361341"/>
            <a:ext cx="9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9F9C6C48-02EE-0110-2194-6FD0CB2460EB}"/>
              </a:ext>
            </a:extLst>
          </p:cNvPr>
          <p:cNvCxnSpPr/>
          <p:nvPr/>
        </p:nvCxnSpPr>
        <p:spPr bwMode="auto">
          <a:xfrm>
            <a:off x="7143749" y="1379657"/>
            <a:ext cx="9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B592EEC2-D289-E999-236E-459B937B25E1}"/>
              </a:ext>
            </a:extLst>
          </p:cNvPr>
          <p:cNvCxnSpPr>
            <a:cxnSpLocks/>
          </p:cNvCxnSpPr>
          <p:nvPr/>
        </p:nvCxnSpPr>
        <p:spPr bwMode="auto">
          <a:xfrm>
            <a:off x="952500" y="1897375"/>
            <a:ext cx="29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D59E88F8-89D9-B6A6-1EA3-5D1BF3EAA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4443" y="3075567"/>
            <a:ext cx="123745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相差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67FFB208-0769-3D5E-FE48-27BFC611B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8293" y="3568289"/>
            <a:ext cx="1909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0.06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8F899CE4-AE72-6CFE-0EB8-FD8C534F6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968" y="4061011"/>
            <a:ext cx="14027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0.54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83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2" grpId="0"/>
      <p:bldP spid="12" grpId="1"/>
      <p:bldP spid="15" grpId="0" build="allAtOnce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425F25D-271E-E19F-0301-5EDA5E4B6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xmlns="" id="{182EF565-781B-4488-94AB-34BDD4C84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124" y="3038292"/>
            <a:ext cx="360000" cy="3600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8" name="WordArt 11">
            <a:extLst>
              <a:ext uri="{FF2B5EF4-FFF2-40B4-BE49-F238E27FC236}">
                <a16:creationId xmlns:a16="http://schemas.microsoft.com/office/drawing/2014/main" xmlns="" id="{B9504DB1-D33D-4749-8A86-3DD74C6046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646737" y="2908178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zh-CN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19" name="TextBox 26">
            <a:extLst>
              <a:ext uri="{FF2B5EF4-FFF2-40B4-BE49-F238E27FC236}">
                <a16:creationId xmlns:a16="http://schemas.microsoft.com/office/drawing/2014/main" xmlns="" id="{5050E96C-ADBF-4D9B-9A88-D387D0A86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431" y="3019425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文字方塊 2">
            <a:extLst>
              <a:ext uri="{FF2B5EF4-FFF2-40B4-BE49-F238E27FC236}">
                <a16:creationId xmlns:a16="http://schemas.microsoft.com/office/drawing/2014/main" xmlns="" id="{A023F1B9-A7E9-41B6-91AC-300B707B995C}"/>
              </a:ext>
            </a:extLst>
          </p:cNvPr>
          <p:cNvSpPr txBox="1"/>
          <p:nvPr/>
        </p:nvSpPr>
        <p:spPr>
          <a:xfrm>
            <a:off x="766762" y="904796"/>
            <a:ext cx="811053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某小學共有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個儲物櫃，如果每班有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名學生，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每名學生擁有一個儲物櫃，全校最多有學生多少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Text Box 27">
            <a:extLst>
              <a:ext uri="{FF2B5EF4-FFF2-40B4-BE49-F238E27FC236}">
                <a16:creationId xmlns:a16="http://schemas.microsoft.com/office/drawing/2014/main" xmlns="" id="{B7298AFF-C562-439D-B44A-21418EB8E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2" y="2441575"/>
            <a:ext cx="574198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800			B. 792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784			D. 756</a:t>
            </a:r>
          </a:p>
        </p:txBody>
      </p:sp>
      <p:sp>
        <p:nvSpPr>
          <p:cNvPr id="22" name="Rectangle 403">
            <a:extLst>
              <a:ext uri="{FF2B5EF4-FFF2-40B4-BE49-F238E27FC236}">
                <a16:creationId xmlns:a16="http://schemas.microsoft.com/office/drawing/2014/main" xmlns="" id="{B0FE253B-9B15-41FC-B924-B45E8A514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856" y="4055102"/>
            <a:ext cx="18137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800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28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3" name="TextBox 27">
            <a:extLst>
              <a:ext uri="{FF2B5EF4-FFF2-40B4-BE49-F238E27FC236}">
                <a16:creationId xmlns:a16="http://schemas.microsoft.com/office/drawing/2014/main" xmlns="" id="{683AAE0E-4ECC-443F-BEBB-E636A485F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569" y="296703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4" name="Picture 23" descr="常犯錯誤-green">
            <a:extLst>
              <a:ext uri="{FF2B5EF4-FFF2-40B4-BE49-F238E27FC236}">
                <a16:creationId xmlns:a16="http://schemas.microsoft.com/office/drawing/2014/main" xmlns="" id="{CD8C850D-D181-4D90-8AEE-E2D337D6D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681" y="3729226"/>
            <a:ext cx="1255712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6">
            <a:extLst>
              <a:ext uri="{FF2B5EF4-FFF2-40B4-BE49-F238E27FC236}">
                <a16:creationId xmlns:a16="http://schemas.microsoft.com/office/drawing/2014/main" xmlns="" id="{9836B46B-4FDC-433D-B632-A7DF4C26B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569" y="4192777"/>
            <a:ext cx="3042444" cy="1223962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部分學生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在計算全校最多有多少班時，沒有正確處理餘數</a:t>
            </a:r>
            <a:r>
              <a:rPr lang="zh-TW" altLang="en-US" sz="2400" dirty="0"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5BFA2BCF-1509-4584-9C8F-8AF88CA74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006" y="3536424"/>
            <a:ext cx="3816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先算出全校最多有多少班。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7" name="Rectangle 403">
            <a:extLst>
              <a:ext uri="{FF2B5EF4-FFF2-40B4-BE49-F238E27FC236}">
                <a16:creationId xmlns:a16="http://schemas.microsoft.com/office/drawing/2014/main" xmlns="" id="{EB4462B1-510A-47B5-A8B4-7AFA878AF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331" y="5050180"/>
            <a:ext cx="21486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共有學生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8" name="Rectangle 403">
            <a:extLst>
              <a:ext uri="{FF2B5EF4-FFF2-40B4-BE49-F238E27FC236}">
                <a16:creationId xmlns:a16="http://schemas.microsoft.com/office/drawing/2014/main" xmlns="" id="{2362DEA0-F24A-4AB2-A9E4-F60E06921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628" y="4058804"/>
            <a:ext cx="31186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28(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班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…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16(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9" name="Rectangle 403">
            <a:extLst>
              <a:ext uri="{FF2B5EF4-FFF2-40B4-BE49-F238E27FC236}">
                <a16:creationId xmlns:a16="http://schemas.microsoft.com/office/drawing/2014/main" xmlns="" id="{5A8AF48D-CC2B-48F5-9476-03E953FA6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856" y="4530662"/>
            <a:ext cx="4259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所以全校最多有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班。</a:t>
            </a:r>
          </a:p>
        </p:txBody>
      </p:sp>
      <p:sp>
        <p:nvSpPr>
          <p:cNvPr id="30" name="Rectangle 403">
            <a:extLst>
              <a:ext uri="{FF2B5EF4-FFF2-40B4-BE49-F238E27FC236}">
                <a16:creationId xmlns:a16="http://schemas.microsoft.com/office/drawing/2014/main" xmlns="" id="{04C3B50A-B5E4-4AED-A3C2-6F6798E61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5575" y="5065170"/>
            <a:ext cx="1381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28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28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1" name="Rectangle 403">
            <a:extLst>
              <a:ext uri="{FF2B5EF4-FFF2-40B4-BE49-F238E27FC236}">
                <a16:creationId xmlns:a16="http://schemas.microsoft.com/office/drawing/2014/main" xmlns="" id="{3889FC8E-342A-4441-89C0-EA76F8B03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594" y="5065170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784(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</p:txBody>
      </p:sp>
      <p:cxnSp>
        <p:nvCxnSpPr>
          <p:cNvPr id="32" name="直線接點 19">
            <a:extLst>
              <a:ext uri="{FF2B5EF4-FFF2-40B4-BE49-F238E27FC236}">
                <a16:creationId xmlns:a16="http://schemas.microsoft.com/office/drawing/2014/main" xmlns="" id="{2830F672-A852-4E16-A2D7-5B91EC37D4B7}"/>
              </a:ext>
            </a:extLst>
          </p:cNvPr>
          <p:cNvCxnSpPr/>
          <p:nvPr/>
        </p:nvCxnSpPr>
        <p:spPr bwMode="auto">
          <a:xfrm>
            <a:off x="1953419" y="1389916"/>
            <a:ext cx="27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3" name="直線接點 20">
            <a:extLst>
              <a:ext uri="{FF2B5EF4-FFF2-40B4-BE49-F238E27FC236}">
                <a16:creationId xmlns:a16="http://schemas.microsoft.com/office/drawing/2014/main" xmlns="" id="{BBA6577D-2EA0-4848-A527-611BEA218EFE}"/>
              </a:ext>
            </a:extLst>
          </p:cNvPr>
          <p:cNvCxnSpPr/>
          <p:nvPr/>
        </p:nvCxnSpPr>
        <p:spPr bwMode="auto">
          <a:xfrm>
            <a:off x="5744369" y="1389916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4" name="直線接點 21">
            <a:extLst>
              <a:ext uri="{FF2B5EF4-FFF2-40B4-BE49-F238E27FC236}">
                <a16:creationId xmlns:a16="http://schemas.microsoft.com/office/drawing/2014/main" xmlns="" id="{F513516C-D8E7-4601-8FE2-E0BFE083667B}"/>
              </a:ext>
            </a:extLst>
          </p:cNvPr>
          <p:cNvCxnSpPr/>
          <p:nvPr/>
        </p:nvCxnSpPr>
        <p:spPr bwMode="auto">
          <a:xfrm>
            <a:off x="939006" y="1866166"/>
            <a:ext cx="38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00140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19" grpId="1" animBg="1"/>
      <p:bldP spid="22" grpId="0"/>
      <p:bldP spid="22" grpId="1"/>
      <p:bldP spid="23" grpId="0"/>
      <p:bldP spid="23" grpId="1"/>
      <p:bldP spid="25" grpId="0" animBg="1"/>
      <p:bldP spid="26" grpId="0" animBg="1"/>
      <p:bldP spid="26" grpId="1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2">
            <a:extLst>
              <a:ext uri="{FF2B5EF4-FFF2-40B4-BE49-F238E27FC236}">
                <a16:creationId xmlns:a16="http://schemas.microsoft.com/office/drawing/2014/main" xmlns="" id="{729611BE-5A86-3F10-AFD1-FD5DE4D37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992" y="437214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25060296-FC9B-80C3-8C38-238DF95A307D}"/>
              </a:ext>
            </a:extLst>
          </p:cNvPr>
          <p:cNvSpPr/>
          <p:nvPr/>
        </p:nvSpPr>
        <p:spPr bwMode="auto">
          <a:xfrm>
            <a:off x="6938578" y="1256846"/>
            <a:ext cx="1114808" cy="720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E010646E-A68B-D093-D667-C9B0359EB21B}"/>
              </a:ext>
            </a:extLst>
          </p:cNvPr>
          <p:cNvSpPr/>
          <p:nvPr/>
        </p:nvSpPr>
        <p:spPr bwMode="auto">
          <a:xfrm>
            <a:off x="4450306" y="1276242"/>
            <a:ext cx="1114808" cy="720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CEC9094C-DA29-AFBC-40A7-BA62F7D55AA4}"/>
              </a:ext>
            </a:extLst>
          </p:cNvPr>
          <p:cNvSpPr/>
          <p:nvPr/>
        </p:nvSpPr>
        <p:spPr bwMode="auto">
          <a:xfrm>
            <a:off x="1953087" y="1256846"/>
            <a:ext cx="1114808" cy="720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524458B5-9EA5-93E9-E6A6-1F46BCCF5FFE}"/>
              </a:ext>
            </a:extLst>
          </p:cNvPr>
          <p:cNvSpPr txBox="1"/>
          <p:nvPr/>
        </p:nvSpPr>
        <p:spPr>
          <a:xfrm>
            <a:off x="814386" y="2371646"/>
            <a:ext cx="777716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志雲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在三個遊戲中取得以上的得分。如果得分達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到總分的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80%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或以上，才算勝出該個遊戲。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志雲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在哪個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/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哪幾個遊戲勝出？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4E7753F9-E7F4-ABF5-A337-37C893979798}"/>
              </a:ext>
            </a:extLst>
          </p:cNvPr>
          <p:cNvSpPr txBox="1"/>
          <p:nvPr/>
        </p:nvSpPr>
        <p:spPr>
          <a:xfrm>
            <a:off x="881061" y="3792190"/>
            <a:ext cx="439578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只有遊戲二</a:t>
            </a:r>
            <a:endParaRPr lang="en-US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只有遊戲三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只有遊戲二及遊戲三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三個遊戲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CC43D22-2C88-B473-BF64-06A78F1C6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xmlns="" id="{2A2E3849-4DC8-3D55-27ED-CCF1308F6B88}"/>
              </a:ext>
            </a:extLst>
          </p:cNvPr>
          <p:cNvGrpSpPr/>
          <p:nvPr/>
        </p:nvGrpSpPr>
        <p:grpSpPr>
          <a:xfrm>
            <a:off x="1062037" y="1033462"/>
            <a:ext cx="2128239" cy="1224000"/>
            <a:chOff x="985837" y="1033462"/>
            <a:chExt cx="2128239" cy="1224000"/>
          </a:xfrm>
        </p:grpSpPr>
        <p:pic>
          <p:nvPicPr>
            <p:cNvPr id="7" name="圖片 6">
              <a:extLst>
                <a:ext uri="{FF2B5EF4-FFF2-40B4-BE49-F238E27FC236}">
                  <a16:creationId xmlns:a16="http://schemas.microsoft.com/office/drawing/2014/main" xmlns="" id="{143389F6-0D6A-8358-3ECC-F43772E9323C}"/>
                </a:ext>
              </a:extLst>
            </p:cNvPr>
            <p:cNvPicPr>
              <a:picLocks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14414" y="1033462"/>
              <a:ext cx="2099662" cy="1224000"/>
            </a:xfrm>
            <a:prstGeom prst="rect">
              <a:avLst/>
            </a:prstGeom>
          </p:spPr>
        </p:pic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DCCD0A23-FF09-4717-BEE5-05E9C43AA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837" y="1433880"/>
              <a:ext cx="1049340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0" i="0" u="none" strike="noStrike" baseline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遊戲</a:t>
              </a:r>
              <a:r>
                <a:rPr lang="zh-CN" altLang="en-US" b="0" i="0" u="none" strike="noStrike" baseline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一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88FA47BC-4564-15F4-19DC-22AD65856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127" y="1221334"/>
              <a:ext cx="1207299" cy="78483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總分：</a:t>
              </a:r>
              <a:r>
                <a:rPr lang="en-US" altLang="zh-CN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12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得分：</a:t>
              </a:r>
              <a:r>
                <a:rPr lang="en-US" altLang="zh-CN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6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xmlns="" id="{39CCB59D-930D-4327-B3F4-566DD51F0C14}"/>
              </a:ext>
            </a:extLst>
          </p:cNvPr>
          <p:cNvGrpSpPr/>
          <p:nvPr/>
        </p:nvGrpSpPr>
        <p:grpSpPr>
          <a:xfrm>
            <a:off x="3561756" y="1033462"/>
            <a:ext cx="2128239" cy="1224000"/>
            <a:chOff x="985837" y="1033462"/>
            <a:chExt cx="2128239" cy="1224000"/>
          </a:xfrm>
        </p:grpSpPr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xmlns="" id="{5B765D64-651E-25D1-F3D2-4CE83E2B4666}"/>
                </a:ext>
              </a:extLst>
            </p:cNvPr>
            <p:cNvPicPr>
              <a:picLocks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14414" y="1033462"/>
              <a:ext cx="2099662" cy="1224000"/>
            </a:xfrm>
            <a:prstGeom prst="rect">
              <a:avLst/>
            </a:prstGeom>
          </p:spPr>
        </p:pic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xmlns="" id="{A06588B2-7DB6-07FF-E738-A626735F1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837" y="1433880"/>
              <a:ext cx="1049340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0" i="0" u="none" strike="noStrike" baseline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遊戲</a:t>
              </a:r>
              <a:r>
                <a:rPr lang="zh-CN" altLang="en-US" b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二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4" name="Rectangle 4">
              <a:extLst>
                <a:ext uri="{FF2B5EF4-FFF2-40B4-BE49-F238E27FC236}">
                  <a16:creationId xmlns:a16="http://schemas.microsoft.com/office/drawing/2014/main" xmlns="" id="{F1DECF41-567C-EDA5-3ED2-03E088AB0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127" y="1221334"/>
              <a:ext cx="1207299" cy="78483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總分：</a:t>
              </a:r>
              <a:r>
                <a:rPr lang="en-US" altLang="zh-CN" sz="2000" b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35</a:t>
              </a:r>
              <a:endParaRPr lang="en-US" altLang="zh-CN" sz="2000" b="0" i="0" u="none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得分：</a:t>
              </a:r>
              <a:r>
                <a:rPr lang="en-US" altLang="zh-CN" sz="2000" b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21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2D4E84B0-3E12-167D-5EEE-EC1AF8B8A3E3}"/>
              </a:ext>
            </a:extLst>
          </p:cNvPr>
          <p:cNvGrpSpPr/>
          <p:nvPr/>
        </p:nvGrpSpPr>
        <p:grpSpPr>
          <a:xfrm>
            <a:off x="6061474" y="1033462"/>
            <a:ext cx="2128239" cy="1224000"/>
            <a:chOff x="985837" y="1033462"/>
            <a:chExt cx="2128239" cy="1224000"/>
          </a:xfrm>
        </p:grpSpPr>
        <p:pic>
          <p:nvPicPr>
            <p:cNvPr id="16" name="圖片 15">
              <a:extLst>
                <a:ext uri="{FF2B5EF4-FFF2-40B4-BE49-F238E27FC236}">
                  <a16:creationId xmlns:a16="http://schemas.microsoft.com/office/drawing/2014/main" xmlns="" id="{261C7160-A8E5-8835-1EB7-4A14A6F57798}"/>
                </a:ext>
              </a:extLst>
            </p:cNvPr>
            <p:cNvPicPr>
              <a:picLocks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14414" y="1033462"/>
              <a:ext cx="2099662" cy="1224000"/>
            </a:xfrm>
            <a:prstGeom prst="rect">
              <a:avLst/>
            </a:prstGeom>
          </p:spPr>
        </p:pic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EDE373F5-F69A-181C-9928-EEE8F24F9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837" y="1433880"/>
              <a:ext cx="1049340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0" i="0" u="none" strike="noStrike" baseline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遊戲</a:t>
              </a:r>
              <a:r>
                <a:rPr lang="zh-CN" altLang="en-US" b="0" dirty="0">
                  <a:latin typeface="黑体" panose="02010609060101010101" pitchFamily="49" charset="-122"/>
                  <a:ea typeface="黑体" panose="02010609060101010101" pitchFamily="49" charset="-122"/>
                  <a:cs typeface="Arial" panose="020B0604020202020204" pitchFamily="34" charset="0"/>
                </a:rPr>
                <a:t>三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AF074C60-CDFF-FF58-1651-29DCDF8B5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127" y="1221334"/>
              <a:ext cx="1207299" cy="78483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總分：</a:t>
              </a:r>
              <a:r>
                <a:rPr lang="en-US" altLang="zh-CN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20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得分：</a:t>
              </a:r>
              <a:r>
                <a:rPr lang="en-US" altLang="zh-CN" sz="2000" b="0" i="0" u="none" strike="noStrike" baseline="0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16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4AD598CB-E14A-AE56-1C21-E124962C2554}"/>
              </a:ext>
            </a:extLst>
          </p:cNvPr>
          <p:cNvCxnSpPr/>
          <p:nvPr/>
        </p:nvCxnSpPr>
        <p:spPr bwMode="auto">
          <a:xfrm>
            <a:off x="7324724" y="2873521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719EE775-CE11-AD58-4E74-6E8AF9AF9B0D}"/>
              </a:ext>
            </a:extLst>
          </p:cNvPr>
          <p:cNvCxnSpPr>
            <a:cxnSpLocks/>
          </p:cNvCxnSpPr>
          <p:nvPr/>
        </p:nvCxnSpPr>
        <p:spPr bwMode="auto">
          <a:xfrm>
            <a:off x="930055" y="3325465"/>
            <a:ext cx="637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72F1A397-8FC4-EDF7-5462-7FAB6F83B831}"/>
              </a:ext>
            </a:extLst>
          </p:cNvPr>
          <p:cNvSpPr txBox="1"/>
          <p:nvPr/>
        </p:nvSpPr>
        <p:spPr>
          <a:xfrm>
            <a:off x="5141313" y="4478219"/>
            <a:ext cx="157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遊戲</a:t>
            </a:r>
            <a:r>
              <a:rPr lang="zh-CN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一：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BE3C6A0F-E264-7FED-4E78-7EE5F98897C6}"/>
              </a:ext>
            </a:extLst>
          </p:cNvPr>
          <p:cNvGrpSpPr/>
          <p:nvPr/>
        </p:nvGrpSpPr>
        <p:grpSpPr>
          <a:xfrm>
            <a:off x="5180149" y="4969852"/>
            <a:ext cx="544266" cy="759182"/>
            <a:chOff x="6722569" y="4450961"/>
            <a:chExt cx="544266" cy="759182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xmlns="" id="{FE357A99-6EA5-F43E-19DE-057ACDAE9B61}"/>
                </a:ext>
              </a:extLst>
            </p:cNvPr>
            <p:cNvSpPr txBox="1"/>
            <p:nvPr/>
          </p:nvSpPr>
          <p:spPr>
            <a:xfrm>
              <a:off x="6722569" y="4450961"/>
              <a:ext cx="544266" cy="7591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lang="en-US" altLang="zh-TW" sz="2400" b="0" i="0" u="none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6</a:t>
              </a:r>
            </a:p>
            <a:p>
              <a:pPr algn="ctr">
                <a:lnSpc>
                  <a:spcPts val="2600"/>
                </a:lnSpc>
              </a:pPr>
              <a:r>
                <a:rPr lang="en-US" altLang="zh-TW" sz="2400" b="0" i="0" u="none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xmlns="" id="{BAC25F13-1E5E-7013-F16B-6FF7E38AEB92}"/>
                </a:ext>
              </a:extLst>
            </p:cNvPr>
            <p:cNvCxnSpPr/>
            <p:nvPr/>
          </p:nvCxnSpPr>
          <p:spPr bwMode="auto">
            <a:xfrm>
              <a:off x="6779071" y="4808780"/>
              <a:ext cx="43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774E41F5-4657-D75A-3100-2412DB13B87F}"/>
              </a:ext>
            </a:extLst>
          </p:cNvPr>
          <p:cNvSpPr txBox="1"/>
          <p:nvPr/>
        </p:nvSpPr>
        <p:spPr>
          <a:xfrm>
            <a:off x="5620488" y="5093064"/>
            <a:ext cx="1361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F40DD9A2-E17D-9DD4-196C-A24573D5D8B7}"/>
              </a:ext>
            </a:extLst>
          </p:cNvPr>
          <p:cNvSpPr txBox="1"/>
          <p:nvPr/>
        </p:nvSpPr>
        <p:spPr>
          <a:xfrm>
            <a:off x="6735524" y="5093064"/>
            <a:ext cx="1160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50%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7143F6FD-3A90-1F5B-BCBB-3C766F04CF2A}"/>
              </a:ext>
            </a:extLst>
          </p:cNvPr>
          <p:cNvSpPr txBox="1"/>
          <p:nvPr/>
        </p:nvSpPr>
        <p:spPr>
          <a:xfrm>
            <a:off x="5141313" y="4478219"/>
            <a:ext cx="157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遊戲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zh-CN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C56B3BC9-EFE5-D9CF-B3EF-98BEF75ED3AB}"/>
              </a:ext>
            </a:extLst>
          </p:cNvPr>
          <p:cNvGrpSpPr/>
          <p:nvPr/>
        </p:nvGrpSpPr>
        <p:grpSpPr>
          <a:xfrm>
            <a:off x="5192849" y="4968786"/>
            <a:ext cx="544266" cy="759182"/>
            <a:chOff x="6728919" y="4450961"/>
            <a:chExt cx="544266" cy="759182"/>
          </a:xfrm>
        </p:grpSpPr>
        <p:sp>
          <p:nvSpPr>
            <p:cNvPr id="35" name="文字方塊 34">
              <a:extLst>
                <a:ext uri="{FF2B5EF4-FFF2-40B4-BE49-F238E27FC236}">
                  <a16:creationId xmlns:a16="http://schemas.microsoft.com/office/drawing/2014/main" xmlns="" id="{BA9C5BF4-0CD2-1890-4F5F-1061DC5D279D}"/>
                </a:ext>
              </a:extLst>
            </p:cNvPr>
            <p:cNvSpPr txBox="1"/>
            <p:nvPr/>
          </p:nvSpPr>
          <p:spPr>
            <a:xfrm>
              <a:off x="6728919" y="4450961"/>
              <a:ext cx="544266" cy="7591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21</a:t>
              </a:r>
              <a:endPara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>
                <a:lnSpc>
                  <a:spcPts val="26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35</a:t>
              </a:r>
              <a:endPara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xmlns="" id="{313F3BE1-3164-81CB-7592-1BF20935B4BB}"/>
                </a:ext>
              </a:extLst>
            </p:cNvPr>
            <p:cNvCxnSpPr/>
            <p:nvPr/>
          </p:nvCxnSpPr>
          <p:spPr bwMode="auto">
            <a:xfrm>
              <a:off x="6772721" y="4808780"/>
              <a:ext cx="43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7" name="文字方塊 36">
            <a:extLst>
              <a:ext uri="{FF2B5EF4-FFF2-40B4-BE49-F238E27FC236}">
                <a16:creationId xmlns:a16="http://schemas.microsoft.com/office/drawing/2014/main" xmlns="" id="{0C811D4B-8FB3-E30D-10F7-5A4E94921F3E}"/>
              </a:ext>
            </a:extLst>
          </p:cNvPr>
          <p:cNvSpPr txBox="1"/>
          <p:nvPr/>
        </p:nvSpPr>
        <p:spPr>
          <a:xfrm>
            <a:off x="5620488" y="5093064"/>
            <a:ext cx="1361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09080AEB-4878-4913-E7CF-421BFC03FC5D}"/>
              </a:ext>
            </a:extLst>
          </p:cNvPr>
          <p:cNvSpPr txBox="1"/>
          <p:nvPr/>
        </p:nvSpPr>
        <p:spPr>
          <a:xfrm>
            <a:off x="6735524" y="5093064"/>
            <a:ext cx="1160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6D2C010A-080D-7CBB-D033-D5CA68BB113E}"/>
              </a:ext>
            </a:extLst>
          </p:cNvPr>
          <p:cNvSpPr txBox="1"/>
          <p:nvPr/>
        </p:nvSpPr>
        <p:spPr>
          <a:xfrm>
            <a:off x="5141313" y="4478219"/>
            <a:ext cx="157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遊戲</a:t>
            </a:r>
            <a:r>
              <a:rPr lang="zh-CN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三：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0" name="群組 39">
            <a:extLst>
              <a:ext uri="{FF2B5EF4-FFF2-40B4-BE49-F238E27FC236}">
                <a16:creationId xmlns:a16="http://schemas.microsoft.com/office/drawing/2014/main" xmlns="" id="{A14FBC2D-94AC-4E6A-511D-B0961C9AE4AC}"/>
              </a:ext>
            </a:extLst>
          </p:cNvPr>
          <p:cNvGrpSpPr/>
          <p:nvPr/>
        </p:nvGrpSpPr>
        <p:grpSpPr>
          <a:xfrm>
            <a:off x="5176934" y="4970810"/>
            <a:ext cx="544266" cy="759182"/>
            <a:chOff x="6722569" y="4450961"/>
            <a:chExt cx="544266" cy="759182"/>
          </a:xfrm>
        </p:grpSpPr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xmlns="" id="{EA64306A-C905-1A53-DFA6-C09CB3CD5C2E}"/>
                </a:ext>
              </a:extLst>
            </p:cNvPr>
            <p:cNvSpPr txBox="1"/>
            <p:nvPr/>
          </p:nvSpPr>
          <p:spPr>
            <a:xfrm>
              <a:off x="6722569" y="4450961"/>
              <a:ext cx="544266" cy="7591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lang="en-US" altLang="zh-TW" sz="2400" b="0" i="0" u="none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16</a:t>
              </a:r>
            </a:p>
            <a:p>
              <a:pPr algn="ctr">
                <a:lnSpc>
                  <a:spcPts val="2600"/>
                </a:lnSpc>
              </a:pPr>
              <a:r>
                <a:rPr lang="en-US" altLang="zh-TW" sz="2400" b="0" i="0" u="none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</a:t>
              </a:r>
            </a:p>
          </p:txBody>
        </p: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xmlns="" id="{DB03ABCA-595B-02D1-711E-3A4F5BFF283F}"/>
                </a:ext>
              </a:extLst>
            </p:cNvPr>
            <p:cNvCxnSpPr/>
            <p:nvPr/>
          </p:nvCxnSpPr>
          <p:spPr bwMode="auto">
            <a:xfrm>
              <a:off x="6785421" y="4808780"/>
              <a:ext cx="43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43" name="文字方塊 42">
            <a:extLst>
              <a:ext uri="{FF2B5EF4-FFF2-40B4-BE49-F238E27FC236}">
                <a16:creationId xmlns:a16="http://schemas.microsoft.com/office/drawing/2014/main" xmlns="" id="{4506EF03-D8DD-C90C-6462-DB6603010E6D}"/>
              </a:ext>
            </a:extLst>
          </p:cNvPr>
          <p:cNvSpPr txBox="1"/>
          <p:nvPr/>
        </p:nvSpPr>
        <p:spPr>
          <a:xfrm>
            <a:off x="5620488" y="5093064"/>
            <a:ext cx="1361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xmlns="" id="{C796E699-96B8-1BEF-A60B-5A8C0A2FF70E}"/>
              </a:ext>
            </a:extLst>
          </p:cNvPr>
          <p:cNvSpPr txBox="1"/>
          <p:nvPr/>
        </p:nvSpPr>
        <p:spPr>
          <a:xfrm>
            <a:off x="6735524" y="5093064"/>
            <a:ext cx="1160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xmlns="" id="{350E8E42-1437-244E-8377-C389DEA2C836}"/>
              </a:ext>
            </a:extLst>
          </p:cNvPr>
          <p:cNvSpPr txBox="1"/>
          <p:nvPr/>
        </p:nvSpPr>
        <p:spPr>
          <a:xfrm>
            <a:off x="1120133" y="1723888"/>
            <a:ext cx="917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xmlns="" id="{F398848A-FBC6-13B5-CF1D-11178C6E0DC2}"/>
              </a:ext>
            </a:extLst>
          </p:cNvPr>
          <p:cNvSpPr txBox="1"/>
          <p:nvPr/>
        </p:nvSpPr>
        <p:spPr>
          <a:xfrm>
            <a:off x="3650482" y="1775927"/>
            <a:ext cx="921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xmlns="" id="{1B388104-4848-A3D5-F5D6-4C4CAA6BB2E9}"/>
              </a:ext>
            </a:extLst>
          </p:cNvPr>
          <p:cNvSpPr txBox="1"/>
          <p:nvPr/>
        </p:nvSpPr>
        <p:spPr>
          <a:xfrm>
            <a:off x="6173336" y="1749585"/>
            <a:ext cx="937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80%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8EBC32DD-304F-9C8E-3D42-31903787A1B2}"/>
              </a:ext>
            </a:extLst>
          </p:cNvPr>
          <p:cNvSpPr>
            <a:spLocks noChangeArrowheads="1"/>
          </p:cNvSpPr>
          <p:nvPr/>
        </p:nvSpPr>
        <p:spPr bwMode="auto">
          <a:xfrm rot="20530847">
            <a:off x="2087137" y="2071587"/>
            <a:ext cx="540000" cy="303536"/>
          </a:xfrm>
          <a:prstGeom prst="rect">
            <a:avLst/>
          </a:prstGeom>
          <a:solidFill>
            <a:srgbClr val="FFCDCD"/>
          </a:solidFill>
          <a:ln>
            <a:solidFill>
              <a:srgbClr val="C00000"/>
            </a:solidFill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tIns="36000" rIns="36000" b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失敗</a:t>
            </a: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CCB32177-2C68-13B2-A77C-8A2AD6EEF97E}"/>
              </a:ext>
            </a:extLst>
          </p:cNvPr>
          <p:cNvSpPr>
            <a:spLocks noChangeArrowheads="1"/>
          </p:cNvSpPr>
          <p:nvPr/>
        </p:nvSpPr>
        <p:spPr bwMode="auto">
          <a:xfrm rot="20530847">
            <a:off x="4520947" y="2071587"/>
            <a:ext cx="540000" cy="303536"/>
          </a:xfrm>
          <a:prstGeom prst="rect">
            <a:avLst/>
          </a:prstGeom>
          <a:solidFill>
            <a:srgbClr val="FFCDCD"/>
          </a:solidFill>
          <a:ln>
            <a:solidFill>
              <a:srgbClr val="C00000"/>
            </a:solidFill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tIns="36000" rIns="36000" b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失敗</a:t>
            </a: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4A8C2780-7EBD-7653-1AA4-7AE1B4ED1178}"/>
              </a:ext>
            </a:extLst>
          </p:cNvPr>
          <p:cNvSpPr>
            <a:spLocks noChangeArrowheads="1"/>
          </p:cNvSpPr>
          <p:nvPr/>
        </p:nvSpPr>
        <p:spPr bwMode="auto">
          <a:xfrm rot="20530847">
            <a:off x="7029448" y="2071587"/>
            <a:ext cx="540000" cy="303536"/>
          </a:xfrm>
          <a:prstGeom prst="rect">
            <a:avLst/>
          </a:prstGeom>
          <a:solidFill>
            <a:srgbClr val="FFCDCD"/>
          </a:solidFill>
          <a:ln>
            <a:solidFill>
              <a:srgbClr val="C00000"/>
            </a:solidFill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tIns="36000" rIns="36000" b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勝出</a:t>
            </a:r>
          </a:p>
        </p:txBody>
      </p:sp>
      <p:sp>
        <p:nvSpPr>
          <p:cNvPr id="59" name="TextBox 27">
            <a:extLst>
              <a:ext uri="{FF2B5EF4-FFF2-40B4-BE49-F238E27FC236}">
                <a16:creationId xmlns:a16="http://schemas.microsoft.com/office/drawing/2014/main" xmlns="" id="{3A0D1A75-BB7C-E245-8C26-4927511BF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2554" y="432573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6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25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24" grpId="0"/>
      <p:bldP spid="24" grpId="1"/>
      <p:bldP spid="31" grpId="0"/>
      <p:bldP spid="31" grpId="1"/>
      <p:bldP spid="32" grpId="0"/>
      <p:bldP spid="32" grpId="1"/>
      <p:bldP spid="33" grpId="0"/>
      <p:bldP spid="33" grpId="1"/>
      <p:bldP spid="37" grpId="0"/>
      <p:bldP spid="37" grpId="1"/>
      <p:bldP spid="38" grpId="0"/>
      <p:bldP spid="38" grpId="1"/>
      <p:bldP spid="39" grpId="0"/>
      <p:bldP spid="39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4A952004-596C-4BCD-ADDB-89EFDB2A3C27}"/>
              </a:ext>
            </a:extLst>
          </p:cNvPr>
          <p:cNvSpPr/>
          <p:nvPr/>
        </p:nvSpPr>
        <p:spPr bwMode="auto">
          <a:xfrm>
            <a:off x="4447711" y="3211693"/>
            <a:ext cx="720000" cy="432000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2281F5C4-1723-B0B4-3080-AF2093072C8C}"/>
              </a:ext>
            </a:extLst>
          </p:cNvPr>
          <p:cNvSpPr/>
          <p:nvPr/>
        </p:nvSpPr>
        <p:spPr bwMode="auto">
          <a:xfrm>
            <a:off x="5644543" y="1563688"/>
            <a:ext cx="1219811" cy="1454331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xmlns="" id="{F9D28A0F-F642-7754-BBA3-27D4BCA93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013" y="438943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4" name="Text Box 135">
            <a:extLst>
              <a:ext uri="{FF2B5EF4-FFF2-40B4-BE49-F238E27FC236}">
                <a16:creationId xmlns:a16="http://schemas.microsoft.com/office/drawing/2014/main" xmlns="" id="{93853A8E-4097-9DB9-BEA6-E1B6D5F00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3791701"/>
            <a:ext cx="545464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零食</a:t>
            </a:r>
            <a:r>
              <a:rPr lang="en-US" altLang="zh-TW" sz="2800" dirty="0"/>
              <a:t>			B. </a:t>
            </a:r>
            <a:r>
              <a:rPr lang="zh-TW" altLang="en-US" sz="2800" dirty="0">
                <a:ea typeface="標楷體" panose="03000509000000000000" pitchFamily="65" charset="-120"/>
              </a:rPr>
              <a:t>文具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儲蓄</a:t>
            </a: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/>
              <a:t>    　　　  </a:t>
            </a:r>
            <a:r>
              <a:rPr lang="en-US" altLang="zh-TW" sz="2800" dirty="0"/>
              <a:t>	D. </a:t>
            </a:r>
            <a:r>
              <a:rPr lang="zh-TW" altLang="en-US" sz="2800" dirty="0">
                <a:ea typeface="標楷體" panose="03000509000000000000" pitchFamily="65" charset="-120"/>
              </a:rPr>
              <a:t>玩具</a:t>
            </a:r>
            <a:endParaRPr lang="zh-TW" altLang="en-US" sz="28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298203EC-14AC-60A5-BC40-3F701A0DCB04}"/>
              </a:ext>
            </a:extLst>
          </p:cNvPr>
          <p:cNvSpPr txBox="1"/>
          <p:nvPr/>
        </p:nvSpPr>
        <p:spPr>
          <a:xfrm>
            <a:off x="814387" y="904796"/>
            <a:ext cx="6256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下表顯示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子軒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上月零用錢的支出分布。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26B2643-26D7-38D2-DB19-54907EEEC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Text Box 135">
            <a:extLst>
              <a:ext uri="{FF2B5EF4-FFF2-40B4-BE49-F238E27FC236}">
                <a16:creationId xmlns:a16="http://schemas.microsoft.com/office/drawing/2014/main" xmlns="" id="{BEB606A9-E7F8-469F-2A77-3B42CBA8A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6" y="3143250"/>
            <a:ext cx="5545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200"/>
              </a:spcAft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他在哪一個項目支出得最少？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488D465E-4069-DD89-66C5-22ADB680F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4557" y="435768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xmlns="" id="{02CB701F-EEC2-2A1C-78A2-0259502ED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357431"/>
              </p:ext>
            </p:extLst>
          </p:nvPr>
        </p:nvGraphicFramePr>
        <p:xfrm>
          <a:off x="1109663" y="1563688"/>
          <a:ext cx="6980236" cy="14620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032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92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2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92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3104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支出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零食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文具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儲蓄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玩具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104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零用錢部分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/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0.18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10" name="组合 11">
            <a:extLst>
              <a:ext uri="{FF2B5EF4-FFF2-40B4-BE49-F238E27FC236}">
                <a16:creationId xmlns:a16="http://schemas.microsoft.com/office/drawing/2014/main" xmlns="" id="{EE8B8174-4204-3958-A6CD-1A06D0145A69}"/>
              </a:ext>
            </a:extLst>
          </p:cNvPr>
          <p:cNvGrpSpPr>
            <a:grpSpLocks/>
          </p:cNvGrpSpPr>
          <p:nvPr/>
        </p:nvGrpSpPr>
        <p:grpSpPr bwMode="auto">
          <a:xfrm>
            <a:off x="3455988" y="2224088"/>
            <a:ext cx="647700" cy="879475"/>
            <a:chOff x="6472011" y="3218759"/>
            <a:chExt cx="648072" cy="879090"/>
          </a:xfrm>
        </p:grpSpPr>
        <p:sp>
          <p:nvSpPr>
            <p:cNvPr id="11" name="文本框 9">
              <a:extLst>
                <a:ext uri="{FF2B5EF4-FFF2-40B4-BE49-F238E27FC236}">
                  <a16:creationId xmlns:a16="http://schemas.microsoft.com/office/drawing/2014/main" xmlns="" id="{E4EDE861-B689-76ED-51A8-177A875595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2011" y="321875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3</a:t>
              </a:r>
              <a:endParaRPr lang="zh-CN" altLang="en-US" sz="2800"/>
            </a:p>
          </p:txBody>
        </p:sp>
        <p:sp>
          <p:nvSpPr>
            <p:cNvPr id="12" name="文本框 23">
              <a:extLst>
                <a:ext uri="{FF2B5EF4-FFF2-40B4-BE49-F238E27FC236}">
                  <a16:creationId xmlns:a16="http://schemas.microsoft.com/office/drawing/2014/main" xmlns="" id="{5B53C7A9-64D0-E850-6033-B1557514D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2011" y="357462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8</a:t>
              </a:r>
              <a:endParaRPr lang="zh-CN" altLang="en-US" sz="2800" dirty="0"/>
            </a:p>
          </p:txBody>
        </p:sp>
        <p:sp>
          <p:nvSpPr>
            <p:cNvPr id="13" name="任意多边形 10">
              <a:extLst>
                <a:ext uri="{FF2B5EF4-FFF2-40B4-BE49-F238E27FC236}">
                  <a16:creationId xmlns:a16="http://schemas.microsoft.com/office/drawing/2014/main" xmlns="" id="{BC405FDE-5AE0-F94F-C882-677FA6CC9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6557" y="3657600"/>
              <a:ext cx="365760" cy="0"/>
            </a:xfrm>
            <a:custGeom>
              <a:avLst/>
              <a:gdLst>
                <a:gd name="T0" fmla="*/ 0 w 452063"/>
                <a:gd name="T1" fmla="*/ 0 h 10274"/>
                <a:gd name="T2" fmla="*/ 5287 w 452063"/>
                <a:gd name="T3" fmla="*/ 0 h 102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063" h="10274">
                  <a:moveTo>
                    <a:pt x="0" y="10274"/>
                  </a:moveTo>
                  <a:lnTo>
                    <a:pt x="452063" y="0"/>
                  </a:lnTo>
                </a:path>
              </a:pathLst>
            </a:cu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4" name="组合 26">
            <a:extLst>
              <a:ext uri="{FF2B5EF4-FFF2-40B4-BE49-F238E27FC236}">
                <a16:creationId xmlns:a16="http://schemas.microsoft.com/office/drawing/2014/main" xmlns="" id="{F4A262BD-6397-392D-0ECD-337AAAD0EB0F}"/>
              </a:ext>
            </a:extLst>
          </p:cNvPr>
          <p:cNvGrpSpPr>
            <a:grpSpLocks/>
          </p:cNvGrpSpPr>
          <p:nvPr/>
        </p:nvGrpSpPr>
        <p:grpSpPr bwMode="auto">
          <a:xfrm>
            <a:off x="4745043" y="2217738"/>
            <a:ext cx="657224" cy="879475"/>
            <a:chOff x="6500602" y="3218759"/>
            <a:chExt cx="657601" cy="879090"/>
          </a:xfrm>
        </p:grpSpPr>
        <p:sp>
          <p:nvSpPr>
            <p:cNvPr id="15" name="文本框 28">
              <a:extLst>
                <a:ext uri="{FF2B5EF4-FFF2-40B4-BE49-F238E27FC236}">
                  <a16:creationId xmlns:a16="http://schemas.microsoft.com/office/drawing/2014/main" xmlns="" id="{39AA7223-D660-D104-8DF1-85C3B183D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0131" y="321875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7</a:t>
              </a:r>
              <a:endParaRPr lang="zh-CN" altLang="en-US" sz="2800" dirty="0"/>
            </a:p>
          </p:txBody>
        </p:sp>
        <p:sp>
          <p:nvSpPr>
            <p:cNvPr id="16" name="文本框 29">
              <a:extLst>
                <a:ext uri="{FF2B5EF4-FFF2-40B4-BE49-F238E27FC236}">
                  <a16:creationId xmlns:a16="http://schemas.microsoft.com/office/drawing/2014/main" xmlns="" id="{DBB8574A-135F-FEB6-CB70-54A926B48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0602" y="357462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25</a:t>
              </a:r>
              <a:endParaRPr lang="zh-CN" altLang="en-US" sz="2800" dirty="0"/>
            </a:p>
          </p:txBody>
        </p:sp>
        <p:sp>
          <p:nvSpPr>
            <p:cNvPr id="17" name="任意多边形 30">
              <a:extLst>
                <a:ext uri="{FF2B5EF4-FFF2-40B4-BE49-F238E27FC236}">
                  <a16:creationId xmlns:a16="http://schemas.microsoft.com/office/drawing/2014/main" xmlns="" id="{B99371B4-4FED-7836-28DF-CB7BEAE40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6283" y="3657600"/>
              <a:ext cx="429768" cy="0"/>
            </a:xfrm>
            <a:custGeom>
              <a:avLst/>
              <a:gdLst>
                <a:gd name="T0" fmla="*/ 0 w 452063"/>
                <a:gd name="T1" fmla="*/ 0 h 10274"/>
                <a:gd name="T2" fmla="*/ 156292 w 452063"/>
                <a:gd name="T3" fmla="*/ 0 h 102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063" h="10274">
                  <a:moveTo>
                    <a:pt x="0" y="10274"/>
                  </a:moveTo>
                  <a:lnTo>
                    <a:pt x="452063" y="0"/>
                  </a:lnTo>
                </a:path>
              </a:pathLst>
            </a:cu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9" name="文本框 14">
            <a:extLst>
              <a:ext uri="{FF2B5EF4-FFF2-40B4-BE49-F238E27FC236}">
                <a16:creationId xmlns:a16="http://schemas.microsoft.com/office/drawing/2014/main" xmlns="" id="{02C08273-915A-4FA2-2F2F-60609510F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8076" y="4471494"/>
            <a:ext cx="1525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0.375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20" name="组合 40">
            <a:extLst>
              <a:ext uri="{FF2B5EF4-FFF2-40B4-BE49-F238E27FC236}">
                <a16:creationId xmlns:a16="http://schemas.microsoft.com/office/drawing/2014/main" xmlns="" id="{CA66908E-2C3D-8918-0101-2D24EBFE809F}"/>
              </a:ext>
            </a:extLst>
          </p:cNvPr>
          <p:cNvGrpSpPr>
            <a:grpSpLocks/>
          </p:cNvGrpSpPr>
          <p:nvPr/>
        </p:nvGrpSpPr>
        <p:grpSpPr bwMode="auto">
          <a:xfrm>
            <a:off x="5944203" y="4284168"/>
            <a:ext cx="658812" cy="889000"/>
            <a:chOff x="6472011" y="3218759"/>
            <a:chExt cx="657579" cy="888611"/>
          </a:xfrm>
        </p:grpSpPr>
        <p:sp>
          <p:nvSpPr>
            <p:cNvPr id="21" name="文本框 41">
              <a:extLst>
                <a:ext uri="{FF2B5EF4-FFF2-40B4-BE49-F238E27FC236}">
                  <a16:creationId xmlns:a16="http://schemas.microsoft.com/office/drawing/2014/main" xmlns="" id="{B0585C7E-1CED-034E-F0B7-50A07B54E6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2011" y="321875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22" name="文本框 42">
              <a:extLst>
                <a:ext uri="{FF2B5EF4-FFF2-40B4-BE49-F238E27FC236}">
                  <a16:creationId xmlns:a16="http://schemas.microsoft.com/office/drawing/2014/main" xmlns="" id="{420CE973-0F06-99C5-C5DA-1F006109CE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1518" y="3584150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</a:rPr>
                <a:t>8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sp>
          <p:nvSpPr>
            <p:cNvPr id="23" name="任意多边形 43">
              <a:extLst>
                <a:ext uri="{FF2B5EF4-FFF2-40B4-BE49-F238E27FC236}">
                  <a16:creationId xmlns:a16="http://schemas.microsoft.com/office/drawing/2014/main" xmlns="" id="{2C0F6464-D497-8851-4B46-A00AF8618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6557" y="3657600"/>
              <a:ext cx="365760" cy="0"/>
            </a:xfrm>
            <a:custGeom>
              <a:avLst/>
              <a:gdLst>
                <a:gd name="T0" fmla="*/ 0 w 452063"/>
                <a:gd name="T1" fmla="*/ 0 h 10274"/>
                <a:gd name="T2" fmla="*/ 5287 w 452063"/>
                <a:gd name="T3" fmla="*/ 0 h 102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063" h="10274">
                  <a:moveTo>
                    <a:pt x="0" y="10274"/>
                  </a:moveTo>
                  <a:lnTo>
                    <a:pt x="452063" y="0"/>
                  </a:lnTo>
                </a:path>
              </a:pathLst>
            </a:custGeom>
            <a:noFill/>
            <a:ln w="158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24" name="组合 44">
            <a:extLst>
              <a:ext uri="{FF2B5EF4-FFF2-40B4-BE49-F238E27FC236}">
                <a16:creationId xmlns:a16="http://schemas.microsoft.com/office/drawing/2014/main" xmlns="" id="{A6315BE0-F7C1-2162-FB05-70260AD7D1DC}"/>
              </a:ext>
            </a:extLst>
          </p:cNvPr>
          <p:cNvGrpSpPr>
            <a:grpSpLocks/>
          </p:cNvGrpSpPr>
          <p:nvPr/>
        </p:nvGrpSpPr>
        <p:grpSpPr bwMode="auto">
          <a:xfrm>
            <a:off x="5972781" y="4289748"/>
            <a:ext cx="668336" cy="879475"/>
            <a:chOff x="6500533" y="3218759"/>
            <a:chExt cx="667085" cy="879090"/>
          </a:xfrm>
        </p:grpSpPr>
        <p:sp>
          <p:nvSpPr>
            <p:cNvPr id="25" name="文本框 45">
              <a:extLst>
                <a:ext uri="{FF2B5EF4-FFF2-40B4-BE49-F238E27FC236}">
                  <a16:creationId xmlns:a16="http://schemas.microsoft.com/office/drawing/2014/main" xmlns="" id="{154EE00D-C7BF-B971-AD46-32AA86E8F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9546" y="321875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</a:rPr>
                <a:t>7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sp>
          <p:nvSpPr>
            <p:cNvPr id="26" name="文本框 46">
              <a:extLst>
                <a:ext uri="{FF2B5EF4-FFF2-40B4-BE49-F238E27FC236}">
                  <a16:creationId xmlns:a16="http://schemas.microsoft.com/office/drawing/2014/main" xmlns="" id="{E99B676B-750F-BAB4-8719-997F4F066F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0533" y="3574629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</a:rPr>
                <a:t>25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sp>
          <p:nvSpPr>
            <p:cNvPr id="27" name="任意多边形 47">
              <a:extLst>
                <a:ext uri="{FF2B5EF4-FFF2-40B4-BE49-F238E27FC236}">
                  <a16:creationId xmlns:a16="http://schemas.microsoft.com/office/drawing/2014/main" xmlns="" id="{DB1E9173-590F-AE31-1B3F-3D7E5050B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6283" y="3657600"/>
              <a:ext cx="429768" cy="0"/>
            </a:xfrm>
            <a:custGeom>
              <a:avLst/>
              <a:gdLst>
                <a:gd name="T0" fmla="*/ 0 w 452063"/>
                <a:gd name="T1" fmla="*/ 0 h 10274"/>
                <a:gd name="T2" fmla="*/ 156292 w 452063"/>
                <a:gd name="T3" fmla="*/ 0 h 102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063" h="10274">
                  <a:moveTo>
                    <a:pt x="0" y="10274"/>
                  </a:moveTo>
                  <a:lnTo>
                    <a:pt x="452063" y="0"/>
                  </a:lnTo>
                </a:path>
              </a:pathLst>
            </a:custGeom>
            <a:noFill/>
            <a:ln w="158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28" name="文本框 48">
            <a:extLst>
              <a:ext uri="{FF2B5EF4-FFF2-40B4-BE49-F238E27FC236}">
                <a16:creationId xmlns:a16="http://schemas.microsoft.com/office/drawing/2014/main" xmlns="" id="{7DFDE077-2DF8-F1A3-809F-86DBB6D1C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0463" y="4470723"/>
            <a:ext cx="12652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0.28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29" name="文本框 49">
            <a:extLst>
              <a:ext uri="{FF2B5EF4-FFF2-40B4-BE49-F238E27FC236}">
                <a16:creationId xmlns:a16="http://schemas.microsoft.com/office/drawing/2014/main" xmlns="" id="{35FF9E1F-F0F3-B716-45A0-E06DDB21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5313" y="4489109"/>
            <a:ext cx="126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16.5%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30" name="文本框 50">
            <a:extLst>
              <a:ext uri="{FF2B5EF4-FFF2-40B4-BE49-F238E27FC236}">
                <a16:creationId xmlns:a16="http://schemas.microsoft.com/office/drawing/2014/main" xmlns="" id="{D15DAE91-0B64-9F8D-975D-EC178D81B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1326" y="4489109"/>
            <a:ext cx="1384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0.165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45" name="Text Box 135">
            <a:extLst>
              <a:ext uri="{FF2B5EF4-FFF2-40B4-BE49-F238E27FC236}">
                <a16:creationId xmlns:a16="http://schemas.microsoft.com/office/drawing/2014/main" xmlns="" id="{5AB95A4E-62AB-B236-BFE3-821D6A43A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22" y="4925367"/>
            <a:ext cx="4581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0.165 &lt; 0.18 &lt; 0.28 &lt; 0.375</a:t>
            </a: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9CF4D472-5E82-6E7A-8A4D-B09685079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6091" y="3298860"/>
            <a:ext cx="2678843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先把分數和百分數化爲小數。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7" name="Text Box 135">
            <a:extLst>
              <a:ext uri="{FF2B5EF4-FFF2-40B4-BE49-F238E27FC236}">
                <a16:creationId xmlns:a16="http://schemas.microsoft.com/office/drawing/2014/main" xmlns="" id="{447F3357-48B9-5FA5-32F9-37F6C2B28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6583" y="2391201"/>
            <a:ext cx="11977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16.5%</a:t>
            </a:r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xmlns="" id="{46F22EBD-A12B-91C2-A6C1-799179F59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812" y="2401183"/>
            <a:ext cx="125735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0.375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xmlns="" id="{FEBF6D9F-C7E9-E65A-22B0-99057F69D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419" y="2392134"/>
            <a:ext cx="95764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0.28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50" name="文本框 50">
            <a:extLst>
              <a:ext uri="{FF2B5EF4-FFF2-40B4-BE49-F238E27FC236}">
                <a16:creationId xmlns:a16="http://schemas.microsoft.com/office/drawing/2014/main" xmlns="" id="{326D273A-AEC5-1961-DE49-987386631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2207" y="2384640"/>
            <a:ext cx="1384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0.165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95F9D038-52B5-ABDC-1D32-36A096B1B845}"/>
              </a:ext>
            </a:extLst>
          </p:cNvPr>
          <p:cNvSpPr/>
          <p:nvPr/>
        </p:nvSpPr>
        <p:spPr bwMode="auto">
          <a:xfrm>
            <a:off x="904875" y="4925367"/>
            <a:ext cx="1048212" cy="52322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F09B75E4-EC0F-3155-A5D0-31D4B75A5B25}"/>
              </a:ext>
            </a:extLst>
          </p:cNvPr>
          <p:cNvSpPr/>
          <p:nvPr/>
        </p:nvSpPr>
        <p:spPr bwMode="auto">
          <a:xfrm>
            <a:off x="3497758" y="2323395"/>
            <a:ext cx="548141" cy="694623"/>
          </a:xfrm>
          <a:prstGeom prst="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40971D42-0315-5C08-F88A-C1E4D3ABDBFF}"/>
              </a:ext>
            </a:extLst>
          </p:cNvPr>
          <p:cNvSpPr/>
          <p:nvPr/>
        </p:nvSpPr>
        <p:spPr bwMode="auto">
          <a:xfrm>
            <a:off x="4794527" y="2315808"/>
            <a:ext cx="548141" cy="694623"/>
          </a:xfrm>
          <a:prstGeom prst="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A1095A13-8798-49FC-F14C-63C894DC3D29}"/>
              </a:ext>
            </a:extLst>
          </p:cNvPr>
          <p:cNvSpPr/>
          <p:nvPr/>
        </p:nvSpPr>
        <p:spPr bwMode="auto">
          <a:xfrm>
            <a:off x="5714335" y="2413254"/>
            <a:ext cx="1123385" cy="495262"/>
          </a:xfrm>
          <a:prstGeom prst="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54" grpId="0" animBg="1"/>
      <p:bldP spid="54" grpId="1" animBg="1"/>
      <p:bldP spid="6" grpId="0" animBg="1"/>
      <p:bldP spid="8" grpId="0"/>
      <p:bldP spid="19" grpId="0"/>
      <p:bldP spid="19" grpId="1"/>
      <p:bldP spid="28" grpId="0"/>
      <p:bldP spid="28" grpId="1"/>
      <p:bldP spid="29" grpId="0"/>
      <p:bldP spid="29" grpId="1"/>
      <p:bldP spid="30" grpId="0"/>
      <p:bldP spid="30" grpId="1"/>
      <p:bldP spid="45" grpId="0"/>
      <p:bldP spid="45" grpId="1"/>
      <p:bldP spid="46" grpId="0" animBg="1"/>
      <p:bldP spid="46" grpId="1" animBg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3" grpId="0" animBg="1"/>
      <p:bldP spid="53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3C7C3E93-2F29-475A-8B67-1EAC50E0F834}"/>
              </a:ext>
            </a:extLst>
          </p:cNvPr>
          <p:cNvSpPr/>
          <p:nvPr/>
        </p:nvSpPr>
        <p:spPr bwMode="auto">
          <a:xfrm>
            <a:off x="1219201" y="2063379"/>
            <a:ext cx="6096000" cy="504000"/>
          </a:xfrm>
          <a:prstGeom prst="rect">
            <a:avLst/>
          </a:prstGeom>
          <a:solidFill>
            <a:srgbClr val="FFD5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639A8212-60FB-8E18-1ED7-31F4CDDE401B}"/>
              </a:ext>
            </a:extLst>
          </p:cNvPr>
          <p:cNvSpPr/>
          <p:nvPr/>
        </p:nvSpPr>
        <p:spPr bwMode="auto">
          <a:xfrm>
            <a:off x="1219201" y="1552575"/>
            <a:ext cx="6096000" cy="504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2189B1C1-986A-9A7E-C1AE-157BB9012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5" y="412825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DBF5FCEA-7415-51BD-29CE-5F6E945BDA25}"/>
              </a:ext>
            </a:extLst>
          </p:cNvPr>
          <p:cNvSpPr txBox="1"/>
          <p:nvPr/>
        </p:nvSpPr>
        <p:spPr>
          <a:xfrm>
            <a:off x="1190080" y="2581690"/>
            <a:ext cx="39038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不足</a:t>
            </a:r>
            <a:r>
              <a:rPr lang="en-US" altLang="zh-TW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公斤亦以</a:t>
            </a:r>
            <a:r>
              <a:rPr lang="en-US" altLang="zh-TW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公斤收費計算</a:t>
            </a:r>
            <a:r>
              <a:rPr lang="en-US" altLang="zh-TW" sz="20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A31A87C-331C-B364-D3AA-732D06863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15A86B42-EB0D-B33A-FFBF-938F545CD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4039351"/>
            <a:ext cx="545464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$1872			B. $1128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$1008			D. $624</a:t>
            </a:r>
            <a:endParaRPr lang="zh-TW" altLang="en-US" sz="2800" dirty="0"/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E2F44F0F-A08D-CEBD-DBCC-E3D109E55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9822" y="403611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xmlns="" id="{713A5293-3BB6-9120-01DA-CA4AE7717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645057"/>
              </p:ext>
            </p:extLst>
          </p:nvPr>
        </p:nvGraphicFramePr>
        <p:xfrm>
          <a:off x="1219201" y="1054100"/>
          <a:ext cx="6096000" cy="15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29150">
                  <a:extLst>
                    <a:ext uri="{9D8B030D-6E8A-4147-A177-3AD203B41FA5}">
                      <a16:colId xmlns:a16="http://schemas.microsoft.com/office/drawing/2014/main" xmlns="" val="2305884956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1926376727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運輸的水果重量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收費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7450722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首</a:t>
                      </a:r>
                      <a:r>
                        <a:rPr lang="en-US" altLang="zh-CN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zh-CN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公斤的每「公斤」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$1.2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80618808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超過</a:t>
                      </a:r>
                      <a:r>
                        <a:rPr lang="en-US" altLang="zh-TW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zh-TW" altLang="en-US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公斤後的每「公斤」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$2.4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295984647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453F7B04-1F1B-0C1A-53CF-5BA5139948BA}"/>
              </a:ext>
            </a:extLst>
          </p:cNvPr>
          <p:cNvSpPr txBox="1"/>
          <p:nvPr/>
        </p:nvSpPr>
        <p:spPr>
          <a:xfrm>
            <a:off x="814386" y="3018911"/>
            <a:ext cx="771048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519.8kg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水果需要運輸，根據上表，他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應付款多少？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F7C137C0-EF74-0138-A875-0DB9F3FF9964}"/>
              </a:ext>
            </a:extLst>
          </p:cNvPr>
          <p:cNvCxnSpPr/>
          <p:nvPr/>
        </p:nvCxnSpPr>
        <p:spPr bwMode="auto">
          <a:xfrm>
            <a:off x="1400174" y="2981800"/>
            <a:ext cx="32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403AEBE9-459C-99B6-A735-865B7D2C0941}"/>
              </a:ext>
            </a:extLst>
          </p:cNvPr>
          <p:cNvSpPr txBox="1"/>
          <p:nvPr/>
        </p:nvSpPr>
        <p:spPr>
          <a:xfrm>
            <a:off x="2888400" y="3584254"/>
            <a:ext cx="4220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519.8kg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須按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520kg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收費計算。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DC0AD3E1-6FA2-664D-EA68-D2F79C0C8BDD}"/>
              </a:ext>
            </a:extLst>
          </p:cNvPr>
          <p:cNvSpPr txBox="1"/>
          <p:nvPr/>
        </p:nvSpPr>
        <p:spPr>
          <a:xfrm>
            <a:off x="2906968" y="4059080"/>
            <a:ext cx="1750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520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5F677AA3-E277-D0E9-43B5-68715F61503A}"/>
              </a:ext>
            </a:extLst>
          </p:cNvPr>
          <p:cNvSpPr txBox="1"/>
          <p:nvPr/>
        </p:nvSpPr>
        <p:spPr>
          <a:xfrm>
            <a:off x="2638320" y="4496146"/>
            <a:ext cx="1220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420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77969DFC-E68D-F787-9871-D04D2B048444}"/>
              </a:ext>
            </a:extLst>
          </p:cNvPr>
          <p:cNvSpPr txBox="1"/>
          <p:nvPr/>
        </p:nvSpPr>
        <p:spPr>
          <a:xfrm>
            <a:off x="801939" y="4949081"/>
            <a:ext cx="3994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首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100kg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按每公斤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$1.2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收費，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65B45A33-17A8-D39E-E20E-D2C90EC76D6D}"/>
              </a:ext>
            </a:extLst>
          </p:cNvPr>
          <p:cNvSpPr txBox="1"/>
          <p:nvPr/>
        </p:nvSpPr>
        <p:spPr>
          <a:xfrm>
            <a:off x="795336" y="5351760"/>
            <a:ext cx="1823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他應付款：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1FC13E0E-2165-39C1-B4ED-F39CA850052F}"/>
              </a:ext>
            </a:extLst>
          </p:cNvPr>
          <p:cNvSpPr txBox="1"/>
          <p:nvPr/>
        </p:nvSpPr>
        <p:spPr>
          <a:xfrm>
            <a:off x="2316365" y="5351760"/>
            <a:ext cx="3074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2.4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420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FCDE2C4A-74CC-8CBB-336D-78DB272E223C}"/>
              </a:ext>
            </a:extLst>
          </p:cNvPr>
          <p:cNvSpPr txBox="1"/>
          <p:nvPr/>
        </p:nvSpPr>
        <p:spPr>
          <a:xfrm>
            <a:off x="5020754" y="5351760"/>
            <a:ext cx="1408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$1128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36D98EDF-CF70-C79E-BC2C-4BF275E0231A}"/>
              </a:ext>
            </a:extLst>
          </p:cNvPr>
          <p:cNvCxnSpPr/>
          <p:nvPr/>
        </p:nvCxnSpPr>
        <p:spPr bwMode="auto">
          <a:xfrm>
            <a:off x="2316365" y="3514725"/>
            <a:ext cx="12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3" name="文字方塊 15">
            <a:extLst>
              <a:ext uri="{FF2B5EF4-FFF2-40B4-BE49-F238E27FC236}">
                <a16:creationId xmlns:a16="http://schemas.microsoft.com/office/drawing/2014/main" xmlns="" id="{276D8F55-2FE0-45AF-B1D6-7C42CB014FAB}"/>
              </a:ext>
            </a:extLst>
          </p:cNvPr>
          <p:cNvSpPr txBox="1"/>
          <p:nvPr/>
        </p:nvSpPr>
        <p:spPr>
          <a:xfrm>
            <a:off x="4657726" y="4951788"/>
            <a:ext cx="4279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餘下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420kg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按每公斤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$2.4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收費。</a:t>
            </a:r>
          </a:p>
        </p:txBody>
      </p:sp>
    </p:spTree>
    <p:extLst>
      <p:ext uri="{BB962C8B-B14F-4D97-AF65-F5344CB8AC3E}">
        <p14:creationId xmlns:p14="http://schemas.microsoft.com/office/powerpoint/2010/main" val="299412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0" grpId="0" animBg="1"/>
      <p:bldP spid="20" grpId="1" animBg="1"/>
      <p:bldP spid="5" grpId="0" animBg="1"/>
      <p:bldP spid="6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3" grpId="0"/>
      <p:bldP spid="2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4C09C262-762F-711A-AB03-3E9513398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0309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Text Box 135">
            <a:extLst>
              <a:ext uri="{FF2B5EF4-FFF2-40B4-BE49-F238E27FC236}">
                <a16:creationId xmlns:a16="http://schemas.microsoft.com/office/drawing/2014/main" xmlns="" id="{14D6B9F6-6489-B59C-11E3-0BD1BE6A4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2439151"/>
            <a:ext cx="609600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$2713.2			B. $2166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$1938			D. $1550.4</a:t>
            </a:r>
            <a:endParaRPr lang="zh-TW" altLang="en-US" sz="28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B89464A1-2BED-6AC6-5214-282AC4A10625}"/>
              </a:ext>
            </a:extLst>
          </p:cNvPr>
          <p:cNvSpPr txBox="1"/>
          <p:nvPr/>
        </p:nvSpPr>
        <p:spPr>
          <a:xfrm>
            <a:off x="814386" y="904796"/>
            <a:ext cx="791051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小芳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從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29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日至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日在超級市場工作，每天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9:00 a.m.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工作至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5:30 p.m.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。如果在超級市場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工作每小時的薪金是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$45.6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小芳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獲得薪金多少？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7235A4A-27D5-B971-8629-8C9E58435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6E09500A-BB02-722B-2869-1D03682B7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797" y="296733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4237EAB-17CA-7DC1-C866-571D687E6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192" y="4035371"/>
            <a:ext cx="2951162" cy="830997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涉及時間和小數連乘兩個課題。</a:t>
            </a:r>
          </a:p>
        </p:txBody>
      </p:sp>
      <p:pic>
        <p:nvPicPr>
          <p:cNvPr id="8" name="Picture 26" descr="e-BookBtn-yellow">
            <a:extLst>
              <a:ext uri="{FF2B5EF4-FFF2-40B4-BE49-F238E27FC236}">
                <a16:creationId xmlns:a16="http://schemas.microsoft.com/office/drawing/2014/main" xmlns="" id="{2180F275-9FED-EE87-C67F-C3B508A1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4" y="3576584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111">
            <a:extLst>
              <a:ext uri="{FF2B5EF4-FFF2-40B4-BE49-F238E27FC236}">
                <a16:creationId xmlns:a16="http://schemas.microsoft.com/office/drawing/2014/main" xmlns="" id="{94DB1837-347C-B232-A09A-F909138D2E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7550" y="1387475"/>
            <a:ext cx="270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7ACC85E7-408E-7475-DCCF-9A2CF5CBC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0322" y="5052535"/>
            <a:ext cx="23285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共工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作了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天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1" name="Line 111">
            <a:extLst>
              <a:ext uri="{FF2B5EF4-FFF2-40B4-BE49-F238E27FC236}">
                <a16:creationId xmlns:a16="http://schemas.microsoft.com/office/drawing/2014/main" xmlns="" id="{62E309D0-3374-C840-6DCE-FC78C9A9A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8538" y="1878013"/>
            <a:ext cx="428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文本框 28">
            <a:extLst>
              <a:ext uri="{FF2B5EF4-FFF2-40B4-BE49-F238E27FC236}">
                <a16:creationId xmlns:a16="http://schemas.microsoft.com/office/drawing/2014/main" xmlns="" id="{FECB10FF-6A84-8C7D-223F-BC2500751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926" y="4813887"/>
            <a:ext cx="11400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8.5</a:t>
            </a: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  <a:endParaRPr lang="zh-CN" altLang="en-US" sz="20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Line 111">
            <a:extLst>
              <a:ext uri="{FF2B5EF4-FFF2-40B4-BE49-F238E27FC236}">
                <a16:creationId xmlns:a16="http://schemas.microsoft.com/office/drawing/2014/main" xmlns="" id="{7937E13E-31F7-30BE-29D8-E76DCC981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3538" y="2309813"/>
            <a:ext cx="338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文本框 30">
            <a:extLst>
              <a:ext uri="{FF2B5EF4-FFF2-40B4-BE49-F238E27FC236}">
                <a16:creationId xmlns:a16="http://schemas.microsoft.com/office/drawing/2014/main" xmlns="" id="{506A6A4D-C663-B85C-549A-A0D182E44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726" y="4478543"/>
            <a:ext cx="110207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45.6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E47E5FEB-90E7-3E22-1A08-73176F9E3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5" y="3595408"/>
            <a:ext cx="6120000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獲得的薪金 </a:t>
            </a:r>
            <a:endParaRPr lang="en-US" altLang="zh-CN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每小時的薪金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每天的工作時間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工作天數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6" name="文本框 30">
            <a:extLst>
              <a:ext uri="{FF2B5EF4-FFF2-40B4-BE49-F238E27FC236}">
                <a16:creationId xmlns:a16="http://schemas.microsoft.com/office/drawing/2014/main" xmlns="" id="{66AC85AA-9C2B-D6A1-F29D-34A59BEC9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095" y="4947310"/>
            <a:ext cx="151447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1938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18" name="表格 18">
            <a:extLst>
              <a:ext uri="{FF2B5EF4-FFF2-40B4-BE49-F238E27FC236}">
                <a16:creationId xmlns:a16="http://schemas.microsoft.com/office/drawing/2014/main" xmlns="" id="{F8B62885-ECC4-443D-0108-020E191BD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823268"/>
              </p:ext>
            </p:extLst>
          </p:nvPr>
        </p:nvGraphicFramePr>
        <p:xfrm>
          <a:off x="3613775" y="4621995"/>
          <a:ext cx="5220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xmlns="" val="411113157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165233553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103950631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712591647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1511975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31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TW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800" b="0" i="0" strike="noStrike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8700200"/>
                  </a:ext>
                </a:extLst>
              </a:tr>
            </a:tbl>
          </a:graphicData>
        </a:graphic>
      </p:graphicFrame>
      <p:sp>
        <p:nvSpPr>
          <p:cNvPr id="19" name="文本框 9">
            <a:extLst>
              <a:ext uri="{FF2B5EF4-FFF2-40B4-BE49-F238E27FC236}">
                <a16:creationId xmlns:a16="http://schemas.microsoft.com/office/drawing/2014/main" xmlns="" id="{A6FA769B-3F05-C17B-FED0-AE7387C31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119" y="4965372"/>
            <a:ext cx="10810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09:00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本框 9">
            <a:extLst>
              <a:ext uri="{FF2B5EF4-FFF2-40B4-BE49-F238E27FC236}">
                <a16:creationId xmlns:a16="http://schemas.microsoft.com/office/drawing/2014/main" xmlns="" id="{47215E56-B4A6-8FE5-DE03-B40E46FB2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250" y="4965372"/>
            <a:ext cx="10810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17:30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本框 9">
            <a:extLst>
              <a:ext uri="{FF2B5EF4-FFF2-40B4-BE49-F238E27FC236}">
                <a16:creationId xmlns:a16="http://schemas.microsoft.com/office/drawing/2014/main" xmlns="" id="{ECA0B4F4-CB60-7A23-A086-41A87AF2A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941" y="5405246"/>
            <a:ext cx="10229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FF66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17:00</a:t>
            </a:r>
            <a:endParaRPr lang="zh-CN" altLang="en-US" sz="2200" dirty="0">
              <a:solidFill>
                <a:srgbClr val="FF66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xmlns="" id="{33421DC3-B197-1950-D09C-FDC85CB627D6}"/>
              </a:ext>
            </a:extLst>
          </p:cNvPr>
          <p:cNvCxnSpPr/>
          <p:nvPr/>
        </p:nvCxnSpPr>
        <p:spPr bwMode="auto">
          <a:xfrm>
            <a:off x="5450489" y="5193097"/>
            <a:ext cx="1044000" cy="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25" name="文本框 9">
            <a:extLst>
              <a:ext uri="{FF2B5EF4-FFF2-40B4-BE49-F238E27FC236}">
                <a16:creationId xmlns:a16="http://schemas.microsoft.com/office/drawing/2014/main" xmlns="" id="{A64403C8-0E60-891C-BBA3-A6CE73209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0768" y="5373100"/>
            <a:ext cx="8405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FF66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1800" dirty="0">
                <a:solidFill>
                  <a:srgbClr val="FF66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</a:p>
        </p:txBody>
      </p:sp>
      <p:sp>
        <p:nvSpPr>
          <p:cNvPr id="26" name="文本框 9">
            <a:extLst>
              <a:ext uri="{FF2B5EF4-FFF2-40B4-BE49-F238E27FC236}">
                <a16:creationId xmlns:a16="http://schemas.microsoft.com/office/drawing/2014/main" xmlns="" id="{2D2DDADA-969C-5B0D-9A59-38D38D77F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911" y="5404565"/>
            <a:ext cx="10810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FF66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0.5</a:t>
            </a:r>
            <a:r>
              <a:rPr lang="zh-CN" altLang="en-US" sz="1800" dirty="0">
                <a:solidFill>
                  <a:srgbClr val="FF66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</a:p>
        </p:txBody>
      </p: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xmlns="" id="{CC37F302-9A5D-BF2D-2969-1EB192D24F47}"/>
              </a:ext>
            </a:extLst>
          </p:cNvPr>
          <p:cNvCxnSpPr/>
          <p:nvPr/>
        </p:nvCxnSpPr>
        <p:spPr bwMode="auto">
          <a:xfrm>
            <a:off x="5277480" y="5375140"/>
            <a:ext cx="288000" cy="216000"/>
          </a:xfrm>
          <a:prstGeom prst="straightConnector1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xmlns="" id="{CBA2E962-D90C-38A8-EB72-1ECC2FFE1586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151" y="5359900"/>
            <a:ext cx="288000" cy="216000"/>
          </a:xfrm>
          <a:prstGeom prst="straightConnector1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sp>
        <p:nvSpPr>
          <p:cNvPr id="33" name="文本框 9">
            <a:extLst>
              <a:ext uri="{FF2B5EF4-FFF2-40B4-BE49-F238E27FC236}">
                <a16:creationId xmlns:a16="http://schemas.microsoft.com/office/drawing/2014/main" xmlns="" id="{22074B32-AA51-5FA4-898A-D62D8CD2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0419" y="4416011"/>
            <a:ext cx="37612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即由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09:00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工作至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17:30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34" name="文本框 30">
            <a:extLst>
              <a:ext uri="{FF2B5EF4-FFF2-40B4-BE49-F238E27FC236}">
                <a16:creationId xmlns:a16="http://schemas.microsoft.com/office/drawing/2014/main" xmlns="" id="{B543B435-DEFD-7097-22B6-7D040F571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172" y="4477173"/>
            <a:ext cx="116054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8.5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本框 30">
            <a:extLst>
              <a:ext uri="{FF2B5EF4-FFF2-40B4-BE49-F238E27FC236}">
                <a16:creationId xmlns:a16="http://schemas.microsoft.com/office/drawing/2014/main" xmlns="" id="{B06F33F3-D323-5E9D-34B8-AC9A6F974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608" y="4484268"/>
            <a:ext cx="87698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8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5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75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75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25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75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2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75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25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75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7" grpId="1" animBg="1"/>
      <p:bldP spid="10" grpId="0"/>
      <p:bldP spid="10" grpId="1"/>
      <p:bldP spid="12" grpId="0"/>
      <p:bldP spid="12" grpId="1"/>
      <p:bldP spid="14" grpId="0"/>
      <p:bldP spid="14" grpId="1"/>
      <p:bldP spid="15" grpId="0" animBg="1"/>
      <p:bldP spid="15" grpId="1" animBg="1"/>
      <p:bldP spid="16" grpId="0"/>
      <p:bldP spid="16" grpId="1"/>
      <p:bldP spid="19" grpId="0"/>
      <p:bldP spid="19" grpId="1"/>
      <p:bldP spid="21" grpId="0"/>
      <p:bldP spid="21" grpId="1"/>
      <p:bldP spid="22" grpId="0"/>
      <p:bldP spid="22" grpId="1"/>
      <p:bldP spid="25" grpId="0"/>
      <p:bldP spid="25" grpId="1"/>
      <p:bldP spid="26" grpId="0"/>
      <p:bldP spid="26" grpId="1"/>
      <p:bldP spid="33" grpId="0"/>
      <p:bldP spid="33" grpId="1"/>
      <p:bldP spid="34" grpId="0"/>
      <p:bldP spid="34" grpId="1"/>
      <p:bldP spid="35" grpId="0"/>
      <p:bldP spid="3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D314DD17-01B6-9506-A5A7-103FA0B8F5DD}"/>
              </a:ext>
            </a:extLst>
          </p:cNvPr>
          <p:cNvSpPr txBox="1"/>
          <p:nvPr/>
        </p:nvSpPr>
        <p:spPr>
          <a:xfrm>
            <a:off x="814386" y="904796"/>
            <a:ext cx="791051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禮雲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的現金券共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張，它們的總值是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$175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的現金券比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的多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張，他有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的現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金券多少張？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871CC90-2A00-C34B-4BC7-01F0B4F85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xmlns="" id="{9D474F5A-6E35-1EC9-1223-59CB81372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841" y="251224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Text Box 135">
            <a:extLst>
              <a:ext uri="{FF2B5EF4-FFF2-40B4-BE49-F238E27FC236}">
                <a16:creationId xmlns:a16="http://schemas.microsoft.com/office/drawing/2014/main" xmlns="" id="{E7E030DA-E620-A398-D2D0-71A1434D0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2439151"/>
            <a:ext cx="609600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5				B. 10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15				D. 20</a:t>
            </a:r>
            <a:endParaRPr lang="zh-TW" altLang="en-US" sz="2800" dirty="0"/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CF0A3D5D-5AEB-9CF4-9AA3-B8786A9EB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4488" y="242962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5EE85C6F-86C8-B666-8711-4B534F5D57B8}"/>
              </a:ext>
            </a:extLst>
          </p:cNvPr>
          <p:cNvSpPr txBox="1"/>
          <p:nvPr/>
        </p:nvSpPr>
        <p:spPr>
          <a:xfrm>
            <a:off x="1108870" y="3488570"/>
            <a:ext cx="1529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</a:t>
            </a:r>
            <a:r>
              <a:rPr lang="zh-TW" altLang="en-US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現金券</a:t>
            </a:r>
            <a:endParaRPr lang="zh-CN" altLang="en-US" sz="22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41F966CF-09FF-9928-B677-D6BCF0169BAF}"/>
              </a:ext>
            </a:extLst>
          </p:cNvPr>
          <p:cNvSpPr txBox="1"/>
          <p:nvPr/>
        </p:nvSpPr>
        <p:spPr>
          <a:xfrm>
            <a:off x="946945" y="4042350"/>
            <a:ext cx="1529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</a:t>
            </a:r>
            <a:r>
              <a:rPr lang="zh-TW" altLang="en-US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現金券</a:t>
            </a:r>
            <a:endParaRPr lang="zh-CN" altLang="en-US" sz="22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4204C034-336D-8106-3734-0A3152885B06}"/>
              </a:ext>
            </a:extLst>
          </p:cNvPr>
          <p:cNvSpPr/>
          <p:nvPr/>
        </p:nvSpPr>
        <p:spPr bwMode="auto">
          <a:xfrm>
            <a:off x="2476500" y="3571578"/>
            <a:ext cx="2520000" cy="324000"/>
          </a:xfrm>
          <a:prstGeom prst="rect">
            <a:avLst/>
          </a:prstGeom>
          <a:solidFill>
            <a:srgbClr val="DFFF9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38EFAC3C-71F2-992A-DE52-745703C08442}"/>
              </a:ext>
            </a:extLst>
          </p:cNvPr>
          <p:cNvSpPr/>
          <p:nvPr/>
        </p:nvSpPr>
        <p:spPr bwMode="auto">
          <a:xfrm>
            <a:off x="2476500" y="4101963"/>
            <a:ext cx="1800000" cy="324000"/>
          </a:xfrm>
          <a:prstGeom prst="rect">
            <a:avLst/>
          </a:prstGeom>
          <a:solidFill>
            <a:srgbClr val="FCCCE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FB95C6AF-D2CE-F5DF-C292-8712735AA943}"/>
              </a:ext>
            </a:extLst>
          </p:cNvPr>
          <p:cNvSpPr txBox="1"/>
          <p:nvPr/>
        </p:nvSpPr>
        <p:spPr>
          <a:xfrm>
            <a:off x="946945" y="4564654"/>
            <a:ext cx="3110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他有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現金券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6E815C78-31EA-E985-47C4-A497CE116795}"/>
              </a:ext>
            </a:extLst>
          </p:cNvPr>
          <p:cNvSpPr txBox="1"/>
          <p:nvPr/>
        </p:nvSpPr>
        <p:spPr>
          <a:xfrm>
            <a:off x="946945" y="5087874"/>
            <a:ext cx="2097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(25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5)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23E88909-AB15-6BBD-2A0B-6F078A6BE855}"/>
              </a:ext>
            </a:extLst>
          </p:cNvPr>
          <p:cNvSpPr txBox="1"/>
          <p:nvPr/>
        </p:nvSpPr>
        <p:spPr>
          <a:xfrm>
            <a:off x="2728120" y="5087874"/>
            <a:ext cx="2097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10(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68D6CA9B-CD48-DDB8-D21C-56527CE4B46B}"/>
              </a:ext>
            </a:extLst>
          </p:cNvPr>
          <p:cNvCxnSpPr>
            <a:cxnSpLocks/>
          </p:cNvCxnSpPr>
          <p:nvPr/>
        </p:nvCxnSpPr>
        <p:spPr bwMode="auto">
          <a:xfrm>
            <a:off x="4276500" y="3895250"/>
            <a:ext cx="0" cy="216000"/>
          </a:xfrm>
          <a:prstGeom prst="line">
            <a:avLst/>
          </a:prstGeom>
          <a:noFill/>
          <a:ln w="1270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16" name="左大括弧 15">
            <a:extLst>
              <a:ext uri="{FF2B5EF4-FFF2-40B4-BE49-F238E27FC236}">
                <a16:creationId xmlns:a16="http://schemas.microsoft.com/office/drawing/2014/main" xmlns="" id="{A6BFCDF7-B45D-87CE-2150-2B8F14D159AE}"/>
              </a:ext>
            </a:extLst>
          </p:cNvPr>
          <p:cNvSpPr/>
          <p:nvPr/>
        </p:nvSpPr>
        <p:spPr bwMode="auto">
          <a:xfrm rot="16200000">
            <a:off x="4547711" y="3643363"/>
            <a:ext cx="177799" cy="719772"/>
          </a:xfrm>
          <a:prstGeom prst="leftBrace">
            <a:avLst>
              <a:gd name="adj1" fmla="val 1547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F3A31C94-B846-F12F-FCD7-95C9EC2C6FDA}"/>
              </a:ext>
            </a:extLst>
          </p:cNvPr>
          <p:cNvSpPr txBox="1"/>
          <p:nvPr/>
        </p:nvSpPr>
        <p:spPr>
          <a:xfrm>
            <a:off x="4389438" y="4016949"/>
            <a:ext cx="73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左大括弧 17">
            <a:extLst>
              <a:ext uri="{FF2B5EF4-FFF2-40B4-BE49-F238E27FC236}">
                <a16:creationId xmlns:a16="http://schemas.microsoft.com/office/drawing/2014/main" xmlns="" id="{118CBFAE-FBCD-05D3-E679-2B7DD025CEE2}"/>
              </a:ext>
            </a:extLst>
          </p:cNvPr>
          <p:cNvSpPr/>
          <p:nvPr/>
        </p:nvSpPr>
        <p:spPr bwMode="auto">
          <a:xfrm rot="10800000">
            <a:off x="5133975" y="3571577"/>
            <a:ext cx="177799" cy="845481"/>
          </a:xfrm>
          <a:prstGeom prst="leftBrace">
            <a:avLst>
              <a:gd name="adj1" fmla="val 1547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B3141173-C2C3-2F06-2FCB-773022509E6D}"/>
              </a:ext>
            </a:extLst>
          </p:cNvPr>
          <p:cNvSpPr txBox="1"/>
          <p:nvPr/>
        </p:nvSpPr>
        <p:spPr>
          <a:xfrm>
            <a:off x="5300663" y="3794262"/>
            <a:ext cx="73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05FAA928-8190-88F0-6AF4-EFBB64911C96}"/>
              </a:ext>
            </a:extLst>
          </p:cNvPr>
          <p:cNvSpPr txBox="1"/>
          <p:nvPr/>
        </p:nvSpPr>
        <p:spPr>
          <a:xfrm>
            <a:off x="3070532" y="4076653"/>
            <a:ext cx="739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zh-CN" altLang="en-US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endParaRPr lang="zh-CN" altLang="en-US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101FCD69-622E-44A6-51DF-5D85CDEDD5F4}"/>
              </a:ext>
            </a:extLst>
          </p:cNvPr>
          <p:cNvSpPr/>
          <p:nvPr/>
        </p:nvSpPr>
        <p:spPr bwMode="auto">
          <a:xfrm>
            <a:off x="4276500" y="3571578"/>
            <a:ext cx="720000" cy="324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66D988D0-2CE2-A802-EFA7-02CBC9E7DDF0}"/>
              </a:ext>
            </a:extLst>
          </p:cNvPr>
          <p:cNvSpPr txBox="1"/>
          <p:nvPr/>
        </p:nvSpPr>
        <p:spPr>
          <a:xfrm>
            <a:off x="5266687" y="3792834"/>
            <a:ext cx="1484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(25</a:t>
            </a:r>
            <a:r>
              <a:rPr lang="zh-CN" altLang="en-US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5)</a:t>
            </a:r>
            <a:r>
              <a:rPr lang="zh-CN" altLang="en-US" sz="20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endParaRPr lang="zh-CN" altLang="en-US" sz="20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180002DB-3C36-4932-DE07-318C72CB8E65}"/>
              </a:ext>
            </a:extLst>
          </p:cNvPr>
          <p:cNvCxnSpPr/>
          <p:nvPr/>
        </p:nvCxnSpPr>
        <p:spPr bwMode="auto">
          <a:xfrm>
            <a:off x="1949767" y="1363980"/>
            <a:ext cx="3893344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FED5AC63-2DD9-2B8B-256D-6F4A1F00016C}"/>
              </a:ext>
            </a:extLst>
          </p:cNvPr>
          <p:cNvCxnSpPr/>
          <p:nvPr/>
        </p:nvCxnSpPr>
        <p:spPr bwMode="auto">
          <a:xfrm>
            <a:off x="2034778" y="1844040"/>
            <a:ext cx="406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351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7" grpId="1"/>
      <p:bldP spid="8" grpId="0"/>
      <p:bldP spid="8" grpId="1"/>
      <p:bldP spid="9" grpId="0" animBg="1"/>
      <p:bldP spid="9" grpId="1" animBg="1"/>
      <p:bldP spid="10" grpId="0" animBg="1"/>
      <p:bldP spid="10" grpId="1" animBg="1"/>
      <p:bldP spid="11" grpId="0"/>
      <p:bldP spid="11" grpId="1"/>
      <p:bldP spid="12" grpId="0"/>
      <p:bldP spid="12" grpId="1"/>
      <p:bldP spid="13" grpId="0"/>
      <p:bldP spid="13" grpId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/>
      <p:bldP spid="19" grpId="1"/>
      <p:bldP spid="20" grpId="0"/>
      <p:bldP spid="20" grpId="1"/>
      <p:bldP spid="21" grpId="0" animBg="1"/>
      <p:bldP spid="21" grpId="1" animBg="1"/>
      <p:bldP spid="22" grpId="0"/>
      <p:bldP spid="2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C7359FD5-346A-5910-CE4A-24007F7C2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6" y="249992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73AF5DDB-0D87-5857-99A8-D22E983B5E06}"/>
              </a:ext>
            </a:extLst>
          </p:cNvPr>
          <p:cNvSpPr txBox="1"/>
          <p:nvPr/>
        </p:nvSpPr>
        <p:spPr>
          <a:xfrm>
            <a:off x="814386" y="904796"/>
            <a:ext cx="791051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奕朗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參加信用卡積分獎賞計劃，他每消費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，便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可以獲得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分積分。如果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奕朗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用信用卡消費了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$380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，他將獲得積分多少分？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8B85EED-2E89-2F36-2B64-ED03C19EB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6A415F57-CB88-30BF-B0C3-2EA65D295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2410576"/>
            <a:ext cx="609600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190			B. 380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540			D. 760</a:t>
            </a:r>
            <a:endParaRPr lang="zh-TW" altLang="en-US" sz="2800" dirty="0"/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4E8E18C0-5337-9BE2-2C03-4E526BF1D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358" y="241731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F21BEE4E-4423-D7CF-7E6A-DCD873E8F4E2}"/>
              </a:ext>
            </a:extLst>
          </p:cNvPr>
          <p:cNvSpPr/>
          <p:nvPr/>
        </p:nvSpPr>
        <p:spPr bwMode="auto">
          <a:xfrm>
            <a:off x="966642" y="3839161"/>
            <a:ext cx="4248000" cy="396000"/>
          </a:xfrm>
          <a:prstGeom prst="rect">
            <a:avLst/>
          </a:prstGeom>
          <a:solidFill>
            <a:srgbClr val="DFFF9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8B69C472-4977-C857-ADCF-B79B8FCEE6ED}"/>
              </a:ext>
            </a:extLst>
          </p:cNvPr>
          <p:cNvSpPr txBox="1"/>
          <p:nvPr/>
        </p:nvSpPr>
        <p:spPr>
          <a:xfrm>
            <a:off x="5798542" y="3711941"/>
            <a:ext cx="2717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他將獲得積分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B74E1CAD-730E-D4A1-31AD-FCCF40B3E185}"/>
              </a:ext>
            </a:extLst>
          </p:cNvPr>
          <p:cNvSpPr txBox="1"/>
          <p:nvPr/>
        </p:nvSpPr>
        <p:spPr>
          <a:xfrm>
            <a:off x="6127019" y="4235161"/>
            <a:ext cx="2388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(380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E68C11F5-2BE7-4066-20D6-21106C451BA8}"/>
              </a:ext>
            </a:extLst>
          </p:cNvPr>
          <p:cNvSpPr txBox="1"/>
          <p:nvPr/>
        </p:nvSpPr>
        <p:spPr>
          <a:xfrm>
            <a:off x="5798542" y="4766405"/>
            <a:ext cx="2017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190(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D5567F13-E6A7-707F-F199-888C9485F7A3}"/>
              </a:ext>
            </a:extLst>
          </p:cNvPr>
          <p:cNvCxnSpPr/>
          <p:nvPr/>
        </p:nvCxnSpPr>
        <p:spPr bwMode="auto">
          <a:xfrm>
            <a:off x="902287" y="2277346"/>
            <a:ext cx="79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1E8E1C14-ABA2-08F8-64D6-39614CDEB179}"/>
              </a:ext>
            </a:extLst>
          </p:cNvPr>
          <p:cNvCxnSpPr/>
          <p:nvPr/>
        </p:nvCxnSpPr>
        <p:spPr bwMode="auto">
          <a:xfrm>
            <a:off x="7091502" y="1843820"/>
            <a:ext cx="10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EBA594BC-FF89-545F-4E10-CCB7489096F0}"/>
              </a:ext>
            </a:extLst>
          </p:cNvPr>
          <p:cNvCxnSpPr>
            <a:cxnSpLocks/>
          </p:cNvCxnSpPr>
          <p:nvPr/>
        </p:nvCxnSpPr>
        <p:spPr bwMode="auto">
          <a:xfrm>
            <a:off x="6255112" y="1401382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DCC65D56-C7CE-C047-0367-FA11C1101564}"/>
              </a:ext>
            </a:extLst>
          </p:cNvPr>
          <p:cNvCxnSpPr>
            <a:cxnSpLocks/>
          </p:cNvCxnSpPr>
          <p:nvPr/>
        </p:nvCxnSpPr>
        <p:spPr bwMode="auto">
          <a:xfrm>
            <a:off x="928686" y="1835132"/>
            <a:ext cx="29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7074D0F8-3C4B-8C39-9AE2-E9D2B80F9047}"/>
              </a:ext>
            </a:extLst>
          </p:cNvPr>
          <p:cNvSpPr/>
          <p:nvPr/>
        </p:nvSpPr>
        <p:spPr bwMode="auto">
          <a:xfrm>
            <a:off x="966642" y="3839161"/>
            <a:ext cx="504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C0667FF7-BCFC-91A1-ECD4-0ABE6D3C91B3}"/>
              </a:ext>
            </a:extLst>
          </p:cNvPr>
          <p:cNvSpPr/>
          <p:nvPr/>
        </p:nvSpPr>
        <p:spPr bwMode="auto">
          <a:xfrm>
            <a:off x="4710642" y="3839161"/>
            <a:ext cx="504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EDB085E8-EA76-5CBD-B18F-B6979CE56723}"/>
              </a:ext>
            </a:extLst>
          </p:cNvPr>
          <p:cNvSpPr/>
          <p:nvPr/>
        </p:nvSpPr>
        <p:spPr bwMode="auto">
          <a:xfrm>
            <a:off x="1470642" y="3839161"/>
            <a:ext cx="504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6D405046-7916-157C-F30E-567F9880AD37}"/>
              </a:ext>
            </a:extLst>
          </p:cNvPr>
          <p:cNvSpPr/>
          <p:nvPr/>
        </p:nvSpPr>
        <p:spPr bwMode="auto">
          <a:xfrm>
            <a:off x="1974642" y="3839161"/>
            <a:ext cx="504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C40658CC-5C32-CAAB-AF1F-293CB91950A8}"/>
              </a:ext>
            </a:extLst>
          </p:cNvPr>
          <p:cNvSpPr/>
          <p:nvPr/>
        </p:nvSpPr>
        <p:spPr bwMode="auto">
          <a:xfrm>
            <a:off x="2478642" y="3839161"/>
            <a:ext cx="2232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……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AFA24133-C3B6-7F65-FDA0-B51BB9187EFE}"/>
              </a:ext>
            </a:extLst>
          </p:cNvPr>
          <p:cNvSpPr txBox="1"/>
          <p:nvPr/>
        </p:nvSpPr>
        <p:spPr>
          <a:xfrm>
            <a:off x="911161" y="4422533"/>
            <a:ext cx="648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altLang="zh-TW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</a:p>
          <a:p>
            <a:pPr algn="ctr">
              <a:lnSpc>
                <a:spcPts val="1800"/>
              </a:lnSpc>
            </a:pPr>
            <a:r>
              <a:rPr lang="zh-CN" altLang="en-US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endParaRPr lang="zh-CN" altLang="en-US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箭號: 向下 22">
            <a:extLst>
              <a:ext uri="{FF2B5EF4-FFF2-40B4-BE49-F238E27FC236}">
                <a16:creationId xmlns:a16="http://schemas.microsoft.com/office/drawing/2014/main" xmlns="" id="{9F10B04B-22C3-11C7-B091-2E912E01E2A7}"/>
              </a:ext>
            </a:extLst>
          </p:cNvPr>
          <p:cNvSpPr/>
          <p:nvPr/>
        </p:nvSpPr>
        <p:spPr bwMode="auto">
          <a:xfrm>
            <a:off x="1171623" y="4267446"/>
            <a:ext cx="117063" cy="144000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33C165B3-C8C8-B301-B029-5A08F93AAC3A}"/>
              </a:ext>
            </a:extLst>
          </p:cNvPr>
          <p:cNvSpPr txBox="1"/>
          <p:nvPr/>
        </p:nvSpPr>
        <p:spPr>
          <a:xfrm>
            <a:off x="1406837" y="4422533"/>
            <a:ext cx="648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altLang="zh-TW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</a:p>
          <a:p>
            <a:pPr algn="ctr">
              <a:lnSpc>
                <a:spcPts val="1800"/>
              </a:lnSpc>
            </a:pPr>
            <a:r>
              <a:rPr lang="zh-CN" altLang="en-US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endParaRPr lang="zh-CN" altLang="en-US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E3E848F7-A345-D3B4-427C-A3DF692F0B4F}"/>
              </a:ext>
            </a:extLst>
          </p:cNvPr>
          <p:cNvSpPr txBox="1"/>
          <p:nvPr/>
        </p:nvSpPr>
        <p:spPr>
          <a:xfrm>
            <a:off x="1902513" y="4422533"/>
            <a:ext cx="648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altLang="zh-TW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</a:p>
          <a:p>
            <a:pPr algn="ctr">
              <a:lnSpc>
                <a:spcPts val="1800"/>
              </a:lnSpc>
            </a:pPr>
            <a:r>
              <a:rPr lang="zh-CN" altLang="en-US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endParaRPr lang="zh-CN" altLang="en-US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箭號: 向下 27">
            <a:extLst>
              <a:ext uri="{FF2B5EF4-FFF2-40B4-BE49-F238E27FC236}">
                <a16:creationId xmlns:a16="http://schemas.microsoft.com/office/drawing/2014/main" xmlns="" id="{0E3D147D-3146-0635-575C-3C77D1833748}"/>
              </a:ext>
            </a:extLst>
          </p:cNvPr>
          <p:cNvSpPr/>
          <p:nvPr/>
        </p:nvSpPr>
        <p:spPr bwMode="auto">
          <a:xfrm>
            <a:off x="1664110" y="4267446"/>
            <a:ext cx="117063" cy="144000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箭號: 向下 28">
            <a:extLst>
              <a:ext uri="{FF2B5EF4-FFF2-40B4-BE49-F238E27FC236}">
                <a16:creationId xmlns:a16="http://schemas.microsoft.com/office/drawing/2014/main" xmlns="" id="{D5AA0327-9137-CC4B-9534-9F6C53BED000}"/>
              </a:ext>
            </a:extLst>
          </p:cNvPr>
          <p:cNvSpPr/>
          <p:nvPr/>
        </p:nvSpPr>
        <p:spPr bwMode="auto">
          <a:xfrm>
            <a:off x="2168109" y="4267446"/>
            <a:ext cx="117063" cy="144000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箭號: 向下 29">
            <a:extLst>
              <a:ext uri="{FF2B5EF4-FFF2-40B4-BE49-F238E27FC236}">
                <a16:creationId xmlns:a16="http://schemas.microsoft.com/office/drawing/2014/main" xmlns="" id="{B307050D-AC61-4273-F433-1D947554B9D0}"/>
              </a:ext>
            </a:extLst>
          </p:cNvPr>
          <p:cNvSpPr/>
          <p:nvPr/>
        </p:nvSpPr>
        <p:spPr bwMode="auto">
          <a:xfrm>
            <a:off x="4919280" y="4267446"/>
            <a:ext cx="117063" cy="144000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3FD772C1-4334-8AFB-2E58-BAB13B87387B}"/>
              </a:ext>
            </a:extLst>
          </p:cNvPr>
          <p:cNvSpPr txBox="1"/>
          <p:nvPr/>
        </p:nvSpPr>
        <p:spPr>
          <a:xfrm>
            <a:off x="4666173" y="4422533"/>
            <a:ext cx="648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altLang="zh-TW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</a:p>
          <a:p>
            <a:pPr algn="ctr">
              <a:lnSpc>
                <a:spcPts val="1800"/>
              </a:lnSpc>
            </a:pPr>
            <a:r>
              <a:rPr lang="zh-CN" altLang="en-US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endParaRPr lang="zh-CN" altLang="en-US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DB8C78AF-B814-C2C2-5A4E-DE15A3DA45C2}"/>
              </a:ext>
            </a:extLst>
          </p:cNvPr>
          <p:cNvSpPr txBox="1"/>
          <p:nvPr/>
        </p:nvSpPr>
        <p:spPr>
          <a:xfrm>
            <a:off x="3278097" y="4267446"/>
            <a:ext cx="648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……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左大括弧 32">
            <a:extLst>
              <a:ext uri="{FF2B5EF4-FFF2-40B4-BE49-F238E27FC236}">
                <a16:creationId xmlns:a16="http://schemas.microsoft.com/office/drawing/2014/main" xmlns="" id="{D435362A-318C-AD74-EE16-36E3A2922799}"/>
              </a:ext>
            </a:extLst>
          </p:cNvPr>
          <p:cNvSpPr/>
          <p:nvPr/>
        </p:nvSpPr>
        <p:spPr bwMode="auto">
          <a:xfrm rot="5400000">
            <a:off x="3000641" y="1597107"/>
            <a:ext cx="180000" cy="4248000"/>
          </a:xfrm>
          <a:prstGeom prst="leftBrace">
            <a:avLst>
              <a:gd name="adj1" fmla="val 28029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59F449C2-69E6-7B47-4DD1-E7F225C540E1}"/>
              </a:ext>
            </a:extLst>
          </p:cNvPr>
          <p:cNvSpPr txBox="1"/>
          <p:nvPr/>
        </p:nvSpPr>
        <p:spPr>
          <a:xfrm>
            <a:off x="2535780" y="3270729"/>
            <a:ext cx="10473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2000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$380</a:t>
            </a:r>
            <a:endParaRPr kumimoji="1" lang="zh-CN" alt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A8DA04D1-53F1-B37C-CF87-0BDDA96670A0}"/>
              </a:ext>
            </a:extLst>
          </p:cNvPr>
          <p:cNvSpPr txBox="1"/>
          <p:nvPr/>
        </p:nvSpPr>
        <p:spPr>
          <a:xfrm>
            <a:off x="901623" y="4904655"/>
            <a:ext cx="487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他消費了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(380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5)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「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$5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」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5796E5F0-371B-8452-2713-F1B9BE9DFAB9}"/>
              </a:ext>
            </a:extLst>
          </p:cNvPr>
          <p:cNvSpPr txBox="1"/>
          <p:nvPr/>
        </p:nvSpPr>
        <p:spPr>
          <a:xfrm>
            <a:off x="928686" y="5369021"/>
            <a:ext cx="4168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「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$5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」可得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2.5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分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70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7" grpId="1" animBg="1"/>
      <p:bldP spid="8" grpId="0"/>
      <p:bldP spid="8" grpId="1"/>
      <p:bldP spid="9" grpId="0"/>
      <p:bldP spid="9" grpId="1"/>
      <p:bldP spid="10" grpId="0"/>
      <p:bldP spid="10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6" grpId="0"/>
      <p:bldP spid="26" grpId="1"/>
      <p:bldP spid="27" grpId="0"/>
      <p:bldP spid="27" grpId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2" grpId="0"/>
      <p:bldP spid="32" grpId="1"/>
      <p:bldP spid="33" grpId="0" animBg="1"/>
      <p:bldP spid="33" grpId="1" animBg="1"/>
      <p:bldP spid="34" grpId="0"/>
      <p:bldP spid="34" grpId="1"/>
      <p:bldP spid="38" grpId="0"/>
      <p:bldP spid="38" grpId="1"/>
      <p:bldP spid="39" grpId="0"/>
      <p:bldP spid="3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考核課題">
            <a:hlinkClick r:id="rId4" action="ppaction://hlinksldjump"/>
            <a:extLst>
              <a:ext uri="{FF2B5EF4-FFF2-40B4-BE49-F238E27FC236}">
                <a16:creationId xmlns:a16="http://schemas.microsoft.com/office/drawing/2014/main" xmlns="" id="{1B0C9437-2537-DDEB-CCD8-CA3C16F05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:a16="http://schemas.microsoft.com/office/drawing/2014/main" xmlns="" id="{9155FE0F-C26D-5E52-4949-A5DF914E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 dirty="0"/>
              <a:t>測驗時間</a:t>
            </a:r>
            <a:r>
              <a:rPr kumimoji="0" lang="zh-TW" altLang="en-US" sz="1800" b="1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 dirty="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17EA6AD1-353A-2488-BDCA-820A68687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086" y="210622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B8A025D1-7CE9-DF71-672F-46044D8EC4CA}"/>
              </a:ext>
            </a:extLst>
          </p:cNvPr>
          <p:cNvSpPr txBox="1"/>
          <p:nvPr/>
        </p:nvSpPr>
        <p:spPr>
          <a:xfrm>
            <a:off x="814385" y="904796"/>
            <a:ext cx="6131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一種</a:t>
            </a:r>
            <a:r>
              <a:rPr lang="zh-CN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平面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圖形</a:t>
            </a:r>
            <a:r>
              <a:rPr lang="zh-CN" altLang="en-US" sz="2800" b="1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軸對稱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圖形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9EF7FAA-608F-F939-FD82-01F7DC579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BC4E1439-34AA-45AD-FD64-1E468A77F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4" y="1521576"/>
            <a:ext cx="661352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菱形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正方形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直角梯形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等邊三角形</a:t>
            </a: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01DFBE16-98FB-7993-07F5-74055F8A8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0356" y="204980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Text Box 135">
            <a:extLst>
              <a:ext uri="{FF2B5EF4-FFF2-40B4-BE49-F238E27FC236}">
                <a16:creationId xmlns:a16="http://schemas.microsoft.com/office/drawing/2014/main" xmlns="" id="{EA4CF9FB-4799-E533-09F5-61626EA97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2742320"/>
            <a:ext cx="8350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 Box 135">
            <a:extLst>
              <a:ext uri="{FF2B5EF4-FFF2-40B4-BE49-F238E27FC236}">
                <a16:creationId xmlns:a16="http://schemas.microsoft.com/office/drawing/2014/main" xmlns="" id="{955B7186-DD07-9285-25A4-433F00A5E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888" y="2742320"/>
            <a:ext cx="8350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 Box 135">
            <a:extLst>
              <a:ext uri="{FF2B5EF4-FFF2-40B4-BE49-F238E27FC236}">
                <a16:creationId xmlns:a16="http://schemas.microsoft.com/office/drawing/2014/main" xmlns="" id="{1CFCA00A-EA74-B35D-05DE-ED3E42CC2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4123620"/>
            <a:ext cx="8350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 Box 135">
            <a:extLst>
              <a:ext uri="{FF2B5EF4-FFF2-40B4-BE49-F238E27FC236}">
                <a16:creationId xmlns:a16="http://schemas.microsoft.com/office/drawing/2014/main" xmlns="" id="{A7F6272E-7F8C-EB94-F748-7E8C2577D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888" y="4123620"/>
            <a:ext cx="8350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菱形 10">
            <a:extLst>
              <a:ext uri="{FF2B5EF4-FFF2-40B4-BE49-F238E27FC236}">
                <a16:creationId xmlns:a16="http://schemas.microsoft.com/office/drawing/2014/main" xmlns="" id="{FBA30720-319C-1DD0-B6F9-4C1060D5C4B6}"/>
              </a:ext>
            </a:extLst>
          </p:cNvPr>
          <p:cNvSpPr/>
          <p:nvPr/>
        </p:nvSpPr>
        <p:spPr bwMode="auto">
          <a:xfrm>
            <a:off x="1536701" y="2815459"/>
            <a:ext cx="1778000" cy="787020"/>
          </a:xfrm>
          <a:prstGeom prst="diamond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7AB75247-EB80-2169-894B-4C3310AF7EC7}"/>
              </a:ext>
            </a:extLst>
          </p:cNvPr>
          <p:cNvSpPr/>
          <p:nvPr/>
        </p:nvSpPr>
        <p:spPr bwMode="auto">
          <a:xfrm>
            <a:off x="5230814" y="2869320"/>
            <a:ext cx="828000" cy="828000"/>
          </a:xfrm>
          <a:prstGeom prst="rect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等腰三角形 12">
            <a:extLst>
              <a:ext uri="{FF2B5EF4-FFF2-40B4-BE49-F238E27FC236}">
                <a16:creationId xmlns:a16="http://schemas.microsoft.com/office/drawing/2014/main" xmlns="" id="{3ED952BE-14C3-DC10-47F2-7DA1602E6B25}"/>
              </a:ext>
            </a:extLst>
          </p:cNvPr>
          <p:cNvSpPr/>
          <p:nvPr/>
        </p:nvSpPr>
        <p:spPr bwMode="auto">
          <a:xfrm>
            <a:off x="5223389" y="4272717"/>
            <a:ext cx="864000" cy="748246"/>
          </a:xfrm>
          <a:prstGeom prst="triangl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xmlns="" id="{0EECDF15-4374-6DCC-2E8C-1D23E47309A4}"/>
              </a:ext>
            </a:extLst>
          </p:cNvPr>
          <p:cNvSpPr/>
          <p:nvPr/>
        </p:nvSpPr>
        <p:spPr bwMode="auto">
          <a:xfrm>
            <a:off x="1560195" y="4243082"/>
            <a:ext cx="1038687" cy="754810"/>
          </a:xfrm>
          <a:custGeom>
            <a:avLst/>
            <a:gdLst>
              <a:gd name="connsiteX0" fmla="*/ 0 w 1038687"/>
              <a:gd name="connsiteY0" fmla="*/ 0 h 754602"/>
              <a:gd name="connsiteX1" fmla="*/ 0 w 1038687"/>
              <a:gd name="connsiteY1" fmla="*/ 754602 h 754602"/>
              <a:gd name="connsiteX2" fmla="*/ 1038687 w 1038687"/>
              <a:gd name="connsiteY2" fmla="*/ 754602 h 754602"/>
              <a:gd name="connsiteX3" fmla="*/ 550415 w 1038687"/>
              <a:gd name="connsiteY3" fmla="*/ 35511 h 754602"/>
              <a:gd name="connsiteX4" fmla="*/ 0 w 1038687"/>
              <a:gd name="connsiteY4" fmla="*/ 0 h 754602"/>
              <a:gd name="connsiteX0" fmla="*/ 0 w 1038687"/>
              <a:gd name="connsiteY0" fmla="*/ 208 h 754810"/>
              <a:gd name="connsiteX1" fmla="*/ 0 w 1038687"/>
              <a:gd name="connsiteY1" fmla="*/ 754810 h 754810"/>
              <a:gd name="connsiteX2" fmla="*/ 1038687 w 1038687"/>
              <a:gd name="connsiteY2" fmla="*/ 754810 h 754810"/>
              <a:gd name="connsiteX3" fmla="*/ 536127 w 1038687"/>
              <a:gd name="connsiteY3" fmla="*/ 0 h 754810"/>
              <a:gd name="connsiteX4" fmla="*/ 0 w 1038687"/>
              <a:gd name="connsiteY4" fmla="*/ 208 h 754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8687" h="754810">
                <a:moveTo>
                  <a:pt x="0" y="208"/>
                </a:moveTo>
                <a:lnTo>
                  <a:pt x="0" y="754810"/>
                </a:lnTo>
                <a:lnTo>
                  <a:pt x="1038687" y="754810"/>
                </a:lnTo>
                <a:lnTo>
                  <a:pt x="536127" y="0"/>
                </a:lnTo>
                <a:lnTo>
                  <a:pt x="0" y="208"/>
                </a:lnTo>
                <a:close/>
              </a:path>
            </a:pathLst>
          </a:cu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83B5CF0A-4535-86B3-BF19-19F1A3DE61CC}"/>
              </a:ext>
            </a:extLst>
          </p:cNvPr>
          <p:cNvCxnSpPr>
            <a:cxnSpLocks/>
          </p:cNvCxnSpPr>
          <p:nvPr/>
        </p:nvCxnSpPr>
        <p:spPr bwMode="auto">
          <a:xfrm>
            <a:off x="1314086" y="3208969"/>
            <a:ext cx="2248264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DD220709-72D2-2A6F-61A0-AAF6E11A74A2}"/>
              </a:ext>
            </a:extLst>
          </p:cNvPr>
          <p:cNvCxnSpPr>
            <a:cxnSpLocks/>
          </p:cNvCxnSpPr>
          <p:nvPr/>
        </p:nvCxnSpPr>
        <p:spPr bwMode="auto">
          <a:xfrm>
            <a:off x="5073650" y="3283320"/>
            <a:ext cx="122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25AB34D3-DB3E-8325-05F1-FEA666F20A08}"/>
              </a:ext>
            </a:extLst>
          </p:cNvPr>
          <p:cNvCxnSpPr>
            <a:cxnSpLocks/>
          </p:cNvCxnSpPr>
          <p:nvPr/>
        </p:nvCxnSpPr>
        <p:spPr bwMode="auto">
          <a:xfrm>
            <a:off x="5644814" y="2713745"/>
            <a:ext cx="0" cy="115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DFCD2432-98AC-B65F-037D-6BD4EEF8CFA9}"/>
              </a:ext>
            </a:extLst>
          </p:cNvPr>
          <p:cNvCxnSpPr>
            <a:cxnSpLocks/>
          </p:cNvCxnSpPr>
          <p:nvPr/>
        </p:nvCxnSpPr>
        <p:spPr bwMode="auto">
          <a:xfrm>
            <a:off x="2416176" y="2632969"/>
            <a:ext cx="0" cy="115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8139B2E5-58B4-1419-72B8-AE7B4EF04FCB}"/>
              </a:ext>
            </a:extLst>
          </p:cNvPr>
          <p:cNvCxnSpPr>
            <a:cxnSpLocks/>
          </p:cNvCxnSpPr>
          <p:nvPr/>
        </p:nvCxnSpPr>
        <p:spPr bwMode="auto">
          <a:xfrm>
            <a:off x="5654339" y="4118713"/>
            <a:ext cx="0" cy="115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50895B05-8E6F-1D95-AF8A-A954121DB208}"/>
              </a:ext>
            </a:extLst>
          </p:cNvPr>
          <p:cNvCxnSpPr>
            <a:cxnSpLocks/>
          </p:cNvCxnSpPr>
          <p:nvPr/>
        </p:nvCxnSpPr>
        <p:spPr bwMode="auto">
          <a:xfrm rot="3600000">
            <a:off x="5562958" y="4255587"/>
            <a:ext cx="0" cy="115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6CE23CEC-3617-7B58-D1CA-F8263CBD2F60}"/>
              </a:ext>
            </a:extLst>
          </p:cNvPr>
          <p:cNvCxnSpPr>
            <a:cxnSpLocks/>
          </p:cNvCxnSpPr>
          <p:nvPr/>
        </p:nvCxnSpPr>
        <p:spPr bwMode="auto">
          <a:xfrm rot="18000000" flipV="1">
            <a:off x="5738295" y="4242052"/>
            <a:ext cx="0" cy="115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1077D4E6-AA24-3BD3-3204-96E222E2BB81}"/>
              </a:ext>
            </a:extLst>
          </p:cNvPr>
          <p:cNvSpPr txBox="1"/>
          <p:nvPr/>
        </p:nvSpPr>
        <p:spPr>
          <a:xfrm>
            <a:off x="1211262" y="5020963"/>
            <a:ext cx="3349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不是軸</a:t>
            </a:r>
            <a:r>
              <a:rPr lang="zh-TW" altLang="en-US" sz="240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對稱圖形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xmlns="" id="{CE9969C4-6C4C-DA3F-9BD4-0F8783B4B6EF}"/>
              </a:ext>
            </a:extLst>
          </p:cNvPr>
          <p:cNvCxnSpPr>
            <a:cxnSpLocks/>
          </p:cNvCxnSpPr>
          <p:nvPr/>
        </p:nvCxnSpPr>
        <p:spPr bwMode="auto">
          <a:xfrm>
            <a:off x="4065966" y="1428016"/>
            <a:ext cx="254727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29695061-FBBF-3632-36C8-45C5B4417C69}"/>
              </a:ext>
            </a:extLst>
          </p:cNvPr>
          <p:cNvCxnSpPr>
            <a:cxnSpLocks/>
          </p:cNvCxnSpPr>
          <p:nvPr/>
        </p:nvCxnSpPr>
        <p:spPr bwMode="auto">
          <a:xfrm flipH="1">
            <a:off x="5171951" y="2784587"/>
            <a:ext cx="972000" cy="97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E0C19AF4-2AEC-B96C-41D5-107D61E1317C}"/>
              </a:ext>
            </a:extLst>
          </p:cNvPr>
          <p:cNvCxnSpPr>
            <a:cxnSpLocks/>
          </p:cNvCxnSpPr>
          <p:nvPr/>
        </p:nvCxnSpPr>
        <p:spPr bwMode="auto">
          <a:xfrm>
            <a:off x="5148141" y="2787719"/>
            <a:ext cx="972000" cy="972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11660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8" grpId="0" animBg="1"/>
      <p:bldP spid="18" grpId="1" animBg="1"/>
      <p:bldP spid="33" grpId="0"/>
      <p:bldP spid="3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3F9F664-6DA9-1FB6-F455-B56962ACB4DB}"/>
              </a:ext>
            </a:extLst>
          </p:cNvPr>
          <p:cNvSpPr txBox="1"/>
          <p:nvPr/>
        </p:nvSpPr>
        <p:spPr>
          <a:xfrm>
            <a:off x="933070" y="3725500"/>
            <a:ext cx="772001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中，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智傑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步行至分岔路口時，他會左轉繼續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步行。他跟着向哪一方步行？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57BC23CF-253A-6F8C-9DED-A491428A2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025" y="485878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F148E01-AD61-C073-6DA9-F6904A9A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123" y="3725500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1D729646-4CDD-C01F-B508-DFC028D53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1395" y="480873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Text Box 135">
            <a:extLst>
              <a:ext uri="{FF2B5EF4-FFF2-40B4-BE49-F238E27FC236}">
                <a16:creationId xmlns:a16="http://schemas.microsoft.com/office/drawing/2014/main" xmlns="" id="{DE68BD59-57C8-55EB-E328-2C0DEF903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749" y="3039607"/>
            <a:ext cx="785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b="0" i="0" strike="noStrike" baseline="0" dirty="0">
                <a:ea typeface="DFKai-SB" panose="03000509000000000000" pitchFamily="65" charset="-120"/>
                <a:cs typeface="Arial" panose="020B0604020202020204" pitchFamily="34" charset="0"/>
              </a:rPr>
              <a:t>智傑</a:t>
            </a:r>
            <a:endParaRPr lang="zh-TW" altLang="en-US" sz="2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 Box 135">
            <a:extLst>
              <a:ext uri="{FF2B5EF4-FFF2-40B4-BE49-F238E27FC236}">
                <a16:creationId xmlns:a16="http://schemas.microsoft.com/office/drawing/2014/main" xmlns="" id="{68A1E643-F363-0CAA-586C-7C0B40C6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678" y="1482806"/>
            <a:ext cx="5512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b="0" i="0" strike="noStrike" baseline="0" dirty="0"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endParaRPr lang="zh-TW" altLang="en-US" sz="1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xmlns="" id="{06457F49-2C1B-02D3-C4BB-29D1DDC5623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25739" y="793070"/>
            <a:ext cx="2709251" cy="2685311"/>
          </a:xfrm>
          <a:prstGeom prst="rect">
            <a:avLst/>
          </a:prstGeom>
        </p:spPr>
      </p:pic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F28D6373-B4BA-AABE-B8AB-61E0D60D5A1D}"/>
              </a:ext>
            </a:extLst>
          </p:cNvPr>
          <p:cNvGrpSpPr/>
          <p:nvPr/>
        </p:nvGrpSpPr>
        <p:grpSpPr>
          <a:xfrm>
            <a:off x="5119220" y="1509547"/>
            <a:ext cx="792000" cy="288000"/>
            <a:chOff x="4009512" y="2240545"/>
            <a:chExt cx="792000" cy="288000"/>
          </a:xfrm>
        </p:grpSpPr>
        <p:cxnSp>
          <p:nvCxnSpPr>
            <p:cNvPr id="14" name="直線單箭頭接點 13">
              <a:extLst>
                <a:ext uri="{FF2B5EF4-FFF2-40B4-BE49-F238E27FC236}">
                  <a16:creationId xmlns:a16="http://schemas.microsoft.com/office/drawing/2014/main" xmlns="" id="{A76878A2-BE5D-D978-C173-CC2AEE4DA2D7}"/>
                </a:ext>
              </a:extLst>
            </p:cNvPr>
            <p:cNvCxnSpPr/>
            <p:nvPr/>
          </p:nvCxnSpPr>
          <p:spPr bwMode="auto">
            <a:xfrm>
              <a:off x="4009512" y="2379216"/>
              <a:ext cx="792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xmlns="" id="{5F2FC7E6-81D3-4D27-7EF1-0FF5D0356D2C}"/>
                </a:ext>
              </a:extLst>
            </p:cNvPr>
            <p:cNvCxnSpPr/>
            <p:nvPr/>
          </p:nvCxnSpPr>
          <p:spPr bwMode="auto">
            <a:xfrm>
              <a:off x="4456589" y="2240545"/>
              <a:ext cx="0" cy="288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8" name="Text Box 135">
            <a:extLst>
              <a:ext uri="{FF2B5EF4-FFF2-40B4-BE49-F238E27FC236}">
                <a16:creationId xmlns:a16="http://schemas.microsoft.com/office/drawing/2014/main" xmlns="" id="{BC752839-3782-0C11-7D37-E86667CF9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325" y="1464745"/>
            <a:ext cx="398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1800" b="0" i="0" strike="noStrike" baseline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北</a:t>
            </a:r>
            <a:endParaRPr lang="zh-TW" altLang="en-US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Text Box 135">
            <a:extLst>
              <a:ext uri="{FF2B5EF4-FFF2-40B4-BE49-F238E27FC236}">
                <a16:creationId xmlns:a16="http://schemas.microsoft.com/office/drawing/2014/main" xmlns="" id="{BBC5302F-F6F8-CB19-D81D-D4FDCCDAE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9288" y="1751552"/>
            <a:ext cx="398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東</a:t>
            </a:r>
            <a:endParaRPr lang="zh-TW" altLang="en-US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Text Box 135">
            <a:extLst>
              <a:ext uri="{FF2B5EF4-FFF2-40B4-BE49-F238E27FC236}">
                <a16:creationId xmlns:a16="http://schemas.microsoft.com/office/drawing/2014/main" xmlns="" id="{C8162D22-8DE2-C565-EFE6-A53E7A861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3077" y="1454674"/>
            <a:ext cx="398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南</a:t>
            </a:r>
            <a:endParaRPr lang="zh-TW" altLang="en-US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Text Box 135">
            <a:extLst>
              <a:ext uri="{FF2B5EF4-FFF2-40B4-BE49-F238E27FC236}">
                <a16:creationId xmlns:a16="http://schemas.microsoft.com/office/drawing/2014/main" xmlns="" id="{EF2A71A1-E4C7-816D-D6C8-370DB51CA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215" y="1218342"/>
            <a:ext cx="398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</a:t>
            </a:r>
            <a:endParaRPr lang="zh-TW" altLang="en-US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xmlns="" id="{F2806428-C35D-3FC6-2B5B-B30C15EC315A}"/>
              </a:ext>
            </a:extLst>
          </p:cNvPr>
          <p:cNvCxnSpPr/>
          <p:nvPr/>
        </p:nvCxnSpPr>
        <p:spPr bwMode="auto">
          <a:xfrm flipH="1" flipV="1">
            <a:off x="3311903" y="1850640"/>
            <a:ext cx="540000" cy="54000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 type="triangle"/>
          </a:ln>
        </p:spPr>
      </p:cxnSp>
      <p:sp>
        <p:nvSpPr>
          <p:cNvPr id="24" name="Text Box 135">
            <a:extLst>
              <a:ext uri="{FF2B5EF4-FFF2-40B4-BE49-F238E27FC236}">
                <a16:creationId xmlns:a16="http://schemas.microsoft.com/office/drawing/2014/main" xmlns="" id="{3E924589-3FD7-46F6-4F28-069A833F2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4432" y="2478229"/>
            <a:ext cx="5187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左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Text Box 135">
            <a:extLst>
              <a:ext uri="{FF2B5EF4-FFF2-40B4-BE49-F238E27FC236}">
                <a16:creationId xmlns:a16="http://schemas.microsoft.com/office/drawing/2014/main" xmlns="" id="{D24E3874-DAAD-D203-22C5-632B28E63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927" y="3074093"/>
            <a:ext cx="5187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右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8C1957FE-8A16-102F-AF03-82D683A23E93}"/>
              </a:ext>
            </a:extLst>
          </p:cNvPr>
          <p:cNvCxnSpPr/>
          <p:nvPr/>
        </p:nvCxnSpPr>
        <p:spPr bwMode="auto">
          <a:xfrm flipV="1">
            <a:off x="3634776" y="2421383"/>
            <a:ext cx="216000" cy="216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1AADF9D0-E0E6-7E8B-2E69-7E80EADD19C4}"/>
              </a:ext>
            </a:extLst>
          </p:cNvPr>
          <p:cNvCxnSpPr/>
          <p:nvPr/>
        </p:nvCxnSpPr>
        <p:spPr bwMode="auto">
          <a:xfrm>
            <a:off x="7087312" y="4248720"/>
            <a:ext cx="70270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DB108CCA-5DE8-66D9-5F40-C8612785D4A1}"/>
              </a:ext>
            </a:extLst>
          </p:cNvPr>
          <p:cNvSpPr txBox="1"/>
          <p:nvPr/>
        </p:nvSpPr>
        <p:spPr>
          <a:xfrm>
            <a:off x="4503865" y="2928230"/>
            <a:ext cx="3885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他跟着向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西南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方步行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FD39A943-13C2-5CCD-5219-EA80CFC1751C}"/>
              </a:ext>
            </a:extLst>
          </p:cNvPr>
          <p:cNvGrpSpPr/>
          <p:nvPr/>
        </p:nvGrpSpPr>
        <p:grpSpPr>
          <a:xfrm>
            <a:off x="4793077" y="1223104"/>
            <a:ext cx="1444074" cy="902542"/>
            <a:chOff x="7198186" y="4541011"/>
            <a:chExt cx="1444074" cy="902542"/>
          </a:xfrm>
        </p:grpSpPr>
        <p:grpSp>
          <p:nvGrpSpPr>
            <p:cNvPr id="32" name="群組 31">
              <a:extLst>
                <a:ext uri="{FF2B5EF4-FFF2-40B4-BE49-F238E27FC236}">
                  <a16:creationId xmlns:a16="http://schemas.microsoft.com/office/drawing/2014/main" xmlns="" id="{87FB5524-AF3D-F770-F1A7-EC650E059BC5}"/>
                </a:ext>
              </a:extLst>
            </p:cNvPr>
            <p:cNvGrpSpPr/>
            <p:nvPr/>
          </p:nvGrpSpPr>
          <p:grpSpPr>
            <a:xfrm>
              <a:off x="7524329" y="4832216"/>
              <a:ext cx="792000" cy="288000"/>
              <a:chOff x="4009512" y="2240545"/>
              <a:chExt cx="792000" cy="288000"/>
            </a:xfrm>
          </p:grpSpPr>
          <p:cxnSp>
            <p:nvCxnSpPr>
              <p:cNvPr id="33" name="直線單箭頭接點 32">
                <a:extLst>
                  <a:ext uri="{FF2B5EF4-FFF2-40B4-BE49-F238E27FC236}">
                    <a16:creationId xmlns:a16="http://schemas.microsoft.com/office/drawing/2014/main" xmlns="" id="{FF42F75E-78BB-96E5-CDD3-E099E447C3AE}"/>
                  </a:ext>
                </a:extLst>
              </p:cNvPr>
              <p:cNvCxnSpPr/>
              <p:nvPr/>
            </p:nvCxnSpPr>
            <p:spPr bwMode="auto">
              <a:xfrm>
                <a:off x="4009512" y="2379216"/>
                <a:ext cx="792000" cy="0"/>
              </a:xfrm>
              <a:prstGeom prst="straightConnector1">
                <a:avLst/>
              </a:prstGeom>
              <a:noFill/>
              <a:ln w="12700" algn="ctr">
                <a:solidFill>
                  <a:srgbClr val="0000FF"/>
                </a:solidFill>
                <a:prstDash val="solid"/>
                <a:round/>
                <a:headEnd/>
                <a:tailEnd type="triangle"/>
              </a:ln>
            </p:spPr>
          </p:cxn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xmlns="" id="{37A08028-9847-0A12-999D-A32CE79E44B6}"/>
                  </a:ext>
                </a:extLst>
              </p:cNvPr>
              <p:cNvCxnSpPr/>
              <p:nvPr/>
            </p:nvCxnSpPr>
            <p:spPr bwMode="auto">
              <a:xfrm>
                <a:off x="4456589" y="2240545"/>
                <a:ext cx="0" cy="288000"/>
              </a:xfrm>
              <a:prstGeom prst="line">
                <a:avLst/>
              </a:prstGeom>
              <a:noFill/>
              <a:ln w="1270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5" name="Text Box 135">
              <a:extLst>
                <a:ext uri="{FF2B5EF4-FFF2-40B4-BE49-F238E27FC236}">
                  <a16:creationId xmlns:a16="http://schemas.microsoft.com/office/drawing/2014/main" xmlns="" id="{866D7FDC-0A31-79A9-C87A-391CB629D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43434" y="4787411"/>
              <a:ext cx="3988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1800" b="0" i="0" strike="noStrike" baseline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  <a:endParaRPr lang="zh-TW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6" name="Text Box 135">
              <a:extLst>
                <a:ext uri="{FF2B5EF4-FFF2-40B4-BE49-F238E27FC236}">
                  <a16:creationId xmlns:a16="http://schemas.microsoft.com/office/drawing/2014/main" xmlns="" id="{68ED1093-C5FB-6AA3-74F0-8F7496818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4397" y="5074221"/>
              <a:ext cx="3988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18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  <a:endParaRPr lang="zh-TW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7" name="Text Box 135">
              <a:extLst>
                <a:ext uri="{FF2B5EF4-FFF2-40B4-BE49-F238E27FC236}">
                  <a16:creationId xmlns:a16="http://schemas.microsoft.com/office/drawing/2014/main" xmlns="" id="{AA77CD65-6960-0487-E18C-AE442D0AD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86" y="4777343"/>
              <a:ext cx="3988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18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  <a:endParaRPr lang="zh-TW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8" name="Text Box 135">
              <a:extLst>
                <a:ext uri="{FF2B5EF4-FFF2-40B4-BE49-F238E27FC236}">
                  <a16:creationId xmlns:a16="http://schemas.microsoft.com/office/drawing/2014/main" xmlns="" id="{F03F8614-BE83-02C9-1184-3E5322AA2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4324" y="4541011"/>
              <a:ext cx="3988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18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  <a:endParaRPr lang="zh-TW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2184D12D-B28C-44F3-BFE3-9A2A64D6B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102" y="1156388"/>
            <a:ext cx="1139252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髮型屋</a:t>
            </a: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65C19967-30D8-46B1-B376-D46F04655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865" y="2227049"/>
            <a:ext cx="928687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戲院</a:t>
            </a: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CE6487B6-1B3E-C620-C493-27CF375E5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788" y="4754592"/>
            <a:ext cx="5391116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西南                      </a:t>
            </a:r>
            <a:r>
              <a:rPr lang="en-US" altLang="zh-TW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北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                 </a:t>
            </a:r>
            <a:r>
              <a:rPr lang="en-US" altLang="zh-TW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北</a:t>
            </a:r>
          </a:p>
        </p:txBody>
      </p:sp>
    </p:spTree>
    <p:extLst>
      <p:ext uri="{BB962C8B-B14F-4D97-AF65-F5344CB8AC3E}">
        <p14:creationId xmlns:p14="http://schemas.microsoft.com/office/powerpoint/2010/main" val="408551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-0.18612 0.1090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06" y="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/>
      <p:bldP spid="10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4" grpId="0"/>
      <p:bldP spid="24" grpId="1"/>
      <p:bldP spid="25" grpId="0"/>
      <p:bldP spid="25" grpId="1"/>
      <p:bldP spid="30" grpId="0"/>
      <p:bldP spid="30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3">
            <a:extLst>
              <a:ext uri="{FF2B5EF4-FFF2-40B4-BE49-F238E27FC236}">
                <a16:creationId xmlns:a16="http://schemas.microsoft.com/office/drawing/2014/main" xmlns="" id="{AD5DB809-6C5F-1745-A27A-3DD1E1E6C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33" y="454040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xmlns="" id="{2434ABBD-43C6-44F3-86D3-7477E072FCE9}"/>
              </a:ext>
            </a:extLst>
          </p:cNvPr>
          <p:cNvSpPr/>
          <p:nvPr/>
        </p:nvSpPr>
        <p:spPr bwMode="auto">
          <a:xfrm>
            <a:off x="2962682" y="1922044"/>
            <a:ext cx="1840227" cy="395287"/>
          </a:xfrm>
          <a:prstGeom prst="rect">
            <a:avLst/>
          </a:prstGeom>
          <a:solidFill>
            <a:srgbClr val="B4DE86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xmlns="" id="{4930881A-C9D5-42ED-8B7F-852DA1ED4DB9}"/>
              </a:ext>
            </a:extLst>
          </p:cNvPr>
          <p:cNvSpPr/>
          <p:nvPr/>
        </p:nvSpPr>
        <p:spPr bwMode="auto">
          <a:xfrm>
            <a:off x="3361468" y="2944237"/>
            <a:ext cx="748715" cy="395287"/>
          </a:xfrm>
          <a:prstGeom prst="rect">
            <a:avLst/>
          </a:prstGeom>
          <a:solidFill>
            <a:srgbClr val="B4DE86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xmlns="" id="{9C8F6CD5-1DB2-4D1E-8822-84290A2BD4C6}"/>
              </a:ext>
            </a:extLst>
          </p:cNvPr>
          <p:cNvSpPr/>
          <p:nvPr/>
        </p:nvSpPr>
        <p:spPr bwMode="auto">
          <a:xfrm>
            <a:off x="2962682" y="3942791"/>
            <a:ext cx="1165973" cy="395287"/>
          </a:xfrm>
          <a:prstGeom prst="rect">
            <a:avLst/>
          </a:prstGeom>
          <a:solidFill>
            <a:srgbClr val="B4DE86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xmlns="" id="{D38FA9EE-F075-44FE-9C65-87EB3193BF1C}"/>
              </a:ext>
            </a:extLst>
          </p:cNvPr>
          <p:cNvSpPr/>
          <p:nvPr/>
        </p:nvSpPr>
        <p:spPr bwMode="auto">
          <a:xfrm>
            <a:off x="2291158" y="4945560"/>
            <a:ext cx="1059543" cy="395287"/>
          </a:xfrm>
          <a:prstGeom prst="rect">
            <a:avLst/>
          </a:prstGeom>
          <a:solidFill>
            <a:srgbClr val="B4DE86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0FAB732C-7B87-418D-A899-2A55BE4F65A9}"/>
              </a:ext>
            </a:extLst>
          </p:cNvPr>
          <p:cNvSpPr/>
          <p:nvPr/>
        </p:nvSpPr>
        <p:spPr bwMode="auto">
          <a:xfrm>
            <a:off x="1219201" y="1504218"/>
            <a:ext cx="4996872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9442074B-16E5-4C59-B04E-1190DC7EE409}"/>
              </a:ext>
            </a:extLst>
          </p:cNvPr>
          <p:cNvSpPr/>
          <p:nvPr/>
        </p:nvSpPr>
        <p:spPr bwMode="auto">
          <a:xfrm>
            <a:off x="1240358" y="2536775"/>
            <a:ext cx="5289751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10060875-68A8-45E0-8E30-83F25B0FC5EF}"/>
              </a:ext>
            </a:extLst>
          </p:cNvPr>
          <p:cNvSpPr/>
          <p:nvPr/>
        </p:nvSpPr>
        <p:spPr bwMode="auto">
          <a:xfrm>
            <a:off x="1269753" y="3509340"/>
            <a:ext cx="4946320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8AFA4D77-6972-4F8B-A810-DDFAF2BF4E04}"/>
              </a:ext>
            </a:extLst>
          </p:cNvPr>
          <p:cNvSpPr/>
          <p:nvPr/>
        </p:nvSpPr>
        <p:spPr bwMode="auto">
          <a:xfrm>
            <a:off x="1253718" y="4532000"/>
            <a:ext cx="4252445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A1B9E9A0-66EC-4A6F-BE1F-F28E27AC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1410797"/>
            <a:ext cx="5888464" cy="40010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</a:t>
            </a:r>
            <a:r>
              <a:rPr lang="zh-TW" altLang="en-US" sz="2800" b="0" dirty="0">
                <a:ea typeface="標楷體" panose="03000509000000000000" pitchFamily="65" charset="-120"/>
              </a:rPr>
              <a:t>兩個大小和形狀相同的等腰梯形可以拼出一個</a:t>
            </a:r>
            <a:r>
              <a:rPr lang="zh-CN" altLang="en-US" sz="2800" b="0" dirty="0">
                <a:ea typeface="標楷體" panose="03000509000000000000" pitchFamily="65" charset="-120"/>
              </a:rPr>
              <a:t>平行四邊形。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B.</a:t>
            </a:r>
            <a:r>
              <a:rPr lang="zh-TW" altLang="en-US" sz="2800" b="0" dirty="0">
                <a:ea typeface="標楷體" panose="03000509000000000000" pitchFamily="65" charset="-120"/>
              </a:rPr>
              <a:t>兩個大小和形狀相同的</a:t>
            </a:r>
            <a:r>
              <a:rPr lang="zh-CN" altLang="en-US" sz="2800" b="0" dirty="0">
                <a:ea typeface="標楷體" panose="03000509000000000000" pitchFamily="65" charset="-120"/>
              </a:rPr>
              <a:t>等腰三角形可以拼出一個菱形。</a:t>
            </a:r>
            <a:endParaRPr lang="zh-TW" altLang="en-US" sz="2800" b="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zh-TW" altLang="en-US" sz="2800" b="0" dirty="0">
                <a:ea typeface="標楷體" panose="03000509000000000000" pitchFamily="65" charset="-120"/>
              </a:rPr>
              <a:t>兩個大小相同的等腰直角三角形可以拼出一個</a:t>
            </a:r>
            <a:r>
              <a:rPr lang="zh-CN" altLang="en-US" sz="2800" b="0" dirty="0">
                <a:ea typeface="標楷體" panose="03000509000000000000" pitchFamily="65" charset="-120"/>
              </a:rPr>
              <a:t>正方形</a:t>
            </a:r>
            <a:r>
              <a:rPr lang="zh-TW" altLang="en-US" sz="2800" b="0" dirty="0">
                <a:ea typeface="標楷體" panose="03000509000000000000" pitchFamily="65" charset="-120"/>
              </a:rPr>
              <a:t>。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D.</a:t>
            </a:r>
            <a:r>
              <a:rPr lang="zh-TW" altLang="en-US" sz="2800" b="0" dirty="0">
                <a:ea typeface="標楷體" panose="03000509000000000000" pitchFamily="65" charset="-120"/>
              </a:rPr>
              <a:t>三個大小相同的等邊三角形可以拼出一個三角</a:t>
            </a:r>
            <a:r>
              <a:rPr lang="zh-CN" altLang="en-US" sz="2800" b="0" dirty="0">
                <a:ea typeface="標楷體" panose="03000509000000000000" pitchFamily="65" charset="-120"/>
              </a:rPr>
              <a:t>形</a:t>
            </a:r>
            <a:r>
              <a:rPr lang="zh-TW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47F42351-3200-4AFB-89F5-487C38E24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2" y="843975"/>
            <a:ext cx="35258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下列哪一項是</a:t>
            </a:r>
            <a:r>
              <a:rPr lang="zh-TW" altLang="en-US" sz="2800" u="sng" dirty="0">
                <a:ea typeface="標楷體" panose="03000509000000000000" pitchFamily="65" charset="-120"/>
              </a:rPr>
              <a:t>錯誤</a:t>
            </a:r>
            <a:r>
              <a:rPr lang="zh-TW" altLang="en-US" sz="2800" b="0" dirty="0">
                <a:ea typeface="標楷體" panose="03000509000000000000" pitchFamily="65" charset="-120"/>
              </a:rPr>
              <a:t>的？</a:t>
            </a:r>
            <a:endParaRPr lang="en-US" altLang="zh-TW" sz="2800" b="0" dirty="0"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6435D44-8A58-3039-3AD5-7B52F47D1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xmlns="" id="{62A4AAEC-73C2-9C45-9F47-258DEEF08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2769" y="486803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Text Box 54">
            <a:extLst>
              <a:ext uri="{FF2B5EF4-FFF2-40B4-BE49-F238E27FC236}">
                <a16:creationId xmlns:a16="http://schemas.microsoft.com/office/drawing/2014/main" xmlns="" id="{42937C13-CECD-4CC7-966C-42E4A4312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15" y="1461584"/>
            <a:ext cx="942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2" name="等腰三角形 61">
            <a:extLst>
              <a:ext uri="{FF2B5EF4-FFF2-40B4-BE49-F238E27FC236}">
                <a16:creationId xmlns:a16="http://schemas.microsoft.com/office/drawing/2014/main" xmlns="" id="{8BEE5409-DC35-41F2-B93D-901845BAA631}"/>
              </a:ext>
            </a:extLst>
          </p:cNvPr>
          <p:cNvSpPr/>
          <p:nvPr/>
        </p:nvSpPr>
        <p:spPr>
          <a:xfrm>
            <a:off x="6752664" y="2532240"/>
            <a:ext cx="864000" cy="432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>
            <a:extLst>
              <a:ext uri="{FF2B5EF4-FFF2-40B4-BE49-F238E27FC236}">
                <a16:creationId xmlns:a16="http://schemas.microsoft.com/office/drawing/2014/main" xmlns="" id="{7F7A72DD-107C-4D9E-B99C-F39108A4B74C}"/>
              </a:ext>
            </a:extLst>
          </p:cNvPr>
          <p:cNvSpPr/>
          <p:nvPr/>
        </p:nvSpPr>
        <p:spPr>
          <a:xfrm>
            <a:off x="8004234" y="2560295"/>
            <a:ext cx="864000" cy="432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Text Box 54">
            <a:extLst>
              <a:ext uri="{FF2B5EF4-FFF2-40B4-BE49-F238E27FC236}">
                <a16:creationId xmlns:a16="http://schemas.microsoft.com/office/drawing/2014/main" xmlns="" id="{AEA8D8D7-229B-4AB8-9045-0936A67FE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15" y="2490059"/>
            <a:ext cx="9347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8" name="Text Box 54">
            <a:extLst>
              <a:ext uri="{FF2B5EF4-FFF2-40B4-BE49-F238E27FC236}">
                <a16:creationId xmlns:a16="http://schemas.microsoft.com/office/drawing/2014/main" xmlns="" id="{76625B45-808B-49CC-8842-4C86932A8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5" y="3442859"/>
            <a:ext cx="9308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3" name="Text Box 54">
            <a:extLst>
              <a:ext uri="{FF2B5EF4-FFF2-40B4-BE49-F238E27FC236}">
                <a16:creationId xmlns:a16="http://schemas.microsoft.com/office/drawing/2014/main" xmlns="" id="{AE71540B-1DB9-434D-9BB5-946486A42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14" y="4469080"/>
            <a:ext cx="1044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錯誤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4" name="等腰三角形 73">
            <a:extLst>
              <a:ext uri="{FF2B5EF4-FFF2-40B4-BE49-F238E27FC236}">
                <a16:creationId xmlns:a16="http://schemas.microsoft.com/office/drawing/2014/main" xmlns="" id="{68226126-B2BE-4098-A200-E71CBFB05DB7}"/>
              </a:ext>
            </a:extLst>
          </p:cNvPr>
          <p:cNvSpPr/>
          <p:nvPr/>
        </p:nvSpPr>
        <p:spPr>
          <a:xfrm>
            <a:off x="7058232" y="5163847"/>
            <a:ext cx="720000" cy="6228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等腰三角形 76">
            <a:extLst>
              <a:ext uri="{FF2B5EF4-FFF2-40B4-BE49-F238E27FC236}">
                <a16:creationId xmlns:a16="http://schemas.microsoft.com/office/drawing/2014/main" xmlns="" id="{0F39F63C-8767-4C36-BFF1-B2FC061248E1}"/>
              </a:ext>
            </a:extLst>
          </p:cNvPr>
          <p:cNvSpPr/>
          <p:nvPr/>
        </p:nvSpPr>
        <p:spPr>
          <a:xfrm>
            <a:off x="8110300" y="5176694"/>
            <a:ext cx="720000" cy="6228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等腰三角形 77">
            <a:extLst>
              <a:ext uri="{FF2B5EF4-FFF2-40B4-BE49-F238E27FC236}">
                <a16:creationId xmlns:a16="http://schemas.microsoft.com/office/drawing/2014/main" xmlns="" id="{317D5D3E-8C14-40FB-AA09-6D543CF4D555}"/>
              </a:ext>
            </a:extLst>
          </p:cNvPr>
          <p:cNvSpPr/>
          <p:nvPr/>
        </p:nvSpPr>
        <p:spPr>
          <a:xfrm>
            <a:off x="5937643" y="5176747"/>
            <a:ext cx="720000" cy="6228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梯形 19">
            <a:extLst>
              <a:ext uri="{FF2B5EF4-FFF2-40B4-BE49-F238E27FC236}">
                <a16:creationId xmlns:a16="http://schemas.microsoft.com/office/drawing/2014/main" xmlns="" id="{3ECDD4E7-D7A0-44F6-A659-47718616563B}"/>
              </a:ext>
            </a:extLst>
          </p:cNvPr>
          <p:cNvSpPr/>
          <p:nvPr/>
        </p:nvSpPr>
        <p:spPr bwMode="auto">
          <a:xfrm>
            <a:off x="6789608" y="1619952"/>
            <a:ext cx="900000" cy="395287"/>
          </a:xfrm>
          <a:prstGeom prst="trapezoid">
            <a:avLst>
              <a:gd name="adj" fmla="val 71733"/>
            </a:avLst>
          </a:prstGeom>
          <a:solidFill>
            <a:srgbClr val="B4DE86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0" name="梯形 79">
            <a:extLst>
              <a:ext uri="{FF2B5EF4-FFF2-40B4-BE49-F238E27FC236}">
                <a16:creationId xmlns:a16="http://schemas.microsoft.com/office/drawing/2014/main" xmlns="" id="{6CF12189-CC2B-4657-9C80-D0D3BF5438A5}"/>
              </a:ext>
            </a:extLst>
          </p:cNvPr>
          <p:cNvSpPr/>
          <p:nvPr/>
        </p:nvSpPr>
        <p:spPr bwMode="auto">
          <a:xfrm>
            <a:off x="7937280" y="1629188"/>
            <a:ext cx="900000" cy="395287"/>
          </a:xfrm>
          <a:prstGeom prst="trapezoid">
            <a:avLst>
              <a:gd name="adj" fmla="val 71733"/>
            </a:avLst>
          </a:prstGeom>
          <a:solidFill>
            <a:srgbClr val="B4DE86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直角三角形 80">
            <a:extLst>
              <a:ext uri="{FF2B5EF4-FFF2-40B4-BE49-F238E27FC236}">
                <a16:creationId xmlns:a16="http://schemas.microsoft.com/office/drawing/2014/main" xmlns="" id="{FDFEC9F0-140E-449A-B471-3A096022FFC5}"/>
              </a:ext>
            </a:extLst>
          </p:cNvPr>
          <p:cNvSpPr/>
          <p:nvPr/>
        </p:nvSpPr>
        <p:spPr bwMode="auto">
          <a:xfrm>
            <a:off x="6897608" y="3665969"/>
            <a:ext cx="720000" cy="720000"/>
          </a:xfrm>
          <a:prstGeom prst="rtTriangle">
            <a:avLst/>
          </a:prstGeom>
          <a:solidFill>
            <a:srgbClr val="B4DE86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直角三角形 81">
            <a:extLst>
              <a:ext uri="{FF2B5EF4-FFF2-40B4-BE49-F238E27FC236}">
                <a16:creationId xmlns:a16="http://schemas.microsoft.com/office/drawing/2014/main" xmlns="" id="{2D7D58D9-1377-4640-BD77-52099447A2ED}"/>
              </a:ext>
            </a:extLst>
          </p:cNvPr>
          <p:cNvSpPr/>
          <p:nvPr/>
        </p:nvSpPr>
        <p:spPr bwMode="auto">
          <a:xfrm>
            <a:off x="8027280" y="3664668"/>
            <a:ext cx="720000" cy="720000"/>
          </a:xfrm>
          <a:prstGeom prst="rtTriangle">
            <a:avLst/>
          </a:prstGeom>
          <a:solidFill>
            <a:srgbClr val="B4DE86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4" name="文字方塊 29">
            <a:extLst>
              <a:ext uri="{FF2B5EF4-FFF2-40B4-BE49-F238E27FC236}">
                <a16:creationId xmlns:a16="http://schemas.microsoft.com/office/drawing/2014/main" xmlns="" id="{D7D4B53C-27F2-4FDF-BA28-A2475D067745}"/>
              </a:ext>
            </a:extLst>
          </p:cNvPr>
          <p:cNvSpPr txBox="1"/>
          <p:nvPr/>
        </p:nvSpPr>
        <p:spPr>
          <a:xfrm>
            <a:off x="5004829" y="5276274"/>
            <a:ext cx="981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梯形</a:t>
            </a:r>
          </a:p>
        </p:txBody>
      </p:sp>
    </p:spTree>
    <p:extLst>
      <p:ext uri="{BB962C8B-B14F-4D97-AF65-F5344CB8AC3E}">
        <p14:creationId xmlns:p14="http://schemas.microsoft.com/office/powerpoint/2010/main" val="333190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0277 L -0.05764 -0.00231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"/>
                            </p:stCondLst>
                            <p:childTnLst>
                              <p:par>
                                <p:cTn id="42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0393 L -0.13767 0.0590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7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278 L -0.12327 0.00092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50"/>
                            </p:stCondLst>
                            <p:childTnLst>
                              <p:par>
                                <p:cTn id="10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0139 L -0.0434 0.00116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-23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139 L -0.19827 -0.00023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5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25" grpId="0"/>
      <p:bldP spid="61" grpId="0"/>
      <p:bldP spid="61" grpId="1"/>
      <p:bldP spid="62" grpId="1" animBg="1"/>
      <p:bldP spid="62" grpId="2" animBg="1"/>
      <p:bldP spid="63" grpId="0" animBg="1"/>
      <p:bldP spid="63" grpId="1" animBg="1"/>
      <p:bldP spid="63" grpId="2" animBg="1"/>
      <p:bldP spid="63" grpId="3" animBg="1"/>
      <p:bldP spid="64" grpId="0"/>
      <p:bldP spid="64" grpId="1"/>
      <p:bldP spid="68" grpId="0"/>
      <p:bldP spid="68" grpId="1"/>
      <p:bldP spid="73" grpId="0"/>
      <p:bldP spid="73" grpId="1"/>
      <p:bldP spid="74" grpId="0" animBg="1"/>
      <p:bldP spid="74" grpId="1" animBg="1"/>
      <p:bldP spid="74" grpId="2" animBg="1"/>
      <p:bldP spid="77" grpId="0" animBg="1"/>
      <p:bldP spid="77" grpId="1" animBg="1"/>
      <p:bldP spid="77" grpId="2" animBg="1"/>
      <p:bldP spid="77" grpId="3" animBg="1"/>
      <p:bldP spid="78" grpId="0" animBg="1"/>
      <p:bldP spid="78" grpId="1" animBg="1"/>
      <p:bldP spid="20" grpId="0" animBg="1"/>
      <p:bldP spid="20" grpId="1" animBg="1"/>
      <p:bldP spid="80" grpId="0" animBg="1"/>
      <p:bldP spid="80" grpId="2" animBg="1"/>
      <p:bldP spid="80" grpId="3" animBg="1"/>
      <p:bldP spid="80" grpId="4" animBg="1"/>
      <p:bldP spid="81" grpId="0" animBg="1"/>
      <p:bldP spid="81" grpId="1" animBg="1"/>
      <p:bldP spid="82" grpId="0" animBg="1"/>
      <p:bldP spid="82" grpId="1" animBg="1"/>
      <p:bldP spid="82" grpId="2" animBg="1"/>
      <p:bldP spid="82" grpId="3" animBg="1"/>
      <p:bldP spid="84" grpId="0"/>
      <p:bldP spid="8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CC06F6B2-04E9-00FB-BF30-7AB6462C4463}"/>
              </a:ext>
            </a:extLst>
          </p:cNvPr>
          <p:cNvSpPr/>
          <p:nvPr/>
        </p:nvSpPr>
        <p:spPr bwMode="auto">
          <a:xfrm>
            <a:off x="4248150" y="1727953"/>
            <a:ext cx="648000" cy="339107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Rectangle 43">
            <a:extLst>
              <a:ext uri="{FF2B5EF4-FFF2-40B4-BE49-F238E27FC236}">
                <a16:creationId xmlns:a16="http://schemas.microsoft.com/office/drawing/2014/main" xmlns="" id="{24267697-BB72-2B0D-DCD1-F238B5A91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5" y="519385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3E8948FD-E39B-2F8D-99CE-6A207B396169}"/>
              </a:ext>
            </a:extLst>
          </p:cNvPr>
          <p:cNvSpPr txBox="1"/>
          <p:nvPr/>
        </p:nvSpPr>
        <p:spPr>
          <a:xfrm>
            <a:off x="785811" y="3228896"/>
            <a:ext cx="816768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一個長方形盒子可容納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個大小相同的圓形鏡片，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如上圖所示。這盒子的闊是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，它的長是多少？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9ACEC59-F7BC-3180-3CBB-A7DBF12C7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4C38FF54-A094-0194-7C68-F391D753B2E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3500" y="1023938"/>
            <a:ext cx="2832792" cy="1728000"/>
          </a:xfrm>
          <a:prstGeom prst="rect">
            <a:avLst/>
          </a:prstGeom>
        </p:spPr>
      </p:pic>
      <p:sp>
        <p:nvSpPr>
          <p:cNvPr id="6" name="Text Box 135">
            <a:extLst>
              <a:ext uri="{FF2B5EF4-FFF2-40B4-BE49-F238E27FC236}">
                <a16:creationId xmlns:a16="http://schemas.microsoft.com/office/drawing/2014/main" xmlns="" id="{7D6FAA36-6869-4603-EAFB-F3A7AFA03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4341490"/>
            <a:ext cx="5695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3    cm			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 5    cm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Text Box 135">
            <a:extLst>
              <a:ext uri="{FF2B5EF4-FFF2-40B4-BE49-F238E27FC236}">
                <a16:creationId xmlns:a16="http://schemas.microsoft.com/office/drawing/2014/main" xmlns="" id="{392EF1B8-ACF8-A4AF-1B31-7BA982812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117658"/>
            <a:ext cx="61579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21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    cm			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26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    cm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xmlns="" id="{47963438-2B8F-C517-BAF2-49F5AE671935}"/>
              </a:ext>
            </a:extLst>
          </p:cNvPr>
          <p:cNvGrpSpPr/>
          <p:nvPr/>
        </p:nvGrpSpPr>
        <p:grpSpPr>
          <a:xfrm>
            <a:off x="1504950" y="4210313"/>
            <a:ext cx="544266" cy="861774"/>
            <a:chOff x="6722569" y="4403336"/>
            <a:chExt cx="544266" cy="861774"/>
          </a:xfrm>
        </p:grpSpPr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8B1168B2-1697-2EE6-28CB-CFB01BDD2E80}"/>
                </a:ext>
              </a:extLst>
            </p:cNvPr>
            <p:cNvSpPr txBox="1"/>
            <p:nvPr/>
          </p:nvSpPr>
          <p:spPr>
            <a:xfrm>
              <a:off x="6722569" y="4403336"/>
              <a:ext cx="54426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xmlns="" id="{9A323659-0C0D-B266-1BFE-BC7D93B9EB7C}"/>
                </a:ext>
              </a:extLst>
            </p:cNvPr>
            <p:cNvCxnSpPr/>
            <p:nvPr/>
          </p:nvCxnSpPr>
          <p:spPr bwMode="auto">
            <a:xfrm>
              <a:off x="6813996" y="4808780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4" name="群組 13">
            <a:extLst>
              <a:ext uri="{FF2B5EF4-FFF2-40B4-BE49-F238E27FC236}">
                <a16:creationId xmlns:a16="http://schemas.microsoft.com/office/drawing/2014/main" xmlns="" id="{4AA7A7BE-87A6-1D00-D3E2-8F68DFA11312}"/>
              </a:ext>
            </a:extLst>
          </p:cNvPr>
          <p:cNvGrpSpPr/>
          <p:nvPr/>
        </p:nvGrpSpPr>
        <p:grpSpPr>
          <a:xfrm>
            <a:off x="5170392" y="4210313"/>
            <a:ext cx="544266" cy="861774"/>
            <a:chOff x="6722569" y="4403336"/>
            <a:chExt cx="544266" cy="861774"/>
          </a:xfrm>
        </p:grpSpPr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93C61867-7327-DB95-4889-DDC2289E438A}"/>
                </a:ext>
              </a:extLst>
            </p:cNvPr>
            <p:cNvSpPr txBox="1"/>
            <p:nvPr/>
          </p:nvSpPr>
          <p:spPr>
            <a:xfrm>
              <a:off x="6722569" y="4403336"/>
              <a:ext cx="54426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xmlns="" id="{A40779C5-0ACE-4282-7DA4-12D6FC16E7CA}"/>
                </a:ext>
              </a:extLst>
            </p:cNvPr>
            <p:cNvCxnSpPr/>
            <p:nvPr/>
          </p:nvCxnSpPr>
          <p:spPr bwMode="auto">
            <a:xfrm>
              <a:off x="6813996" y="4808780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2F09424B-DDF4-C105-97AF-EBE6F7A2E98B}"/>
              </a:ext>
            </a:extLst>
          </p:cNvPr>
          <p:cNvGrpSpPr/>
          <p:nvPr/>
        </p:nvGrpSpPr>
        <p:grpSpPr>
          <a:xfrm>
            <a:off x="5385377" y="4997420"/>
            <a:ext cx="544266" cy="861774"/>
            <a:chOff x="6722569" y="4403336"/>
            <a:chExt cx="544266" cy="861774"/>
          </a:xfrm>
        </p:grpSpPr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xmlns="" id="{20452019-8806-FE56-63E4-33207DF8D1AF}"/>
                </a:ext>
              </a:extLst>
            </p:cNvPr>
            <p:cNvSpPr txBox="1"/>
            <p:nvPr/>
          </p:nvSpPr>
          <p:spPr>
            <a:xfrm>
              <a:off x="6722569" y="4403336"/>
              <a:ext cx="54426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TW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endPara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xmlns="" id="{619BFC0B-AC76-D724-1185-B64E87E0CBDD}"/>
                </a:ext>
              </a:extLst>
            </p:cNvPr>
            <p:cNvCxnSpPr/>
            <p:nvPr/>
          </p:nvCxnSpPr>
          <p:spPr bwMode="auto">
            <a:xfrm>
              <a:off x="6813996" y="4808780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xmlns="" id="{183982DE-D9FF-E9DE-6BA3-0378AB07C4BD}"/>
              </a:ext>
            </a:extLst>
          </p:cNvPr>
          <p:cNvGrpSpPr/>
          <p:nvPr/>
        </p:nvGrpSpPr>
        <p:grpSpPr>
          <a:xfrm>
            <a:off x="1712484" y="4991027"/>
            <a:ext cx="544266" cy="861774"/>
            <a:chOff x="6722569" y="4403336"/>
            <a:chExt cx="544266" cy="861774"/>
          </a:xfrm>
        </p:grpSpPr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xmlns="" id="{89A3F929-C3A8-90E7-EF78-327C14BA4370}"/>
                </a:ext>
              </a:extLst>
            </p:cNvPr>
            <p:cNvSpPr txBox="1"/>
            <p:nvPr/>
          </p:nvSpPr>
          <p:spPr>
            <a:xfrm>
              <a:off x="6722569" y="4403336"/>
              <a:ext cx="54426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xmlns="" id="{CA7A2E14-06A8-0FF9-EBAD-2C895D16AD3A}"/>
                </a:ext>
              </a:extLst>
            </p:cNvPr>
            <p:cNvCxnSpPr/>
            <p:nvPr/>
          </p:nvCxnSpPr>
          <p:spPr bwMode="auto">
            <a:xfrm>
              <a:off x="6813996" y="4808780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24" name="TextBox 27">
            <a:extLst>
              <a:ext uri="{FF2B5EF4-FFF2-40B4-BE49-F238E27FC236}">
                <a16:creationId xmlns:a16="http://schemas.microsoft.com/office/drawing/2014/main" xmlns="" id="{F59DDA39-E5EF-EF0B-8C94-815A25C7B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557" y="514804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xmlns="" id="{EAF87911-2D8A-05B7-FE26-784195ECF544}"/>
              </a:ext>
            </a:extLst>
          </p:cNvPr>
          <p:cNvCxnSpPr/>
          <p:nvPr/>
        </p:nvCxnSpPr>
        <p:spPr bwMode="auto">
          <a:xfrm>
            <a:off x="4204955" y="1042945"/>
            <a:ext cx="0" cy="1666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xmlns="" id="{90185F50-08A8-C829-FFD7-07C9385257B4}"/>
              </a:ext>
            </a:extLst>
          </p:cNvPr>
          <p:cNvCxnSpPr>
            <a:cxnSpLocks/>
          </p:cNvCxnSpPr>
          <p:nvPr/>
        </p:nvCxnSpPr>
        <p:spPr bwMode="auto">
          <a:xfrm>
            <a:off x="1357315" y="2783091"/>
            <a:ext cx="27756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B1F64D53-37C6-5EB5-F7DE-DEAC9985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3306" y="1687883"/>
            <a:ext cx="9139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A646AF77-AC6E-DF4D-9920-6B65C43A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925" y="2751655"/>
            <a:ext cx="9139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7E5FF539-4504-DBF9-24FC-CD868FBB7A52}"/>
              </a:ext>
            </a:extLst>
          </p:cNvPr>
          <p:cNvSpPr txBox="1"/>
          <p:nvPr/>
        </p:nvSpPr>
        <p:spPr>
          <a:xfrm>
            <a:off x="5049490" y="1320020"/>
            <a:ext cx="3083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圓形鏡片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的直徑是：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4DC8AE14-E785-A7AD-9DF0-76FC7B45E3BD}"/>
              </a:ext>
            </a:extLst>
          </p:cNvPr>
          <p:cNvSpPr txBox="1"/>
          <p:nvPr/>
        </p:nvSpPr>
        <p:spPr>
          <a:xfrm>
            <a:off x="5052535" y="2298450"/>
            <a:ext cx="2436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盒子的長是：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AF873705-C0AD-0972-4A0D-B87806E7D383}"/>
              </a:ext>
            </a:extLst>
          </p:cNvPr>
          <p:cNvGrpSpPr/>
          <p:nvPr/>
        </p:nvGrpSpPr>
        <p:grpSpPr>
          <a:xfrm>
            <a:off x="5125348" y="2674490"/>
            <a:ext cx="1242545" cy="759182"/>
            <a:chOff x="6605234" y="2272031"/>
            <a:chExt cx="1242545" cy="759182"/>
          </a:xfrm>
        </p:grpSpPr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xmlns="" id="{7EF0F559-0D2B-6AF6-D484-29916FF62C0B}"/>
                </a:ext>
              </a:extLst>
            </p:cNvPr>
            <p:cNvGrpSpPr/>
            <p:nvPr/>
          </p:nvGrpSpPr>
          <p:grpSpPr>
            <a:xfrm>
              <a:off x="6825786" y="2272031"/>
              <a:ext cx="544266" cy="759182"/>
              <a:chOff x="6722569" y="4450961"/>
              <a:chExt cx="544266" cy="759182"/>
            </a:xfrm>
          </p:grpSpPr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xmlns="" id="{CF35B389-9D0F-FE96-3C54-970998EE2BDD}"/>
                  </a:ext>
                </a:extLst>
              </p:cNvPr>
              <p:cNvSpPr txBox="1"/>
              <p:nvPr/>
            </p:nvSpPr>
            <p:spPr>
              <a:xfrm>
                <a:off x="6722569" y="4450961"/>
                <a:ext cx="544266" cy="759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600"/>
                  </a:lnSpc>
                </a:pPr>
                <a:r>
                  <a:rPr lang="en-US" altLang="zh-TW" sz="24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ts val="2600"/>
                  </a:lnSpc>
                </a:pPr>
                <a:r>
                  <a:rPr lang="en-US" altLang="zh-TW" sz="24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</p:txBody>
          </p: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xmlns="" id="{CB2F33B2-BE9E-4E92-60B6-BAD18A643A0E}"/>
                  </a:ext>
                </a:extLst>
              </p:cNvPr>
              <p:cNvCxnSpPr/>
              <p:nvPr/>
            </p:nvCxnSpPr>
            <p:spPr bwMode="auto">
              <a:xfrm>
                <a:off x="6813996" y="4808780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xmlns="" id="{6A0CBAB5-6B44-FF26-5140-A9A2894CDE25}"/>
                </a:ext>
              </a:extLst>
            </p:cNvPr>
            <p:cNvSpPr txBox="1"/>
            <p:nvPr/>
          </p:nvSpPr>
          <p:spPr>
            <a:xfrm>
              <a:off x="6605234" y="2396544"/>
              <a:ext cx="4390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xmlns="" id="{E021CDD1-C1EC-907F-EAE0-14DAF60FCCF0}"/>
                </a:ext>
              </a:extLst>
            </p:cNvPr>
            <p:cNvSpPr txBox="1"/>
            <p:nvPr/>
          </p:nvSpPr>
          <p:spPr>
            <a:xfrm>
              <a:off x="7205860" y="2396544"/>
              <a:ext cx="6419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276AF4EA-C074-AA34-7D94-42DDB0D076E9}"/>
              </a:ext>
            </a:extLst>
          </p:cNvPr>
          <p:cNvGrpSpPr/>
          <p:nvPr/>
        </p:nvGrpSpPr>
        <p:grpSpPr>
          <a:xfrm>
            <a:off x="6213604" y="2667054"/>
            <a:ext cx="1978175" cy="759182"/>
            <a:chOff x="6678424" y="2396544"/>
            <a:chExt cx="1978175" cy="759182"/>
          </a:xfrm>
        </p:grpSpPr>
        <p:grpSp>
          <p:nvGrpSpPr>
            <p:cNvPr id="39" name="群組 38">
              <a:extLst>
                <a:ext uri="{FF2B5EF4-FFF2-40B4-BE49-F238E27FC236}">
                  <a16:creationId xmlns:a16="http://schemas.microsoft.com/office/drawing/2014/main" xmlns="" id="{62321BBC-8732-5FBE-8A4E-F6D4EB1ED941}"/>
                </a:ext>
              </a:extLst>
            </p:cNvPr>
            <p:cNvGrpSpPr/>
            <p:nvPr/>
          </p:nvGrpSpPr>
          <p:grpSpPr>
            <a:xfrm>
              <a:off x="7327602" y="2396544"/>
              <a:ext cx="544266" cy="759182"/>
              <a:chOff x="6722569" y="4450961"/>
              <a:chExt cx="544266" cy="759182"/>
            </a:xfrm>
          </p:grpSpPr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xmlns="" id="{E9B4F316-EE3F-105A-4586-3A9D5D7AD4C2}"/>
                  </a:ext>
                </a:extLst>
              </p:cNvPr>
              <p:cNvSpPr txBox="1"/>
              <p:nvPr/>
            </p:nvSpPr>
            <p:spPr>
              <a:xfrm>
                <a:off x="6722569" y="4450961"/>
                <a:ext cx="544266" cy="759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6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</a:t>
                </a:r>
                <a:endParaRPr lang="en-US" altLang="zh-TW" sz="2400" b="0" i="0" u="none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2600"/>
                  </a:lnSpc>
                </a:pPr>
                <a:r>
                  <a:rPr lang="en-US" altLang="zh-TW" sz="24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</p:txBody>
          </p:sp>
          <p:cxnSp>
            <p:nvCxnSpPr>
              <p:cNvPr id="41" name="直線接點 40">
                <a:extLst>
                  <a:ext uri="{FF2B5EF4-FFF2-40B4-BE49-F238E27FC236}">
                    <a16:creationId xmlns:a16="http://schemas.microsoft.com/office/drawing/2014/main" xmlns="" id="{FDB437CD-442E-7826-EB3E-25160F7C044E}"/>
                  </a:ext>
                </a:extLst>
              </p:cNvPr>
              <p:cNvCxnSpPr/>
              <p:nvPr/>
            </p:nvCxnSpPr>
            <p:spPr bwMode="auto">
              <a:xfrm>
                <a:off x="6813996" y="4808780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xmlns="" id="{6BF9AF64-C5AC-CE48-9211-BAC9F4116789}"/>
                </a:ext>
              </a:extLst>
            </p:cNvPr>
            <p:cNvSpPr txBox="1"/>
            <p:nvPr/>
          </p:nvSpPr>
          <p:spPr>
            <a:xfrm>
              <a:off x="6678424" y="2530583"/>
              <a:ext cx="913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 26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xmlns="" id="{E77CC6E8-BD3A-5B1D-98F5-2708A70D2995}"/>
                </a:ext>
              </a:extLst>
            </p:cNvPr>
            <p:cNvSpPr txBox="1"/>
            <p:nvPr/>
          </p:nvSpPr>
          <p:spPr>
            <a:xfrm>
              <a:off x="7742608" y="2530583"/>
              <a:ext cx="913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(cm)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xmlns="" id="{A961C422-9929-502F-0CC9-325AAD82A858}"/>
              </a:ext>
            </a:extLst>
          </p:cNvPr>
          <p:cNvGrpSpPr/>
          <p:nvPr/>
        </p:nvGrpSpPr>
        <p:grpSpPr>
          <a:xfrm>
            <a:off x="5907403" y="1700671"/>
            <a:ext cx="1797520" cy="759182"/>
            <a:chOff x="5095873" y="1702576"/>
            <a:chExt cx="1797520" cy="759182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xmlns="" id="{15AF23D5-31B5-1515-136A-7EB57F1BAB00}"/>
                </a:ext>
              </a:extLst>
            </p:cNvPr>
            <p:cNvGrpSpPr/>
            <p:nvPr/>
          </p:nvGrpSpPr>
          <p:grpSpPr>
            <a:xfrm>
              <a:off x="5573600" y="1702576"/>
              <a:ext cx="544266" cy="759182"/>
              <a:chOff x="6722569" y="4450961"/>
              <a:chExt cx="544266" cy="759182"/>
            </a:xfrm>
          </p:grpSpPr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xmlns="" id="{8F4E2FAD-D4B7-D962-A90F-0BD0568AF1FB}"/>
                  </a:ext>
                </a:extLst>
              </p:cNvPr>
              <p:cNvSpPr txBox="1"/>
              <p:nvPr/>
            </p:nvSpPr>
            <p:spPr>
              <a:xfrm>
                <a:off x="6722569" y="4450961"/>
                <a:ext cx="544266" cy="759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600"/>
                  </a:lnSpc>
                </a:pPr>
                <a:r>
                  <a:rPr lang="en-US" altLang="zh-TW" sz="24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ts val="2600"/>
                  </a:lnSpc>
                </a:pPr>
                <a:r>
                  <a:rPr lang="en-US" altLang="zh-TW" sz="24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</p:txBody>
          </p:sp>
          <p:cxnSp>
            <p:nvCxnSpPr>
              <p:cNvPr id="10" name="直線接點 9">
                <a:extLst>
                  <a:ext uri="{FF2B5EF4-FFF2-40B4-BE49-F238E27FC236}">
                    <a16:creationId xmlns:a16="http://schemas.microsoft.com/office/drawing/2014/main" xmlns="" id="{F41E2A0C-83CB-7C77-7D80-8EB833D25DE5}"/>
                  </a:ext>
                </a:extLst>
              </p:cNvPr>
              <p:cNvCxnSpPr/>
              <p:nvPr/>
            </p:nvCxnSpPr>
            <p:spPr bwMode="auto">
              <a:xfrm>
                <a:off x="6813996" y="4808780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xmlns="" id="{72022657-CEE5-F61A-8CE8-A9A98843504B}"/>
                </a:ext>
              </a:extLst>
            </p:cNvPr>
            <p:cNvSpPr txBox="1"/>
            <p:nvPr/>
          </p:nvSpPr>
          <p:spPr>
            <a:xfrm>
              <a:off x="5095873" y="1825735"/>
              <a:ext cx="77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 5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xmlns="" id="{2FAB6AA2-3246-FE00-14E6-D203527B5617}"/>
                </a:ext>
              </a:extLst>
            </p:cNvPr>
            <p:cNvSpPr txBox="1"/>
            <p:nvPr/>
          </p:nvSpPr>
          <p:spPr>
            <a:xfrm>
              <a:off x="5979402" y="1825735"/>
              <a:ext cx="913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(cm)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7" name="文字方塊 46">
            <a:extLst>
              <a:ext uri="{FF2B5EF4-FFF2-40B4-BE49-F238E27FC236}">
                <a16:creationId xmlns:a16="http://schemas.microsoft.com/office/drawing/2014/main" xmlns="" id="{627824B0-7C78-DE6E-D3CB-ED4E6D1764EA}"/>
              </a:ext>
            </a:extLst>
          </p:cNvPr>
          <p:cNvSpPr txBox="1"/>
          <p:nvPr/>
        </p:nvSpPr>
        <p:spPr>
          <a:xfrm>
            <a:off x="5085413" y="1823830"/>
            <a:ext cx="1052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xmlns="" id="{E219FD87-BF34-4515-2A0A-E85B98BD3F44}"/>
              </a:ext>
            </a:extLst>
          </p:cNvPr>
          <p:cNvCxnSpPr>
            <a:cxnSpLocks/>
          </p:cNvCxnSpPr>
          <p:nvPr/>
        </p:nvCxnSpPr>
        <p:spPr bwMode="auto">
          <a:xfrm flipH="1">
            <a:off x="3862244" y="1045924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xmlns="" id="{8E4418C2-F37B-5590-A662-AE1A7B2676BB}"/>
              </a:ext>
            </a:extLst>
          </p:cNvPr>
          <p:cNvCxnSpPr>
            <a:cxnSpLocks/>
          </p:cNvCxnSpPr>
          <p:nvPr/>
        </p:nvCxnSpPr>
        <p:spPr bwMode="auto">
          <a:xfrm flipH="1">
            <a:off x="3862244" y="1599274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xmlns="" id="{FD36954E-3134-1140-4E6C-06B4807C8967}"/>
              </a:ext>
            </a:extLst>
          </p:cNvPr>
          <p:cNvCxnSpPr>
            <a:cxnSpLocks/>
          </p:cNvCxnSpPr>
          <p:nvPr/>
        </p:nvCxnSpPr>
        <p:spPr bwMode="auto">
          <a:xfrm flipH="1">
            <a:off x="3862244" y="2152196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xmlns="" id="{415A213E-6FE4-4A95-270C-453FC3C088CA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1634515" y="2154102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90A586EF-978E-8E52-DA04-17BB971E7FB8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2190720" y="2154102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xmlns="" id="{FC970AB0-47C5-2C2E-9B74-6F588E92B8E3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2748939" y="2154102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xmlns="" id="{F57C3836-1F9E-5184-5B92-39669A7FE0A7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3298586" y="2154102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xmlns="" id="{92675DA7-C73F-D077-DABC-A9D9443018D8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3851752" y="2154102"/>
            <a:ext cx="0" cy="554400"/>
          </a:xfrm>
          <a:prstGeom prst="line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2160C657-9929-3732-689A-42425E50F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8258" y="912547"/>
            <a:ext cx="2952000" cy="400110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先求出圓形鏡片的直徑。</a:t>
            </a:r>
            <a:endParaRPr lang="zh-TW" altLang="en-US" sz="20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1327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23" grpId="0" animBg="1"/>
      <p:bldP spid="24" grpId="0"/>
      <p:bldP spid="31" grpId="0"/>
      <p:bldP spid="31" grpId="1"/>
      <p:bldP spid="32" grpId="0"/>
      <p:bldP spid="32" grpId="1"/>
      <p:bldP spid="47" grpId="0"/>
      <p:bldP spid="47" grpId="1"/>
      <p:bldP spid="60" grpId="0" animBg="1"/>
      <p:bldP spid="60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3587F22C-610F-25C7-48BC-87538AFDD0CA}"/>
              </a:ext>
            </a:extLst>
          </p:cNvPr>
          <p:cNvSpPr/>
          <p:nvPr/>
        </p:nvSpPr>
        <p:spPr bwMode="auto">
          <a:xfrm>
            <a:off x="4915921" y="3531794"/>
            <a:ext cx="540000" cy="288000"/>
          </a:xfrm>
          <a:prstGeom prst="rect">
            <a:avLst/>
          </a:prstGeom>
          <a:solidFill>
            <a:srgbClr val="FCCCE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9AE81292-4AE6-8C05-916B-AD439252813C}"/>
              </a:ext>
            </a:extLst>
          </p:cNvPr>
          <p:cNvSpPr/>
          <p:nvPr/>
        </p:nvSpPr>
        <p:spPr bwMode="auto">
          <a:xfrm>
            <a:off x="5478781" y="3075751"/>
            <a:ext cx="540000" cy="305255"/>
          </a:xfrm>
          <a:prstGeom prst="rect">
            <a:avLst/>
          </a:prstGeom>
          <a:solidFill>
            <a:srgbClr val="FCCCE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xmlns="" id="{1B08FF4B-FA0B-E652-8860-84F45DAEC5C0}"/>
              </a:ext>
            </a:extLst>
          </p:cNvPr>
          <p:cNvSpPr/>
          <p:nvPr/>
        </p:nvSpPr>
        <p:spPr bwMode="auto">
          <a:xfrm>
            <a:off x="1813560" y="1435101"/>
            <a:ext cx="2765425" cy="1587500"/>
          </a:xfrm>
          <a:custGeom>
            <a:avLst/>
            <a:gdLst>
              <a:gd name="connsiteX0" fmla="*/ 790575 w 2762250"/>
              <a:gd name="connsiteY0" fmla="*/ 1571625 h 1571625"/>
              <a:gd name="connsiteX1" fmla="*/ 1981200 w 2762250"/>
              <a:gd name="connsiteY1" fmla="*/ 1571625 h 1571625"/>
              <a:gd name="connsiteX2" fmla="*/ 2762250 w 2762250"/>
              <a:gd name="connsiteY2" fmla="*/ 9525 h 1571625"/>
              <a:gd name="connsiteX3" fmla="*/ 1981200 w 2762250"/>
              <a:gd name="connsiteY3" fmla="*/ 400050 h 1571625"/>
              <a:gd name="connsiteX4" fmla="*/ 1390650 w 2762250"/>
              <a:gd name="connsiteY4" fmla="*/ 0 h 1571625"/>
              <a:gd name="connsiteX5" fmla="*/ 790575 w 2762250"/>
              <a:gd name="connsiteY5" fmla="*/ 390525 h 1571625"/>
              <a:gd name="connsiteX6" fmla="*/ 0 w 2762250"/>
              <a:gd name="connsiteY6" fmla="*/ 0 h 1571625"/>
              <a:gd name="connsiteX7" fmla="*/ 790575 w 2762250"/>
              <a:gd name="connsiteY7" fmla="*/ 1571625 h 1571625"/>
              <a:gd name="connsiteX0" fmla="*/ 784225 w 2762250"/>
              <a:gd name="connsiteY0" fmla="*/ 1581150 h 1581150"/>
              <a:gd name="connsiteX1" fmla="*/ 1981200 w 2762250"/>
              <a:gd name="connsiteY1" fmla="*/ 1571625 h 1581150"/>
              <a:gd name="connsiteX2" fmla="*/ 2762250 w 2762250"/>
              <a:gd name="connsiteY2" fmla="*/ 9525 h 1581150"/>
              <a:gd name="connsiteX3" fmla="*/ 1981200 w 2762250"/>
              <a:gd name="connsiteY3" fmla="*/ 400050 h 1581150"/>
              <a:gd name="connsiteX4" fmla="*/ 1390650 w 2762250"/>
              <a:gd name="connsiteY4" fmla="*/ 0 h 1581150"/>
              <a:gd name="connsiteX5" fmla="*/ 790575 w 2762250"/>
              <a:gd name="connsiteY5" fmla="*/ 390525 h 1581150"/>
              <a:gd name="connsiteX6" fmla="*/ 0 w 2762250"/>
              <a:gd name="connsiteY6" fmla="*/ 0 h 1581150"/>
              <a:gd name="connsiteX7" fmla="*/ 784225 w 2762250"/>
              <a:gd name="connsiteY7" fmla="*/ 1581150 h 1581150"/>
              <a:gd name="connsiteX0" fmla="*/ 784225 w 2762250"/>
              <a:gd name="connsiteY0" fmla="*/ 1581150 h 1584325"/>
              <a:gd name="connsiteX1" fmla="*/ 1974850 w 2762250"/>
              <a:gd name="connsiteY1" fmla="*/ 1584325 h 1584325"/>
              <a:gd name="connsiteX2" fmla="*/ 2762250 w 2762250"/>
              <a:gd name="connsiteY2" fmla="*/ 9525 h 1584325"/>
              <a:gd name="connsiteX3" fmla="*/ 1981200 w 2762250"/>
              <a:gd name="connsiteY3" fmla="*/ 400050 h 1584325"/>
              <a:gd name="connsiteX4" fmla="*/ 1390650 w 2762250"/>
              <a:gd name="connsiteY4" fmla="*/ 0 h 1584325"/>
              <a:gd name="connsiteX5" fmla="*/ 790575 w 2762250"/>
              <a:gd name="connsiteY5" fmla="*/ 390525 h 1584325"/>
              <a:gd name="connsiteX6" fmla="*/ 0 w 2762250"/>
              <a:gd name="connsiteY6" fmla="*/ 0 h 1584325"/>
              <a:gd name="connsiteX7" fmla="*/ 784225 w 2762250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90575 w 2765425"/>
              <a:gd name="connsiteY5" fmla="*/ 390525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87400 w 2765425"/>
              <a:gd name="connsiteY5" fmla="*/ 400050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87400 w 2765425"/>
              <a:gd name="connsiteY5" fmla="*/ 400050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4325 h 1587500"/>
              <a:gd name="connsiteX1" fmla="*/ 1974850 w 2765425"/>
              <a:gd name="connsiteY1" fmla="*/ 1587500 h 1587500"/>
              <a:gd name="connsiteX2" fmla="*/ 2765425 w 2765425"/>
              <a:gd name="connsiteY2" fmla="*/ 3175 h 1587500"/>
              <a:gd name="connsiteX3" fmla="*/ 1981200 w 2765425"/>
              <a:gd name="connsiteY3" fmla="*/ 403225 h 1587500"/>
              <a:gd name="connsiteX4" fmla="*/ 1390650 w 2765425"/>
              <a:gd name="connsiteY4" fmla="*/ 0 h 1587500"/>
              <a:gd name="connsiteX5" fmla="*/ 787400 w 2765425"/>
              <a:gd name="connsiteY5" fmla="*/ 403225 h 1587500"/>
              <a:gd name="connsiteX6" fmla="*/ 0 w 2765425"/>
              <a:gd name="connsiteY6" fmla="*/ 3175 h 1587500"/>
              <a:gd name="connsiteX7" fmla="*/ 784225 w 2765425"/>
              <a:gd name="connsiteY7" fmla="*/ 1584325 h 158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5425" h="1587500">
                <a:moveTo>
                  <a:pt x="784225" y="1584325"/>
                </a:moveTo>
                <a:lnTo>
                  <a:pt x="1974850" y="1587500"/>
                </a:lnTo>
                <a:lnTo>
                  <a:pt x="2765425" y="3175"/>
                </a:lnTo>
                <a:lnTo>
                  <a:pt x="1981200" y="403225"/>
                </a:lnTo>
                <a:lnTo>
                  <a:pt x="1390650" y="0"/>
                </a:lnTo>
                <a:lnTo>
                  <a:pt x="787400" y="403225"/>
                </a:lnTo>
                <a:lnTo>
                  <a:pt x="0" y="3175"/>
                </a:lnTo>
                <a:lnTo>
                  <a:pt x="784225" y="158432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696A0012-15AD-2616-55EF-1F5DC04257B5}"/>
              </a:ext>
            </a:extLst>
          </p:cNvPr>
          <p:cNvSpPr/>
          <p:nvPr/>
        </p:nvSpPr>
        <p:spPr bwMode="auto">
          <a:xfrm>
            <a:off x="2598331" y="1834877"/>
            <a:ext cx="1187997" cy="1188000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等腰三角形 28">
            <a:extLst>
              <a:ext uri="{FF2B5EF4-FFF2-40B4-BE49-F238E27FC236}">
                <a16:creationId xmlns:a16="http://schemas.microsoft.com/office/drawing/2014/main" xmlns="" id="{A3D3C86B-7302-C974-E3A4-AA510EFA6543}"/>
              </a:ext>
            </a:extLst>
          </p:cNvPr>
          <p:cNvSpPr/>
          <p:nvPr/>
        </p:nvSpPr>
        <p:spPr bwMode="auto">
          <a:xfrm>
            <a:off x="2605612" y="1432360"/>
            <a:ext cx="1188000" cy="396000"/>
          </a:xfrm>
          <a:prstGeom prst="triangle">
            <a:avLst/>
          </a:prstGeom>
          <a:solidFill>
            <a:srgbClr val="7CE0DE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手繪多邊形: 圖案 29">
            <a:extLst>
              <a:ext uri="{FF2B5EF4-FFF2-40B4-BE49-F238E27FC236}">
                <a16:creationId xmlns:a16="http://schemas.microsoft.com/office/drawing/2014/main" xmlns="" id="{E56FA756-C0C1-91CA-E2F0-F21CFEA412A0}"/>
              </a:ext>
            </a:extLst>
          </p:cNvPr>
          <p:cNvSpPr/>
          <p:nvPr/>
        </p:nvSpPr>
        <p:spPr bwMode="auto">
          <a:xfrm>
            <a:off x="1809750" y="1433513"/>
            <a:ext cx="790575" cy="1600200"/>
          </a:xfrm>
          <a:custGeom>
            <a:avLst/>
            <a:gdLst>
              <a:gd name="connsiteX0" fmla="*/ 790575 w 790575"/>
              <a:gd name="connsiteY0" fmla="*/ 1600200 h 1600200"/>
              <a:gd name="connsiteX1" fmla="*/ 790575 w 790575"/>
              <a:gd name="connsiteY1" fmla="*/ 404812 h 1600200"/>
              <a:gd name="connsiteX2" fmla="*/ 0 w 790575"/>
              <a:gd name="connsiteY2" fmla="*/ 0 h 1600200"/>
              <a:gd name="connsiteX3" fmla="*/ 790575 w 790575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0575" h="1600200">
                <a:moveTo>
                  <a:pt x="790575" y="1600200"/>
                </a:moveTo>
                <a:lnTo>
                  <a:pt x="790575" y="404812"/>
                </a:lnTo>
                <a:lnTo>
                  <a:pt x="0" y="0"/>
                </a:lnTo>
                <a:lnTo>
                  <a:pt x="790575" y="1600200"/>
                </a:lnTo>
                <a:close/>
              </a:path>
            </a:pathLst>
          </a:custGeom>
          <a:solidFill>
            <a:srgbClr val="FFB48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手繪多邊形: 圖案 30">
            <a:extLst>
              <a:ext uri="{FF2B5EF4-FFF2-40B4-BE49-F238E27FC236}">
                <a16:creationId xmlns:a16="http://schemas.microsoft.com/office/drawing/2014/main" xmlns="" id="{DB66BA64-1D45-F557-EF84-8157AB08BAB0}"/>
              </a:ext>
            </a:extLst>
          </p:cNvPr>
          <p:cNvSpPr/>
          <p:nvPr/>
        </p:nvSpPr>
        <p:spPr bwMode="auto">
          <a:xfrm flipH="1">
            <a:off x="3791188" y="1433513"/>
            <a:ext cx="790575" cy="1600200"/>
          </a:xfrm>
          <a:custGeom>
            <a:avLst/>
            <a:gdLst>
              <a:gd name="connsiteX0" fmla="*/ 790575 w 790575"/>
              <a:gd name="connsiteY0" fmla="*/ 1600200 h 1600200"/>
              <a:gd name="connsiteX1" fmla="*/ 790575 w 790575"/>
              <a:gd name="connsiteY1" fmla="*/ 404812 h 1600200"/>
              <a:gd name="connsiteX2" fmla="*/ 0 w 790575"/>
              <a:gd name="connsiteY2" fmla="*/ 0 h 1600200"/>
              <a:gd name="connsiteX3" fmla="*/ 790575 w 790575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0575" h="1600200">
                <a:moveTo>
                  <a:pt x="790575" y="1600200"/>
                </a:moveTo>
                <a:lnTo>
                  <a:pt x="790575" y="404812"/>
                </a:lnTo>
                <a:lnTo>
                  <a:pt x="0" y="0"/>
                </a:lnTo>
                <a:lnTo>
                  <a:pt x="790575" y="1600200"/>
                </a:lnTo>
                <a:close/>
              </a:path>
            </a:pathLst>
          </a:custGeom>
          <a:solidFill>
            <a:srgbClr val="FFB48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115E5E3D-1340-F3B2-010F-BD5BCEA66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450" y="45639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96CB4393-0C0D-C6AC-A27F-41AFAFF8740A}"/>
              </a:ext>
            </a:extLst>
          </p:cNvPr>
          <p:cNvSpPr txBox="1"/>
          <p:nvPr/>
        </p:nvSpPr>
        <p:spPr>
          <a:xfrm>
            <a:off x="785812" y="3882311"/>
            <a:ext cx="5514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上圖中，陰影部分的面積是多少？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CDD5212-993D-9AD7-24C9-5F67E8B04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2D1B0E52-5E64-3BEF-ADBE-25CA69DB1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4" y="4480041"/>
            <a:ext cx="6057901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264cm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B. 168cm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144cm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D. 120cm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TW" altLang="en-US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1AF7CC35-CC42-77C0-49EB-626C072DA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382" y="451814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xmlns="" id="{C0844FA9-2571-1CC7-3155-4BA7BCE3E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253202"/>
              </p:ext>
            </p:extLst>
          </p:nvPr>
        </p:nvGraphicFramePr>
        <p:xfrm>
          <a:off x="1016829" y="1041725"/>
          <a:ext cx="4356000" cy="23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xmlns="" val="51427157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9044554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475546949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15388256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450750268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45163543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54844402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261147326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25512459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40060429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08676062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949271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69796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0226007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48474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3589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49925523"/>
                  </a:ext>
                </a:extLst>
              </a:tr>
            </a:tbl>
          </a:graphicData>
        </a:graphic>
      </p:graphicFrame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xmlns="" id="{4052A65B-1267-E07D-3C70-F812284171CB}"/>
              </a:ext>
            </a:extLst>
          </p:cNvPr>
          <p:cNvSpPr/>
          <p:nvPr/>
        </p:nvSpPr>
        <p:spPr bwMode="auto">
          <a:xfrm>
            <a:off x="1813560" y="1435101"/>
            <a:ext cx="2765425" cy="1587500"/>
          </a:xfrm>
          <a:custGeom>
            <a:avLst/>
            <a:gdLst>
              <a:gd name="connsiteX0" fmla="*/ 790575 w 2762250"/>
              <a:gd name="connsiteY0" fmla="*/ 1571625 h 1571625"/>
              <a:gd name="connsiteX1" fmla="*/ 1981200 w 2762250"/>
              <a:gd name="connsiteY1" fmla="*/ 1571625 h 1571625"/>
              <a:gd name="connsiteX2" fmla="*/ 2762250 w 2762250"/>
              <a:gd name="connsiteY2" fmla="*/ 9525 h 1571625"/>
              <a:gd name="connsiteX3" fmla="*/ 1981200 w 2762250"/>
              <a:gd name="connsiteY3" fmla="*/ 400050 h 1571625"/>
              <a:gd name="connsiteX4" fmla="*/ 1390650 w 2762250"/>
              <a:gd name="connsiteY4" fmla="*/ 0 h 1571625"/>
              <a:gd name="connsiteX5" fmla="*/ 790575 w 2762250"/>
              <a:gd name="connsiteY5" fmla="*/ 390525 h 1571625"/>
              <a:gd name="connsiteX6" fmla="*/ 0 w 2762250"/>
              <a:gd name="connsiteY6" fmla="*/ 0 h 1571625"/>
              <a:gd name="connsiteX7" fmla="*/ 790575 w 2762250"/>
              <a:gd name="connsiteY7" fmla="*/ 1571625 h 1571625"/>
              <a:gd name="connsiteX0" fmla="*/ 784225 w 2762250"/>
              <a:gd name="connsiteY0" fmla="*/ 1581150 h 1581150"/>
              <a:gd name="connsiteX1" fmla="*/ 1981200 w 2762250"/>
              <a:gd name="connsiteY1" fmla="*/ 1571625 h 1581150"/>
              <a:gd name="connsiteX2" fmla="*/ 2762250 w 2762250"/>
              <a:gd name="connsiteY2" fmla="*/ 9525 h 1581150"/>
              <a:gd name="connsiteX3" fmla="*/ 1981200 w 2762250"/>
              <a:gd name="connsiteY3" fmla="*/ 400050 h 1581150"/>
              <a:gd name="connsiteX4" fmla="*/ 1390650 w 2762250"/>
              <a:gd name="connsiteY4" fmla="*/ 0 h 1581150"/>
              <a:gd name="connsiteX5" fmla="*/ 790575 w 2762250"/>
              <a:gd name="connsiteY5" fmla="*/ 390525 h 1581150"/>
              <a:gd name="connsiteX6" fmla="*/ 0 w 2762250"/>
              <a:gd name="connsiteY6" fmla="*/ 0 h 1581150"/>
              <a:gd name="connsiteX7" fmla="*/ 784225 w 2762250"/>
              <a:gd name="connsiteY7" fmla="*/ 1581150 h 1581150"/>
              <a:gd name="connsiteX0" fmla="*/ 784225 w 2762250"/>
              <a:gd name="connsiteY0" fmla="*/ 1581150 h 1584325"/>
              <a:gd name="connsiteX1" fmla="*/ 1974850 w 2762250"/>
              <a:gd name="connsiteY1" fmla="*/ 1584325 h 1584325"/>
              <a:gd name="connsiteX2" fmla="*/ 2762250 w 2762250"/>
              <a:gd name="connsiteY2" fmla="*/ 9525 h 1584325"/>
              <a:gd name="connsiteX3" fmla="*/ 1981200 w 2762250"/>
              <a:gd name="connsiteY3" fmla="*/ 400050 h 1584325"/>
              <a:gd name="connsiteX4" fmla="*/ 1390650 w 2762250"/>
              <a:gd name="connsiteY4" fmla="*/ 0 h 1584325"/>
              <a:gd name="connsiteX5" fmla="*/ 790575 w 2762250"/>
              <a:gd name="connsiteY5" fmla="*/ 390525 h 1584325"/>
              <a:gd name="connsiteX6" fmla="*/ 0 w 2762250"/>
              <a:gd name="connsiteY6" fmla="*/ 0 h 1584325"/>
              <a:gd name="connsiteX7" fmla="*/ 784225 w 2762250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90575 w 2765425"/>
              <a:gd name="connsiteY5" fmla="*/ 390525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87400 w 2765425"/>
              <a:gd name="connsiteY5" fmla="*/ 400050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1150 h 1584325"/>
              <a:gd name="connsiteX1" fmla="*/ 1974850 w 2765425"/>
              <a:gd name="connsiteY1" fmla="*/ 1584325 h 1584325"/>
              <a:gd name="connsiteX2" fmla="*/ 2765425 w 2765425"/>
              <a:gd name="connsiteY2" fmla="*/ 0 h 1584325"/>
              <a:gd name="connsiteX3" fmla="*/ 1981200 w 2765425"/>
              <a:gd name="connsiteY3" fmla="*/ 400050 h 1584325"/>
              <a:gd name="connsiteX4" fmla="*/ 1390650 w 2765425"/>
              <a:gd name="connsiteY4" fmla="*/ 0 h 1584325"/>
              <a:gd name="connsiteX5" fmla="*/ 787400 w 2765425"/>
              <a:gd name="connsiteY5" fmla="*/ 400050 h 1584325"/>
              <a:gd name="connsiteX6" fmla="*/ 0 w 2765425"/>
              <a:gd name="connsiteY6" fmla="*/ 0 h 1584325"/>
              <a:gd name="connsiteX7" fmla="*/ 784225 w 2765425"/>
              <a:gd name="connsiteY7" fmla="*/ 1581150 h 1584325"/>
              <a:gd name="connsiteX0" fmla="*/ 784225 w 2765425"/>
              <a:gd name="connsiteY0" fmla="*/ 1584325 h 1587500"/>
              <a:gd name="connsiteX1" fmla="*/ 1974850 w 2765425"/>
              <a:gd name="connsiteY1" fmla="*/ 1587500 h 1587500"/>
              <a:gd name="connsiteX2" fmla="*/ 2765425 w 2765425"/>
              <a:gd name="connsiteY2" fmla="*/ 3175 h 1587500"/>
              <a:gd name="connsiteX3" fmla="*/ 1981200 w 2765425"/>
              <a:gd name="connsiteY3" fmla="*/ 403225 h 1587500"/>
              <a:gd name="connsiteX4" fmla="*/ 1390650 w 2765425"/>
              <a:gd name="connsiteY4" fmla="*/ 0 h 1587500"/>
              <a:gd name="connsiteX5" fmla="*/ 787400 w 2765425"/>
              <a:gd name="connsiteY5" fmla="*/ 403225 h 1587500"/>
              <a:gd name="connsiteX6" fmla="*/ 0 w 2765425"/>
              <a:gd name="connsiteY6" fmla="*/ 3175 h 1587500"/>
              <a:gd name="connsiteX7" fmla="*/ 784225 w 2765425"/>
              <a:gd name="connsiteY7" fmla="*/ 1584325 h 158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5425" h="1587500">
                <a:moveTo>
                  <a:pt x="784225" y="1584325"/>
                </a:moveTo>
                <a:lnTo>
                  <a:pt x="1974850" y="1587500"/>
                </a:lnTo>
                <a:lnTo>
                  <a:pt x="2765425" y="3175"/>
                </a:lnTo>
                <a:lnTo>
                  <a:pt x="1981200" y="403225"/>
                </a:lnTo>
                <a:lnTo>
                  <a:pt x="1390650" y="0"/>
                </a:lnTo>
                <a:lnTo>
                  <a:pt x="787400" y="403225"/>
                </a:lnTo>
                <a:lnTo>
                  <a:pt x="0" y="3175"/>
                </a:lnTo>
                <a:lnTo>
                  <a:pt x="784225" y="1584325"/>
                </a:lnTo>
                <a:close/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9CB5BA21-B8B3-247B-9876-FFE30A6CE09B}"/>
              </a:ext>
            </a:extLst>
          </p:cNvPr>
          <p:cNvGrpSpPr/>
          <p:nvPr/>
        </p:nvGrpSpPr>
        <p:grpSpPr>
          <a:xfrm>
            <a:off x="4852299" y="3014105"/>
            <a:ext cx="1286781" cy="849141"/>
            <a:chOff x="4852299" y="3014105"/>
            <a:chExt cx="1286781" cy="849141"/>
          </a:xfrm>
        </p:grpSpPr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xmlns="" id="{EF4C0C33-5E47-492E-C166-196CA68ECD11}"/>
                </a:ext>
              </a:extLst>
            </p:cNvPr>
            <p:cNvCxnSpPr/>
            <p:nvPr/>
          </p:nvCxnSpPr>
          <p:spPr bwMode="auto">
            <a:xfrm>
              <a:off x="5448300" y="3021725"/>
              <a:ext cx="0" cy="396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13" name="直線單箭頭接點 12">
              <a:extLst>
                <a:ext uri="{FF2B5EF4-FFF2-40B4-BE49-F238E27FC236}">
                  <a16:creationId xmlns:a16="http://schemas.microsoft.com/office/drawing/2014/main" xmlns="" id="{17339154-3D33-0B15-BF54-9B372E859C7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976829" y="3493925"/>
              <a:ext cx="396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626F008C-8589-8E9D-00C5-AFD3C92FF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7820" y="3014105"/>
              <a:ext cx="72126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4cm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xmlns="" id="{B48298EC-332C-EFFC-31E6-27D768541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2299" y="3463136"/>
              <a:ext cx="72126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4cm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F9538C3E-7014-5AC6-EB2B-BBBF26469136}"/>
              </a:ext>
            </a:extLst>
          </p:cNvPr>
          <p:cNvCxnSpPr>
            <a:cxnSpLocks/>
          </p:cNvCxnSpPr>
          <p:nvPr/>
        </p:nvCxnSpPr>
        <p:spPr bwMode="auto">
          <a:xfrm flipV="1">
            <a:off x="2600960" y="1835151"/>
            <a:ext cx="0" cy="118800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499AFF37-2EE0-377B-B250-1ECB9CF40DD5}"/>
              </a:ext>
            </a:extLst>
          </p:cNvPr>
          <p:cNvCxnSpPr>
            <a:cxnSpLocks/>
          </p:cNvCxnSpPr>
          <p:nvPr/>
        </p:nvCxnSpPr>
        <p:spPr bwMode="auto">
          <a:xfrm flipV="1">
            <a:off x="3788960" y="1835151"/>
            <a:ext cx="0" cy="118800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0CF47DF7-0EDD-4002-F94A-09ACA7C92896}"/>
              </a:ext>
            </a:extLst>
          </p:cNvPr>
          <p:cNvCxnSpPr>
            <a:cxnSpLocks/>
          </p:cNvCxnSpPr>
          <p:nvPr/>
        </p:nvCxnSpPr>
        <p:spPr bwMode="auto">
          <a:xfrm>
            <a:off x="2600960" y="1835151"/>
            <a:ext cx="1188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E26800E3-7E87-4183-C38A-320F1C4C4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137" y="1117564"/>
            <a:ext cx="1908000" cy="707886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先把圖形分割，再求面積。</a:t>
            </a:r>
            <a:endParaRPr lang="zh-TW" altLang="en-US" sz="20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8A32818B-EEBD-BFFB-3572-CFD8EAC56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960" y="3441891"/>
            <a:ext cx="139109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2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3 = 12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28E89C2E-E35A-BDCB-1EB6-731A23847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078" y="2448582"/>
            <a:ext cx="9290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xmlns="" id="{CEC8E998-AEFF-1527-A156-5905112DAB54}"/>
              </a:ext>
            </a:extLst>
          </p:cNvPr>
          <p:cNvCxnSpPr/>
          <p:nvPr/>
        </p:nvCxnSpPr>
        <p:spPr bwMode="auto">
          <a:xfrm>
            <a:off x="3703320" y="1845713"/>
            <a:ext cx="0" cy="1188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xmlns="" id="{B38F8618-8E06-6EA5-CD89-C1C39F952CBC}"/>
              </a:ext>
            </a:extLst>
          </p:cNvPr>
          <p:cNvCxnSpPr>
            <a:cxnSpLocks/>
          </p:cNvCxnSpPr>
          <p:nvPr/>
        </p:nvCxnSpPr>
        <p:spPr bwMode="auto">
          <a:xfrm flipH="1">
            <a:off x="2605612" y="3084324"/>
            <a:ext cx="1188000" cy="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19C9DE4B-7A49-733D-8B6E-489D4C7C9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761" y="3044507"/>
            <a:ext cx="9290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xmlns="" id="{2C146B41-CB6A-B0B1-6A1B-02F5774A10F6}"/>
              </a:ext>
            </a:extLst>
          </p:cNvPr>
          <p:cNvCxnSpPr/>
          <p:nvPr/>
        </p:nvCxnSpPr>
        <p:spPr bwMode="auto">
          <a:xfrm>
            <a:off x="3201993" y="1435101"/>
            <a:ext cx="0" cy="39600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sp>
        <p:nvSpPr>
          <p:cNvPr id="39" name="手繪多邊形: 圖案 38">
            <a:extLst>
              <a:ext uri="{FF2B5EF4-FFF2-40B4-BE49-F238E27FC236}">
                <a16:creationId xmlns:a16="http://schemas.microsoft.com/office/drawing/2014/main" xmlns="" id="{82BD89BD-9302-9D69-414F-6A8227BF3130}"/>
              </a:ext>
            </a:extLst>
          </p:cNvPr>
          <p:cNvSpPr/>
          <p:nvPr/>
        </p:nvSpPr>
        <p:spPr bwMode="auto">
          <a:xfrm>
            <a:off x="3205796" y="1755747"/>
            <a:ext cx="72000" cy="72000"/>
          </a:xfrm>
          <a:custGeom>
            <a:avLst/>
            <a:gdLst>
              <a:gd name="connsiteX0" fmla="*/ 0 w 85725"/>
              <a:gd name="connsiteY0" fmla="*/ 0 h 95250"/>
              <a:gd name="connsiteX1" fmla="*/ 85725 w 85725"/>
              <a:gd name="connsiteY1" fmla="*/ 0 h 95250"/>
              <a:gd name="connsiteX2" fmla="*/ 85725 w 85725"/>
              <a:gd name="connsiteY2" fmla="*/ 9525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725" h="95250">
                <a:moveTo>
                  <a:pt x="0" y="0"/>
                </a:moveTo>
                <a:lnTo>
                  <a:pt x="85725" y="0"/>
                </a:lnTo>
                <a:lnTo>
                  <a:pt x="85725" y="952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xmlns="" id="{9F1308B5-62C7-E13C-D434-4D17E05C1470}"/>
              </a:ext>
            </a:extLst>
          </p:cNvPr>
          <p:cNvCxnSpPr/>
          <p:nvPr/>
        </p:nvCxnSpPr>
        <p:spPr bwMode="auto">
          <a:xfrm>
            <a:off x="3788709" y="1438877"/>
            <a:ext cx="0" cy="39600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C3FD727F-80D6-2F00-2E51-05AA7BF3C1AF}"/>
              </a:ext>
            </a:extLst>
          </p:cNvPr>
          <p:cNvCxnSpPr>
            <a:cxnSpLocks/>
          </p:cNvCxnSpPr>
          <p:nvPr/>
        </p:nvCxnSpPr>
        <p:spPr bwMode="auto">
          <a:xfrm flipH="1">
            <a:off x="3793612" y="1436415"/>
            <a:ext cx="792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sp>
        <p:nvSpPr>
          <p:cNvPr id="43" name="手繪多邊形: 圖案 42">
            <a:extLst>
              <a:ext uri="{FF2B5EF4-FFF2-40B4-BE49-F238E27FC236}">
                <a16:creationId xmlns:a16="http://schemas.microsoft.com/office/drawing/2014/main" xmlns="" id="{9EBA164A-4E49-8FA9-86CC-ED48EF06803A}"/>
              </a:ext>
            </a:extLst>
          </p:cNvPr>
          <p:cNvSpPr/>
          <p:nvPr/>
        </p:nvSpPr>
        <p:spPr bwMode="auto">
          <a:xfrm rot="5400000">
            <a:off x="3792948" y="1443962"/>
            <a:ext cx="72000" cy="72000"/>
          </a:xfrm>
          <a:custGeom>
            <a:avLst/>
            <a:gdLst>
              <a:gd name="connsiteX0" fmla="*/ 0 w 85725"/>
              <a:gd name="connsiteY0" fmla="*/ 0 h 95250"/>
              <a:gd name="connsiteX1" fmla="*/ 85725 w 85725"/>
              <a:gd name="connsiteY1" fmla="*/ 0 h 95250"/>
              <a:gd name="connsiteX2" fmla="*/ 85725 w 85725"/>
              <a:gd name="connsiteY2" fmla="*/ 9525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725" h="95250">
                <a:moveTo>
                  <a:pt x="0" y="0"/>
                </a:moveTo>
                <a:lnTo>
                  <a:pt x="85725" y="0"/>
                </a:lnTo>
                <a:lnTo>
                  <a:pt x="85725" y="952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2A593019-26FA-0F43-F079-CFC03D416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6767" y="1107147"/>
            <a:ext cx="6933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C563B609-713B-6F29-697B-8714CCA81323}"/>
              </a:ext>
            </a:extLst>
          </p:cNvPr>
          <p:cNvCxnSpPr/>
          <p:nvPr/>
        </p:nvCxnSpPr>
        <p:spPr bwMode="auto">
          <a:xfrm>
            <a:off x="2598608" y="1438877"/>
            <a:ext cx="0" cy="39600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0AC5AD6E-E181-04C9-D513-66ADA63C4714}"/>
              </a:ext>
            </a:extLst>
          </p:cNvPr>
          <p:cNvCxnSpPr>
            <a:cxnSpLocks/>
          </p:cNvCxnSpPr>
          <p:nvPr/>
        </p:nvCxnSpPr>
        <p:spPr bwMode="auto">
          <a:xfrm flipH="1">
            <a:off x="1811094" y="1435101"/>
            <a:ext cx="792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sp>
        <p:nvSpPr>
          <p:cNvPr id="47" name="手繪多邊形: 圖案 46">
            <a:extLst>
              <a:ext uri="{FF2B5EF4-FFF2-40B4-BE49-F238E27FC236}">
                <a16:creationId xmlns:a16="http://schemas.microsoft.com/office/drawing/2014/main" xmlns="" id="{07096AEA-9AF3-D042-2BC2-0923E3C3D60F}"/>
              </a:ext>
            </a:extLst>
          </p:cNvPr>
          <p:cNvSpPr/>
          <p:nvPr/>
        </p:nvSpPr>
        <p:spPr bwMode="auto">
          <a:xfrm rot="10800000">
            <a:off x="2524178" y="1439199"/>
            <a:ext cx="72000" cy="72000"/>
          </a:xfrm>
          <a:custGeom>
            <a:avLst/>
            <a:gdLst>
              <a:gd name="connsiteX0" fmla="*/ 0 w 85725"/>
              <a:gd name="connsiteY0" fmla="*/ 0 h 95250"/>
              <a:gd name="connsiteX1" fmla="*/ 85725 w 85725"/>
              <a:gd name="connsiteY1" fmla="*/ 0 h 95250"/>
              <a:gd name="connsiteX2" fmla="*/ 85725 w 85725"/>
              <a:gd name="connsiteY2" fmla="*/ 9525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725" h="95250">
                <a:moveTo>
                  <a:pt x="0" y="0"/>
                </a:moveTo>
                <a:lnTo>
                  <a:pt x="85725" y="0"/>
                </a:lnTo>
                <a:lnTo>
                  <a:pt x="85725" y="952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874F991E-785C-11ED-B4AA-3625A9DBB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700" y="1107147"/>
            <a:ext cx="6933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782F5E83-F311-3E51-DBF0-17953FDBB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803" y="1449174"/>
            <a:ext cx="6933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4cm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AAE3C7A0-7DCD-D585-3212-E4E30857C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7998" y="1792601"/>
            <a:ext cx="9290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73E6B649-02A0-5DD4-D087-BFB146B4A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963" y="668782"/>
            <a:ext cx="139109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2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2 = 8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xmlns="" id="{B69F7314-2DAE-D1A6-A43D-D1BB99A7271E}"/>
              </a:ext>
            </a:extLst>
          </p:cNvPr>
          <p:cNvSpPr txBox="1"/>
          <p:nvPr/>
        </p:nvSpPr>
        <p:spPr>
          <a:xfrm>
            <a:off x="6299997" y="3896043"/>
            <a:ext cx="2706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陰影部分的面積是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xmlns="" id="{3625BE74-8178-4BE1-AAC6-E382758F58F5}"/>
              </a:ext>
            </a:extLst>
          </p:cNvPr>
          <p:cNvSpPr txBox="1"/>
          <p:nvPr/>
        </p:nvSpPr>
        <p:spPr>
          <a:xfrm>
            <a:off x="5448300" y="1371455"/>
            <a:ext cx="1303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xmlns="" id="{A65843D0-3CC2-1628-7607-6FB4848951C9}"/>
              </a:ext>
            </a:extLst>
          </p:cNvPr>
          <p:cNvSpPr txBox="1"/>
          <p:nvPr/>
        </p:nvSpPr>
        <p:spPr>
          <a:xfrm>
            <a:off x="5448300" y="2326481"/>
            <a:ext cx="197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sz="240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xmlns="" id="{929CB0BD-3502-1C1A-FDBD-72B1AE5892A2}"/>
              </a:ext>
            </a:extLst>
          </p:cNvPr>
          <p:cNvSpPr txBox="1"/>
          <p:nvPr/>
        </p:nvSpPr>
        <p:spPr>
          <a:xfrm>
            <a:off x="6266161" y="3289177"/>
            <a:ext cx="174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xmlns="" id="{EC373958-BD2B-A0BE-E5FC-6799C48B3627}"/>
              </a:ext>
            </a:extLst>
          </p:cNvPr>
          <p:cNvSpPr txBox="1"/>
          <p:nvPr/>
        </p:nvSpPr>
        <p:spPr>
          <a:xfrm>
            <a:off x="6299997" y="4732923"/>
            <a:ext cx="174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264(cm</a:t>
            </a:r>
            <a:r>
              <a:rPr lang="en-US" altLang="zh-CN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xmlns="" id="{7A2AA1D6-52D3-B763-7384-1664C7A0C73A}"/>
              </a:ext>
            </a:extLst>
          </p:cNvPr>
          <p:cNvSpPr txBox="1"/>
          <p:nvPr/>
        </p:nvSpPr>
        <p:spPr>
          <a:xfrm>
            <a:off x="5448300" y="956124"/>
            <a:ext cx="197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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文字方塊 58">
            <a:extLst>
              <a:ext uri="{FF2B5EF4-FFF2-40B4-BE49-F238E27FC236}">
                <a16:creationId xmlns:a16="http://schemas.microsoft.com/office/drawing/2014/main" xmlns="" id="{520B1607-3765-0059-165E-8533AE06C2A0}"/>
              </a:ext>
            </a:extLst>
          </p:cNvPr>
          <p:cNvSpPr txBox="1"/>
          <p:nvPr/>
        </p:nvSpPr>
        <p:spPr>
          <a:xfrm>
            <a:off x="6266161" y="2862936"/>
            <a:ext cx="2137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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xmlns="" id="{424B9A47-0A48-508B-638D-CF3D6E2D9539}"/>
              </a:ext>
            </a:extLst>
          </p:cNvPr>
          <p:cNvSpPr txBox="1"/>
          <p:nvPr/>
        </p:nvSpPr>
        <p:spPr>
          <a:xfrm>
            <a:off x="5448300" y="1911150"/>
            <a:ext cx="2955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和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總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面積是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xmlns="" id="{E19709F7-BF00-1F79-301D-CF64B1FE1DBC}"/>
              </a:ext>
            </a:extLst>
          </p:cNvPr>
          <p:cNvSpPr txBox="1"/>
          <p:nvPr/>
        </p:nvSpPr>
        <p:spPr>
          <a:xfrm>
            <a:off x="6463825" y="1371455"/>
            <a:ext cx="174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144(cm</a:t>
            </a:r>
            <a:r>
              <a:rPr lang="en-US" altLang="zh-CN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xmlns="" id="{ED7B7601-A0BC-B58C-F6AB-4063135BEDA8}"/>
              </a:ext>
            </a:extLst>
          </p:cNvPr>
          <p:cNvSpPr txBox="1"/>
          <p:nvPr/>
        </p:nvSpPr>
        <p:spPr>
          <a:xfrm>
            <a:off x="7067297" y="2326481"/>
            <a:ext cx="174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96(cm</a:t>
            </a:r>
            <a:r>
              <a:rPr lang="en-US" altLang="zh-CN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xmlns="" id="{2F68E4F1-1CF4-94A3-FF15-961A83338AF2}"/>
              </a:ext>
            </a:extLst>
          </p:cNvPr>
          <p:cNvSpPr txBox="1"/>
          <p:nvPr/>
        </p:nvSpPr>
        <p:spPr>
          <a:xfrm>
            <a:off x="7479530" y="3289177"/>
            <a:ext cx="1504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24(cm</a:t>
            </a:r>
            <a:r>
              <a:rPr lang="en-US" altLang="zh-CN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xmlns="" id="{3DAFBE49-6FF9-043A-347E-8F8D29708E08}"/>
              </a:ext>
            </a:extLst>
          </p:cNvPr>
          <p:cNvSpPr txBox="1"/>
          <p:nvPr/>
        </p:nvSpPr>
        <p:spPr>
          <a:xfrm>
            <a:off x="6559077" y="4314483"/>
            <a:ext cx="2284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144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96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xmlns="" id="{58462822-4323-3400-59A4-50A295A757D0}"/>
              </a:ext>
            </a:extLst>
          </p:cNvPr>
          <p:cNvSpPr txBox="1"/>
          <p:nvPr/>
        </p:nvSpPr>
        <p:spPr>
          <a:xfrm>
            <a:off x="2995850" y="2223375"/>
            <a:ext cx="431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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xmlns="" id="{0039BF6D-F082-8E11-5B08-F42D5461268D}"/>
              </a:ext>
            </a:extLst>
          </p:cNvPr>
          <p:cNvSpPr txBox="1"/>
          <p:nvPr/>
        </p:nvSpPr>
        <p:spPr>
          <a:xfrm>
            <a:off x="2872709" y="1511040"/>
            <a:ext cx="509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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xmlns="" id="{FE731704-EBD4-D7B0-9AD9-608499C809F0}"/>
              </a:ext>
            </a:extLst>
          </p:cNvPr>
          <p:cNvSpPr txBox="1"/>
          <p:nvPr/>
        </p:nvSpPr>
        <p:spPr>
          <a:xfrm>
            <a:off x="3780760" y="1914954"/>
            <a:ext cx="460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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xmlns="" id="{F2AAA2B9-4BDE-426F-B59D-99E643118393}"/>
              </a:ext>
            </a:extLst>
          </p:cNvPr>
          <p:cNvSpPr txBox="1"/>
          <p:nvPr/>
        </p:nvSpPr>
        <p:spPr>
          <a:xfrm>
            <a:off x="2199276" y="1923614"/>
            <a:ext cx="485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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xmlns="" id="{AF8D082E-FA1B-9DC9-8482-44A541B26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689" y="2028300"/>
            <a:ext cx="9290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70" name="直線單箭頭接點 69">
            <a:extLst>
              <a:ext uri="{FF2B5EF4-FFF2-40B4-BE49-F238E27FC236}">
                <a16:creationId xmlns:a16="http://schemas.microsoft.com/office/drawing/2014/main" xmlns="" id="{1A5925DB-A01F-76D7-C5F0-28B655A99256}"/>
              </a:ext>
            </a:extLst>
          </p:cNvPr>
          <p:cNvCxnSpPr/>
          <p:nvPr/>
        </p:nvCxnSpPr>
        <p:spPr bwMode="auto">
          <a:xfrm>
            <a:off x="2684674" y="1834877"/>
            <a:ext cx="0" cy="1188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xmlns="" id="{A6041AEF-48DA-0EA8-BBA5-E6FC77344AE9}"/>
              </a:ext>
            </a:extLst>
          </p:cNvPr>
          <p:cNvCxnSpPr/>
          <p:nvPr/>
        </p:nvCxnSpPr>
        <p:spPr bwMode="auto">
          <a:xfrm>
            <a:off x="6836011" y="1803582"/>
            <a:ext cx="1224000" cy="0"/>
          </a:xfrm>
          <a:prstGeom prst="line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/>
          </a:ln>
        </p:spPr>
      </p:cxnSp>
      <p:cxnSp>
        <p:nvCxnSpPr>
          <p:cNvPr id="73" name="直線接點 72">
            <a:extLst>
              <a:ext uri="{FF2B5EF4-FFF2-40B4-BE49-F238E27FC236}">
                <a16:creationId xmlns:a16="http://schemas.microsoft.com/office/drawing/2014/main" xmlns="" id="{E7F0FCA0-5349-E33A-9D3E-26516D050E43}"/>
              </a:ext>
            </a:extLst>
          </p:cNvPr>
          <p:cNvCxnSpPr/>
          <p:nvPr/>
        </p:nvCxnSpPr>
        <p:spPr bwMode="auto">
          <a:xfrm>
            <a:off x="7394426" y="2757666"/>
            <a:ext cx="1116000" cy="0"/>
          </a:xfrm>
          <a:prstGeom prst="line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/>
          </a:ln>
        </p:spPr>
      </p:cxnSp>
      <p:cxnSp>
        <p:nvCxnSpPr>
          <p:cNvPr id="74" name="直線接點 73">
            <a:extLst>
              <a:ext uri="{FF2B5EF4-FFF2-40B4-BE49-F238E27FC236}">
                <a16:creationId xmlns:a16="http://schemas.microsoft.com/office/drawing/2014/main" xmlns="" id="{8AFBE3A5-F5E2-A327-8D64-AF3F8CBB65D8}"/>
              </a:ext>
            </a:extLst>
          </p:cNvPr>
          <p:cNvCxnSpPr/>
          <p:nvPr/>
        </p:nvCxnSpPr>
        <p:spPr bwMode="auto">
          <a:xfrm>
            <a:off x="7807996" y="3733244"/>
            <a:ext cx="1080000" cy="0"/>
          </a:xfrm>
          <a:prstGeom prst="line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04685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6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250"/>
                            </p:stCondLst>
                            <p:childTnLst>
                              <p:par>
                                <p:cTn id="1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1000"/>
                            </p:stCondLst>
                            <p:childTnLst>
                              <p:par>
                                <p:cTn id="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500"/>
                            </p:stCondLst>
                            <p:childTnLst>
                              <p:par>
                                <p:cTn id="2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500"/>
                            </p:stCondLst>
                            <p:childTnLst>
                              <p:par>
                                <p:cTn id="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00"/>
                            </p:stCondLst>
                            <p:childTnLst>
                              <p:par>
                                <p:cTn id="3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500"/>
                            </p:stCondLst>
                            <p:childTnLst>
                              <p:par>
                                <p:cTn id="3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2000"/>
                            </p:stCondLst>
                            <p:childTnLst>
                              <p:par>
                                <p:cTn id="3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2500"/>
                            </p:stCondLst>
                            <p:childTnLst>
                              <p:par>
                                <p:cTn id="3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1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500"/>
                            </p:stCondLst>
                            <p:childTnLst>
                              <p:par>
                                <p:cTn id="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000"/>
                            </p:stCondLst>
                            <p:childTnLst>
                              <p:par>
                                <p:cTn id="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4" grpId="0" animBg="1"/>
      <p:bldP spid="24" grpId="1" animBg="1"/>
      <p:bldP spid="28" grpId="0" animBg="1"/>
      <p:bldP spid="28" grpId="1" animBg="1"/>
      <p:bldP spid="29" grpId="0" animBg="1"/>
      <p:bldP spid="29" grpId="1" animBg="1"/>
      <p:bldP spid="29" grpId="2" animBg="1"/>
      <p:bldP spid="29" grpId="3" animBg="1"/>
      <p:bldP spid="30" grpId="0" animBg="1"/>
      <p:bldP spid="30" grpId="1" animBg="1"/>
      <p:bldP spid="30" grpId="2" animBg="1"/>
      <p:bldP spid="30" grpId="3" animBg="1"/>
      <p:bldP spid="30" grpId="4" animBg="1"/>
      <p:bldP spid="31" grpId="0" animBg="1"/>
      <p:bldP spid="31" grpId="1" animBg="1"/>
      <p:bldP spid="31" grpId="2" animBg="1"/>
      <p:bldP spid="31" grpId="3" animBg="1"/>
      <p:bldP spid="31" grpId="4" animBg="1"/>
      <p:bldP spid="5" grpId="0" animBg="1"/>
      <p:bldP spid="6" grpId="0"/>
      <p:bldP spid="23" grpId="0" animBg="1"/>
      <p:bldP spid="23" grpId="1" animBg="1"/>
      <p:bldP spid="26" grpId="0"/>
      <p:bldP spid="26" grpId="1"/>
      <p:bldP spid="26" grpId="2"/>
      <p:bldP spid="26" grpId="3"/>
      <p:bldP spid="27" grpId="0"/>
      <p:bldP spid="27" grpId="1"/>
      <p:bldP spid="27" grpId="2"/>
      <p:bldP spid="27" grpId="3"/>
      <p:bldP spid="36" grpId="0"/>
      <p:bldP spid="36" grpId="1"/>
      <p:bldP spid="39" grpId="0" animBg="1"/>
      <p:bldP spid="39" grpId="1" animBg="1"/>
      <p:bldP spid="43" grpId="0" animBg="1"/>
      <p:bldP spid="43" grpId="1" animBg="1"/>
      <p:bldP spid="44" grpId="0"/>
      <p:bldP spid="44" grpId="1"/>
      <p:bldP spid="47" grpId="0" animBg="1"/>
      <p:bldP spid="47" grpId="1" animBg="1"/>
      <p:bldP spid="48" grpId="0"/>
      <p:bldP spid="48" grpId="1"/>
      <p:bldP spid="49" grpId="0"/>
      <p:bldP spid="49" grpId="1"/>
      <p:bldP spid="50" grpId="0"/>
      <p:bldP spid="50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69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9C394620-006C-6AFD-9192-9FEB8381B431}"/>
              </a:ext>
            </a:extLst>
          </p:cNvPr>
          <p:cNvSpPr/>
          <p:nvPr/>
        </p:nvSpPr>
        <p:spPr bwMode="auto">
          <a:xfrm>
            <a:off x="1585413" y="1318246"/>
            <a:ext cx="744136" cy="220980"/>
          </a:xfrm>
          <a:prstGeom prst="rect">
            <a:avLst/>
          </a:prstGeom>
          <a:solidFill>
            <a:srgbClr val="FCCCE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xmlns="" id="{56A40054-60CD-1BFE-E37F-ED31610D7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9332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AB5B550-CB68-7C2E-7287-6B1DD5F39530}"/>
              </a:ext>
            </a:extLst>
          </p:cNvPr>
          <p:cNvSpPr txBox="1"/>
          <p:nvPr/>
        </p:nvSpPr>
        <p:spPr>
          <a:xfrm>
            <a:off x="785812" y="2809808"/>
            <a:ext cx="805338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如上圖所示，容器內原先盛載着一些水和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加入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個鐵球後，容器內的水位上升。這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總體積是多少？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EC19EB7-ECE3-D70A-6603-4EEBFF666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42E29E73-D02B-92D1-0FC1-0B528E21B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9" y="4350513"/>
            <a:ext cx="5391151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75cm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     B. 150cm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225cm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     D. 350cm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TW" altLang="en-US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96D89FEF-E7E8-FAD1-96DA-6A5685AAB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232" y="486839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1" name="群組 20">
            <a:extLst>
              <a:ext uri="{FF2B5EF4-FFF2-40B4-BE49-F238E27FC236}">
                <a16:creationId xmlns:a16="http://schemas.microsoft.com/office/drawing/2014/main" xmlns="" id="{799668F9-58E5-D059-0EF3-A0A04509389C}"/>
              </a:ext>
            </a:extLst>
          </p:cNvPr>
          <p:cNvGrpSpPr/>
          <p:nvPr/>
        </p:nvGrpSpPr>
        <p:grpSpPr>
          <a:xfrm>
            <a:off x="1235075" y="990586"/>
            <a:ext cx="4394517" cy="1650886"/>
            <a:chOff x="1235075" y="990586"/>
            <a:chExt cx="4394517" cy="1650886"/>
          </a:xfrm>
        </p:grpSpPr>
        <p:pic>
          <p:nvPicPr>
            <p:cNvPr id="8" name="圖片 7">
              <a:extLst>
                <a:ext uri="{FF2B5EF4-FFF2-40B4-BE49-F238E27FC236}">
                  <a16:creationId xmlns:a16="http://schemas.microsoft.com/office/drawing/2014/main" xmlns="" id="{1C1C1879-7BB2-D1DD-10A5-0F2EF3342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235075" y="990586"/>
              <a:ext cx="4394517" cy="1650886"/>
            </a:xfrm>
            <a:prstGeom prst="rect">
              <a:avLst/>
            </a:prstGeom>
          </p:spPr>
        </p:pic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4DD9FA29-2BB0-143E-6D72-39E09A789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350" y="1241001"/>
              <a:ext cx="102076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500mL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F65F3960-4AAD-458D-724C-BDAE908D1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0875" y="1241001"/>
              <a:ext cx="102076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500mL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0C3C0CC-056B-7121-AA29-14B1971EE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8038" y="4350513"/>
            <a:ext cx="2951162" cy="1200329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須通過對比兩個容器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的水位才能找出每個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鐵球的體積。</a:t>
            </a:r>
          </a:p>
        </p:txBody>
      </p:sp>
      <p:pic>
        <p:nvPicPr>
          <p:cNvPr id="12" name="Picture 26" descr="e-BookBtn-yellow">
            <a:extLst>
              <a:ext uri="{FF2B5EF4-FFF2-40B4-BE49-F238E27FC236}">
                <a16:creationId xmlns:a16="http://schemas.microsoft.com/office/drawing/2014/main" xmlns="" id="{67F66D71-EE6B-B66A-63B3-31C9C5D06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3891726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0F516149-64FB-D626-09DF-78EB05743527}"/>
              </a:ext>
            </a:extLst>
          </p:cNvPr>
          <p:cNvSpPr txBox="1"/>
          <p:nvPr/>
        </p:nvSpPr>
        <p:spPr>
          <a:xfrm>
            <a:off x="5743456" y="1874179"/>
            <a:ext cx="3339531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個鐵球的體積是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en-US" altLang="zh-TW" sz="24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350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 = 150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TW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b="0" i="0" strike="noStrike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E2A94817-33A8-12F0-D246-E0EDFE170AB2}"/>
              </a:ext>
            </a:extLst>
          </p:cNvPr>
          <p:cNvSpPr txBox="1"/>
          <p:nvPr/>
        </p:nvSpPr>
        <p:spPr>
          <a:xfrm>
            <a:off x="5884696" y="3834876"/>
            <a:ext cx="3077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個鐵球的體積是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16F30570-A359-1F29-2D00-BDA00F6317B3}"/>
              </a:ext>
            </a:extLst>
          </p:cNvPr>
          <p:cNvSpPr txBox="1"/>
          <p:nvPr/>
        </p:nvSpPr>
        <p:spPr>
          <a:xfrm>
            <a:off x="6889983" y="4270585"/>
            <a:ext cx="167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25(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TW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5E3EB0AD-BB9E-69B6-F21E-1EEAF83A7023}"/>
              </a:ext>
            </a:extLst>
          </p:cNvPr>
          <p:cNvSpPr txBox="1"/>
          <p:nvPr/>
        </p:nvSpPr>
        <p:spPr>
          <a:xfrm>
            <a:off x="5884696" y="4270585"/>
            <a:ext cx="1430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C15ACF2B-0CB0-898C-979A-AF85D3DF0B84}"/>
              </a:ext>
            </a:extLst>
          </p:cNvPr>
          <p:cNvSpPr txBox="1"/>
          <p:nvPr/>
        </p:nvSpPr>
        <p:spPr>
          <a:xfrm>
            <a:off x="5915176" y="4722903"/>
            <a:ext cx="3062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個鐵球的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總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體積是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DE0BFA99-E33C-A9CD-1DB6-540DAC41D762}"/>
              </a:ext>
            </a:extLst>
          </p:cNvPr>
          <p:cNvSpPr txBox="1"/>
          <p:nvPr/>
        </p:nvSpPr>
        <p:spPr>
          <a:xfrm>
            <a:off x="6721285" y="5128132"/>
            <a:ext cx="1937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225(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TW" sz="2400" b="0" i="0" strike="noStrike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14E8F48B-0F39-676E-5004-AD68E82E567D}"/>
              </a:ext>
            </a:extLst>
          </p:cNvPr>
          <p:cNvSpPr txBox="1"/>
          <p:nvPr/>
        </p:nvSpPr>
        <p:spPr>
          <a:xfrm>
            <a:off x="5915176" y="5128132"/>
            <a:ext cx="1232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0" name="左大括弧 19">
            <a:extLst>
              <a:ext uri="{FF2B5EF4-FFF2-40B4-BE49-F238E27FC236}">
                <a16:creationId xmlns:a16="http://schemas.microsoft.com/office/drawing/2014/main" xmlns="" id="{4FE840CA-1803-75A0-D6FF-6C372728F286}"/>
              </a:ext>
            </a:extLst>
          </p:cNvPr>
          <p:cNvSpPr/>
          <p:nvPr/>
        </p:nvSpPr>
        <p:spPr bwMode="auto">
          <a:xfrm>
            <a:off x="1191056" y="1425667"/>
            <a:ext cx="180000" cy="1150846"/>
          </a:xfrm>
          <a:prstGeom prst="leftBrace">
            <a:avLst>
              <a:gd name="adj1" fmla="val 21639"/>
              <a:gd name="adj2" fmla="val 50000"/>
            </a:avLst>
          </a:prstGeom>
          <a:noFill/>
          <a:ln w="952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18438D1C-2D3D-737B-4182-6BE3DAA76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63" y="1786914"/>
            <a:ext cx="102076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共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格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EF4C9F94-06B0-5B58-DBBD-42DB11592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186" y="995077"/>
            <a:ext cx="174944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  <a:r>
              <a:rPr lang="en-US" altLang="zh-CN" sz="2000" b="0" i="0" strike="noStrike" baseline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8DEAE2F5-0D1B-907F-DC79-0347D72FB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144" y="1310604"/>
            <a:ext cx="211361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每格表示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50mL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16E033FE-035E-1C8B-C6E0-89D7EFE1B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437" y="2075915"/>
            <a:ext cx="54450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格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2FB8473B-AE24-010E-11A2-0A5A92F57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45" y="1805960"/>
            <a:ext cx="54450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格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7A200DD0-2B5D-6F12-0367-6C9C5A829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1628" y="2181709"/>
            <a:ext cx="174944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50</a:t>
            </a:r>
            <a:r>
              <a:rPr lang="en-US" altLang="zh-CN" sz="20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14A6D56A-0C26-D459-F494-45B4DC43D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449" y="2002972"/>
            <a:ext cx="174944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50</a:t>
            </a:r>
            <a:r>
              <a:rPr lang="en-US" altLang="zh-CN" sz="20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7 =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F538CC9C-0003-1530-1F51-08ADDE521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842" y="2530974"/>
            <a:ext cx="99597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200mL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E73F194-6867-ED3B-4B0B-79CAB160E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7799" y="2530974"/>
            <a:ext cx="99598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350mL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E1772922-38E8-C24A-54E7-8C784CC54149}"/>
              </a:ext>
            </a:extLst>
          </p:cNvPr>
          <p:cNvSpPr/>
          <p:nvPr/>
        </p:nvSpPr>
        <p:spPr bwMode="auto">
          <a:xfrm>
            <a:off x="1392252" y="2117725"/>
            <a:ext cx="1122347" cy="456406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4DC2BEA5-07CC-38FA-A2A2-F6A34E7D035C}"/>
              </a:ext>
            </a:extLst>
          </p:cNvPr>
          <p:cNvSpPr/>
          <p:nvPr/>
        </p:nvSpPr>
        <p:spPr bwMode="auto">
          <a:xfrm>
            <a:off x="4337861" y="1769702"/>
            <a:ext cx="1122347" cy="804429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xmlns="" id="{1E5A2734-0658-2D6B-1A4E-DC3853BF2AC5}"/>
              </a:ext>
            </a:extLst>
          </p:cNvPr>
          <p:cNvCxnSpPr/>
          <p:nvPr/>
        </p:nvCxnSpPr>
        <p:spPr bwMode="auto">
          <a:xfrm>
            <a:off x="896644" y="3752266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9B12C07B-0890-AF30-CC51-B83E34FA4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378" y="1066320"/>
            <a:ext cx="2589636" cy="769441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個鐵球的體積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等於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上升的水的體積。</a:t>
            </a:r>
          </a:p>
        </p:txBody>
      </p:sp>
    </p:spTree>
    <p:extLst>
      <p:ext uri="{BB962C8B-B14F-4D97-AF65-F5344CB8AC3E}">
        <p14:creationId xmlns:p14="http://schemas.microsoft.com/office/powerpoint/2010/main" val="326195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5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25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5" grpId="0" animBg="1"/>
      <p:bldP spid="6" grpId="0"/>
      <p:bldP spid="11" grpId="0" animBg="1"/>
      <p:bldP spid="11" grpId="1" animBg="1"/>
      <p:bldP spid="13" grpId="0" uiExpand="1" build="p"/>
      <p:bldP spid="13" grpId="1" uiExpand="1" build="p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 animBg="1"/>
      <p:bldP spid="20" grpId="1" animBg="1"/>
      <p:bldP spid="22" grpId="0"/>
      <p:bldP spid="22" grpId="1"/>
      <p:bldP spid="24" grpId="0"/>
      <p:bldP spid="24" grpId="1"/>
      <p:bldP spid="25" grpId="0"/>
      <p:bldP spid="25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9" grpId="0" animBg="1"/>
      <p:bldP spid="39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>
            <a:extLst>
              <a:ext uri="{FF2B5EF4-FFF2-40B4-BE49-F238E27FC236}">
                <a16:creationId xmlns:a16="http://schemas.microsoft.com/office/drawing/2014/main" xmlns="" id="{D2B3AB43-2C5D-400C-B3DF-08D53772B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353" y="452495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9D351C0-853B-174F-1117-8F11FF2CE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7" y="338040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文字方塊 1">
            <a:extLst>
              <a:ext uri="{FF2B5EF4-FFF2-40B4-BE49-F238E27FC236}">
                <a16:creationId xmlns:a16="http://schemas.microsoft.com/office/drawing/2014/main" xmlns="" id="{4ADF1518-1748-46DD-955D-EF9788DB487C}"/>
              </a:ext>
            </a:extLst>
          </p:cNvPr>
          <p:cNvSpPr txBox="1"/>
          <p:nvPr/>
        </p:nvSpPr>
        <p:spPr>
          <a:xfrm>
            <a:off x="831475" y="3380406"/>
            <a:ext cx="786288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是由一個長方形、一個正方形和兩個大小相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同的三角形組成。每個三角形的面積是多少？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9" name="圖片 4">
            <a:extLst>
              <a:ext uri="{FF2B5EF4-FFF2-40B4-BE49-F238E27FC236}">
                <a16:creationId xmlns:a16="http://schemas.microsoft.com/office/drawing/2014/main" xmlns="" id="{5E3A7154-9C89-4AEF-AFED-BBA90871EBF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30287" y="1187475"/>
            <a:ext cx="3417670" cy="2076450"/>
          </a:xfrm>
          <a:prstGeom prst="rect">
            <a:avLst/>
          </a:prstGeom>
        </p:spPr>
      </p:pic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4D8AFD74-A4F8-4759-8B4C-665C6A536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936" y="2025645"/>
            <a:ext cx="78828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5cm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0C8DF945-F228-4AD4-B48B-03CCE2C28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09" y="2025645"/>
            <a:ext cx="109612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30cm</a:t>
            </a:r>
            <a:r>
              <a:rPr lang="en-US" altLang="zh-TW" sz="20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F5E88332-87D8-419E-B1C8-FE158764A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9798" y="2025645"/>
            <a:ext cx="109612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81cm</a:t>
            </a:r>
            <a:r>
              <a:rPr lang="en-US" altLang="zh-TW" sz="20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xmlns="" id="{203C2B9B-EC87-4A33-B051-FED8C067D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936" y="451969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文字方塊 11">
            <a:extLst>
              <a:ext uri="{FF2B5EF4-FFF2-40B4-BE49-F238E27FC236}">
                <a16:creationId xmlns:a16="http://schemas.microsoft.com/office/drawing/2014/main" xmlns="" id="{0FB36F35-6840-4A4A-A891-DE4D02C89430}"/>
              </a:ext>
            </a:extLst>
          </p:cNvPr>
          <p:cNvSpPr txBox="1"/>
          <p:nvPr/>
        </p:nvSpPr>
        <p:spPr>
          <a:xfrm>
            <a:off x="4396930" y="2454927"/>
            <a:ext cx="1798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81 = 9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字方塊 12">
            <a:extLst>
              <a:ext uri="{FF2B5EF4-FFF2-40B4-BE49-F238E27FC236}">
                <a16:creationId xmlns:a16="http://schemas.microsoft.com/office/drawing/2014/main" xmlns="" id="{A02AE48D-E653-4390-A700-E5300D764FBC}"/>
              </a:ext>
            </a:extLst>
          </p:cNvPr>
          <p:cNvSpPr txBox="1"/>
          <p:nvPr/>
        </p:nvSpPr>
        <p:spPr>
          <a:xfrm>
            <a:off x="363606" y="1590782"/>
            <a:ext cx="1985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 = 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BE950CC0-59E0-480D-92BF-86F526E55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7106" y="1987545"/>
            <a:ext cx="6798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9cm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50" name="直線單箭頭接點 15">
            <a:extLst>
              <a:ext uri="{FF2B5EF4-FFF2-40B4-BE49-F238E27FC236}">
                <a16:creationId xmlns:a16="http://schemas.microsoft.com/office/drawing/2014/main" xmlns="" id="{DFFCBFF5-1385-418F-B81D-D5F13B9627DE}"/>
              </a:ext>
            </a:extLst>
          </p:cNvPr>
          <p:cNvCxnSpPr/>
          <p:nvPr/>
        </p:nvCxnSpPr>
        <p:spPr bwMode="auto">
          <a:xfrm>
            <a:off x="6286385" y="1217700"/>
            <a:ext cx="0" cy="20160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8484C319-15C3-4EA0-B041-360FAB38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909" y="1646932"/>
            <a:ext cx="6798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6cm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53" name="直線單箭頭接點 22">
            <a:extLst>
              <a:ext uri="{FF2B5EF4-FFF2-40B4-BE49-F238E27FC236}">
                <a16:creationId xmlns:a16="http://schemas.microsoft.com/office/drawing/2014/main" xmlns="" id="{B0355222-8594-4277-B70E-AA3F69688F0C}"/>
              </a:ext>
            </a:extLst>
          </p:cNvPr>
          <p:cNvCxnSpPr>
            <a:cxnSpLocks/>
          </p:cNvCxnSpPr>
          <p:nvPr/>
        </p:nvCxnSpPr>
        <p:spPr bwMode="auto">
          <a:xfrm>
            <a:off x="4272803" y="1665086"/>
            <a:ext cx="0" cy="1117424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3CC4017C-B2BD-4C60-B551-AF3B79F4F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701" y="1946970"/>
            <a:ext cx="6798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5cm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55" name="直線單箭頭接點 26">
            <a:extLst>
              <a:ext uri="{FF2B5EF4-FFF2-40B4-BE49-F238E27FC236}">
                <a16:creationId xmlns:a16="http://schemas.microsoft.com/office/drawing/2014/main" xmlns="" id="{C7EF1CA9-B320-4FEC-BB5C-3BF6852FA9C3}"/>
              </a:ext>
            </a:extLst>
          </p:cNvPr>
          <p:cNvCxnSpPr>
            <a:cxnSpLocks/>
          </p:cNvCxnSpPr>
          <p:nvPr/>
        </p:nvCxnSpPr>
        <p:spPr bwMode="auto">
          <a:xfrm>
            <a:off x="4272803" y="1217700"/>
            <a:ext cx="0" cy="447386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56" name="直線接點 31">
            <a:extLst>
              <a:ext uri="{FF2B5EF4-FFF2-40B4-BE49-F238E27FC236}">
                <a16:creationId xmlns:a16="http://schemas.microsoft.com/office/drawing/2014/main" xmlns="" id="{36285215-6C12-45D6-965B-398C4AE0C6E8}"/>
              </a:ext>
            </a:extLst>
          </p:cNvPr>
          <p:cNvCxnSpPr>
            <a:cxnSpLocks/>
          </p:cNvCxnSpPr>
          <p:nvPr/>
        </p:nvCxnSpPr>
        <p:spPr bwMode="auto">
          <a:xfrm>
            <a:off x="4912786" y="2381293"/>
            <a:ext cx="707254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57" name="文字方塊 33">
            <a:extLst>
              <a:ext uri="{FF2B5EF4-FFF2-40B4-BE49-F238E27FC236}">
                <a16:creationId xmlns:a16="http://schemas.microsoft.com/office/drawing/2014/main" xmlns="" id="{AC90D56B-9AEE-4DF6-9FBE-E313EB183D9F}"/>
              </a:ext>
            </a:extLst>
          </p:cNvPr>
          <p:cNvSpPr txBox="1"/>
          <p:nvPr/>
        </p:nvSpPr>
        <p:spPr>
          <a:xfrm>
            <a:off x="4216327" y="5451219"/>
            <a:ext cx="1985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文字方塊 34">
            <a:extLst>
              <a:ext uri="{FF2B5EF4-FFF2-40B4-BE49-F238E27FC236}">
                <a16:creationId xmlns:a16="http://schemas.microsoft.com/office/drawing/2014/main" xmlns="" id="{CC7AC4A7-6BF4-41C8-A881-901C8DA31C6D}"/>
              </a:ext>
            </a:extLst>
          </p:cNvPr>
          <p:cNvSpPr txBox="1"/>
          <p:nvPr/>
        </p:nvSpPr>
        <p:spPr>
          <a:xfrm>
            <a:off x="769609" y="5418819"/>
            <a:ext cx="387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每個三角形的面積是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文字方塊 35">
            <a:extLst>
              <a:ext uri="{FF2B5EF4-FFF2-40B4-BE49-F238E27FC236}">
                <a16:creationId xmlns:a16="http://schemas.microsoft.com/office/drawing/2014/main" xmlns="" id="{A134F820-152D-4193-BDF1-9FB0DCDCF79B}"/>
              </a:ext>
            </a:extLst>
          </p:cNvPr>
          <p:cNvSpPr txBox="1"/>
          <p:nvPr/>
        </p:nvSpPr>
        <p:spPr>
          <a:xfrm>
            <a:off x="5481823" y="5451219"/>
            <a:ext cx="1985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6(</a:t>
            </a: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CN" sz="2800" baseline="30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43BC2450-320C-44D1-995A-32842379C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3167" y="1238902"/>
            <a:ext cx="6798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61" name="直線接點 41">
            <a:extLst>
              <a:ext uri="{FF2B5EF4-FFF2-40B4-BE49-F238E27FC236}">
                <a16:creationId xmlns:a16="http://schemas.microsoft.com/office/drawing/2014/main" xmlns="" id="{6AA95FD5-7CF1-4BF3-A3AB-DBBCF0F95D4C}"/>
              </a:ext>
            </a:extLst>
          </p:cNvPr>
          <p:cNvCxnSpPr/>
          <p:nvPr/>
        </p:nvCxnSpPr>
        <p:spPr bwMode="auto">
          <a:xfrm>
            <a:off x="4473972" y="3834580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2" name="直線接點 42">
            <a:extLst>
              <a:ext uri="{FF2B5EF4-FFF2-40B4-BE49-F238E27FC236}">
                <a16:creationId xmlns:a16="http://schemas.microsoft.com/office/drawing/2014/main" xmlns="" id="{856F5EFD-CC0F-4427-986E-310EF7799A7A}"/>
              </a:ext>
            </a:extLst>
          </p:cNvPr>
          <p:cNvCxnSpPr/>
          <p:nvPr/>
        </p:nvCxnSpPr>
        <p:spPr bwMode="auto">
          <a:xfrm>
            <a:off x="970314" y="4334885"/>
            <a:ext cx="169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3" name="直線接點 44">
            <a:extLst>
              <a:ext uri="{FF2B5EF4-FFF2-40B4-BE49-F238E27FC236}">
                <a16:creationId xmlns:a16="http://schemas.microsoft.com/office/drawing/2014/main" xmlns="" id="{D8749BA6-1185-4C19-8951-31F299C76806}"/>
              </a:ext>
            </a:extLst>
          </p:cNvPr>
          <p:cNvCxnSpPr/>
          <p:nvPr/>
        </p:nvCxnSpPr>
        <p:spPr bwMode="auto">
          <a:xfrm>
            <a:off x="3146709" y="2372415"/>
            <a:ext cx="72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4" name="直線接點 45">
            <a:extLst>
              <a:ext uri="{FF2B5EF4-FFF2-40B4-BE49-F238E27FC236}">
                <a16:creationId xmlns:a16="http://schemas.microsoft.com/office/drawing/2014/main" xmlns="" id="{0C3D2FD9-C5B0-4848-92A6-5F30436DB43F}"/>
              </a:ext>
            </a:extLst>
          </p:cNvPr>
          <p:cNvCxnSpPr/>
          <p:nvPr/>
        </p:nvCxnSpPr>
        <p:spPr bwMode="auto">
          <a:xfrm>
            <a:off x="2295841" y="2356561"/>
            <a:ext cx="50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EDC1D9EB-DC69-4605-82D2-97A7870F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84" y="1018300"/>
            <a:ext cx="3031225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長方形的長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面積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闊</a:t>
            </a:r>
            <a:endParaRPr lang="en-US" altLang="zh-CN" sz="2200" b="0" dirty="0">
              <a:solidFill>
                <a:srgbClr val="CC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6" name="直線單箭頭接點 17">
            <a:extLst>
              <a:ext uri="{FF2B5EF4-FFF2-40B4-BE49-F238E27FC236}">
                <a16:creationId xmlns:a16="http://schemas.microsoft.com/office/drawing/2014/main" xmlns="" id="{ACEEBA66-F339-4AEC-9DBE-689BD6F88B72}"/>
              </a:ext>
            </a:extLst>
          </p:cNvPr>
          <p:cNvCxnSpPr>
            <a:cxnSpLocks/>
          </p:cNvCxnSpPr>
          <p:nvPr/>
        </p:nvCxnSpPr>
        <p:spPr bwMode="auto">
          <a:xfrm>
            <a:off x="2856334" y="1727000"/>
            <a:ext cx="13464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67" name="直線接點 49">
            <a:extLst>
              <a:ext uri="{FF2B5EF4-FFF2-40B4-BE49-F238E27FC236}">
                <a16:creationId xmlns:a16="http://schemas.microsoft.com/office/drawing/2014/main" xmlns="" id="{B5E166BF-00E4-44A0-9CDD-166C471DEE2C}"/>
              </a:ext>
            </a:extLst>
          </p:cNvPr>
          <p:cNvCxnSpPr>
            <a:cxnSpLocks/>
          </p:cNvCxnSpPr>
          <p:nvPr/>
        </p:nvCxnSpPr>
        <p:spPr bwMode="auto">
          <a:xfrm>
            <a:off x="6323305" y="2347080"/>
            <a:ext cx="540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68" name="直線接點 50">
            <a:extLst>
              <a:ext uri="{FF2B5EF4-FFF2-40B4-BE49-F238E27FC236}">
                <a16:creationId xmlns:a16="http://schemas.microsoft.com/office/drawing/2014/main" xmlns="" id="{99E26F7F-4539-4270-93DB-94661071BD50}"/>
              </a:ext>
            </a:extLst>
          </p:cNvPr>
          <p:cNvCxnSpPr>
            <a:cxnSpLocks/>
          </p:cNvCxnSpPr>
          <p:nvPr/>
        </p:nvCxnSpPr>
        <p:spPr bwMode="auto">
          <a:xfrm>
            <a:off x="4304531" y="2290313"/>
            <a:ext cx="540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69" name="直線單箭頭接點 52">
            <a:extLst>
              <a:ext uri="{FF2B5EF4-FFF2-40B4-BE49-F238E27FC236}">
                <a16:creationId xmlns:a16="http://schemas.microsoft.com/office/drawing/2014/main" xmlns="" id="{0FA46D8F-D0AE-4FDC-95EB-0844567B89F1}"/>
              </a:ext>
            </a:extLst>
          </p:cNvPr>
          <p:cNvCxnSpPr>
            <a:cxnSpLocks/>
          </p:cNvCxnSpPr>
          <p:nvPr/>
        </p:nvCxnSpPr>
        <p:spPr bwMode="auto">
          <a:xfrm>
            <a:off x="4272803" y="2777185"/>
            <a:ext cx="0" cy="447386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40036B63-A95C-490B-B4E8-89D086F98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3167" y="2795212"/>
            <a:ext cx="6798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71" name="文字方塊 36">
            <a:extLst>
              <a:ext uri="{FF2B5EF4-FFF2-40B4-BE49-F238E27FC236}">
                <a16:creationId xmlns:a16="http://schemas.microsoft.com/office/drawing/2014/main" xmlns="" id="{7F9A1E71-F85E-44DB-9FBD-BD3211305587}"/>
              </a:ext>
            </a:extLst>
          </p:cNvPr>
          <p:cNvSpPr txBox="1"/>
          <p:nvPr/>
        </p:nvSpPr>
        <p:spPr>
          <a:xfrm>
            <a:off x="6268248" y="2355255"/>
            <a:ext cx="2489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(9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5)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= 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手繪多邊形: 圖案 54">
            <a:extLst>
              <a:ext uri="{FF2B5EF4-FFF2-40B4-BE49-F238E27FC236}">
                <a16:creationId xmlns:a16="http://schemas.microsoft.com/office/drawing/2014/main" xmlns="" id="{387A38DC-BAD4-46FD-987E-AA916849F172}"/>
              </a:ext>
            </a:extLst>
          </p:cNvPr>
          <p:cNvSpPr/>
          <p:nvPr/>
        </p:nvSpPr>
        <p:spPr bwMode="auto">
          <a:xfrm>
            <a:off x="2851728" y="1220410"/>
            <a:ext cx="1347788" cy="442913"/>
          </a:xfrm>
          <a:custGeom>
            <a:avLst/>
            <a:gdLst>
              <a:gd name="connsiteX0" fmla="*/ 0 w 1347788"/>
              <a:gd name="connsiteY0" fmla="*/ 442913 h 442913"/>
              <a:gd name="connsiteX1" fmla="*/ 1347788 w 1347788"/>
              <a:gd name="connsiteY1" fmla="*/ 442913 h 442913"/>
              <a:gd name="connsiteX2" fmla="*/ 1347788 w 1347788"/>
              <a:gd name="connsiteY2" fmla="*/ 0 h 442913"/>
              <a:gd name="connsiteX3" fmla="*/ 0 w 1347788"/>
              <a:gd name="connsiteY3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7788" h="442913">
                <a:moveTo>
                  <a:pt x="0" y="442913"/>
                </a:moveTo>
                <a:lnTo>
                  <a:pt x="1347788" y="442913"/>
                </a:lnTo>
                <a:lnTo>
                  <a:pt x="1347788" y="0"/>
                </a:lnTo>
                <a:lnTo>
                  <a:pt x="0" y="442913"/>
                </a:lnTo>
                <a:close/>
              </a:path>
            </a:pathLst>
          </a:custGeom>
          <a:noFill/>
          <a:ln w="19050" cap="flat" cmpd="sng" algn="ctr">
            <a:solidFill>
              <a:srgbClr val="FF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3" name="文字方塊 55">
            <a:extLst>
              <a:ext uri="{FF2B5EF4-FFF2-40B4-BE49-F238E27FC236}">
                <a16:creationId xmlns:a16="http://schemas.microsoft.com/office/drawing/2014/main" xmlns="" id="{D861C3A5-0C1A-496D-A21F-925BB6F15DDB}"/>
              </a:ext>
            </a:extLst>
          </p:cNvPr>
          <p:cNvSpPr txBox="1"/>
          <p:nvPr/>
        </p:nvSpPr>
        <p:spPr>
          <a:xfrm>
            <a:off x="764008" y="5418819"/>
            <a:ext cx="5034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先分別求出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的底和高。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Text Box 135">
            <a:extLst>
              <a:ext uri="{FF2B5EF4-FFF2-40B4-BE49-F238E27FC236}">
                <a16:creationId xmlns:a16="http://schemas.microsoft.com/office/drawing/2014/main" xmlns="" id="{70FB6BE8-1154-4AF7-8D20-251E1D27E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16" y="4452568"/>
            <a:ext cx="553408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6cm</a:t>
            </a:r>
            <a:r>
              <a:rPr lang="en-US" altLang="zh-CN" sz="2800" baseline="30000" dirty="0" smtClean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baseline="300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. 9cm</a:t>
            </a:r>
            <a:r>
              <a:rPr lang="en-US" altLang="zh-CN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r>
              <a:rPr lang="en-US" altLang="zh-CN" sz="2800" baseline="30000" dirty="0" smtClean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baseline="300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. 18cm</a:t>
            </a:r>
            <a:r>
              <a:rPr lang="en-US" altLang="zh-CN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TW" altLang="en-US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67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75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5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6" grpId="0"/>
      <p:bldP spid="47" grpId="0"/>
      <p:bldP spid="47" grpId="1"/>
      <p:bldP spid="48" grpId="0"/>
      <p:bldP spid="48" grpId="1"/>
      <p:bldP spid="49" grpId="0"/>
      <p:bldP spid="49" grpId="1"/>
      <p:bldP spid="51" grpId="0"/>
      <p:bldP spid="51" grpId="1"/>
      <p:bldP spid="54" grpId="0"/>
      <p:bldP spid="54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5" grpId="0" animBg="1"/>
      <p:bldP spid="65" grpId="1" animBg="1"/>
      <p:bldP spid="70" grpId="0"/>
      <p:bldP spid="70" grpId="1"/>
      <p:bldP spid="71" grpId="0"/>
      <p:bldP spid="71" grpId="1"/>
      <p:bldP spid="72" grpId="0" animBg="1"/>
      <p:bldP spid="72" grpId="1" animBg="1"/>
      <p:bldP spid="73" grpId="0"/>
      <p:bldP spid="73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135">
            <a:extLst>
              <a:ext uri="{FF2B5EF4-FFF2-40B4-BE49-F238E27FC236}">
                <a16:creationId xmlns:a16="http://schemas.microsoft.com/office/drawing/2014/main" xmlns="" id="{732071EA-22DB-D5EA-8E27-190058CCB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009" y="2323710"/>
            <a:ext cx="37069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A. 			B.  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:a16="http://schemas.microsoft.com/office/drawing/2014/main" xmlns="" id="{77A21206-3590-49E5-9FD0-373BA5CB76C7}"/>
              </a:ext>
            </a:extLst>
          </p:cNvPr>
          <p:cNvGrpSpPr/>
          <p:nvPr/>
        </p:nvGrpSpPr>
        <p:grpSpPr>
          <a:xfrm>
            <a:off x="1324800" y="2362671"/>
            <a:ext cx="1811847" cy="921587"/>
            <a:chOff x="1331403" y="2362671"/>
            <a:chExt cx="1811847" cy="921587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xmlns="" id="{68B28B3E-6B2B-4E3D-9331-DCBA93081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07601" y="2506658"/>
              <a:ext cx="1489404" cy="777600"/>
            </a:xfrm>
            <a:prstGeom prst="rect">
              <a:avLst/>
            </a:prstGeom>
          </p:spPr>
        </p:pic>
        <p:grpSp>
          <p:nvGrpSpPr>
            <p:cNvPr id="22" name="群組 21">
              <a:extLst>
                <a:ext uri="{FF2B5EF4-FFF2-40B4-BE49-F238E27FC236}">
                  <a16:creationId xmlns:a16="http://schemas.microsoft.com/office/drawing/2014/main" xmlns="" id="{B82BF708-DBFA-3B6D-96E9-080B1D51E4A7}"/>
                </a:ext>
              </a:extLst>
            </p:cNvPr>
            <p:cNvGrpSpPr/>
            <p:nvPr/>
          </p:nvGrpSpPr>
          <p:grpSpPr>
            <a:xfrm>
              <a:off x="1331403" y="2362671"/>
              <a:ext cx="1811847" cy="369332"/>
              <a:chOff x="1302828" y="2607086"/>
              <a:chExt cx="1811847" cy="369332"/>
            </a:xfrm>
          </p:grpSpPr>
          <p:sp>
            <p:nvSpPr>
              <p:cNvPr id="20" name="Text Box 135">
                <a:extLst>
                  <a:ext uri="{FF2B5EF4-FFF2-40B4-BE49-F238E27FC236}">
                    <a16:creationId xmlns:a16="http://schemas.microsoft.com/office/drawing/2014/main" xmlns="" id="{8F0D62AD-7B72-547B-9200-DA3D253526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8903" y="2607086"/>
                <a:ext cx="71577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altLang="zh-CN" sz="1800" dirty="0">
                    <a:ea typeface="DFKai-SB" panose="03000509000000000000" pitchFamily="65" charset="-120"/>
                    <a:cs typeface="Arial" panose="020B0604020202020204" pitchFamily="34" charset="0"/>
                  </a:rPr>
                  <a:t>5cm</a:t>
                </a:r>
                <a:endParaRPr lang="zh-TW" altLang="en-US" sz="1800" dirty="0"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 Box 135">
                <a:extLst>
                  <a:ext uri="{FF2B5EF4-FFF2-40B4-BE49-F238E27FC236}">
                    <a16:creationId xmlns:a16="http://schemas.microsoft.com/office/drawing/2014/main" xmlns="" id="{91FD90C2-1AAD-4527-17D6-B8CBF3643A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2828" y="2607086"/>
                <a:ext cx="71577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altLang="zh-CN" sz="1800" dirty="0">
                    <a:ea typeface="DFKai-SB" panose="03000509000000000000" pitchFamily="65" charset="-120"/>
                    <a:cs typeface="Arial" panose="020B0604020202020204" pitchFamily="34" charset="0"/>
                  </a:rPr>
                  <a:t>5cm</a:t>
                </a:r>
                <a:endParaRPr lang="zh-TW" altLang="en-US" sz="1800" dirty="0"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3" name="直接箭头连接符 62">
              <a:extLst>
                <a:ext uri="{FF2B5EF4-FFF2-40B4-BE49-F238E27FC236}">
                  <a16:creationId xmlns:a16="http://schemas.microsoft.com/office/drawing/2014/main" xmlns="" id="{7B00DD5B-51EF-4950-A056-79A33FB8109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07327" y="2685453"/>
              <a:ext cx="0" cy="180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 type="triangle"/>
            </a:ln>
          </p:spPr>
        </p:cxnSp>
      </p:grp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D466A45D-6FCB-4475-B049-E6E0F733A45F}"/>
              </a:ext>
            </a:extLst>
          </p:cNvPr>
          <p:cNvSpPr/>
          <p:nvPr/>
        </p:nvSpPr>
        <p:spPr bwMode="auto">
          <a:xfrm>
            <a:off x="2852999" y="5487754"/>
            <a:ext cx="585352" cy="368254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E5F8225E-4B9D-422C-99A6-DC5714BCB637}"/>
              </a:ext>
            </a:extLst>
          </p:cNvPr>
          <p:cNvSpPr/>
          <p:nvPr/>
        </p:nvSpPr>
        <p:spPr bwMode="auto">
          <a:xfrm>
            <a:off x="7646014" y="2455146"/>
            <a:ext cx="585352" cy="368254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xmlns="" id="{6FC57B71-3284-F0EF-E57F-4F15CBC94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4" y="402693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4B7BC47-F556-9D84-80AE-406C76880EF1}"/>
              </a:ext>
            </a:extLst>
          </p:cNvPr>
          <p:cNvSpPr txBox="1"/>
          <p:nvPr/>
        </p:nvSpPr>
        <p:spPr>
          <a:xfrm>
            <a:off x="776287" y="904796"/>
            <a:ext cx="5576888" cy="1423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以下各圖形是由一些半圓或由邊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的圖形和半圓組成。哪一個圖形的周界和上圖的圓周相同？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AF09766-AADD-AD89-A9BD-A7BC0C175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8" name="群組 27">
            <a:extLst>
              <a:ext uri="{FF2B5EF4-FFF2-40B4-BE49-F238E27FC236}">
                <a16:creationId xmlns:a16="http://schemas.microsoft.com/office/drawing/2014/main" xmlns="" id="{082AA9D7-8F96-34CF-B9F1-83653324D92C}"/>
              </a:ext>
            </a:extLst>
          </p:cNvPr>
          <p:cNvGrpSpPr/>
          <p:nvPr/>
        </p:nvGrpSpPr>
        <p:grpSpPr>
          <a:xfrm>
            <a:off x="6581204" y="1021274"/>
            <a:ext cx="1472184" cy="1454182"/>
            <a:chOff x="6895529" y="1116524"/>
            <a:chExt cx="1472184" cy="1454182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xmlns="" id="{D1A55A40-A999-9A3D-B240-318F623C0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895529" y="1116524"/>
              <a:ext cx="1472184" cy="1454182"/>
            </a:xfrm>
            <a:prstGeom prst="rect">
              <a:avLst/>
            </a:prstGeom>
          </p:spPr>
        </p:pic>
        <p:sp>
          <p:nvSpPr>
            <p:cNvPr id="15" name="Text Box 135">
              <a:extLst>
                <a:ext uri="{FF2B5EF4-FFF2-40B4-BE49-F238E27FC236}">
                  <a16:creationId xmlns:a16="http://schemas.microsoft.com/office/drawing/2014/main" xmlns="" id="{5840CFE3-AF08-05A9-1900-F01C912DB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4447" y="1815040"/>
              <a:ext cx="82769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DFKai-SB" panose="03000509000000000000" pitchFamily="65" charset="-120"/>
                  <a:cs typeface="Arial" panose="020B0604020202020204" pitchFamily="34" charset="0"/>
                </a:rPr>
                <a:t>20cm</a:t>
              </a:r>
              <a:endParaRPr lang="zh-TW" altLang="en-US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xmlns="" id="{BE57ED1B-83C0-4F0E-A619-BDD6A1085F1C}"/>
              </a:ext>
            </a:extLst>
          </p:cNvPr>
          <p:cNvGrpSpPr/>
          <p:nvPr/>
        </p:nvGrpSpPr>
        <p:grpSpPr>
          <a:xfrm>
            <a:off x="4114032" y="2405301"/>
            <a:ext cx="2241817" cy="1480622"/>
            <a:chOff x="4123268" y="2405301"/>
            <a:chExt cx="2241817" cy="1480622"/>
          </a:xfrm>
        </p:grpSpPr>
        <p:pic>
          <p:nvPicPr>
            <p:cNvPr id="58" name="图片 57">
              <a:extLst>
                <a:ext uri="{FF2B5EF4-FFF2-40B4-BE49-F238E27FC236}">
                  <a16:creationId xmlns:a16="http://schemas.microsoft.com/office/drawing/2014/main" xmlns="" id="{63BA4E71-764E-4A3C-8161-AD662BCD2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23268" y="2405301"/>
              <a:ext cx="2211868" cy="1480622"/>
            </a:xfrm>
            <a:prstGeom prst="rect">
              <a:avLst/>
            </a:prstGeom>
          </p:spPr>
        </p:pic>
        <p:sp>
          <p:nvSpPr>
            <p:cNvPr id="16" name="Text Box 135">
              <a:extLst>
                <a:ext uri="{FF2B5EF4-FFF2-40B4-BE49-F238E27FC236}">
                  <a16:creationId xmlns:a16="http://schemas.microsoft.com/office/drawing/2014/main" xmlns="" id="{392E2CBC-D2B3-A83A-D7A2-400AD1F0F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37387" y="2835966"/>
              <a:ext cx="82769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DFKai-SB" panose="03000509000000000000" pitchFamily="65" charset="-120"/>
                  <a:cs typeface="Arial" panose="020B0604020202020204" pitchFamily="34" charset="0"/>
                </a:rPr>
                <a:t>10cm</a:t>
              </a:r>
              <a:endParaRPr lang="zh-TW" altLang="en-US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7" name="Text Box 135">
              <a:extLst>
                <a:ext uri="{FF2B5EF4-FFF2-40B4-BE49-F238E27FC236}">
                  <a16:creationId xmlns:a16="http://schemas.microsoft.com/office/drawing/2014/main" xmlns="" id="{E17A0F3C-4FBD-A604-1BD9-FD4D389D1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3854" y="3088167"/>
              <a:ext cx="82769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DFKai-SB" panose="03000509000000000000" pitchFamily="65" charset="-120"/>
                  <a:cs typeface="Arial" panose="020B0604020202020204" pitchFamily="34" charset="0"/>
                </a:rPr>
                <a:t>10cm</a:t>
              </a:r>
              <a:endParaRPr lang="zh-TW" altLang="en-US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群組 24">
            <a:extLst>
              <a:ext uri="{FF2B5EF4-FFF2-40B4-BE49-F238E27FC236}">
                <a16:creationId xmlns:a16="http://schemas.microsoft.com/office/drawing/2014/main" xmlns="" id="{F78FD7A0-99F9-16D3-EC55-54F6C0888AA0}"/>
              </a:ext>
            </a:extLst>
          </p:cNvPr>
          <p:cNvGrpSpPr/>
          <p:nvPr/>
        </p:nvGrpSpPr>
        <p:grpSpPr>
          <a:xfrm>
            <a:off x="4000510" y="4031631"/>
            <a:ext cx="1778222" cy="1710214"/>
            <a:chOff x="4495810" y="4295096"/>
            <a:chExt cx="1778222" cy="1710214"/>
          </a:xfrm>
        </p:grpSpPr>
        <p:pic>
          <p:nvPicPr>
            <p:cNvPr id="14" name="圖片 13">
              <a:extLst>
                <a:ext uri="{FF2B5EF4-FFF2-40B4-BE49-F238E27FC236}">
                  <a16:creationId xmlns:a16="http://schemas.microsoft.com/office/drawing/2014/main" xmlns="" id="{11372303-CA24-9898-DDF2-271E9A43FB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495810" y="4295096"/>
              <a:ext cx="1778222" cy="1710214"/>
            </a:xfrm>
            <a:prstGeom prst="rect">
              <a:avLst/>
            </a:prstGeom>
          </p:spPr>
        </p:pic>
        <p:sp>
          <p:nvSpPr>
            <p:cNvPr id="18" name="Text Box 135">
              <a:extLst>
                <a:ext uri="{FF2B5EF4-FFF2-40B4-BE49-F238E27FC236}">
                  <a16:creationId xmlns:a16="http://schemas.microsoft.com/office/drawing/2014/main" xmlns="" id="{F0866D29-D648-6601-5CBA-3ABD54CD92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0122" y="5283773"/>
              <a:ext cx="82769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DFKai-SB" panose="03000509000000000000" pitchFamily="65" charset="-120"/>
                  <a:cs typeface="Arial" panose="020B0604020202020204" pitchFamily="34" charset="0"/>
                </a:rPr>
                <a:t>10cm</a:t>
              </a:r>
              <a:endParaRPr lang="zh-TW" altLang="en-US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5BA60B92-FADB-E76A-66F1-A483F9B9B67C}"/>
              </a:ext>
            </a:extLst>
          </p:cNvPr>
          <p:cNvGrpSpPr/>
          <p:nvPr/>
        </p:nvGrpSpPr>
        <p:grpSpPr>
          <a:xfrm>
            <a:off x="1420265" y="4009438"/>
            <a:ext cx="1490186" cy="1546193"/>
            <a:chOff x="1286915" y="3901428"/>
            <a:chExt cx="1490186" cy="1546193"/>
          </a:xfrm>
        </p:grpSpPr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xmlns="" id="{183221F4-F11D-4559-A6AC-3263F3D22C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286915" y="3901428"/>
              <a:ext cx="1490186" cy="1546193"/>
            </a:xfrm>
            <a:prstGeom prst="rect">
              <a:avLst/>
            </a:prstGeom>
          </p:spPr>
        </p:pic>
        <p:sp>
          <p:nvSpPr>
            <p:cNvPr id="19" name="Text Box 135">
              <a:extLst>
                <a:ext uri="{FF2B5EF4-FFF2-40B4-BE49-F238E27FC236}">
                  <a16:creationId xmlns:a16="http://schemas.microsoft.com/office/drawing/2014/main" xmlns="" id="{0A9C7DA5-9EFE-00FC-4A7A-13939F323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7209" y="4732543"/>
              <a:ext cx="82769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DFKai-SB" panose="03000509000000000000" pitchFamily="65" charset="-120"/>
                  <a:cs typeface="Arial" panose="020B0604020202020204" pitchFamily="34" charset="0"/>
                </a:rPr>
                <a:t>10cm</a:t>
              </a:r>
              <a:endParaRPr lang="zh-TW" altLang="en-US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7" name="Text Box 135">
            <a:extLst>
              <a:ext uri="{FF2B5EF4-FFF2-40B4-BE49-F238E27FC236}">
                <a16:creationId xmlns:a16="http://schemas.microsoft.com/office/drawing/2014/main" xmlns="" id="{8B9EEA5F-B375-BB36-643C-AF198E393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009" y="3935539"/>
            <a:ext cx="36308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C. 			D. 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:a16="http://schemas.microsoft.com/office/drawing/2014/main" xmlns="" id="{FCC171BB-5DF0-0102-D0B6-84436A9E1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696" y="4382429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4B66EB64-3FB9-B055-41F8-335CEA436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980" y="4238145"/>
            <a:ext cx="2340000" cy="846386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CN" sz="2200" b="0" dirty="0">
              <a:solidFill>
                <a:srgbClr val="CC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/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  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zh-TW" altLang="en-US" sz="2200" b="0" dirty="0">
              <a:solidFill>
                <a:srgbClr val="CC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33" name="Text Box 135">
            <a:extLst>
              <a:ext uri="{FF2B5EF4-FFF2-40B4-BE49-F238E27FC236}">
                <a16:creationId xmlns:a16="http://schemas.microsoft.com/office/drawing/2014/main" xmlns="" id="{DCEE577F-431E-5701-9C65-23FAF3253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63" y="2386405"/>
            <a:ext cx="19913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CN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 20</a:t>
            </a:r>
            <a:r>
              <a:rPr lang="el-GR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Text Box 135">
            <a:extLst>
              <a:ext uri="{FF2B5EF4-FFF2-40B4-BE49-F238E27FC236}">
                <a16:creationId xmlns:a16="http://schemas.microsoft.com/office/drawing/2014/main" xmlns="" id="{BFA685C8-50B1-73ED-851E-87C7462C1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2" y="3237515"/>
            <a:ext cx="22502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l-GR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Text Box 135">
            <a:extLst>
              <a:ext uri="{FF2B5EF4-FFF2-40B4-BE49-F238E27FC236}">
                <a16:creationId xmlns:a16="http://schemas.microsoft.com/office/drawing/2014/main" xmlns="" id="{79631636-000C-A448-73BB-F5862ACBA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568" y="3596831"/>
            <a:ext cx="17782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15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CN" altLang="el-GR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Text Box 135">
            <a:extLst>
              <a:ext uri="{FF2B5EF4-FFF2-40B4-BE49-F238E27FC236}">
                <a16:creationId xmlns:a16="http://schemas.microsoft.com/office/drawing/2014/main" xmlns="" id="{9C41DF3C-D9DD-4AA4-9746-94864C440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1088" y="2905222"/>
            <a:ext cx="22330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l-GR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Text Box 135">
            <a:extLst>
              <a:ext uri="{FF2B5EF4-FFF2-40B4-BE49-F238E27FC236}">
                <a16:creationId xmlns:a16="http://schemas.microsoft.com/office/drawing/2014/main" xmlns="" id="{1AA8431F-B8BC-EBDA-CB12-A64CEC9E4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286" y="3629860"/>
            <a:ext cx="1870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20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CN" altLang="el-GR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Text Box 135">
            <a:extLst>
              <a:ext uri="{FF2B5EF4-FFF2-40B4-BE49-F238E27FC236}">
                <a16:creationId xmlns:a16="http://schemas.microsoft.com/office/drawing/2014/main" xmlns="" id="{536F4450-70F8-960C-49F6-BCA9E770A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738" y="5442385"/>
            <a:ext cx="18803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l-GR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9" name="Text Box 135">
            <a:extLst>
              <a:ext uri="{FF2B5EF4-FFF2-40B4-BE49-F238E27FC236}">
                <a16:creationId xmlns:a16="http://schemas.microsoft.com/office/drawing/2014/main" xmlns="" id="{8EAE2591-3F44-CCBC-18F1-E5BA204A2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313" y="5287751"/>
            <a:ext cx="17782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l-GR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" name="Text Box 135">
            <a:extLst>
              <a:ext uri="{FF2B5EF4-FFF2-40B4-BE49-F238E27FC236}">
                <a16:creationId xmlns:a16="http://schemas.microsoft.com/office/drawing/2014/main" xmlns="" id="{4A580AD3-9EBF-3C6C-A266-6AD6C9DA6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69" y="3261809"/>
            <a:ext cx="13413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l-GR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Text Box 135">
            <a:extLst>
              <a:ext uri="{FF2B5EF4-FFF2-40B4-BE49-F238E27FC236}">
                <a16:creationId xmlns:a16="http://schemas.microsoft.com/office/drawing/2014/main" xmlns="" id="{D7F72752-52C5-5929-C22F-9F8222ECC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0747" y="3237515"/>
            <a:ext cx="1226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l-GR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Text Box 135">
            <a:extLst>
              <a:ext uri="{FF2B5EF4-FFF2-40B4-BE49-F238E27FC236}">
                <a16:creationId xmlns:a16="http://schemas.microsoft.com/office/drawing/2014/main" xmlns="" id="{D2D3B755-A8BD-E6E3-1994-C980BA9B1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681" y="5441049"/>
            <a:ext cx="1230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20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Text Box 135">
            <a:extLst>
              <a:ext uri="{FF2B5EF4-FFF2-40B4-BE49-F238E27FC236}">
                <a16:creationId xmlns:a16="http://schemas.microsoft.com/office/drawing/2014/main" xmlns="" id="{E289CD41-414B-FDD6-0954-0D43FF1C5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834" y="5288646"/>
            <a:ext cx="1230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25</a:t>
            </a:r>
            <a:r>
              <a:rPr lang="el-GR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4" name="弧形 43">
            <a:extLst>
              <a:ext uri="{FF2B5EF4-FFF2-40B4-BE49-F238E27FC236}">
                <a16:creationId xmlns:a16="http://schemas.microsoft.com/office/drawing/2014/main" xmlns="" id="{C378CD69-2558-30EC-0701-11E094283B4F}"/>
              </a:ext>
            </a:extLst>
          </p:cNvPr>
          <p:cNvSpPr/>
          <p:nvPr/>
        </p:nvSpPr>
        <p:spPr bwMode="auto">
          <a:xfrm>
            <a:off x="1812609" y="2540664"/>
            <a:ext cx="712800" cy="720000"/>
          </a:xfrm>
          <a:prstGeom prst="arc">
            <a:avLst>
              <a:gd name="adj1" fmla="val 10906051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弧形 44">
            <a:extLst>
              <a:ext uri="{FF2B5EF4-FFF2-40B4-BE49-F238E27FC236}">
                <a16:creationId xmlns:a16="http://schemas.microsoft.com/office/drawing/2014/main" xmlns="" id="{EE4DC58B-4169-05A6-B2F8-8F6940FD3C7A}"/>
              </a:ext>
            </a:extLst>
          </p:cNvPr>
          <p:cNvSpPr/>
          <p:nvPr/>
        </p:nvSpPr>
        <p:spPr bwMode="auto">
          <a:xfrm flipV="1">
            <a:off x="1457878" y="2537937"/>
            <a:ext cx="712800" cy="720000"/>
          </a:xfrm>
          <a:prstGeom prst="arc">
            <a:avLst>
              <a:gd name="adj1" fmla="val 10906051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弧形 45">
            <a:extLst>
              <a:ext uri="{FF2B5EF4-FFF2-40B4-BE49-F238E27FC236}">
                <a16:creationId xmlns:a16="http://schemas.microsoft.com/office/drawing/2014/main" xmlns="" id="{3FEAC110-5CF2-FA36-3C4F-862FFB958D13}"/>
              </a:ext>
            </a:extLst>
          </p:cNvPr>
          <p:cNvSpPr/>
          <p:nvPr/>
        </p:nvSpPr>
        <p:spPr bwMode="auto">
          <a:xfrm flipV="1">
            <a:off x="2172695" y="2537937"/>
            <a:ext cx="712800" cy="720000"/>
          </a:xfrm>
          <a:prstGeom prst="arc">
            <a:avLst>
              <a:gd name="adj1" fmla="val 10906051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1258A70A-6605-2A85-FBF9-955632688DFF}"/>
              </a:ext>
            </a:extLst>
          </p:cNvPr>
          <p:cNvCxnSpPr/>
          <p:nvPr/>
        </p:nvCxnSpPr>
        <p:spPr bwMode="auto">
          <a:xfrm>
            <a:off x="2523642" y="2902047"/>
            <a:ext cx="360000" cy="0"/>
          </a:xfrm>
          <a:prstGeom prst="line">
            <a:avLst/>
          </a:prstGeom>
          <a:noFill/>
          <a:ln w="19050" algn="ctr">
            <a:solidFill>
              <a:srgbClr val="33CCFF"/>
            </a:solidFill>
            <a:prstDash val="solid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xmlns="" id="{784E8BD0-160D-C2A2-2EED-61EB28F18C12}"/>
              </a:ext>
            </a:extLst>
          </p:cNvPr>
          <p:cNvCxnSpPr/>
          <p:nvPr/>
        </p:nvCxnSpPr>
        <p:spPr bwMode="auto">
          <a:xfrm>
            <a:off x="1454703" y="2901209"/>
            <a:ext cx="360000" cy="0"/>
          </a:xfrm>
          <a:prstGeom prst="line">
            <a:avLst/>
          </a:prstGeom>
          <a:noFill/>
          <a:ln w="19050" algn="ctr">
            <a:solidFill>
              <a:srgbClr val="33CCFF"/>
            </a:solidFill>
            <a:prstDash val="solid"/>
            <a:round/>
            <a:headEnd/>
            <a:tailEnd/>
          </a:ln>
        </p:spPr>
      </p:cxnSp>
      <p:sp>
        <p:nvSpPr>
          <p:cNvPr id="50" name="弧形 49">
            <a:extLst>
              <a:ext uri="{FF2B5EF4-FFF2-40B4-BE49-F238E27FC236}">
                <a16:creationId xmlns:a16="http://schemas.microsoft.com/office/drawing/2014/main" xmlns="" id="{E6955E03-865D-F7F8-DC1A-19FF5BED51D2}"/>
              </a:ext>
            </a:extLst>
          </p:cNvPr>
          <p:cNvSpPr/>
          <p:nvPr/>
        </p:nvSpPr>
        <p:spPr bwMode="auto">
          <a:xfrm>
            <a:off x="4151249" y="2419763"/>
            <a:ext cx="1422000" cy="1404000"/>
          </a:xfrm>
          <a:prstGeom prst="arc">
            <a:avLst>
              <a:gd name="adj1" fmla="val 10713011"/>
              <a:gd name="adj2" fmla="val 57416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弧形 50">
            <a:extLst>
              <a:ext uri="{FF2B5EF4-FFF2-40B4-BE49-F238E27FC236}">
                <a16:creationId xmlns:a16="http://schemas.microsoft.com/office/drawing/2014/main" xmlns="" id="{E2BA8602-ADD0-1388-90AF-EB06467DECFC}"/>
              </a:ext>
            </a:extLst>
          </p:cNvPr>
          <p:cNvSpPr/>
          <p:nvPr/>
        </p:nvSpPr>
        <p:spPr bwMode="auto">
          <a:xfrm flipV="1">
            <a:off x="4870958" y="2455146"/>
            <a:ext cx="1422000" cy="1404000"/>
          </a:xfrm>
          <a:prstGeom prst="arc">
            <a:avLst>
              <a:gd name="adj1" fmla="val 10713012"/>
              <a:gd name="adj2" fmla="val 80708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xmlns="" id="{A253DC7A-F772-34DD-B8D0-D50EB894812A}"/>
              </a:ext>
            </a:extLst>
          </p:cNvPr>
          <p:cNvCxnSpPr>
            <a:cxnSpLocks/>
          </p:cNvCxnSpPr>
          <p:nvPr/>
        </p:nvCxnSpPr>
        <p:spPr bwMode="auto">
          <a:xfrm>
            <a:off x="4151226" y="3146522"/>
            <a:ext cx="727200" cy="0"/>
          </a:xfrm>
          <a:prstGeom prst="line">
            <a:avLst/>
          </a:prstGeom>
          <a:noFill/>
          <a:ln w="19050" algn="ctr">
            <a:solidFill>
              <a:srgbClr val="33CC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F94434BC-768E-2621-4F76-8A1F4BC63BF8}"/>
              </a:ext>
            </a:extLst>
          </p:cNvPr>
          <p:cNvCxnSpPr>
            <a:cxnSpLocks/>
          </p:cNvCxnSpPr>
          <p:nvPr/>
        </p:nvCxnSpPr>
        <p:spPr bwMode="auto">
          <a:xfrm>
            <a:off x="5573227" y="3146522"/>
            <a:ext cx="727200" cy="0"/>
          </a:xfrm>
          <a:prstGeom prst="line">
            <a:avLst/>
          </a:prstGeom>
          <a:noFill/>
          <a:ln w="19050" algn="ctr">
            <a:solidFill>
              <a:srgbClr val="33CCFF"/>
            </a:solidFill>
            <a:prstDash val="solid"/>
            <a:round/>
            <a:headEnd/>
            <a:tailEnd/>
          </a:ln>
        </p:spPr>
      </p:cxnSp>
      <p:sp>
        <p:nvSpPr>
          <p:cNvPr id="11" name="弧形 10">
            <a:extLst>
              <a:ext uri="{FF2B5EF4-FFF2-40B4-BE49-F238E27FC236}">
                <a16:creationId xmlns:a16="http://schemas.microsoft.com/office/drawing/2014/main" xmlns="" id="{03624581-F8EC-2220-162A-DE4BB4982709}"/>
              </a:ext>
            </a:extLst>
          </p:cNvPr>
          <p:cNvSpPr/>
          <p:nvPr/>
        </p:nvSpPr>
        <p:spPr bwMode="auto">
          <a:xfrm>
            <a:off x="1808068" y="4077860"/>
            <a:ext cx="712800" cy="720000"/>
          </a:xfrm>
          <a:prstGeom prst="arc">
            <a:avLst>
              <a:gd name="adj1" fmla="val 10745593"/>
              <a:gd name="adj2" fmla="val 689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弧形 12">
            <a:extLst>
              <a:ext uri="{FF2B5EF4-FFF2-40B4-BE49-F238E27FC236}">
                <a16:creationId xmlns:a16="http://schemas.microsoft.com/office/drawing/2014/main" xmlns="" id="{D05FF435-D2EC-94EF-8081-AFBEC3927568}"/>
              </a:ext>
            </a:extLst>
          </p:cNvPr>
          <p:cNvSpPr/>
          <p:nvPr/>
        </p:nvSpPr>
        <p:spPr bwMode="auto">
          <a:xfrm rot="5400000">
            <a:off x="2170065" y="4432730"/>
            <a:ext cx="712800" cy="720000"/>
          </a:xfrm>
          <a:prstGeom prst="arc">
            <a:avLst>
              <a:gd name="adj1" fmla="val 10654368"/>
              <a:gd name="adj2" fmla="val 45635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弧形 31">
            <a:extLst>
              <a:ext uri="{FF2B5EF4-FFF2-40B4-BE49-F238E27FC236}">
                <a16:creationId xmlns:a16="http://schemas.microsoft.com/office/drawing/2014/main" xmlns="" id="{6F597A12-95DC-E4B9-8DDF-9DC77A9EB2E7}"/>
              </a:ext>
            </a:extLst>
          </p:cNvPr>
          <p:cNvSpPr/>
          <p:nvPr/>
        </p:nvSpPr>
        <p:spPr bwMode="auto">
          <a:xfrm rot="10800000">
            <a:off x="1804832" y="4794743"/>
            <a:ext cx="720000" cy="720000"/>
          </a:xfrm>
          <a:prstGeom prst="arc">
            <a:avLst>
              <a:gd name="adj1" fmla="val 10676337"/>
              <a:gd name="adj2" fmla="val 45471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弧形 46">
            <a:extLst>
              <a:ext uri="{FF2B5EF4-FFF2-40B4-BE49-F238E27FC236}">
                <a16:creationId xmlns:a16="http://schemas.microsoft.com/office/drawing/2014/main" xmlns="" id="{44FE0D41-4374-2D0E-2026-73CA8D591217}"/>
              </a:ext>
            </a:extLst>
          </p:cNvPr>
          <p:cNvSpPr/>
          <p:nvPr/>
        </p:nvSpPr>
        <p:spPr bwMode="auto">
          <a:xfrm rot="16200000">
            <a:off x="1448279" y="4437492"/>
            <a:ext cx="712800" cy="720000"/>
          </a:xfrm>
          <a:prstGeom prst="arc">
            <a:avLst>
              <a:gd name="adj1" fmla="val 10745952"/>
              <a:gd name="adj2" fmla="val 45625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弧形 51">
            <a:extLst>
              <a:ext uri="{FF2B5EF4-FFF2-40B4-BE49-F238E27FC236}">
                <a16:creationId xmlns:a16="http://schemas.microsoft.com/office/drawing/2014/main" xmlns="" id="{0068F548-2C05-66D2-4771-E3DF5DF8AE77}"/>
              </a:ext>
            </a:extLst>
          </p:cNvPr>
          <p:cNvSpPr/>
          <p:nvPr/>
        </p:nvSpPr>
        <p:spPr bwMode="auto">
          <a:xfrm flipV="1">
            <a:off x="4539476" y="4971824"/>
            <a:ext cx="712800" cy="720000"/>
          </a:xfrm>
          <a:prstGeom prst="arc">
            <a:avLst>
              <a:gd name="adj1" fmla="val 10745593"/>
              <a:gd name="adj2" fmla="val 689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弧形 52">
            <a:extLst>
              <a:ext uri="{FF2B5EF4-FFF2-40B4-BE49-F238E27FC236}">
                <a16:creationId xmlns:a16="http://schemas.microsoft.com/office/drawing/2014/main" xmlns="" id="{E984827F-C0F5-BF22-B26E-506ED6C75B0D}"/>
              </a:ext>
            </a:extLst>
          </p:cNvPr>
          <p:cNvSpPr/>
          <p:nvPr/>
        </p:nvSpPr>
        <p:spPr bwMode="auto">
          <a:xfrm rot="17262669" flipV="1">
            <a:off x="5010233" y="4634358"/>
            <a:ext cx="712800" cy="720000"/>
          </a:xfrm>
          <a:prstGeom prst="arc">
            <a:avLst>
              <a:gd name="adj1" fmla="val 10745593"/>
              <a:gd name="adj2" fmla="val 689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弧形 53">
            <a:extLst>
              <a:ext uri="{FF2B5EF4-FFF2-40B4-BE49-F238E27FC236}">
                <a16:creationId xmlns:a16="http://schemas.microsoft.com/office/drawing/2014/main" xmlns="" id="{22EF38C9-5C31-0AC3-6EBC-F894908571B7}"/>
              </a:ext>
            </a:extLst>
          </p:cNvPr>
          <p:cNvSpPr/>
          <p:nvPr/>
        </p:nvSpPr>
        <p:spPr bwMode="auto">
          <a:xfrm rot="12922646" flipV="1">
            <a:off x="4822005" y="4090444"/>
            <a:ext cx="712800" cy="720000"/>
          </a:xfrm>
          <a:prstGeom prst="arc">
            <a:avLst>
              <a:gd name="adj1" fmla="val 10815171"/>
              <a:gd name="adj2" fmla="val 215127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弧形 54">
            <a:extLst>
              <a:ext uri="{FF2B5EF4-FFF2-40B4-BE49-F238E27FC236}">
                <a16:creationId xmlns:a16="http://schemas.microsoft.com/office/drawing/2014/main" xmlns="" id="{7E25944A-893A-6735-7CAF-7BD60D7443D1}"/>
              </a:ext>
            </a:extLst>
          </p:cNvPr>
          <p:cNvSpPr/>
          <p:nvPr/>
        </p:nvSpPr>
        <p:spPr bwMode="auto">
          <a:xfrm rot="4379425" flipV="1">
            <a:off x="4073463" y="4636214"/>
            <a:ext cx="712800" cy="720000"/>
          </a:xfrm>
          <a:prstGeom prst="arc">
            <a:avLst>
              <a:gd name="adj1" fmla="val 10745593"/>
              <a:gd name="adj2" fmla="val 689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弧形 55">
            <a:extLst>
              <a:ext uri="{FF2B5EF4-FFF2-40B4-BE49-F238E27FC236}">
                <a16:creationId xmlns:a16="http://schemas.microsoft.com/office/drawing/2014/main" xmlns="" id="{DD3E2BCB-D5AD-F414-3B7E-EDC22B225419}"/>
              </a:ext>
            </a:extLst>
          </p:cNvPr>
          <p:cNvSpPr/>
          <p:nvPr/>
        </p:nvSpPr>
        <p:spPr bwMode="auto">
          <a:xfrm rot="8662012" flipV="1">
            <a:off x="4253316" y="4087727"/>
            <a:ext cx="712800" cy="720000"/>
          </a:xfrm>
          <a:prstGeom prst="arc">
            <a:avLst>
              <a:gd name="adj1" fmla="val 10745593"/>
              <a:gd name="adj2" fmla="val 689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橢圓 56">
            <a:extLst>
              <a:ext uri="{FF2B5EF4-FFF2-40B4-BE49-F238E27FC236}">
                <a16:creationId xmlns:a16="http://schemas.microsoft.com/office/drawing/2014/main" xmlns="" id="{37E9B903-E192-DEC1-7444-A23C30A9219B}"/>
              </a:ext>
            </a:extLst>
          </p:cNvPr>
          <p:cNvSpPr/>
          <p:nvPr/>
        </p:nvSpPr>
        <p:spPr bwMode="auto">
          <a:xfrm>
            <a:off x="6607225" y="1034013"/>
            <a:ext cx="1432800" cy="1432800"/>
          </a:xfrm>
          <a:prstGeom prst="ellips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65" name="直接箭头连接符 64">
            <a:extLst>
              <a:ext uri="{FF2B5EF4-FFF2-40B4-BE49-F238E27FC236}">
                <a16:creationId xmlns:a16="http://schemas.microsoft.com/office/drawing/2014/main" xmlns="" id="{0A6361EE-883D-4769-A40C-31F65CA38712}"/>
              </a:ext>
            </a:extLst>
          </p:cNvPr>
          <p:cNvCxnSpPr>
            <a:cxnSpLocks/>
          </p:cNvCxnSpPr>
          <p:nvPr/>
        </p:nvCxnSpPr>
        <p:spPr bwMode="auto">
          <a:xfrm flipH="1">
            <a:off x="2692595" y="2680836"/>
            <a:ext cx="0" cy="1800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69737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500"/>
                            </p:stCondLst>
                            <p:childTnLst>
                              <p:par>
                                <p:cTn id="1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000"/>
                            </p:stCondLst>
                            <p:childTnLst>
                              <p:par>
                                <p:cTn id="2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0" grpId="0" animBg="1"/>
      <p:bldP spid="60" grpId="1" animBg="1"/>
      <p:bldP spid="29" grpId="0" animBg="1"/>
      <p:bldP spid="30" grpId="0"/>
      <p:bldP spid="31" grpId="0" animBg="1"/>
      <p:bldP spid="31" grpId="1" animBg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50" grpId="0" animBg="1"/>
      <p:bldP spid="50" grpId="1" animBg="1"/>
      <p:bldP spid="51" grpId="0" animBg="1"/>
      <p:bldP spid="51" grpId="1" animBg="1"/>
      <p:bldP spid="11" grpId="0" animBg="1"/>
      <p:bldP spid="11" grpId="1" animBg="1"/>
      <p:bldP spid="13" grpId="0" animBg="1"/>
      <p:bldP spid="13" grpId="1" animBg="1"/>
      <p:bldP spid="32" grpId="0" animBg="1"/>
      <p:bldP spid="32" grpId="1" animBg="1"/>
      <p:bldP spid="47" grpId="0" animBg="1"/>
      <p:bldP spid="47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D893412C-65FC-F8A2-2B81-658756ECA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49" y="225367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 Box 135">
            <a:extLst>
              <a:ext uri="{FF2B5EF4-FFF2-40B4-BE49-F238E27FC236}">
                <a16:creationId xmlns:a16="http://schemas.microsoft.com/office/drawing/2014/main" xmlns="" id="{C65F48FE-0AF9-EBDD-2232-4C4819CC5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3" y="2180123"/>
            <a:ext cx="6229351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A. 200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秒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			B. 500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秒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C. 1440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秒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			D. 1800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秒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1C7AC4A-6E38-11F3-A93F-1EE071EB1B20}"/>
              </a:ext>
            </a:extLst>
          </p:cNvPr>
          <p:cNvSpPr txBox="1"/>
          <p:nvPr/>
        </p:nvSpPr>
        <p:spPr>
          <a:xfrm>
            <a:off x="776287" y="904796"/>
            <a:ext cx="7672388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跑步徑每圈長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400m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子宣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3.6m/s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的平均速率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在該跑步徑跑了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圈。他用了多少時間？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F337109-4670-7CAA-7014-FC3565ABB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A84419B9-19CC-A059-06E3-80BF987356A7}"/>
              </a:ext>
            </a:extLst>
          </p:cNvPr>
          <p:cNvGrpSpPr/>
          <p:nvPr/>
        </p:nvGrpSpPr>
        <p:grpSpPr>
          <a:xfrm>
            <a:off x="3505200" y="1324238"/>
            <a:ext cx="544266" cy="861774"/>
            <a:chOff x="6722569" y="4403336"/>
            <a:chExt cx="544266" cy="861774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xmlns="" id="{A37DE41D-41D0-D29A-BF2A-003998484F0C}"/>
                </a:ext>
              </a:extLst>
            </p:cNvPr>
            <p:cNvSpPr txBox="1"/>
            <p:nvPr/>
          </p:nvSpPr>
          <p:spPr>
            <a:xfrm>
              <a:off x="6722569" y="4403336"/>
              <a:ext cx="54426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88DA24DB-886B-54D2-9B4F-59B5AC465A71}"/>
                </a:ext>
              </a:extLst>
            </p:cNvPr>
            <p:cNvCxnSpPr/>
            <p:nvPr/>
          </p:nvCxnSpPr>
          <p:spPr bwMode="auto">
            <a:xfrm>
              <a:off x="6813996" y="4808780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9" name="TextBox 27">
            <a:extLst>
              <a:ext uri="{FF2B5EF4-FFF2-40B4-BE49-F238E27FC236}">
                <a16:creationId xmlns:a16="http://schemas.microsoft.com/office/drawing/2014/main" xmlns="" id="{3958EAE3-BA3D-A7E5-7AC0-455759FDC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371" y="2218223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52B13F87-65B5-5098-BEE9-893B5F835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257" y="3326855"/>
            <a:ext cx="261037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速率</a:t>
            </a:r>
            <a:endParaRPr lang="en-US" altLang="zh-CN" sz="2400" b="0" dirty="0">
              <a:solidFill>
                <a:srgbClr val="CC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527B18A6-8F01-FFF9-2726-867B286C9829}"/>
              </a:ext>
            </a:extLst>
          </p:cNvPr>
          <p:cNvSpPr txBox="1"/>
          <p:nvPr/>
        </p:nvSpPr>
        <p:spPr>
          <a:xfrm>
            <a:off x="3892003" y="3284730"/>
            <a:ext cx="160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他用了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A6FFFA92-B08C-829D-E2DA-058761515B94}"/>
              </a:ext>
            </a:extLst>
          </p:cNvPr>
          <p:cNvGrpSpPr/>
          <p:nvPr/>
        </p:nvGrpSpPr>
        <p:grpSpPr>
          <a:xfrm>
            <a:off x="4310674" y="3798425"/>
            <a:ext cx="1616507" cy="861774"/>
            <a:chOff x="1219201" y="4417896"/>
            <a:chExt cx="1616507" cy="861774"/>
          </a:xfrm>
        </p:grpSpPr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B587D5E3-E1DA-5F36-9004-123397AC5FAD}"/>
                </a:ext>
              </a:extLst>
            </p:cNvPr>
            <p:cNvSpPr txBox="1"/>
            <p:nvPr/>
          </p:nvSpPr>
          <p:spPr>
            <a:xfrm>
              <a:off x="1219201" y="4543102"/>
              <a:ext cx="16092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900"/>
                </a:spcAft>
              </a:pP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400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3" name="群組 12">
              <a:extLst>
                <a:ext uri="{FF2B5EF4-FFF2-40B4-BE49-F238E27FC236}">
                  <a16:creationId xmlns:a16="http://schemas.microsoft.com/office/drawing/2014/main" xmlns="" id="{FEBAFDB2-3329-3938-D3D1-85E99F4F235C}"/>
                </a:ext>
              </a:extLst>
            </p:cNvPr>
            <p:cNvGrpSpPr/>
            <p:nvPr/>
          </p:nvGrpSpPr>
          <p:grpSpPr>
            <a:xfrm>
              <a:off x="2291442" y="4417896"/>
              <a:ext cx="544266" cy="861774"/>
              <a:chOff x="6722569" y="4403336"/>
              <a:chExt cx="544266" cy="861774"/>
            </a:xfrm>
          </p:grpSpPr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xmlns="" id="{EE7C99F0-7AC8-8D15-3AE7-42673DE9698D}"/>
                  </a:ext>
                </a:extLst>
              </p:cNvPr>
              <p:cNvSpPr txBox="1"/>
              <p:nvPr/>
            </p:nvSpPr>
            <p:spPr>
              <a:xfrm>
                <a:off x="6722569" y="4403336"/>
                <a:ext cx="544266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000"/>
                  </a:lnSpc>
                </a:pPr>
                <a:r>
                  <a:rPr lang="en-US" altLang="zh-TW" sz="28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TW" sz="2800" b="0" i="0" u="none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</p:txBody>
          </p:sp>
          <p:cxnSp>
            <p:nvCxnSpPr>
              <p:cNvPr id="15" name="直線接點 14">
                <a:extLst>
                  <a:ext uri="{FF2B5EF4-FFF2-40B4-BE49-F238E27FC236}">
                    <a16:creationId xmlns:a16="http://schemas.microsoft.com/office/drawing/2014/main" xmlns="" id="{648712CD-2038-831B-0822-1AE3B9537F31}"/>
                  </a:ext>
                </a:extLst>
              </p:cNvPr>
              <p:cNvCxnSpPr/>
              <p:nvPr/>
            </p:nvCxnSpPr>
            <p:spPr bwMode="auto">
              <a:xfrm>
                <a:off x="6813996" y="4808780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72BEB930-9C4E-F615-2AE8-D988BB3CC405}"/>
              </a:ext>
            </a:extLst>
          </p:cNvPr>
          <p:cNvSpPr txBox="1"/>
          <p:nvPr/>
        </p:nvSpPr>
        <p:spPr>
          <a:xfrm>
            <a:off x="5784766" y="3923631"/>
            <a:ext cx="111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3.6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50EA9053-3CE8-B30E-E092-A64739BC2B05}"/>
              </a:ext>
            </a:extLst>
          </p:cNvPr>
          <p:cNvSpPr txBox="1"/>
          <p:nvPr/>
        </p:nvSpPr>
        <p:spPr>
          <a:xfrm>
            <a:off x="3996349" y="4572057"/>
            <a:ext cx="1926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500(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秒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4EC78D9F-549A-548F-D164-C97C866095B3}"/>
              </a:ext>
            </a:extLst>
          </p:cNvPr>
          <p:cNvCxnSpPr/>
          <p:nvPr/>
        </p:nvCxnSpPr>
        <p:spPr bwMode="auto">
          <a:xfrm>
            <a:off x="5048249" y="1380391"/>
            <a:ext cx="30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F4724646-3ABE-FD6C-C18C-61DFB9977D1A}"/>
              </a:ext>
            </a:extLst>
          </p:cNvPr>
          <p:cNvCxnSpPr/>
          <p:nvPr/>
        </p:nvCxnSpPr>
        <p:spPr bwMode="auto">
          <a:xfrm>
            <a:off x="1982343" y="1370866"/>
            <a:ext cx="19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B6B1577D-F89D-EA79-FE5F-68F1D3155734}"/>
              </a:ext>
            </a:extLst>
          </p:cNvPr>
          <p:cNvCxnSpPr/>
          <p:nvPr/>
        </p:nvCxnSpPr>
        <p:spPr bwMode="auto">
          <a:xfrm>
            <a:off x="2666023" y="2075716"/>
            <a:ext cx="16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0623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0" grpId="1" animBg="1"/>
      <p:bldP spid="11" grpId="0"/>
      <p:bldP spid="11" grpId="1"/>
      <p:bldP spid="16" grpId="0"/>
      <p:bldP spid="16" grpId="1"/>
      <p:bldP spid="18" grpId="0"/>
      <p:bldP spid="1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5739A799-BB11-403E-9397-3284BFBB559B}"/>
              </a:ext>
            </a:extLst>
          </p:cNvPr>
          <p:cNvSpPr/>
          <p:nvPr/>
        </p:nvSpPr>
        <p:spPr bwMode="auto">
          <a:xfrm>
            <a:off x="3400127" y="1404515"/>
            <a:ext cx="19662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DE263A1A-9167-4C68-933A-52B757937000}"/>
              </a:ext>
            </a:extLst>
          </p:cNvPr>
          <p:cNvSpPr/>
          <p:nvPr/>
        </p:nvSpPr>
        <p:spPr bwMode="auto">
          <a:xfrm>
            <a:off x="4260654" y="983139"/>
            <a:ext cx="3932002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E448CD2C-F50B-4134-A308-FB6D96413BA9}"/>
              </a:ext>
            </a:extLst>
          </p:cNvPr>
          <p:cNvSpPr/>
          <p:nvPr/>
        </p:nvSpPr>
        <p:spPr bwMode="auto">
          <a:xfrm>
            <a:off x="6067799" y="1412063"/>
            <a:ext cx="1866237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48E41A6C-59A7-4F67-83F5-6A7F3047E753}"/>
              </a:ext>
            </a:extLst>
          </p:cNvPr>
          <p:cNvSpPr/>
          <p:nvPr/>
        </p:nvSpPr>
        <p:spPr bwMode="auto">
          <a:xfrm>
            <a:off x="3218338" y="1831009"/>
            <a:ext cx="3277942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xmlns="" id="{4D9D42CA-1C47-4F3D-BEC4-84625D8D289A}"/>
              </a:ext>
            </a:extLst>
          </p:cNvPr>
          <p:cNvSpPr/>
          <p:nvPr/>
        </p:nvSpPr>
        <p:spPr bwMode="auto">
          <a:xfrm>
            <a:off x="736920" y="1384394"/>
            <a:ext cx="941499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77113AD5-BA34-4495-BE9E-F63A7F35EA8C}"/>
              </a:ext>
            </a:extLst>
          </p:cNvPr>
          <p:cNvSpPr/>
          <p:nvPr/>
        </p:nvSpPr>
        <p:spPr bwMode="auto">
          <a:xfrm>
            <a:off x="720069" y="1832694"/>
            <a:ext cx="1123922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5E3DDDDD-F3C6-43BD-BD32-9553E1712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657" y="904795"/>
            <a:ext cx="7749423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甲城舉行馬拉松比賽，起點和終點之間的路程是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en-US" altLang="zh-TW" sz="2800" b="0" dirty="0">
                <a:ea typeface="標楷體" panose="03000509000000000000" pitchFamily="65" charset="-120"/>
              </a:rPr>
              <a:t>42km</a:t>
            </a:r>
            <a:r>
              <a:rPr lang="zh-TW" altLang="en-US" sz="2800" b="0" dirty="0">
                <a:ea typeface="標楷體" panose="03000509000000000000" pitchFamily="65" charset="-120"/>
              </a:rPr>
              <a:t>。某參賽者在</a:t>
            </a:r>
            <a:r>
              <a:rPr lang="en-US" altLang="zh-TW" sz="2800" b="0" dirty="0">
                <a:ea typeface="標楷體" panose="03000509000000000000" pitchFamily="65" charset="-120"/>
              </a:rPr>
              <a:t>08:30</a:t>
            </a:r>
            <a:r>
              <a:rPr lang="zh-TW" altLang="en-US" sz="2800" b="0" dirty="0">
                <a:ea typeface="標楷體" panose="03000509000000000000" pitchFamily="65" charset="-120"/>
              </a:rPr>
              <a:t>出發，以</a:t>
            </a:r>
            <a:r>
              <a:rPr lang="en-US" altLang="zh-TW" sz="2800" b="0" dirty="0">
                <a:ea typeface="標楷體" panose="03000509000000000000" pitchFamily="65" charset="-120"/>
              </a:rPr>
              <a:t>15km/h</a:t>
            </a:r>
            <a:r>
              <a:rPr lang="zh-TW" altLang="en-US" sz="2800" b="0" dirty="0">
                <a:ea typeface="標楷體" panose="03000509000000000000" pitchFamily="65" charset="-120"/>
              </a:rPr>
              <a:t>的平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均速率奔跑，他在什麼時間到達終</a:t>
            </a:r>
            <a:r>
              <a:rPr lang="zh-CN" altLang="en-US" sz="2800" b="0" dirty="0">
                <a:ea typeface="標楷體" panose="03000509000000000000" pitchFamily="65" charset="-120"/>
              </a:rPr>
              <a:t>點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7" name="Rectangle 2">
            <a:extLst>
              <a:ext uri="{FF2B5EF4-FFF2-40B4-BE49-F238E27FC236}">
                <a16:creationId xmlns:a16="http://schemas.microsoft.com/office/drawing/2014/main" xmlns="" id="{9285E90B-8A03-4034-9200-D9D9DA95C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10" y="282953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E1C600CF-8382-402C-B1F0-798410B32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68" y="2230082"/>
            <a:ext cx="546600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10:08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B. </a:t>
            </a:r>
            <a:r>
              <a:rPr lang="en-US" altLang="zh-TW" sz="2800" b="0" dirty="0">
                <a:ea typeface="標楷體" panose="03000509000000000000" pitchFamily="65" charset="-120"/>
              </a:rPr>
              <a:t>10:18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11:18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D. </a:t>
            </a:r>
            <a:r>
              <a:rPr lang="en-US" altLang="zh-TW" sz="2800" b="0" dirty="0">
                <a:ea typeface="標楷體" panose="03000509000000000000" pitchFamily="65" charset="-120"/>
              </a:rPr>
              <a:t>12:08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E15DE17-75D4-21BF-05A4-C9B900AF5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0F3F0198-5A53-4E74-9C58-2C11A6FF949F}"/>
              </a:ext>
            </a:extLst>
          </p:cNvPr>
          <p:cNvSpPr/>
          <p:nvPr/>
        </p:nvSpPr>
        <p:spPr bwMode="auto">
          <a:xfrm>
            <a:off x="4143883" y="3896558"/>
            <a:ext cx="751127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E4C2A28C-4AEA-466F-9EFF-EA005FD11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71" y="3479988"/>
            <a:ext cx="259200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Rectangle 4">
            <a:extLst>
              <a:ext uri="{FF2B5EF4-FFF2-40B4-BE49-F238E27FC236}">
                <a16:creationId xmlns:a16="http://schemas.microsoft.com/office/drawing/2014/main" xmlns="" id="{082654BC-ADAF-4DE3-832D-3721EB442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8960" y="3892448"/>
            <a:ext cx="86904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08:30</a:t>
            </a:r>
            <a:endParaRPr lang="zh-CN" altLang="en-US" sz="20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095FC92D-CD22-40C5-A20E-0E69AA734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291" y="4219445"/>
            <a:ext cx="81072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出發</a:t>
            </a: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0E2745C8-7A13-4452-B024-532F94D9D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353" y="4229568"/>
            <a:ext cx="81072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到達</a:t>
            </a:r>
          </a:p>
        </p:txBody>
      </p:sp>
      <p:sp>
        <p:nvSpPr>
          <p:cNvPr id="73" name="文本框 15">
            <a:extLst>
              <a:ext uri="{FF2B5EF4-FFF2-40B4-BE49-F238E27FC236}">
                <a16:creationId xmlns:a16="http://schemas.microsoft.com/office/drawing/2014/main" xmlns="" id="{BF1DDF09-3D2B-4E0C-A4FD-2A0B70985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369" y="4549473"/>
            <a:ext cx="1696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2.8(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" name="文本框 15">
            <a:extLst>
              <a:ext uri="{FF2B5EF4-FFF2-40B4-BE49-F238E27FC236}">
                <a16:creationId xmlns:a16="http://schemas.microsoft.com/office/drawing/2014/main" xmlns="" id="{3C7C3809-CC4C-4EFB-97AC-43DBDA2B6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98" y="5090459"/>
            <a:ext cx="33783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2.8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48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6" name="Rectangle 4">
            <a:extLst>
              <a:ext uri="{FF2B5EF4-FFF2-40B4-BE49-F238E27FC236}">
                <a16:creationId xmlns:a16="http://schemas.microsoft.com/office/drawing/2014/main" xmlns="" id="{502BF10B-721F-449E-A48D-F4F80E501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611" y="3767873"/>
            <a:ext cx="104575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小時後</a:t>
            </a:r>
            <a:endParaRPr lang="zh-CN" altLang="en-US" b="0" dirty="0">
              <a:solidFill>
                <a:srgbClr val="FF9933"/>
              </a:solidFill>
              <a:ea typeface="標楷體" panose="03000509000000000000" pitchFamily="65" charset="-120"/>
            </a:endParaRPr>
          </a:p>
        </p:txBody>
      </p:sp>
      <p:sp>
        <p:nvSpPr>
          <p:cNvPr id="77" name="文本框 15">
            <a:extLst>
              <a:ext uri="{FF2B5EF4-FFF2-40B4-BE49-F238E27FC236}">
                <a16:creationId xmlns:a16="http://schemas.microsoft.com/office/drawing/2014/main" xmlns="" id="{CC731DBF-736F-4FB2-B380-A8032E5C5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73" y="4005789"/>
            <a:ext cx="13759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他跑了：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8" name="文本框 15">
            <a:extLst>
              <a:ext uri="{FF2B5EF4-FFF2-40B4-BE49-F238E27FC236}">
                <a16:creationId xmlns:a16="http://schemas.microsoft.com/office/drawing/2014/main" xmlns="" id="{ABB5B508-6A3D-44B4-B849-31ADA6870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34" y="4558022"/>
            <a:ext cx="11233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÷15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xmlns="" id="{88F32C44-B044-45E8-B879-454CAECF0A82}"/>
              </a:ext>
            </a:extLst>
          </p:cNvPr>
          <p:cNvSpPr/>
          <p:nvPr/>
        </p:nvSpPr>
        <p:spPr bwMode="auto">
          <a:xfrm>
            <a:off x="5900429" y="3923056"/>
            <a:ext cx="751127" cy="396000"/>
          </a:xfrm>
          <a:prstGeom prst="rect">
            <a:avLst/>
          </a:prstGeom>
          <a:solidFill>
            <a:srgbClr val="B4DE86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04B725DC-B4C9-4596-BD21-1E822C64C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771" y="3942298"/>
            <a:ext cx="8107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10:30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75" name="直線單箭頭接點 48">
            <a:extLst>
              <a:ext uri="{FF2B5EF4-FFF2-40B4-BE49-F238E27FC236}">
                <a16:creationId xmlns:a16="http://schemas.microsoft.com/office/drawing/2014/main" xmlns="" id="{C9786E78-CF99-489A-9037-C66C58AD8AB2}"/>
              </a:ext>
            </a:extLst>
          </p:cNvPr>
          <p:cNvCxnSpPr>
            <a:cxnSpLocks/>
          </p:cNvCxnSpPr>
          <p:nvPr/>
        </p:nvCxnSpPr>
        <p:spPr bwMode="auto">
          <a:xfrm>
            <a:off x="4903195" y="4108079"/>
            <a:ext cx="989107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sp>
        <p:nvSpPr>
          <p:cNvPr id="83" name="矩形 82">
            <a:extLst>
              <a:ext uri="{FF2B5EF4-FFF2-40B4-BE49-F238E27FC236}">
                <a16:creationId xmlns:a16="http://schemas.microsoft.com/office/drawing/2014/main" xmlns="" id="{1D9D24FF-48DC-4803-95E1-695327D2B688}"/>
              </a:ext>
            </a:extLst>
          </p:cNvPr>
          <p:cNvSpPr/>
          <p:nvPr/>
        </p:nvSpPr>
        <p:spPr bwMode="auto">
          <a:xfrm>
            <a:off x="7875650" y="3875033"/>
            <a:ext cx="700595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84" name="Rectangle 4">
            <a:extLst>
              <a:ext uri="{FF2B5EF4-FFF2-40B4-BE49-F238E27FC236}">
                <a16:creationId xmlns:a16="http://schemas.microsoft.com/office/drawing/2014/main" xmlns="" id="{6D265786-C5D3-4FC3-80A2-253627D8F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8121" y="3899503"/>
            <a:ext cx="8107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11:18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84107108-4443-4B95-A9FE-E418B72AB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2225" y="3782111"/>
            <a:ext cx="112335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48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分鐘後</a:t>
            </a:r>
            <a:endParaRPr lang="zh-CN" altLang="en-US" b="0" dirty="0">
              <a:solidFill>
                <a:srgbClr val="FF9933"/>
              </a:solidFill>
              <a:ea typeface="標楷體" panose="03000509000000000000" pitchFamily="65" charset="-120"/>
            </a:endParaRPr>
          </a:p>
        </p:txBody>
      </p:sp>
      <p:cxnSp>
        <p:nvCxnSpPr>
          <p:cNvPr id="86" name="直線單箭頭接點 48">
            <a:extLst>
              <a:ext uri="{FF2B5EF4-FFF2-40B4-BE49-F238E27FC236}">
                <a16:creationId xmlns:a16="http://schemas.microsoft.com/office/drawing/2014/main" xmlns="" id="{1E2476FF-41BD-4FF2-9345-048DA7357AF9}"/>
              </a:ext>
            </a:extLst>
          </p:cNvPr>
          <p:cNvCxnSpPr>
            <a:cxnSpLocks/>
            <a:stCxn id="80" idx="3"/>
          </p:cNvCxnSpPr>
          <p:nvPr/>
        </p:nvCxnSpPr>
        <p:spPr bwMode="auto">
          <a:xfrm flipV="1">
            <a:off x="6697499" y="4107112"/>
            <a:ext cx="1177110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sp>
        <p:nvSpPr>
          <p:cNvPr id="88" name="TextBox 27">
            <a:extLst>
              <a:ext uri="{FF2B5EF4-FFF2-40B4-BE49-F238E27FC236}">
                <a16:creationId xmlns:a16="http://schemas.microsoft.com/office/drawing/2014/main" xmlns="" id="{857A59CE-8628-4C6D-A8C8-A55E9CB78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825" y="274041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888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1" grpId="0" animBg="1"/>
      <p:bldP spid="41" grpId="1" animBg="1"/>
      <p:bldP spid="49" grpId="0" animBg="1"/>
      <p:bldP spid="49" grpId="1" animBg="1"/>
      <p:bldP spid="52" grpId="0" animBg="1"/>
      <p:bldP spid="52" grpId="1" animBg="1"/>
      <p:bldP spid="89" grpId="0" animBg="1"/>
      <p:bldP spid="89" grpId="1" animBg="1"/>
      <p:bldP spid="42" grpId="0" animBg="1"/>
      <p:bldP spid="42" grpId="1" animBg="1"/>
      <p:bldP spid="87" grpId="0" animBg="1"/>
      <p:bldP spid="57" grpId="0" animBg="1"/>
      <p:bldP spid="57" grpId="1" animBg="1"/>
      <p:bldP spid="60" grpId="0" animBg="1"/>
      <p:bldP spid="60" grpId="1" animBg="1"/>
      <p:bldP spid="68" grpId="0"/>
      <p:bldP spid="68" grpId="1"/>
      <p:bldP spid="71" grpId="0"/>
      <p:bldP spid="71" grpId="1"/>
      <p:bldP spid="72" grpId="0"/>
      <p:bldP spid="72" grpId="1"/>
      <p:bldP spid="73" grpId="0" build="allAtOnce"/>
      <p:bldP spid="74" grpId="0" build="allAtOnce"/>
      <p:bldP spid="76" grpId="0"/>
      <p:bldP spid="76" grpId="1"/>
      <p:bldP spid="77" grpId="0" build="allAtOnce"/>
      <p:bldP spid="78" grpId="0" build="allAtOnce"/>
      <p:bldP spid="79" grpId="0" animBg="1"/>
      <p:bldP spid="79" grpId="1" animBg="1"/>
      <p:bldP spid="80" grpId="0"/>
      <p:bldP spid="80" grpId="1"/>
      <p:bldP spid="83" grpId="0" animBg="1"/>
      <p:bldP spid="83" grpId="1" animBg="1"/>
      <p:bldP spid="84" grpId="0"/>
      <p:bldP spid="84" grpId="1"/>
      <p:bldP spid="85" grpId="0"/>
      <p:bldP spid="85" grpId="1"/>
      <p:bldP spid="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ED2F5118-207F-EC74-F2FF-443DCAF38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E8FF4D54-D3BA-5CF6-D26C-B59E778D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pic>
        <p:nvPicPr>
          <p:cNvPr id="7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373232F4-60C6-A7CC-3D07-49A1C3610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44">
            <a:extLst>
              <a:ext uri="{FF2B5EF4-FFF2-40B4-BE49-F238E27FC236}">
                <a16:creationId xmlns:a16="http://schemas.microsoft.com/office/drawing/2014/main" xmlns="" id="{B992CF17-A0F2-5C71-CF00-F625FCFDFB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WordArt 45">
            <a:hlinkClick r:id="rId3" action="ppaction://hlinksldjump"/>
            <a:extLst>
              <a:ext uri="{FF2B5EF4-FFF2-40B4-BE49-F238E27FC236}">
                <a16:creationId xmlns:a16="http://schemas.microsoft.com/office/drawing/2014/main" xmlns="" id="{7A834D4A-F3A1-AE56-6348-411A8E767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</a:p>
        </p:txBody>
      </p:sp>
      <p:graphicFrame>
        <p:nvGraphicFramePr>
          <p:cNvPr id="10" name="Group 65">
            <a:extLst>
              <a:ext uri="{FF2B5EF4-FFF2-40B4-BE49-F238E27FC236}">
                <a16:creationId xmlns:a16="http://schemas.microsoft.com/office/drawing/2014/main" xmlns="" id="{1F52A0C2-5ED2-C69F-1468-B915063ED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43458"/>
              </p:ext>
            </p:extLst>
          </p:nvPr>
        </p:nvGraphicFramePr>
        <p:xfrm>
          <a:off x="606425" y="1473200"/>
          <a:ext cx="7995088" cy="4662119"/>
        </p:xfrm>
        <a:graphic>
          <a:graphicData uri="http://schemas.openxmlformats.org/drawingml/2006/table">
            <a:tbl>
              <a:tblPr/>
              <a:tblGrid>
                <a:gridCol w="111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63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3638">
                  <a:extLst>
                    <a:ext uri="{9D8B030D-6E8A-4147-A177-3AD203B41FA5}">
                      <a16:colId xmlns:a16="http://schemas.microsoft.com/office/drawing/2014/main" xmlns="" val="1329289723"/>
                    </a:ext>
                  </a:extLst>
                </a:gridCol>
              </a:tblGrid>
              <a:tr h="365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81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和百分數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的互化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及大小比較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多位數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小數的認識和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加減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倍數和因數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小數除法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數乘法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整除性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整數乘法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空間</a:t>
                      </a:r>
                    </a:p>
                  </a:txBody>
                  <a:tcPr marL="9144" marR="45720"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軸對稱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摺紙圖樣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圖形拼砌與分割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不規則立體的體積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時間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行程圖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速率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27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折線圖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統計圖的應用及誤用</a:t>
                      </a:r>
                      <a:endParaRPr kumimoji="1" lang="en-US" altLang="zh-TW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代數式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745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>
            <a:extLst>
              <a:ext uri="{FF2B5EF4-FFF2-40B4-BE49-F238E27FC236}">
                <a16:creationId xmlns:a16="http://schemas.microsoft.com/office/drawing/2014/main" xmlns="" id="{EED2FD00-8FCB-4DD4-A288-5ED635E97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078" y="1219810"/>
            <a:ext cx="3294928" cy="2643756"/>
          </a:xfrm>
          <a:prstGeom prst="rect">
            <a:avLst/>
          </a:prstGeom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47768330-BE1D-043F-6F6A-0EEAF7A40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7584" y="514266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3C697E1C-33C4-A9ED-FBA2-906B155F82EA}"/>
              </a:ext>
            </a:extLst>
          </p:cNvPr>
          <p:cNvSpPr txBox="1"/>
          <p:nvPr/>
        </p:nvSpPr>
        <p:spPr>
          <a:xfrm>
            <a:off x="844351" y="4466636"/>
            <a:ext cx="7148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據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先生在哪一段時間走得最快？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CE8D402-2275-1557-118B-7326A1843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03" y="446663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xmlns="" id="{1DB0B7B5-BC21-5679-F0CB-35A14DBAF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319" y="792097"/>
            <a:ext cx="24590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200" u="sng" dirty="0">
                <a:ea typeface="標楷體" panose="03000509000000000000" pitchFamily="65" charset="-120"/>
                <a:cs typeface="Times New Roman" panose="02020603050405020304" pitchFamily="18" charset="0"/>
              </a:rPr>
              <a:t>李先生的行程圖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xmlns="" id="{09E5EF73-22D7-518D-F6BD-46E782430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603" y="3880390"/>
            <a:ext cx="41363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600" dirty="0">
                <a:ea typeface="標楷體" panose="03000509000000000000" pitchFamily="65" charset="-120"/>
                <a:cs typeface="Times New Roman" panose="02020603050405020304" pitchFamily="18" charset="0"/>
              </a:rPr>
              <a:t> 11:30   12:30  13:30   14:30  15:30  16:30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59E1DECC-FEB3-3F53-28B8-3299EB054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047" y="1045317"/>
            <a:ext cx="427037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30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</a:p>
          <a:p>
            <a:pPr eaLnBrk="1" hangingPunct="1">
              <a:spcBef>
                <a:spcPct val="0"/>
              </a:spcBef>
              <a:spcAft>
                <a:spcPts val="30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</a:p>
          <a:p>
            <a:pPr eaLnBrk="1" hangingPunct="1">
              <a:spcBef>
                <a:spcPct val="0"/>
              </a:spcBef>
              <a:spcAft>
                <a:spcPts val="30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</a:p>
          <a:p>
            <a:pPr eaLnBrk="1" hangingPunct="1">
              <a:spcBef>
                <a:spcPct val="0"/>
              </a:spcBef>
              <a:spcAft>
                <a:spcPts val="30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0"/>
              </a:spcBef>
              <a:spcAft>
                <a:spcPts val="30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xmlns="" id="{A50684C9-1D2D-400F-31A3-7D2A39E1DA9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72588" y="2090156"/>
            <a:ext cx="1546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路程</a:t>
            </a: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公里</a:t>
            </a:r>
            <a:r>
              <a:rPr lang="en-US" altLang="zh-TW" sz="1800" dirty="0"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xmlns="" id="{B26245F6-3ABC-19AD-4042-05129F46E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8802" y="4136698"/>
            <a:ext cx="7127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  <a:cs typeface="Times New Roman" panose="02020603050405020304" pitchFamily="18" charset="0"/>
              </a:rPr>
              <a:t>時間</a:t>
            </a:r>
          </a:p>
        </p:txBody>
      </p:sp>
      <p:sp>
        <p:nvSpPr>
          <p:cNvPr id="13" name="Line 284">
            <a:extLst>
              <a:ext uri="{FF2B5EF4-FFF2-40B4-BE49-F238E27FC236}">
                <a16:creationId xmlns:a16="http://schemas.microsoft.com/office/drawing/2014/main" xmlns="" id="{00BE6C9D-DF2F-C73C-AB7C-B71F2608BC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9342" y="3164923"/>
            <a:ext cx="1292726" cy="647999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" name="TextBox 27">
            <a:extLst>
              <a:ext uri="{FF2B5EF4-FFF2-40B4-BE49-F238E27FC236}">
                <a16:creationId xmlns:a16="http://schemas.microsoft.com/office/drawing/2014/main" xmlns="" id="{D20A5198-A060-E35B-27FF-144C6ADF8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615" y="504100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D8307DE8-3C54-53B5-DFDE-D3799EF32148}"/>
              </a:ext>
            </a:extLst>
          </p:cNvPr>
          <p:cNvCxnSpPr/>
          <p:nvPr/>
        </p:nvCxnSpPr>
        <p:spPr bwMode="auto">
          <a:xfrm>
            <a:off x="5970615" y="4943254"/>
            <a:ext cx="14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73AFFA59-1BDF-6B38-A24F-6D946AEC9670}"/>
              </a:ext>
            </a:extLst>
          </p:cNvPr>
          <p:cNvCxnSpPr>
            <a:cxnSpLocks/>
            <a:stCxn id="13" idx="1"/>
          </p:cNvCxnSpPr>
          <p:nvPr/>
        </p:nvCxnSpPr>
        <p:spPr bwMode="auto">
          <a:xfrm>
            <a:off x="3192068" y="3164923"/>
            <a:ext cx="398" cy="655144"/>
          </a:xfrm>
          <a:prstGeom prst="line">
            <a:avLst/>
          </a:prstGeom>
          <a:noFill/>
          <a:ln w="19050" algn="ctr">
            <a:solidFill>
              <a:srgbClr val="CC6600"/>
            </a:solidFill>
            <a:prstDash val="sysDash"/>
            <a:round/>
            <a:headEnd/>
            <a:tailEnd/>
          </a:ln>
        </p:spPr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DF211E8E-E385-62B1-6CF6-A20395F039EF}"/>
              </a:ext>
            </a:extLst>
          </p:cNvPr>
          <p:cNvCxnSpPr>
            <a:cxnSpLocks/>
          </p:cNvCxnSpPr>
          <p:nvPr/>
        </p:nvCxnSpPr>
        <p:spPr bwMode="auto">
          <a:xfrm>
            <a:off x="3507303" y="2541020"/>
            <a:ext cx="398" cy="1296000"/>
          </a:xfrm>
          <a:prstGeom prst="line">
            <a:avLst/>
          </a:prstGeom>
          <a:noFill/>
          <a:ln w="19050" algn="ctr">
            <a:solidFill>
              <a:srgbClr val="CC6600"/>
            </a:solidFill>
            <a:prstDash val="sysDash"/>
            <a:round/>
            <a:headEnd/>
            <a:tailEnd/>
          </a:ln>
        </p:spPr>
      </p:cxn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C89D28FF-C2A4-44CB-A62E-DAEF4F6BD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886" y="2195117"/>
            <a:ext cx="3716767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線段越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陡，說明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走得越快。</a:t>
            </a:r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2D4F10E8-22C9-3248-1249-2A97E79E8B6F}"/>
              </a:ext>
            </a:extLst>
          </p:cNvPr>
          <p:cNvCxnSpPr>
            <a:cxnSpLocks/>
          </p:cNvCxnSpPr>
          <p:nvPr/>
        </p:nvCxnSpPr>
        <p:spPr bwMode="auto">
          <a:xfrm flipV="1">
            <a:off x="3192068" y="2541020"/>
            <a:ext cx="315235" cy="636475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27" name="Line 284">
            <a:extLst>
              <a:ext uri="{FF2B5EF4-FFF2-40B4-BE49-F238E27FC236}">
                <a16:creationId xmlns:a16="http://schemas.microsoft.com/office/drawing/2014/main" xmlns="" id="{98D43D12-791C-4994-B975-46D00D99D1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1621" y="1253464"/>
            <a:ext cx="1268496" cy="128520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0D5FA086-6FF2-CF48-E03B-101BFEE81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737" y="5037481"/>
            <a:ext cx="678993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A. 11:30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13:30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       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. 13:30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14:00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C. 14:00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14:30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       </a:t>
            </a:r>
            <a:r>
              <a:rPr lang="en-US" altLang="zh-CN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. 14:30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16:30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本框 1">
            <a:extLst>
              <a:ext uri="{FF2B5EF4-FFF2-40B4-BE49-F238E27FC236}">
                <a16:creationId xmlns:a16="http://schemas.microsoft.com/office/drawing/2014/main" xmlns="" id="{4ED2DCAC-015C-31B2-D000-FC3FA4790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195" y="3135300"/>
            <a:ext cx="49877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CN" altLang="en-US" sz="2400" u="sng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CN" altLang="en-US" sz="240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先生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13:30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14:00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走得最快</a:t>
            </a:r>
            <a:r>
              <a:rPr lang="zh-TW" altLang="en-US" sz="2400" dirty="0">
                <a:solidFill>
                  <a:srgbClr val="0000FF"/>
                </a:solidFill>
                <a:cs typeface="Arial" panose="020B0604020202020204" pitchFamily="34" charset="0"/>
              </a:rPr>
              <a:t>。</a:t>
            </a:r>
            <a:endParaRPr lang="en-US" altLang="en-US" sz="24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20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139 L 0.14149 -0.09306 " pathEditMode="relative" rAng="0" ptsTypes="AA">
                                      <p:cBhvr>
                                        <p:cTn id="32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2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50"/>
                            </p:stCondLst>
                            <p:childTnLst>
                              <p:par>
                                <p:cTn id="3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-0.07153 0.09375 " pathEditMode="relative" rAng="0" ptsTypes="AA">
                                      <p:cBhvr>
                                        <p:cTn id="35" dur="1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" y="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17" grpId="0"/>
      <p:bldP spid="21" grpId="0" animBg="1"/>
      <p:bldP spid="21" grpId="1" animBg="1"/>
      <p:bldP spid="27" grpId="0" animBg="1"/>
      <p:bldP spid="15" grpId="0" uiExpand="1" build="p"/>
      <p:bldP spid="15" grpId="1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>
            <a:extLst>
              <a:ext uri="{FF2B5EF4-FFF2-40B4-BE49-F238E27FC236}">
                <a16:creationId xmlns:a16="http://schemas.microsoft.com/office/drawing/2014/main" xmlns="" id="{CF824773-58EE-6EAA-B4AF-F730C0E33ABC}"/>
              </a:ext>
            </a:extLst>
          </p:cNvPr>
          <p:cNvSpPr/>
          <p:nvPr/>
        </p:nvSpPr>
        <p:spPr bwMode="auto">
          <a:xfrm>
            <a:off x="5561776" y="2301581"/>
            <a:ext cx="288000" cy="216000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xmlns="" id="{F5060B73-178A-5BCF-6C6B-644A0D8C647F}"/>
              </a:ext>
            </a:extLst>
          </p:cNvPr>
          <p:cNvSpPr/>
          <p:nvPr/>
        </p:nvSpPr>
        <p:spPr bwMode="auto">
          <a:xfrm>
            <a:off x="4185169" y="1539110"/>
            <a:ext cx="288000" cy="216000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xmlns="" id="{0B5E10EF-68D1-10A4-9B7E-3476D3B0D581}"/>
              </a:ext>
            </a:extLst>
          </p:cNvPr>
          <p:cNvSpPr/>
          <p:nvPr/>
        </p:nvSpPr>
        <p:spPr bwMode="auto">
          <a:xfrm>
            <a:off x="2815722" y="1793647"/>
            <a:ext cx="288000" cy="216000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xmlns="" id="{CBEA521E-0FFD-F63A-C559-1B3855AF4A1D}"/>
              </a:ext>
            </a:extLst>
          </p:cNvPr>
          <p:cNvSpPr/>
          <p:nvPr/>
        </p:nvSpPr>
        <p:spPr bwMode="auto">
          <a:xfrm>
            <a:off x="6327837" y="1408589"/>
            <a:ext cx="1188000" cy="302579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xmlns="" id="{3FE40058-1ACF-A70F-C2FB-CA027CC879A0}"/>
              </a:ext>
            </a:extLst>
          </p:cNvPr>
          <p:cNvSpPr/>
          <p:nvPr/>
        </p:nvSpPr>
        <p:spPr bwMode="auto">
          <a:xfrm>
            <a:off x="4705265" y="1602257"/>
            <a:ext cx="612459" cy="2184951"/>
          </a:xfrm>
          <a:prstGeom prst="rect">
            <a:avLst/>
          </a:prstGeom>
          <a:solidFill>
            <a:srgbClr val="C1FFE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4FCC9519-C2C0-9F40-B358-5821F6A76D12}"/>
              </a:ext>
            </a:extLst>
          </p:cNvPr>
          <p:cNvSpPr/>
          <p:nvPr/>
        </p:nvSpPr>
        <p:spPr bwMode="auto">
          <a:xfrm>
            <a:off x="6342311" y="1779815"/>
            <a:ext cx="1416772" cy="302579"/>
          </a:xfrm>
          <a:prstGeom prst="rect">
            <a:avLst/>
          </a:prstGeom>
          <a:solidFill>
            <a:srgbClr val="FFDE9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xmlns="" id="{FB37E09B-31B7-F06C-2C86-21E78797A4EE}"/>
              </a:ext>
            </a:extLst>
          </p:cNvPr>
          <p:cNvSpPr/>
          <p:nvPr/>
        </p:nvSpPr>
        <p:spPr bwMode="auto">
          <a:xfrm>
            <a:off x="4862900" y="1785524"/>
            <a:ext cx="288000" cy="216000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BCF15DAC-D167-8AD4-8B99-DDFCAE54301D}"/>
              </a:ext>
            </a:extLst>
          </p:cNvPr>
          <p:cNvSpPr/>
          <p:nvPr/>
        </p:nvSpPr>
        <p:spPr bwMode="auto">
          <a:xfrm>
            <a:off x="3500187" y="1784633"/>
            <a:ext cx="288000" cy="216000"/>
          </a:xfrm>
          <a:prstGeom prst="rect">
            <a:avLst/>
          </a:prstGeom>
          <a:solidFill>
            <a:srgbClr val="FFDE9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8C69A7D6-5EEB-99A6-1BBB-55CAB23547D1}"/>
              </a:ext>
            </a:extLst>
          </p:cNvPr>
          <p:cNvSpPr/>
          <p:nvPr/>
        </p:nvSpPr>
        <p:spPr bwMode="auto">
          <a:xfrm>
            <a:off x="2130097" y="2557453"/>
            <a:ext cx="288000" cy="216000"/>
          </a:xfrm>
          <a:prstGeom prst="rect">
            <a:avLst/>
          </a:prstGeom>
          <a:solidFill>
            <a:srgbClr val="FFDE9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5C13A446-1DF8-7D07-6F10-9035423E8CDC}"/>
              </a:ext>
            </a:extLst>
          </p:cNvPr>
          <p:cNvSpPr txBox="1"/>
          <p:nvPr/>
        </p:nvSpPr>
        <p:spPr>
          <a:xfrm>
            <a:off x="814387" y="3777836"/>
            <a:ext cx="5910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根據上圖，以下哪一項是正確的？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9EEE6B9-C531-16F5-46A3-C0F8AE0E5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55DCCE8B-1D51-4338-2473-BB666C1CE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2" y="4284662"/>
            <a:ext cx="7216776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餐廳每月購買的生菜比西蘭花多。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餐廳五月購買的生菜比西蘭花多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200kg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7475A1A2-951B-8B7D-DEAC-4EC8D3052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79227"/>
              </p:ext>
            </p:extLst>
          </p:nvPr>
        </p:nvGraphicFramePr>
        <p:xfrm>
          <a:off x="1698973" y="1376621"/>
          <a:ext cx="4572000" cy="207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xmlns="" val="318855197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412183199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78960763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412328184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6685939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177372006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3383718643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600345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416743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156852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348254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846148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40102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77538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4929773"/>
                  </a:ext>
                </a:extLst>
              </a:tr>
            </a:tbl>
          </a:graphicData>
        </a:graphic>
      </p:graphicFrame>
      <p:grpSp>
        <p:nvGrpSpPr>
          <p:cNvPr id="63" name="群組 62">
            <a:extLst>
              <a:ext uri="{FF2B5EF4-FFF2-40B4-BE49-F238E27FC236}">
                <a16:creationId xmlns:a16="http://schemas.microsoft.com/office/drawing/2014/main" xmlns="" id="{402F1426-96EF-C5D5-A700-2413BA77478E}"/>
              </a:ext>
            </a:extLst>
          </p:cNvPr>
          <p:cNvGrpSpPr/>
          <p:nvPr/>
        </p:nvGrpSpPr>
        <p:grpSpPr>
          <a:xfrm>
            <a:off x="862311" y="904796"/>
            <a:ext cx="6998874" cy="2882412"/>
            <a:chOff x="862311" y="904796"/>
            <a:chExt cx="6998874" cy="2882412"/>
          </a:xfrm>
        </p:grpSpPr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xmlns="" id="{9ACAB34C-CE41-200F-3B13-6AC3FEC566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277739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xmlns="" id="{661E1F2B-B7CF-F1B5-903B-778BBDBD47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94997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xmlns="" id="{AB9A9C0E-7844-8D05-2225-8AD673C392F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61191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xmlns="" id="{E6CD3484-0DCC-A9FC-90DD-69C7D904ACA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44643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xmlns="" id="{3E672049-FF1E-5E76-FADA-944D41E76DA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328095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xmlns="" id="{FC5B35B2-253B-C5BC-B685-C3715E2513C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011547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61DFF804-7E2C-4682-61B3-242C5684AD8A}"/>
                </a:ext>
              </a:extLst>
            </p:cNvPr>
            <p:cNvSpPr txBox="1"/>
            <p:nvPr/>
          </p:nvSpPr>
          <p:spPr>
            <a:xfrm>
              <a:off x="1975646" y="904796"/>
              <a:ext cx="43299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000" b="0" i="0" u="sng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某餐廳購買的生菜和西蘭花的重量</a:t>
              </a:r>
              <a:endParaRPr lang="zh-CN" altLang="en-US" sz="3200" u="sng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B376B25A-E304-BEAB-CB03-B3B017FBAABE}"/>
                </a:ext>
              </a:extLst>
            </p:cNvPr>
            <p:cNvSpPr txBox="1"/>
            <p:nvPr/>
          </p:nvSpPr>
          <p:spPr>
            <a:xfrm>
              <a:off x="1928416" y="3417876"/>
              <a:ext cx="5329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一月  二月  三月</a:t>
              </a:r>
              <a:r>
                <a:rPr lang="zh-CN" altLang="en-US" sz="14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sz="12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sz="14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四月  五月  六月   月份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7CCEA2A8-B4A4-F26E-CC35-ED0E09532ECA}"/>
                </a:ext>
              </a:extLst>
            </p:cNvPr>
            <p:cNvSpPr txBox="1"/>
            <p:nvPr/>
          </p:nvSpPr>
          <p:spPr>
            <a:xfrm>
              <a:off x="978099" y="1240771"/>
              <a:ext cx="757634" cy="2383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300</a:t>
              </a:r>
            </a:p>
            <a:p>
              <a:pPr algn="r">
                <a:lnSpc>
                  <a:spcPts val="19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150</a:t>
              </a:r>
            </a:p>
            <a:p>
              <a:pPr algn="r">
                <a:lnSpc>
                  <a:spcPts val="19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0</a:t>
              </a:r>
              <a:endParaRPr lang="zh-CN" altLang="en-US" sz="1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C00CF64D-497E-E9F3-3D40-A4AA907337B6}"/>
                </a:ext>
              </a:extLst>
            </p:cNvPr>
            <p:cNvSpPr txBox="1"/>
            <p:nvPr/>
          </p:nvSpPr>
          <p:spPr>
            <a:xfrm>
              <a:off x="862311" y="1638300"/>
              <a:ext cx="461665" cy="136207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重量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公斤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xmlns="" id="{70C9FCA8-7724-DBA4-5892-3AC3385AF131}"/>
                </a:ext>
              </a:extLst>
            </p:cNvPr>
            <p:cNvGrpSpPr/>
            <p:nvPr/>
          </p:nvGrpSpPr>
          <p:grpSpPr>
            <a:xfrm>
              <a:off x="6412230" y="1534453"/>
              <a:ext cx="533400" cy="72000"/>
              <a:chOff x="6724650" y="1953553"/>
              <a:chExt cx="533400" cy="72000"/>
            </a:xfrm>
          </p:grpSpPr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xmlns="" id="{B4C794AB-BCE5-E333-3422-B89B54A181D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24650" y="1989553"/>
                <a:ext cx="5334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xmlns="" id="{00161DA9-5516-AC03-3348-F9BDC7CCBB02}"/>
                  </a:ext>
                </a:extLst>
              </p:cNvPr>
              <p:cNvSpPr/>
              <p:nvPr/>
            </p:nvSpPr>
            <p:spPr bwMode="auto">
              <a:xfrm>
                <a:off x="6955350" y="195355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grpSp>
          <p:nvGrpSpPr>
            <p:cNvPr id="23" name="群組 22">
              <a:extLst>
                <a:ext uri="{FF2B5EF4-FFF2-40B4-BE49-F238E27FC236}">
                  <a16:creationId xmlns:a16="http://schemas.microsoft.com/office/drawing/2014/main" xmlns="" id="{DDB44204-377E-895B-DAED-196250ABB5FE}"/>
                </a:ext>
              </a:extLst>
            </p:cNvPr>
            <p:cNvGrpSpPr/>
            <p:nvPr/>
          </p:nvGrpSpPr>
          <p:grpSpPr>
            <a:xfrm>
              <a:off x="6412230" y="1878769"/>
              <a:ext cx="533400" cy="108000"/>
              <a:chOff x="6724650" y="2297869"/>
              <a:chExt cx="533400" cy="108000"/>
            </a:xfrm>
          </p:grpSpPr>
          <p:cxnSp>
            <p:nvCxnSpPr>
              <p:cNvPr id="16" name="直線接點 15">
                <a:extLst>
                  <a:ext uri="{FF2B5EF4-FFF2-40B4-BE49-F238E27FC236}">
                    <a16:creationId xmlns:a16="http://schemas.microsoft.com/office/drawing/2014/main" xmlns="" id="{074371C3-83CC-8CF3-8881-BA86CD8B3E5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24650" y="2351869"/>
                <a:ext cx="5334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grpSp>
            <p:nvGrpSpPr>
              <p:cNvPr id="22" name="群組 21">
                <a:extLst>
                  <a:ext uri="{FF2B5EF4-FFF2-40B4-BE49-F238E27FC236}">
                    <a16:creationId xmlns:a16="http://schemas.microsoft.com/office/drawing/2014/main" xmlns="" id="{823B00D1-0FC4-52E8-CB41-60A220308F47}"/>
                  </a:ext>
                </a:extLst>
              </p:cNvPr>
              <p:cNvGrpSpPr/>
              <p:nvPr/>
            </p:nvGrpSpPr>
            <p:grpSpPr>
              <a:xfrm rot="2700000">
                <a:off x="6937350" y="2297869"/>
                <a:ext cx="108000" cy="108000"/>
                <a:chOff x="7633469" y="1543050"/>
                <a:chExt cx="108000" cy="108000"/>
              </a:xfrm>
            </p:grpSpPr>
            <p:cxnSp>
              <p:nvCxnSpPr>
                <p:cNvPr id="19" name="直線接點 18">
                  <a:extLst>
                    <a:ext uri="{FF2B5EF4-FFF2-40B4-BE49-F238E27FC236}">
                      <a16:creationId xmlns:a16="http://schemas.microsoft.com/office/drawing/2014/main" xmlns="" id="{151E7FCA-C61E-C1D5-3718-AED25D1C549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33469" y="1597050"/>
                  <a:ext cx="108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1" name="直線接點 20">
                  <a:extLst>
                    <a:ext uri="{FF2B5EF4-FFF2-40B4-BE49-F238E27FC236}">
                      <a16:creationId xmlns:a16="http://schemas.microsoft.com/office/drawing/2014/main" xmlns="" id="{341F652A-E578-BFC1-C808-113F081F2EC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87469" y="1543050"/>
                  <a:ext cx="0" cy="108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</p:grp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xmlns="" id="{CEACE22D-C745-BD2E-B2B1-9E74F939B210}"/>
                </a:ext>
              </a:extLst>
            </p:cNvPr>
            <p:cNvSpPr txBox="1"/>
            <p:nvPr/>
          </p:nvSpPr>
          <p:spPr>
            <a:xfrm>
              <a:off x="6907530" y="1359420"/>
              <a:ext cx="757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生菜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xmlns="" id="{B7067429-FB18-C326-7B52-4FEBA187D154}"/>
                </a:ext>
              </a:extLst>
            </p:cNvPr>
            <p:cNvSpPr txBox="1"/>
            <p:nvPr/>
          </p:nvSpPr>
          <p:spPr>
            <a:xfrm>
              <a:off x="6907530" y="1739917"/>
              <a:ext cx="953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西蘭花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6" name="手繪多邊形: 圖案 25">
              <a:extLst>
                <a:ext uri="{FF2B5EF4-FFF2-40B4-BE49-F238E27FC236}">
                  <a16:creationId xmlns:a16="http://schemas.microsoft.com/office/drawing/2014/main" xmlns="" id="{0C064C75-C6AD-3D8D-550F-C9933BB6A4B9}"/>
                </a:ext>
              </a:extLst>
            </p:cNvPr>
            <p:cNvSpPr/>
            <p:nvPr/>
          </p:nvSpPr>
          <p:spPr bwMode="auto">
            <a:xfrm>
              <a:off x="2278380" y="1631156"/>
              <a:ext cx="3421380" cy="1294924"/>
            </a:xfrm>
            <a:custGeom>
              <a:avLst/>
              <a:gdLst>
                <a:gd name="connsiteX0" fmla="*/ 0 w 3421380"/>
                <a:gd name="connsiteY0" fmla="*/ 1287780 h 1287780"/>
                <a:gd name="connsiteX1" fmla="*/ 678180 w 3421380"/>
                <a:gd name="connsiteY1" fmla="*/ 259080 h 1287780"/>
                <a:gd name="connsiteX2" fmla="*/ 1363980 w 3421380"/>
                <a:gd name="connsiteY2" fmla="*/ 518160 h 1287780"/>
                <a:gd name="connsiteX3" fmla="*/ 2049780 w 3421380"/>
                <a:gd name="connsiteY3" fmla="*/ 0 h 1287780"/>
                <a:gd name="connsiteX4" fmla="*/ 2735580 w 3421380"/>
                <a:gd name="connsiteY4" fmla="*/ 259080 h 1287780"/>
                <a:gd name="connsiteX5" fmla="*/ 3421380 w 3421380"/>
                <a:gd name="connsiteY5" fmla="*/ 784860 h 1287780"/>
                <a:gd name="connsiteX0" fmla="*/ 0 w 3421380"/>
                <a:gd name="connsiteY0" fmla="*/ 1294924 h 1294924"/>
                <a:gd name="connsiteX1" fmla="*/ 678180 w 3421380"/>
                <a:gd name="connsiteY1" fmla="*/ 266224 h 1294924"/>
                <a:gd name="connsiteX2" fmla="*/ 1363980 w 3421380"/>
                <a:gd name="connsiteY2" fmla="*/ 525304 h 1294924"/>
                <a:gd name="connsiteX3" fmla="*/ 2049780 w 3421380"/>
                <a:gd name="connsiteY3" fmla="*/ 0 h 1294924"/>
                <a:gd name="connsiteX4" fmla="*/ 2735580 w 3421380"/>
                <a:gd name="connsiteY4" fmla="*/ 266224 h 1294924"/>
                <a:gd name="connsiteX5" fmla="*/ 3421380 w 3421380"/>
                <a:gd name="connsiteY5" fmla="*/ 792004 h 1294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1380" h="1294924">
                  <a:moveTo>
                    <a:pt x="0" y="1294924"/>
                  </a:moveTo>
                  <a:lnTo>
                    <a:pt x="678180" y="266224"/>
                  </a:lnTo>
                  <a:lnTo>
                    <a:pt x="1363980" y="525304"/>
                  </a:lnTo>
                  <a:lnTo>
                    <a:pt x="2049780" y="0"/>
                  </a:lnTo>
                  <a:lnTo>
                    <a:pt x="2735580" y="266224"/>
                  </a:lnTo>
                  <a:lnTo>
                    <a:pt x="3421380" y="792004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7" name="手繪多邊形: 圖案 26">
              <a:extLst>
                <a:ext uri="{FF2B5EF4-FFF2-40B4-BE49-F238E27FC236}">
                  <a16:creationId xmlns:a16="http://schemas.microsoft.com/office/drawing/2014/main" xmlns="" id="{DC1C9130-7777-174E-9261-D5631FFF9FA3}"/>
                </a:ext>
              </a:extLst>
            </p:cNvPr>
            <p:cNvSpPr/>
            <p:nvPr/>
          </p:nvSpPr>
          <p:spPr bwMode="auto">
            <a:xfrm>
              <a:off x="2270760" y="1897380"/>
              <a:ext cx="3421380" cy="1028700"/>
            </a:xfrm>
            <a:custGeom>
              <a:avLst/>
              <a:gdLst>
                <a:gd name="connsiteX0" fmla="*/ 0 w 3421380"/>
                <a:gd name="connsiteY0" fmla="*/ 777240 h 1028700"/>
                <a:gd name="connsiteX1" fmla="*/ 685800 w 3421380"/>
                <a:gd name="connsiteY1" fmla="*/ 266700 h 1028700"/>
                <a:gd name="connsiteX2" fmla="*/ 1371600 w 3421380"/>
                <a:gd name="connsiteY2" fmla="*/ 0 h 1028700"/>
                <a:gd name="connsiteX3" fmla="*/ 2065020 w 3421380"/>
                <a:gd name="connsiteY3" fmla="*/ 259080 h 1028700"/>
                <a:gd name="connsiteX4" fmla="*/ 2743200 w 3421380"/>
                <a:gd name="connsiteY4" fmla="*/ 518160 h 1028700"/>
                <a:gd name="connsiteX5" fmla="*/ 3421380 w 3421380"/>
                <a:gd name="connsiteY5" fmla="*/ 1028700 h 1028700"/>
                <a:gd name="connsiteX0" fmla="*/ 0 w 3421380"/>
                <a:gd name="connsiteY0" fmla="*/ 777240 h 1028700"/>
                <a:gd name="connsiteX1" fmla="*/ 685800 w 3421380"/>
                <a:gd name="connsiteY1" fmla="*/ 257175 h 1028700"/>
                <a:gd name="connsiteX2" fmla="*/ 1371600 w 3421380"/>
                <a:gd name="connsiteY2" fmla="*/ 0 h 1028700"/>
                <a:gd name="connsiteX3" fmla="*/ 2065020 w 3421380"/>
                <a:gd name="connsiteY3" fmla="*/ 259080 h 1028700"/>
                <a:gd name="connsiteX4" fmla="*/ 2743200 w 3421380"/>
                <a:gd name="connsiteY4" fmla="*/ 518160 h 1028700"/>
                <a:gd name="connsiteX5" fmla="*/ 3421380 w 3421380"/>
                <a:gd name="connsiteY5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1380" h="1028700">
                  <a:moveTo>
                    <a:pt x="0" y="777240"/>
                  </a:moveTo>
                  <a:lnTo>
                    <a:pt x="685800" y="257175"/>
                  </a:lnTo>
                  <a:lnTo>
                    <a:pt x="1371600" y="0"/>
                  </a:lnTo>
                  <a:lnTo>
                    <a:pt x="2065020" y="259080"/>
                  </a:lnTo>
                  <a:lnTo>
                    <a:pt x="2743200" y="518160"/>
                  </a:lnTo>
                  <a:lnTo>
                    <a:pt x="3421380" y="102870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橢圓 29">
              <a:extLst>
                <a:ext uri="{FF2B5EF4-FFF2-40B4-BE49-F238E27FC236}">
                  <a16:creationId xmlns:a16="http://schemas.microsoft.com/office/drawing/2014/main" xmlns="" id="{8E416E72-EDFF-D8EB-E4FC-03AC74ED7FDC}"/>
                </a:ext>
              </a:extLst>
            </p:cNvPr>
            <p:cNvSpPr/>
            <p:nvPr/>
          </p:nvSpPr>
          <p:spPr bwMode="auto">
            <a:xfrm>
              <a:off x="2237617" y="2900489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xmlns="" id="{4468B2CF-8686-94E0-0B7B-46DB4EC57854}"/>
                </a:ext>
              </a:extLst>
            </p:cNvPr>
            <p:cNvGrpSpPr/>
            <p:nvPr/>
          </p:nvGrpSpPr>
          <p:grpSpPr>
            <a:xfrm rot="2700000">
              <a:off x="2223429" y="2614881"/>
              <a:ext cx="108000" cy="108000"/>
              <a:chOff x="7633469" y="1543050"/>
              <a:chExt cx="108000" cy="108000"/>
            </a:xfrm>
          </p:grpSpPr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xmlns="" id="{002209EA-FF59-A791-81DC-8218F463072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35" name="直線接點 34">
                <a:extLst>
                  <a:ext uri="{FF2B5EF4-FFF2-40B4-BE49-F238E27FC236}">
                    <a16:creationId xmlns:a16="http://schemas.microsoft.com/office/drawing/2014/main" xmlns="" id="{F734D7DD-CC96-E55D-32B0-BD3865ED688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6" name="橢圓 35">
              <a:extLst>
                <a:ext uri="{FF2B5EF4-FFF2-40B4-BE49-F238E27FC236}">
                  <a16:creationId xmlns:a16="http://schemas.microsoft.com/office/drawing/2014/main" xmlns="" id="{B7FB55F8-EAE0-9B21-B9E1-3618365189FD}"/>
                </a:ext>
              </a:extLst>
            </p:cNvPr>
            <p:cNvSpPr/>
            <p:nvPr/>
          </p:nvSpPr>
          <p:spPr bwMode="auto">
            <a:xfrm>
              <a:off x="5658997" y="2381402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7" name="橢圓 36">
              <a:extLst>
                <a:ext uri="{FF2B5EF4-FFF2-40B4-BE49-F238E27FC236}">
                  <a16:creationId xmlns:a16="http://schemas.microsoft.com/office/drawing/2014/main" xmlns="" id="{64A53836-B22A-D8B8-325C-05971DD97529}"/>
                </a:ext>
              </a:extLst>
            </p:cNvPr>
            <p:cNvSpPr/>
            <p:nvPr/>
          </p:nvSpPr>
          <p:spPr bwMode="auto">
            <a:xfrm>
              <a:off x="4976055" y="185972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8" name="橢圓 37">
              <a:extLst>
                <a:ext uri="{FF2B5EF4-FFF2-40B4-BE49-F238E27FC236}">
                  <a16:creationId xmlns:a16="http://schemas.microsoft.com/office/drawing/2014/main" xmlns="" id="{4C693E89-C9C2-A1FE-9965-09BED8EE02E4}"/>
                </a:ext>
              </a:extLst>
            </p:cNvPr>
            <p:cNvSpPr/>
            <p:nvPr/>
          </p:nvSpPr>
          <p:spPr bwMode="auto">
            <a:xfrm>
              <a:off x="4290394" y="160225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9" name="橢圓 38">
              <a:extLst>
                <a:ext uri="{FF2B5EF4-FFF2-40B4-BE49-F238E27FC236}">
                  <a16:creationId xmlns:a16="http://schemas.microsoft.com/office/drawing/2014/main" xmlns="" id="{0BF4A6C6-3BDE-E7A3-3F72-DFAFD6987EB6}"/>
                </a:ext>
              </a:extLst>
            </p:cNvPr>
            <p:cNvSpPr/>
            <p:nvPr/>
          </p:nvSpPr>
          <p:spPr bwMode="auto">
            <a:xfrm>
              <a:off x="3609217" y="211877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0" name="橢圓 39">
              <a:extLst>
                <a:ext uri="{FF2B5EF4-FFF2-40B4-BE49-F238E27FC236}">
                  <a16:creationId xmlns:a16="http://schemas.microsoft.com/office/drawing/2014/main" xmlns="" id="{CFD950EF-00F0-75A4-8DE6-9577A5A848D7}"/>
                </a:ext>
              </a:extLst>
            </p:cNvPr>
            <p:cNvSpPr/>
            <p:nvPr/>
          </p:nvSpPr>
          <p:spPr bwMode="auto">
            <a:xfrm>
              <a:off x="2923980" y="185858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811F052B-C388-EE56-EDD6-1A85F1F009E1}"/>
                </a:ext>
              </a:extLst>
            </p:cNvPr>
            <p:cNvGrpSpPr/>
            <p:nvPr/>
          </p:nvGrpSpPr>
          <p:grpSpPr>
            <a:xfrm rot="2700000">
              <a:off x="2902115" y="2102091"/>
              <a:ext cx="108000" cy="108000"/>
              <a:chOff x="7633469" y="1543050"/>
              <a:chExt cx="108000" cy="108000"/>
            </a:xfrm>
          </p:grpSpPr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xmlns="" id="{2FBB486D-72CC-9FFC-BBF2-9AEB3D2442B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3" name="直線接點 42">
                <a:extLst>
                  <a:ext uri="{FF2B5EF4-FFF2-40B4-BE49-F238E27FC236}">
                    <a16:creationId xmlns:a16="http://schemas.microsoft.com/office/drawing/2014/main" xmlns="" id="{79EBB913-3248-538E-E861-384FAA8764D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44" name="群組 43">
              <a:extLst>
                <a:ext uri="{FF2B5EF4-FFF2-40B4-BE49-F238E27FC236}">
                  <a16:creationId xmlns:a16="http://schemas.microsoft.com/office/drawing/2014/main" xmlns="" id="{747D8F3A-10C9-64F6-6BB9-E8D0AD070563}"/>
                </a:ext>
              </a:extLst>
            </p:cNvPr>
            <p:cNvGrpSpPr/>
            <p:nvPr/>
          </p:nvGrpSpPr>
          <p:grpSpPr>
            <a:xfrm rot="2700000">
              <a:off x="3592343" y="1841020"/>
              <a:ext cx="108000" cy="108000"/>
              <a:chOff x="7633469" y="1543050"/>
              <a:chExt cx="108000" cy="108000"/>
            </a:xfrm>
          </p:grpSpPr>
          <p:cxnSp>
            <p:nvCxnSpPr>
              <p:cNvPr id="45" name="直線接點 44">
                <a:extLst>
                  <a:ext uri="{FF2B5EF4-FFF2-40B4-BE49-F238E27FC236}">
                    <a16:creationId xmlns:a16="http://schemas.microsoft.com/office/drawing/2014/main" xmlns="" id="{0F83ED4E-AA18-BA02-71BB-9EC3EF0405A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xmlns="" id="{C79F2578-EE83-6BF3-B863-946A8F44D17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47" name="群組 46">
              <a:extLst>
                <a:ext uri="{FF2B5EF4-FFF2-40B4-BE49-F238E27FC236}">
                  <a16:creationId xmlns:a16="http://schemas.microsoft.com/office/drawing/2014/main" xmlns="" id="{E7C59FC2-E3BC-53EB-EF3E-551CBB8EB78D}"/>
                </a:ext>
              </a:extLst>
            </p:cNvPr>
            <p:cNvGrpSpPr/>
            <p:nvPr/>
          </p:nvGrpSpPr>
          <p:grpSpPr>
            <a:xfrm rot="2700000">
              <a:off x="4276486" y="2099307"/>
              <a:ext cx="108000" cy="108000"/>
              <a:chOff x="7633469" y="1543050"/>
              <a:chExt cx="108000" cy="108000"/>
            </a:xfrm>
          </p:grpSpPr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xmlns="" id="{D525EC8F-9341-2DEF-3313-F100BD18632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9" name="直線接點 48">
                <a:extLst>
                  <a:ext uri="{FF2B5EF4-FFF2-40B4-BE49-F238E27FC236}">
                    <a16:creationId xmlns:a16="http://schemas.microsoft.com/office/drawing/2014/main" xmlns="" id="{6E961A89-D14F-D841-B825-C229EC1AA16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50" name="群組 49">
              <a:extLst>
                <a:ext uri="{FF2B5EF4-FFF2-40B4-BE49-F238E27FC236}">
                  <a16:creationId xmlns:a16="http://schemas.microsoft.com/office/drawing/2014/main" xmlns="" id="{DA0FC13D-E0E6-9FB7-01A0-B691CC77E2CC}"/>
                </a:ext>
              </a:extLst>
            </p:cNvPr>
            <p:cNvGrpSpPr/>
            <p:nvPr/>
          </p:nvGrpSpPr>
          <p:grpSpPr>
            <a:xfrm rot="2700000">
              <a:off x="4957747" y="2362493"/>
              <a:ext cx="108000" cy="108000"/>
              <a:chOff x="7633469" y="1543050"/>
              <a:chExt cx="108000" cy="108000"/>
            </a:xfrm>
          </p:grpSpPr>
          <p:cxnSp>
            <p:nvCxnSpPr>
              <p:cNvPr id="51" name="直線接點 50">
                <a:extLst>
                  <a:ext uri="{FF2B5EF4-FFF2-40B4-BE49-F238E27FC236}">
                    <a16:creationId xmlns:a16="http://schemas.microsoft.com/office/drawing/2014/main" xmlns="" id="{C48EF30D-55C6-52F1-4D81-BC73BD03666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52" name="直線接點 51">
                <a:extLst>
                  <a:ext uri="{FF2B5EF4-FFF2-40B4-BE49-F238E27FC236}">
                    <a16:creationId xmlns:a16="http://schemas.microsoft.com/office/drawing/2014/main" xmlns="" id="{43B88B85-EDCD-6AF5-2E86-2E0F588672C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53" name="群組 52">
              <a:extLst>
                <a:ext uri="{FF2B5EF4-FFF2-40B4-BE49-F238E27FC236}">
                  <a16:creationId xmlns:a16="http://schemas.microsoft.com/office/drawing/2014/main" xmlns="" id="{AEC0D247-90E0-8393-55CF-BBC5C5D51FE2}"/>
                </a:ext>
              </a:extLst>
            </p:cNvPr>
            <p:cNvGrpSpPr/>
            <p:nvPr/>
          </p:nvGrpSpPr>
          <p:grpSpPr>
            <a:xfrm rot="2700000">
              <a:off x="5643853" y="2880711"/>
              <a:ext cx="108000" cy="108000"/>
              <a:chOff x="7633469" y="1543050"/>
              <a:chExt cx="108000" cy="108000"/>
            </a:xfrm>
          </p:grpSpPr>
          <p:cxnSp>
            <p:nvCxnSpPr>
              <p:cNvPr id="54" name="直線接點 53">
                <a:extLst>
                  <a:ext uri="{FF2B5EF4-FFF2-40B4-BE49-F238E27FC236}">
                    <a16:creationId xmlns:a16="http://schemas.microsoft.com/office/drawing/2014/main" xmlns="" id="{F5B9B18C-2B8A-29EA-DFA8-53D96D3A516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55" name="直線接點 54">
                <a:extLst>
                  <a:ext uri="{FF2B5EF4-FFF2-40B4-BE49-F238E27FC236}">
                    <a16:creationId xmlns:a16="http://schemas.microsoft.com/office/drawing/2014/main" xmlns="" id="{2A093463-72F1-20E7-BE18-4B17888199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67" name="Text Box 135">
            <a:extLst>
              <a:ext uri="{FF2B5EF4-FFF2-40B4-BE49-F238E27FC236}">
                <a16:creationId xmlns:a16="http://schemas.microsoft.com/office/drawing/2014/main" xmlns="" id="{26755875-898C-B618-2231-895A6BD90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973" y="2171400"/>
            <a:ext cx="24932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一月和三月購買的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西蘭花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較多。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Text Box 135">
            <a:extLst>
              <a:ext uri="{FF2B5EF4-FFF2-40B4-BE49-F238E27FC236}">
                <a16:creationId xmlns:a16="http://schemas.microsoft.com/office/drawing/2014/main" xmlns="" id="{271DF64B-9B8A-AE0A-1BCC-7E1733E92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99" y="4310534"/>
            <a:ext cx="4557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Text Box 135">
            <a:extLst>
              <a:ext uri="{FF2B5EF4-FFF2-40B4-BE49-F238E27FC236}">
                <a16:creationId xmlns:a16="http://schemas.microsoft.com/office/drawing/2014/main" xmlns="" id="{053AEBFF-2736-60D0-E020-8903609C6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18" y="4849535"/>
            <a:ext cx="4557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xmlns="" id="{B458A42E-D3BC-8D67-2E1E-2E8BB9758196}"/>
              </a:ext>
            </a:extLst>
          </p:cNvPr>
          <p:cNvCxnSpPr/>
          <p:nvPr/>
        </p:nvCxnSpPr>
        <p:spPr bwMode="auto">
          <a:xfrm>
            <a:off x="2068940" y="4769633"/>
            <a:ext cx="42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3" name="直線接點 72">
            <a:extLst>
              <a:ext uri="{FF2B5EF4-FFF2-40B4-BE49-F238E27FC236}">
                <a16:creationId xmlns:a16="http://schemas.microsoft.com/office/drawing/2014/main" xmlns="" id="{6E0B861A-F934-96B4-97DB-517D2CC6C725}"/>
              </a:ext>
            </a:extLst>
          </p:cNvPr>
          <p:cNvCxnSpPr>
            <a:cxnSpLocks/>
          </p:cNvCxnSpPr>
          <p:nvPr/>
        </p:nvCxnSpPr>
        <p:spPr bwMode="auto">
          <a:xfrm>
            <a:off x="2057550" y="5279493"/>
            <a:ext cx="522879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76" name="Text Box 135">
            <a:extLst>
              <a:ext uri="{FF2B5EF4-FFF2-40B4-BE49-F238E27FC236}">
                <a16:creationId xmlns:a16="http://schemas.microsoft.com/office/drawing/2014/main" xmlns="" id="{F0650085-E1A3-FA0B-8314-ABA8F5AE7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4355" y="1515337"/>
            <a:ext cx="871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Text Box 135">
            <a:extLst>
              <a:ext uri="{FF2B5EF4-FFF2-40B4-BE49-F238E27FC236}">
                <a16:creationId xmlns:a16="http://schemas.microsoft.com/office/drawing/2014/main" xmlns="" id="{0E2461EC-847C-53BE-C1AC-84F8AFF1B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656" y="2442635"/>
            <a:ext cx="871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Text Box 135">
            <a:extLst>
              <a:ext uri="{FF2B5EF4-FFF2-40B4-BE49-F238E27FC236}">
                <a16:creationId xmlns:a16="http://schemas.microsoft.com/office/drawing/2014/main" xmlns="" id="{BEAF549D-9A46-52B2-9CF2-66DE44994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509" y="2618637"/>
            <a:ext cx="18081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9" name="Text Box 135">
            <a:extLst>
              <a:ext uri="{FF2B5EF4-FFF2-40B4-BE49-F238E27FC236}">
                <a16:creationId xmlns:a16="http://schemas.microsoft.com/office/drawing/2014/main" xmlns="" id="{C472B181-5FB7-246E-5566-7E99D671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9311" y="2184077"/>
            <a:ext cx="24932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生菜比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西蘭花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多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0" name="Text Box 135">
            <a:extLst>
              <a:ext uri="{FF2B5EF4-FFF2-40B4-BE49-F238E27FC236}">
                <a16:creationId xmlns:a16="http://schemas.microsoft.com/office/drawing/2014/main" xmlns="" id="{B7DC1429-1C5A-4DCC-B537-3263E2B07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589" y="3030604"/>
            <a:ext cx="18081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100(kg)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86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75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5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5" grpId="0" animBg="1"/>
      <p:bldP spid="85" grpId="1" animBg="1"/>
      <p:bldP spid="82" grpId="0" animBg="1"/>
      <p:bldP spid="82" grpId="1" animBg="1"/>
      <p:bldP spid="81" grpId="0" animBg="1"/>
      <p:bldP spid="75" grpId="0" animBg="1"/>
      <p:bldP spid="66" grpId="0" animBg="1"/>
      <p:bldP spid="83" grpId="0" animBg="1"/>
      <p:bldP spid="83" grpId="1" animBg="1"/>
      <p:bldP spid="65" grpId="0" animBg="1"/>
      <p:bldP spid="65" grpId="1" animBg="1"/>
      <p:bldP spid="65" grpId="2" animBg="1"/>
      <p:bldP spid="64" grpId="0" animBg="1"/>
      <p:bldP spid="64" grpId="1" animBg="1"/>
      <p:bldP spid="64" grpId="2" animBg="1"/>
      <p:bldP spid="67" grpId="0"/>
      <p:bldP spid="67" grpId="1"/>
      <p:bldP spid="68" grpId="0"/>
      <p:bldP spid="70" grpId="0"/>
      <p:bldP spid="76" grpId="0"/>
      <p:bldP spid="77" grpId="0"/>
      <p:bldP spid="78" grpId="0"/>
      <p:bldP spid="79" grpId="0"/>
      <p:bldP spid="8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135">
            <a:extLst>
              <a:ext uri="{FF2B5EF4-FFF2-40B4-BE49-F238E27FC236}">
                <a16:creationId xmlns:a16="http://schemas.microsoft.com/office/drawing/2014/main" xmlns="" id="{68D7C823-86C7-23DC-ED8F-024FE3B0F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837" y="2614629"/>
            <a:ext cx="25638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100 = 300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xmlns="" id="{EA55B4E2-D7F7-A433-D2D3-40F293A55444}"/>
              </a:ext>
            </a:extLst>
          </p:cNvPr>
          <p:cNvSpPr/>
          <p:nvPr/>
        </p:nvSpPr>
        <p:spPr bwMode="auto">
          <a:xfrm>
            <a:off x="5428641" y="2044372"/>
            <a:ext cx="612459" cy="1735329"/>
          </a:xfrm>
          <a:prstGeom prst="rect">
            <a:avLst/>
          </a:prstGeom>
          <a:solidFill>
            <a:srgbClr val="C1FFE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xmlns="" id="{CBEA521E-0FFD-F63A-C559-1B3855AF4A1D}"/>
              </a:ext>
            </a:extLst>
          </p:cNvPr>
          <p:cNvSpPr/>
          <p:nvPr/>
        </p:nvSpPr>
        <p:spPr bwMode="auto">
          <a:xfrm>
            <a:off x="6327837" y="1408589"/>
            <a:ext cx="1188000" cy="302579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4FCC9519-C2C0-9F40-B358-5821F6A76D12}"/>
              </a:ext>
            </a:extLst>
          </p:cNvPr>
          <p:cNvSpPr/>
          <p:nvPr/>
        </p:nvSpPr>
        <p:spPr bwMode="auto">
          <a:xfrm>
            <a:off x="6342311" y="1779815"/>
            <a:ext cx="1416772" cy="302579"/>
          </a:xfrm>
          <a:prstGeom prst="rect">
            <a:avLst/>
          </a:prstGeom>
          <a:solidFill>
            <a:srgbClr val="FFDE9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5C13A446-1DF8-7D07-6F10-9035423E8CDC}"/>
              </a:ext>
            </a:extLst>
          </p:cNvPr>
          <p:cNvSpPr txBox="1"/>
          <p:nvPr/>
        </p:nvSpPr>
        <p:spPr>
          <a:xfrm>
            <a:off x="814387" y="3777836"/>
            <a:ext cx="5910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根據上圖，以下哪一項是正確的？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9EEE6B9-C531-16F5-46A3-C0F8AE0E5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7475A1A2-951B-8B7D-DEAC-4EC8D30529B4}"/>
              </a:ext>
            </a:extLst>
          </p:cNvPr>
          <p:cNvGraphicFramePr>
            <a:graphicFrameLocks noGrp="1"/>
          </p:cNvGraphicFramePr>
          <p:nvPr/>
        </p:nvGraphicFramePr>
        <p:xfrm>
          <a:off x="1698973" y="1376621"/>
          <a:ext cx="4572000" cy="207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xmlns="" val="318855197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412183199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78960763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412328184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6685939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177372006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3383718643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600345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416743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156852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348254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846148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40102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77538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endParaRPr lang="zh-CN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4929773"/>
                  </a:ext>
                </a:extLst>
              </a:tr>
            </a:tbl>
          </a:graphicData>
        </a:graphic>
      </p:graphicFrame>
      <p:sp>
        <p:nvSpPr>
          <p:cNvPr id="6" name="Text Box 135">
            <a:extLst>
              <a:ext uri="{FF2B5EF4-FFF2-40B4-BE49-F238E27FC236}">
                <a16:creationId xmlns:a16="http://schemas.microsoft.com/office/drawing/2014/main" xmlns="" id="{FB430C63-5766-2AFB-3E1F-04C76DE5E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" y="4284662"/>
            <a:ext cx="7388226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在一月至四月，餐廳購買的西蘭花比生菜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50kg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餐廳六月購買了生菜和西蘭花共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350kg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grpSp>
        <p:nvGrpSpPr>
          <p:cNvPr id="63" name="群組 62">
            <a:extLst>
              <a:ext uri="{FF2B5EF4-FFF2-40B4-BE49-F238E27FC236}">
                <a16:creationId xmlns:a16="http://schemas.microsoft.com/office/drawing/2014/main" xmlns="" id="{402F1426-96EF-C5D5-A700-2413BA77478E}"/>
              </a:ext>
            </a:extLst>
          </p:cNvPr>
          <p:cNvGrpSpPr/>
          <p:nvPr/>
        </p:nvGrpSpPr>
        <p:grpSpPr>
          <a:xfrm>
            <a:off x="862311" y="904796"/>
            <a:ext cx="6998874" cy="2882412"/>
            <a:chOff x="862311" y="904796"/>
            <a:chExt cx="6998874" cy="2882412"/>
          </a:xfrm>
        </p:grpSpPr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xmlns="" id="{9ACAB34C-CE41-200F-3B13-6AC3FEC566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277739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xmlns="" id="{661E1F2B-B7CF-F1B5-903B-778BBDBD47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94997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xmlns="" id="{AB9A9C0E-7844-8D05-2225-8AD673C392F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61191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xmlns="" id="{E6CD3484-0DCC-A9FC-90DD-69C7D904ACA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44643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xmlns="" id="{3E672049-FF1E-5E76-FADA-944D41E76DA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328095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xmlns="" id="{FC5B35B2-253B-C5BC-B685-C3715E2513C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011547" y="3345576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bg2"/>
              </a:solidFill>
              <a:prstDash val="solid"/>
              <a:round/>
              <a:headEnd/>
              <a:tailEnd/>
            </a:ln>
          </p:spPr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61DFF804-7E2C-4682-61B3-242C5684AD8A}"/>
                </a:ext>
              </a:extLst>
            </p:cNvPr>
            <p:cNvSpPr txBox="1"/>
            <p:nvPr/>
          </p:nvSpPr>
          <p:spPr>
            <a:xfrm>
              <a:off x="1975646" y="904796"/>
              <a:ext cx="43299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000" b="0" i="0" u="sng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某餐廳購買的生菜和西蘭花的重量</a:t>
              </a:r>
              <a:endParaRPr lang="zh-CN" altLang="en-US" sz="3200" u="sng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B376B25A-E304-BEAB-CB03-B3B017FBAABE}"/>
                </a:ext>
              </a:extLst>
            </p:cNvPr>
            <p:cNvSpPr txBox="1"/>
            <p:nvPr/>
          </p:nvSpPr>
          <p:spPr>
            <a:xfrm>
              <a:off x="1928416" y="3417876"/>
              <a:ext cx="5329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一月  二月  三月</a:t>
              </a:r>
              <a:r>
                <a:rPr lang="zh-CN" altLang="en-US" sz="14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sz="12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sz="1400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 </a:t>
              </a: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四月  五月  六月   月份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7CCEA2A8-B4A4-F26E-CC35-ED0E09532ECA}"/>
                </a:ext>
              </a:extLst>
            </p:cNvPr>
            <p:cNvSpPr txBox="1"/>
            <p:nvPr/>
          </p:nvSpPr>
          <p:spPr>
            <a:xfrm>
              <a:off x="1225379" y="1240771"/>
              <a:ext cx="510353" cy="2383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300</a:t>
              </a:r>
            </a:p>
            <a:p>
              <a:pPr algn="r">
                <a:lnSpc>
                  <a:spcPts val="19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150</a:t>
              </a:r>
            </a:p>
            <a:p>
              <a:pPr algn="r">
                <a:lnSpc>
                  <a:spcPts val="19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50</a:t>
              </a:r>
            </a:p>
            <a:p>
              <a:pPr algn="r">
                <a:lnSpc>
                  <a:spcPts val="1800"/>
                </a:lnSpc>
                <a:spcAft>
                  <a:spcPts val="200"/>
                </a:spcAft>
              </a:pPr>
              <a:r>
                <a:rPr lang="en-US" altLang="zh-CN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0</a:t>
              </a:r>
              <a:endParaRPr lang="zh-CN" altLang="en-US" sz="1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C00CF64D-497E-E9F3-3D40-A4AA907337B6}"/>
                </a:ext>
              </a:extLst>
            </p:cNvPr>
            <p:cNvSpPr txBox="1"/>
            <p:nvPr/>
          </p:nvSpPr>
          <p:spPr>
            <a:xfrm>
              <a:off x="862311" y="1638300"/>
              <a:ext cx="461665" cy="136207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重量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公斤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xmlns="" id="{70C9FCA8-7724-DBA4-5892-3AC3385AF131}"/>
                </a:ext>
              </a:extLst>
            </p:cNvPr>
            <p:cNvGrpSpPr/>
            <p:nvPr/>
          </p:nvGrpSpPr>
          <p:grpSpPr>
            <a:xfrm>
              <a:off x="6412230" y="1534453"/>
              <a:ext cx="533400" cy="72000"/>
              <a:chOff x="6724650" y="1953553"/>
              <a:chExt cx="533400" cy="72000"/>
            </a:xfrm>
          </p:grpSpPr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xmlns="" id="{B4C794AB-BCE5-E333-3422-B89B54A181D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24650" y="1989553"/>
                <a:ext cx="5334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xmlns="" id="{00161DA9-5516-AC03-3348-F9BDC7CCBB02}"/>
                  </a:ext>
                </a:extLst>
              </p:cNvPr>
              <p:cNvSpPr/>
              <p:nvPr/>
            </p:nvSpPr>
            <p:spPr bwMode="auto">
              <a:xfrm>
                <a:off x="6955350" y="195355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grpSp>
          <p:nvGrpSpPr>
            <p:cNvPr id="23" name="群組 22">
              <a:extLst>
                <a:ext uri="{FF2B5EF4-FFF2-40B4-BE49-F238E27FC236}">
                  <a16:creationId xmlns:a16="http://schemas.microsoft.com/office/drawing/2014/main" xmlns="" id="{DDB44204-377E-895B-DAED-196250ABB5FE}"/>
                </a:ext>
              </a:extLst>
            </p:cNvPr>
            <p:cNvGrpSpPr/>
            <p:nvPr/>
          </p:nvGrpSpPr>
          <p:grpSpPr>
            <a:xfrm>
              <a:off x="6412230" y="1878769"/>
              <a:ext cx="533400" cy="108000"/>
              <a:chOff x="6724650" y="2297869"/>
              <a:chExt cx="533400" cy="108000"/>
            </a:xfrm>
          </p:grpSpPr>
          <p:cxnSp>
            <p:nvCxnSpPr>
              <p:cNvPr id="16" name="直線接點 15">
                <a:extLst>
                  <a:ext uri="{FF2B5EF4-FFF2-40B4-BE49-F238E27FC236}">
                    <a16:creationId xmlns:a16="http://schemas.microsoft.com/office/drawing/2014/main" xmlns="" id="{074371C3-83CC-8CF3-8881-BA86CD8B3E5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24650" y="2351869"/>
                <a:ext cx="5334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grpSp>
            <p:nvGrpSpPr>
              <p:cNvPr id="22" name="群組 21">
                <a:extLst>
                  <a:ext uri="{FF2B5EF4-FFF2-40B4-BE49-F238E27FC236}">
                    <a16:creationId xmlns:a16="http://schemas.microsoft.com/office/drawing/2014/main" xmlns="" id="{823B00D1-0FC4-52E8-CB41-60A220308F47}"/>
                  </a:ext>
                </a:extLst>
              </p:cNvPr>
              <p:cNvGrpSpPr/>
              <p:nvPr/>
            </p:nvGrpSpPr>
            <p:grpSpPr>
              <a:xfrm rot="2700000">
                <a:off x="6937350" y="2297869"/>
                <a:ext cx="108000" cy="108000"/>
                <a:chOff x="7633469" y="1543050"/>
                <a:chExt cx="108000" cy="108000"/>
              </a:xfrm>
            </p:grpSpPr>
            <p:cxnSp>
              <p:nvCxnSpPr>
                <p:cNvPr id="19" name="直線接點 18">
                  <a:extLst>
                    <a:ext uri="{FF2B5EF4-FFF2-40B4-BE49-F238E27FC236}">
                      <a16:creationId xmlns:a16="http://schemas.microsoft.com/office/drawing/2014/main" xmlns="" id="{151E7FCA-C61E-C1D5-3718-AED25D1C549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33469" y="1597050"/>
                  <a:ext cx="108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1" name="直線接點 20">
                  <a:extLst>
                    <a:ext uri="{FF2B5EF4-FFF2-40B4-BE49-F238E27FC236}">
                      <a16:creationId xmlns:a16="http://schemas.microsoft.com/office/drawing/2014/main" xmlns="" id="{341F652A-E578-BFC1-C808-113F081F2EC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87469" y="1543050"/>
                  <a:ext cx="0" cy="108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</p:grp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xmlns="" id="{CEACE22D-C745-BD2E-B2B1-9E74F939B210}"/>
                </a:ext>
              </a:extLst>
            </p:cNvPr>
            <p:cNvSpPr txBox="1"/>
            <p:nvPr/>
          </p:nvSpPr>
          <p:spPr>
            <a:xfrm>
              <a:off x="6907530" y="1359420"/>
              <a:ext cx="757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生菜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xmlns="" id="{B7067429-FB18-C326-7B52-4FEBA187D154}"/>
                </a:ext>
              </a:extLst>
            </p:cNvPr>
            <p:cNvSpPr txBox="1"/>
            <p:nvPr/>
          </p:nvSpPr>
          <p:spPr>
            <a:xfrm>
              <a:off x="6907530" y="1739917"/>
              <a:ext cx="953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b="0" i="0" strike="noStrike" baseline="0" dirty="0">
                  <a:latin typeface="DFKai-SB" panose="03000509000000000000" pitchFamily="65" charset="-120"/>
                  <a:ea typeface="DFKai-SB" panose="03000509000000000000" pitchFamily="65" charset="-120"/>
                </a:rPr>
                <a:t>西蘭花</a:t>
              </a:r>
              <a:endPara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6" name="手繪多邊形: 圖案 25">
              <a:extLst>
                <a:ext uri="{FF2B5EF4-FFF2-40B4-BE49-F238E27FC236}">
                  <a16:creationId xmlns:a16="http://schemas.microsoft.com/office/drawing/2014/main" xmlns="" id="{0C064C75-C6AD-3D8D-550F-C9933BB6A4B9}"/>
                </a:ext>
              </a:extLst>
            </p:cNvPr>
            <p:cNvSpPr/>
            <p:nvPr/>
          </p:nvSpPr>
          <p:spPr bwMode="auto">
            <a:xfrm>
              <a:off x="2278380" y="1631156"/>
              <a:ext cx="3421380" cy="1294924"/>
            </a:xfrm>
            <a:custGeom>
              <a:avLst/>
              <a:gdLst>
                <a:gd name="connsiteX0" fmla="*/ 0 w 3421380"/>
                <a:gd name="connsiteY0" fmla="*/ 1287780 h 1287780"/>
                <a:gd name="connsiteX1" fmla="*/ 678180 w 3421380"/>
                <a:gd name="connsiteY1" fmla="*/ 259080 h 1287780"/>
                <a:gd name="connsiteX2" fmla="*/ 1363980 w 3421380"/>
                <a:gd name="connsiteY2" fmla="*/ 518160 h 1287780"/>
                <a:gd name="connsiteX3" fmla="*/ 2049780 w 3421380"/>
                <a:gd name="connsiteY3" fmla="*/ 0 h 1287780"/>
                <a:gd name="connsiteX4" fmla="*/ 2735580 w 3421380"/>
                <a:gd name="connsiteY4" fmla="*/ 259080 h 1287780"/>
                <a:gd name="connsiteX5" fmla="*/ 3421380 w 3421380"/>
                <a:gd name="connsiteY5" fmla="*/ 784860 h 1287780"/>
                <a:gd name="connsiteX0" fmla="*/ 0 w 3421380"/>
                <a:gd name="connsiteY0" fmla="*/ 1294924 h 1294924"/>
                <a:gd name="connsiteX1" fmla="*/ 678180 w 3421380"/>
                <a:gd name="connsiteY1" fmla="*/ 266224 h 1294924"/>
                <a:gd name="connsiteX2" fmla="*/ 1363980 w 3421380"/>
                <a:gd name="connsiteY2" fmla="*/ 525304 h 1294924"/>
                <a:gd name="connsiteX3" fmla="*/ 2049780 w 3421380"/>
                <a:gd name="connsiteY3" fmla="*/ 0 h 1294924"/>
                <a:gd name="connsiteX4" fmla="*/ 2735580 w 3421380"/>
                <a:gd name="connsiteY4" fmla="*/ 266224 h 1294924"/>
                <a:gd name="connsiteX5" fmla="*/ 3421380 w 3421380"/>
                <a:gd name="connsiteY5" fmla="*/ 792004 h 1294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1380" h="1294924">
                  <a:moveTo>
                    <a:pt x="0" y="1294924"/>
                  </a:moveTo>
                  <a:lnTo>
                    <a:pt x="678180" y="266224"/>
                  </a:lnTo>
                  <a:lnTo>
                    <a:pt x="1363980" y="525304"/>
                  </a:lnTo>
                  <a:lnTo>
                    <a:pt x="2049780" y="0"/>
                  </a:lnTo>
                  <a:lnTo>
                    <a:pt x="2735580" y="266224"/>
                  </a:lnTo>
                  <a:lnTo>
                    <a:pt x="3421380" y="792004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7" name="手繪多邊形: 圖案 26">
              <a:extLst>
                <a:ext uri="{FF2B5EF4-FFF2-40B4-BE49-F238E27FC236}">
                  <a16:creationId xmlns:a16="http://schemas.microsoft.com/office/drawing/2014/main" xmlns="" id="{DC1C9130-7777-174E-9261-D5631FFF9FA3}"/>
                </a:ext>
              </a:extLst>
            </p:cNvPr>
            <p:cNvSpPr/>
            <p:nvPr/>
          </p:nvSpPr>
          <p:spPr bwMode="auto">
            <a:xfrm>
              <a:off x="2270760" y="1897380"/>
              <a:ext cx="3421380" cy="1028700"/>
            </a:xfrm>
            <a:custGeom>
              <a:avLst/>
              <a:gdLst>
                <a:gd name="connsiteX0" fmla="*/ 0 w 3421380"/>
                <a:gd name="connsiteY0" fmla="*/ 777240 h 1028700"/>
                <a:gd name="connsiteX1" fmla="*/ 685800 w 3421380"/>
                <a:gd name="connsiteY1" fmla="*/ 266700 h 1028700"/>
                <a:gd name="connsiteX2" fmla="*/ 1371600 w 3421380"/>
                <a:gd name="connsiteY2" fmla="*/ 0 h 1028700"/>
                <a:gd name="connsiteX3" fmla="*/ 2065020 w 3421380"/>
                <a:gd name="connsiteY3" fmla="*/ 259080 h 1028700"/>
                <a:gd name="connsiteX4" fmla="*/ 2743200 w 3421380"/>
                <a:gd name="connsiteY4" fmla="*/ 518160 h 1028700"/>
                <a:gd name="connsiteX5" fmla="*/ 3421380 w 3421380"/>
                <a:gd name="connsiteY5" fmla="*/ 1028700 h 1028700"/>
                <a:gd name="connsiteX0" fmla="*/ 0 w 3421380"/>
                <a:gd name="connsiteY0" fmla="*/ 777240 h 1028700"/>
                <a:gd name="connsiteX1" fmla="*/ 685800 w 3421380"/>
                <a:gd name="connsiteY1" fmla="*/ 257175 h 1028700"/>
                <a:gd name="connsiteX2" fmla="*/ 1371600 w 3421380"/>
                <a:gd name="connsiteY2" fmla="*/ 0 h 1028700"/>
                <a:gd name="connsiteX3" fmla="*/ 2065020 w 3421380"/>
                <a:gd name="connsiteY3" fmla="*/ 259080 h 1028700"/>
                <a:gd name="connsiteX4" fmla="*/ 2743200 w 3421380"/>
                <a:gd name="connsiteY4" fmla="*/ 518160 h 1028700"/>
                <a:gd name="connsiteX5" fmla="*/ 3421380 w 3421380"/>
                <a:gd name="connsiteY5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1380" h="1028700">
                  <a:moveTo>
                    <a:pt x="0" y="777240"/>
                  </a:moveTo>
                  <a:lnTo>
                    <a:pt x="685800" y="257175"/>
                  </a:lnTo>
                  <a:lnTo>
                    <a:pt x="1371600" y="0"/>
                  </a:lnTo>
                  <a:lnTo>
                    <a:pt x="2065020" y="259080"/>
                  </a:lnTo>
                  <a:lnTo>
                    <a:pt x="2743200" y="518160"/>
                  </a:lnTo>
                  <a:lnTo>
                    <a:pt x="3421380" y="102870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橢圓 29">
              <a:extLst>
                <a:ext uri="{FF2B5EF4-FFF2-40B4-BE49-F238E27FC236}">
                  <a16:creationId xmlns:a16="http://schemas.microsoft.com/office/drawing/2014/main" xmlns="" id="{8E416E72-EDFF-D8EB-E4FC-03AC74ED7FDC}"/>
                </a:ext>
              </a:extLst>
            </p:cNvPr>
            <p:cNvSpPr/>
            <p:nvPr/>
          </p:nvSpPr>
          <p:spPr bwMode="auto">
            <a:xfrm>
              <a:off x="2237617" y="2900489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xmlns="" id="{4468B2CF-8686-94E0-0B7B-46DB4EC57854}"/>
                </a:ext>
              </a:extLst>
            </p:cNvPr>
            <p:cNvGrpSpPr/>
            <p:nvPr/>
          </p:nvGrpSpPr>
          <p:grpSpPr>
            <a:xfrm rot="2700000">
              <a:off x="2223429" y="2614881"/>
              <a:ext cx="108000" cy="108000"/>
              <a:chOff x="7633469" y="1543050"/>
              <a:chExt cx="108000" cy="108000"/>
            </a:xfrm>
          </p:grpSpPr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xmlns="" id="{002209EA-FF59-A791-81DC-8218F463072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35" name="直線接點 34">
                <a:extLst>
                  <a:ext uri="{FF2B5EF4-FFF2-40B4-BE49-F238E27FC236}">
                    <a16:creationId xmlns:a16="http://schemas.microsoft.com/office/drawing/2014/main" xmlns="" id="{F734D7DD-CC96-E55D-32B0-BD3865ED688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6" name="橢圓 35">
              <a:extLst>
                <a:ext uri="{FF2B5EF4-FFF2-40B4-BE49-F238E27FC236}">
                  <a16:creationId xmlns:a16="http://schemas.microsoft.com/office/drawing/2014/main" xmlns="" id="{B7FB55F8-EAE0-9B21-B9E1-3618365189FD}"/>
                </a:ext>
              </a:extLst>
            </p:cNvPr>
            <p:cNvSpPr/>
            <p:nvPr/>
          </p:nvSpPr>
          <p:spPr bwMode="auto">
            <a:xfrm>
              <a:off x="5658997" y="2381402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7" name="橢圓 36">
              <a:extLst>
                <a:ext uri="{FF2B5EF4-FFF2-40B4-BE49-F238E27FC236}">
                  <a16:creationId xmlns:a16="http://schemas.microsoft.com/office/drawing/2014/main" xmlns="" id="{64A53836-B22A-D8B8-325C-05971DD97529}"/>
                </a:ext>
              </a:extLst>
            </p:cNvPr>
            <p:cNvSpPr/>
            <p:nvPr/>
          </p:nvSpPr>
          <p:spPr bwMode="auto">
            <a:xfrm>
              <a:off x="4976055" y="185972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8" name="橢圓 37">
              <a:extLst>
                <a:ext uri="{FF2B5EF4-FFF2-40B4-BE49-F238E27FC236}">
                  <a16:creationId xmlns:a16="http://schemas.microsoft.com/office/drawing/2014/main" xmlns="" id="{4C693E89-C9C2-A1FE-9965-09BED8EE02E4}"/>
                </a:ext>
              </a:extLst>
            </p:cNvPr>
            <p:cNvSpPr/>
            <p:nvPr/>
          </p:nvSpPr>
          <p:spPr bwMode="auto">
            <a:xfrm>
              <a:off x="4290394" y="160225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9" name="橢圓 38">
              <a:extLst>
                <a:ext uri="{FF2B5EF4-FFF2-40B4-BE49-F238E27FC236}">
                  <a16:creationId xmlns:a16="http://schemas.microsoft.com/office/drawing/2014/main" xmlns="" id="{0BF4A6C6-3BDE-E7A3-3F72-DFAFD6987EB6}"/>
                </a:ext>
              </a:extLst>
            </p:cNvPr>
            <p:cNvSpPr/>
            <p:nvPr/>
          </p:nvSpPr>
          <p:spPr bwMode="auto">
            <a:xfrm>
              <a:off x="3609217" y="211877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0" name="橢圓 39">
              <a:extLst>
                <a:ext uri="{FF2B5EF4-FFF2-40B4-BE49-F238E27FC236}">
                  <a16:creationId xmlns:a16="http://schemas.microsoft.com/office/drawing/2014/main" xmlns="" id="{CFD950EF-00F0-75A4-8DE6-9577A5A848D7}"/>
                </a:ext>
              </a:extLst>
            </p:cNvPr>
            <p:cNvSpPr/>
            <p:nvPr/>
          </p:nvSpPr>
          <p:spPr bwMode="auto">
            <a:xfrm>
              <a:off x="2923980" y="185858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811F052B-C388-EE56-EDD6-1A85F1F009E1}"/>
                </a:ext>
              </a:extLst>
            </p:cNvPr>
            <p:cNvGrpSpPr/>
            <p:nvPr/>
          </p:nvGrpSpPr>
          <p:grpSpPr>
            <a:xfrm rot="2700000">
              <a:off x="2902115" y="2102091"/>
              <a:ext cx="108000" cy="108000"/>
              <a:chOff x="7633469" y="1543050"/>
              <a:chExt cx="108000" cy="108000"/>
            </a:xfrm>
          </p:grpSpPr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xmlns="" id="{2FBB486D-72CC-9FFC-BBF2-9AEB3D2442B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3" name="直線接點 42">
                <a:extLst>
                  <a:ext uri="{FF2B5EF4-FFF2-40B4-BE49-F238E27FC236}">
                    <a16:creationId xmlns:a16="http://schemas.microsoft.com/office/drawing/2014/main" xmlns="" id="{79EBB913-3248-538E-E861-384FAA8764D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44" name="群組 43">
              <a:extLst>
                <a:ext uri="{FF2B5EF4-FFF2-40B4-BE49-F238E27FC236}">
                  <a16:creationId xmlns:a16="http://schemas.microsoft.com/office/drawing/2014/main" xmlns="" id="{747D8F3A-10C9-64F6-6BB9-E8D0AD070563}"/>
                </a:ext>
              </a:extLst>
            </p:cNvPr>
            <p:cNvGrpSpPr/>
            <p:nvPr/>
          </p:nvGrpSpPr>
          <p:grpSpPr>
            <a:xfrm rot="2700000">
              <a:off x="3592343" y="1841020"/>
              <a:ext cx="108000" cy="108000"/>
              <a:chOff x="7633469" y="1543050"/>
              <a:chExt cx="108000" cy="108000"/>
            </a:xfrm>
          </p:grpSpPr>
          <p:cxnSp>
            <p:nvCxnSpPr>
              <p:cNvPr id="45" name="直線接點 44">
                <a:extLst>
                  <a:ext uri="{FF2B5EF4-FFF2-40B4-BE49-F238E27FC236}">
                    <a16:creationId xmlns:a16="http://schemas.microsoft.com/office/drawing/2014/main" xmlns="" id="{0F83ED4E-AA18-BA02-71BB-9EC3EF0405A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xmlns="" id="{C79F2578-EE83-6BF3-B863-946A8F44D17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47" name="群組 46">
              <a:extLst>
                <a:ext uri="{FF2B5EF4-FFF2-40B4-BE49-F238E27FC236}">
                  <a16:creationId xmlns:a16="http://schemas.microsoft.com/office/drawing/2014/main" xmlns="" id="{E7C59FC2-E3BC-53EB-EF3E-551CBB8EB78D}"/>
                </a:ext>
              </a:extLst>
            </p:cNvPr>
            <p:cNvGrpSpPr/>
            <p:nvPr/>
          </p:nvGrpSpPr>
          <p:grpSpPr>
            <a:xfrm rot="2700000">
              <a:off x="4276486" y="2099307"/>
              <a:ext cx="108000" cy="108000"/>
              <a:chOff x="7633469" y="1543050"/>
              <a:chExt cx="108000" cy="108000"/>
            </a:xfrm>
          </p:grpSpPr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xmlns="" id="{D525EC8F-9341-2DEF-3313-F100BD18632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49" name="直線接點 48">
                <a:extLst>
                  <a:ext uri="{FF2B5EF4-FFF2-40B4-BE49-F238E27FC236}">
                    <a16:creationId xmlns:a16="http://schemas.microsoft.com/office/drawing/2014/main" xmlns="" id="{6E961A89-D14F-D841-B825-C229EC1AA16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50" name="群組 49">
              <a:extLst>
                <a:ext uri="{FF2B5EF4-FFF2-40B4-BE49-F238E27FC236}">
                  <a16:creationId xmlns:a16="http://schemas.microsoft.com/office/drawing/2014/main" xmlns="" id="{DA0FC13D-E0E6-9FB7-01A0-B691CC77E2CC}"/>
                </a:ext>
              </a:extLst>
            </p:cNvPr>
            <p:cNvGrpSpPr/>
            <p:nvPr/>
          </p:nvGrpSpPr>
          <p:grpSpPr>
            <a:xfrm rot="2700000">
              <a:off x="4957747" y="2362493"/>
              <a:ext cx="108000" cy="108000"/>
              <a:chOff x="7633469" y="1543050"/>
              <a:chExt cx="108000" cy="108000"/>
            </a:xfrm>
          </p:grpSpPr>
          <p:cxnSp>
            <p:nvCxnSpPr>
              <p:cNvPr id="51" name="直線接點 50">
                <a:extLst>
                  <a:ext uri="{FF2B5EF4-FFF2-40B4-BE49-F238E27FC236}">
                    <a16:creationId xmlns:a16="http://schemas.microsoft.com/office/drawing/2014/main" xmlns="" id="{C48EF30D-55C6-52F1-4D81-BC73BD03666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52" name="直線接點 51">
                <a:extLst>
                  <a:ext uri="{FF2B5EF4-FFF2-40B4-BE49-F238E27FC236}">
                    <a16:creationId xmlns:a16="http://schemas.microsoft.com/office/drawing/2014/main" xmlns="" id="{43B88B85-EDCD-6AF5-2E86-2E0F588672C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53" name="群組 52">
              <a:extLst>
                <a:ext uri="{FF2B5EF4-FFF2-40B4-BE49-F238E27FC236}">
                  <a16:creationId xmlns:a16="http://schemas.microsoft.com/office/drawing/2014/main" xmlns="" id="{AEC0D247-90E0-8393-55CF-BBC5C5D51FE2}"/>
                </a:ext>
              </a:extLst>
            </p:cNvPr>
            <p:cNvGrpSpPr/>
            <p:nvPr/>
          </p:nvGrpSpPr>
          <p:grpSpPr>
            <a:xfrm rot="2700000">
              <a:off x="5643853" y="2880711"/>
              <a:ext cx="108000" cy="108000"/>
              <a:chOff x="7633469" y="1543050"/>
              <a:chExt cx="108000" cy="108000"/>
            </a:xfrm>
          </p:grpSpPr>
          <p:cxnSp>
            <p:nvCxnSpPr>
              <p:cNvPr id="54" name="直線接點 53">
                <a:extLst>
                  <a:ext uri="{FF2B5EF4-FFF2-40B4-BE49-F238E27FC236}">
                    <a16:creationId xmlns:a16="http://schemas.microsoft.com/office/drawing/2014/main" xmlns="" id="{F5B9B18C-2B8A-29EA-DFA8-53D96D3A516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33469" y="1597050"/>
                <a:ext cx="108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55" name="直線接點 54">
                <a:extLst>
                  <a:ext uri="{FF2B5EF4-FFF2-40B4-BE49-F238E27FC236}">
                    <a16:creationId xmlns:a16="http://schemas.microsoft.com/office/drawing/2014/main" xmlns="" id="{2A093463-72F1-20E7-BE18-4B17888199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687469" y="1543050"/>
                <a:ext cx="0" cy="10800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69" name="Text Box 135">
            <a:extLst>
              <a:ext uri="{FF2B5EF4-FFF2-40B4-BE49-F238E27FC236}">
                <a16:creationId xmlns:a16="http://schemas.microsoft.com/office/drawing/2014/main" xmlns="" id="{1014ED12-C25B-B867-5399-B4D31A943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06" y="4337487"/>
            <a:ext cx="4232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Text Box 135">
            <a:extLst>
              <a:ext uri="{FF2B5EF4-FFF2-40B4-BE49-F238E27FC236}">
                <a16:creationId xmlns:a16="http://schemas.microsoft.com/office/drawing/2014/main" xmlns="" id="{053AEBFF-2736-60D0-E020-8903609C6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06" y="5341490"/>
            <a:ext cx="4557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xmlns="" id="{B458A42E-D3BC-8D67-2E1E-2E8BB9758196}"/>
              </a:ext>
            </a:extLst>
          </p:cNvPr>
          <p:cNvCxnSpPr>
            <a:cxnSpLocks/>
          </p:cNvCxnSpPr>
          <p:nvPr/>
        </p:nvCxnSpPr>
        <p:spPr bwMode="auto">
          <a:xfrm>
            <a:off x="1687201" y="4769633"/>
            <a:ext cx="1780266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3" name="直線接點 72">
            <a:extLst>
              <a:ext uri="{FF2B5EF4-FFF2-40B4-BE49-F238E27FC236}">
                <a16:creationId xmlns:a16="http://schemas.microsoft.com/office/drawing/2014/main" xmlns="" id="{6E0B861A-F934-96B4-97DB-517D2CC6C725}"/>
              </a:ext>
            </a:extLst>
          </p:cNvPr>
          <p:cNvCxnSpPr>
            <a:cxnSpLocks/>
          </p:cNvCxnSpPr>
          <p:nvPr/>
        </p:nvCxnSpPr>
        <p:spPr bwMode="auto">
          <a:xfrm>
            <a:off x="2086199" y="5769752"/>
            <a:ext cx="522879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86" name="Text Box 135">
            <a:extLst>
              <a:ext uri="{FF2B5EF4-FFF2-40B4-BE49-F238E27FC236}">
                <a16:creationId xmlns:a16="http://schemas.microsoft.com/office/drawing/2014/main" xmlns="" id="{7DF4F618-FAA0-56FF-6D1B-3DEF531D0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9029" y="2264174"/>
            <a:ext cx="777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FF66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150</a:t>
            </a:r>
            <a:endParaRPr lang="zh-TW" altLang="en-US" sz="2000" dirty="0">
              <a:solidFill>
                <a:srgbClr val="FF66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7" name="Text Box 135">
            <a:extLst>
              <a:ext uri="{FF2B5EF4-FFF2-40B4-BE49-F238E27FC236}">
                <a16:creationId xmlns:a16="http://schemas.microsoft.com/office/drawing/2014/main" xmlns="" id="{9A78571F-87F5-1C95-043C-D2669A860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984" y="2886755"/>
            <a:ext cx="6753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endParaRPr lang="zh-TW" altLang="en-US" sz="2000" dirty="0">
              <a:solidFill>
                <a:srgbClr val="00B05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8" name="Text Box 135">
            <a:extLst>
              <a:ext uri="{FF2B5EF4-FFF2-40B4-BE49-F238E27FC236}">
                <a16:creationId xmlns:a16="http://schemas.microsoft.com/office/drawing/2014/main" xmlns="" id="{5ECFE258-71FD-86A8-3EC9-3C748C206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796" y="2167816"/>
            <a:ext cx="777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FF66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</a:t>
            </a:r>
            <a:endParaRPr lang="zh-TW" altLang="en-US" sz="2000" dirty="0">
              <a:solidFill>
                <a:srgbClr val="FF66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9" name="Text Box 135">
            <a:extLst>
              <a:ext uri="{FF2B5EF4-FFF2-40B4-BE49-F238E27FC236}">
                <a16:creationId xmlns:a16="http://schemas.microsoft.com/office/drawing/2014/main" xmlns="" id="{C2F9AD56-6B68-21FA-06D5-0593DD12B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1084" y="1506885"/>
            <a:ext cx="777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FF66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endParaRPr lang="zh-TW" altLang="en-US" sz="2000" dirty="0">
              <a:solidFill>
                <a:srgbClr val="FF66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0" name="Text Box 135">
            <a:extLst>
              <a:ext uri="{FF2B5EF4-FFF2-40B4-BE49-F238E27FC236}">
                <a16:creationId xmlns:a16="http://schemas.microsoft.com/office/drawing/2014/main" xmlns="" id="{286300CF-F41C-5737-4511-6A9416E6D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553" y="2159663"/>
            <a:ext cx="777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FF66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</a:t>
            </a:r>
            <a:endParaRPr lang="zh-TW" altLang="en-US" sz="2000" dirty="0">
              <a:solidFill>
                <a:srgbClr val="FF66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1" name="Text Box 135">
            <a:extLst>
              <a:ext uri="{FF2B5EF4-FFF2-40B4-BE49-F238E27FC236}">
                <a16:creationId xmlns:a16="http://schemas.microsoft.com/office/drawing/2014/main" xmlns="" id="{72E1521B-CF51-48B6-37AA-ABD6E646B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5297" y="1272171"/>
            <a:ext cx="6753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350</a:t>
            </a:r>
            <a:endParaRPr lang="zh-TW" altLang="en-US" sz="2000" dirty="0">
              <a:solidFill>
                <a:srgbClr val="00B05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Text Box 135">
            <a:extLst>
              <a:ext uri="{FF2B5EF4-FFF2-40B4-BE49-F238E27FC236}">
                <a16:creationId xmlns:a16="http://schemas.microsoft.com/office/drawing/2014/main" xmlns="" id="{3445D971-E760-B14F-88B9-BD8F3A6E8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126" y="2150185"/>
            <a:ext cx="6753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</a:t>
            </a:r>
            <a:endParaRPr lang="zh-TW" altLang="en-US" sz="2000" dirty="0">
              <a:solidFill>
                <a:srgbClr val="00B05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3" name="Text Box 135">
            <a:extLst>
              <a:ext uri="{FF2B5EF4-FFF2-40B4-BE49-F238E27FC236}">
                <a16:creationId xmlns:a16="http://schemas.microsoft.com/office/drawing/2014/main" xmlns="" id="{C0CD22F9-BCB8-B2E4-4EDE-7A5857594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513" y="1529122"/>
            <a:ext cx="6753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endParaRPr lang="zh-TW" altLang="en-US" sz="2000" dirty="0">
              <a:solidFill>
                <a:srgbClr val="00B05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9" name="Text Box 135">
            <a:extLst>
              <a:ext uri="{FF2B5EF4-FFF2-40B4-BE49-F238E27FC236}">
                <a16:creationId xmlns:a16="http://schemas.microsoft.com/office/drawing/2014/main" xmlns="" id="{8EBB4905-250C-BA6F-6891-186B3405E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1581" y="2025196"/>
            <a:ext cx="758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0" name="Text Box 135">
            <a:extLst>
              <a:ext uri="{FF2B5EF4-FFF2-40B4-BE49-F238E27FC236}">
                <a16:creationId xmlns:a16="http://schemas.microsoft.com/office/drawing/2014/main" xmlns="" id="{F500C619-FB2B-1E06-0B04-B584C802C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8298" y="2909635"/>
            <a:ext cx="871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F7C8E007-3D80-4322-530C-1EC1B5591F76}"/>
              </a:ext>
            </a:extLst>
          </p:cNvPr>
          <p:cNvCxnSpPr>
            <a:cxnSpLocks/>
          </p:cNvCxnSpPr>
          <p:nvPr/>
        </p:nvCxnSpPr>
        <p:spPr bwMode="auto">
          <a:xfrm>
            <a:off x="1419484" y="5297249"/>
            <a:ext cx="11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98DACC62-F1DE-6F16-4EDD-CEDD77543288}"/>
              </a:ext>
            </a:extLst>
          </p:cNvPr>
          <p:cNvCxnSpPr>
            <a:cxnSpLocks/>
          </p:cNvCxnSpPr>
          <p:nvPr/>
        </p:nvCxnSpPr>
        <p:spPr bwMode="auto">
          <a:xfrm>
            <a:off x="5658997" y="4769633"/>
            <a:ext cx="20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A9FE15F5-BAF5-DA47-C17E-F1C31D8EEA5E}"/>
              </a:ext>
            </a:extLst>
          </p:cNvPr>
          <p:cNvSpPr/>
          <p:nvPr/>
        </p:nvSpPr>
        <p:spPr bwMode="auto">
          <a:xfrm>
            <a:off x="4710146" y="2210179"/>
            <a:ext cx="4320000" cy="165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4" name="Text Box 135">
            <a:extLst>
              <a:ext uri="{FF2B5EF4-FFF2-40B4-BE49-F238E27FC236}">
                <a16:creationId xmlns:a16="http://schemas.microsoft.com/office/drawing/2014/main" xmlns="" id="{8F2F905A-ACE4-D101-7B07-F886B119A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494" y="2143038"/>
            <a:ext cx="10435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生菜：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5" name="Text Box 135">
            <a:extLst>
              <a:ext uri="{FF2B5EF4-FFF2-40B4-BE49-F238E27FC236}">
                <a16:creationId xmlns:a16="http://schemas.microsoft.com/office/drawing/2014/main" xmlns="" id="{9CBB282A-6DE0-86AE-AE54-C8F775A2F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494" y="2479714"/>
            <a:ext cx="43183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350 = 1000(kg)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6" name="Text Box 135">
            <a:extLst>
              <a:ext uri="{FF2B5EF4-FFF2-40B4-BE49-F238E27FC236}">
                <a16:creationId xmlns:a16="http://schemas.microsoft.com/office/drawing/2014/main" xmlns="" id="{A386D471-02B7-C340-F475-2DEC32216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494" y="2816390"/>
            <a:ext cx="13222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西蘭花：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7" name="Text Box 135">
            <a:extLst>
              <a:ext uri="{FF2B5EF4-FFF2-40B4-BE49-F238E27FC236}">
                <a16:creationId xmlns:a16="http://schemas.microsoft.com/office/drawing/2014/main" xmlns="" id="{1E15AE07-C969-1ECE-8C2B-201B9AD3A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493" y="3153066"/>
            <a:ext cx="40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250 = 950(kg)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Text Box 135">
            <a:extLst>
              <a:ext uri="{FF2B5EF4-FFF2-40B4-BE49-F238E27FC236}">
                <a16:creationId xmlns:a16="http://schemas.microsoft.com/office/drawing/2014/main" xmlns="" id="{0DD27183-27B4-8A83-501D-C1E0BDE8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494" y="3489741"/>
            <a:ext cx="23399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西蘭花比生菜少：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8" name="Text Box 135">
            <a:extLst>
              <a:ext uri="{FF2B5EF4-FFF2-40B4-BE49-F238E27FC236}">
                <a16:creationId xmlns:a16="http://schemas.microsoft.com/office/drawing/2014/main" xmlns="" id="{1C6AEB78-4616-20D7-DC22-543769AAE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5635" y="3489741"/>
            <a:ext cx="2660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1000</a:t>
            </a:r>
            <a:r>
              <a:rPr lang="zh-CN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950 = 50(kg)</a:t>
            </a:r>
            <a:endParaRPr lang="zh-TW" altLang="en-US" sz="2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9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250"/>
                            </p:stCondLst>
                            <p:childTnLst>
                              <p:par>
                                <p:cTn id="1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75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25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75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1" grpId="0" animBg="1"/>
      <p:bldP spid="81" grpId="0" animBg="1"/>
      <p:bldP spid="66" grpId="0" animBg="1"/>
      <p:bldP spid="69" grpId="0"/>
      <p:bldP spid="70" grpId="0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9" grpId="0"/>
      <p:bldP spid="100" grpId="0"/>
      <p:bldP spid="20" grpId="0" animBg="1"/>
      <p:bldP spid="20" grpId="1" animBg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18" grpId="0"/>
      <p:bldP spid="18" grpId="1"/>
      <p:bldP spid="98" grpId="0"/>
      <p:bldP spid="98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57D53CB9-C552-5AE1-461F-18FBF3D63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201" y="259849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6E6F63A-D140-7238-A155-D9A36A31E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200C366D-1C16-F24E-1C79-F9C5C62BA875}"/>
              </a:ext>
            </a:extLst>
          </p:cNvPr>
          <p:cNvSpPr txBox="1"/>
          <p:nvPr/>
        </p:nvSpPr>
        <p:spPr>
          <a:xfrm>
            <a:off x="776287" y="904796"/>
            <a:ext cx="5910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根據上圖，以下哪一項是正確的？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3687F517-36EC-1300-0278-7680D9852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" y="1511712"/>
            <a:ext cx="734853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餐廳每月購買的生菜比西蘭花多。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餐廳五月購買的生菜比西蘭花多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200kg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在一月至四月，餐廳購買的西蘭花比生菜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50kg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餐廳六月購買了生菜和西蘭花共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350kg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15479525-97B1-9A8F-672E-F80DD178F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" y="302334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696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C30E56B8-01F9-BA0F-9764-22565C4B6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34" y="507023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0" name="矩形 13">
            <a:extLst>
              <a:ext uri="{FF2B5EF4-FFF2-40B4-BE49-F238E27FC236}">
                <a16:creationId xmlns:a16="http://schemas.microsoft.com/office/drawing/2014/main" xmlns="" id="{46608658-55F8-46B3-8434-B82EDA61C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854" y="4038584"/>
            <a:ext cx="1541619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1" name="矩形 13">
            <a:extLst>
              <a:ext uri="{FF2B5EF4-FFF2-40B4-BE49-F238E27FC236}">
                <a16:creationId xmlns:a16="http://schemas.microsoft.com/office/drawing/2014/main" xmlns="" id="{E9AEC7D7-919A-4820-B85C-4073A5C07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355" y="4565284"/>
            <a:ext cx="55666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" name="矩形 13">
            <a:extLst>
              <a:ext uri="{FF2B5EF4-FFF2-40B4-BE49-F238E27FC236}">
                <a16:creationId xmlns:a16="http://schemas.microsoft.com/office/drawing/2014/main" xmlns="" id="{F05EE594-D716-4634-B77C-4F12B5F0C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020" y="5077441"/>
            <a:ext cx="515289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4" name="矩形 13">
            <a:extLst>
              <a:ext uri="{FF2B5EF4-FFF2-40B4-BE49-F238E27FC236}">
                <a16:creationId xmlns:a16="http://schemas.microsoft.com/office/drawing/2014/main" xmlns="" id="{55772755-714D-4590-96B5-132756C33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573" y="4552994"/>
            <a:ext cx="55666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5" name="矩形 13">
            <a:extLst>
              <a:ext uri="{FF2B5EF4-FFF2-40B4-BE49-F238E27FC236}">
                <a16:creationId xmlns:a16="http://schemas.microsoft.com/office/drawing/2014/main" xmlns="" id="{8778C143-7807-4297-BDC0-EF97AE68D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519" y="5061493"/>
            <a:ext cx="53427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6" name="矩形 13">
            <a:extLst>
              <a:ext uri="{FF2B5EF4-FFF2-40B4-BE49-F238E27FC236}">
                <a16:creationId xmlns:a16="http://schemas.microsoft.com/office/drawing/2014/main" xmlns="" id="{0D979A07-3F96-4156-841F-1B2D355C3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983" y="5577002"/>
            <a:ext cx="570706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矩形 13">
            <a:extLst>
              <a:ext uri="{FF2B5EF4-FFF2-40B4-BE49-F238E27FC236}">
                <a16:creationId xmlns:a16="http://schemas.microsoft.com/office/drawing/2014/main" xmlns="" id="{E1C0E0D5-1BE9-481E-AD77-2D98A9F8F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4004" y="5560675"/>
            <a:ext cx="55666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343BA284-A628-48D2-9019-3BFB79BF4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3982601"/>
            <a:ext cx="6585966" cy="2031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400" b="0" dirty="0">
                <a:ea typeface="標楷體" panose="03000509000000000000" pitchFamily="65" charset="-120"/>
              </a:rPr>
              <a:t>A. 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應該用複合棒形圖比較這些城市的學校數量。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B. 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市的學校數量是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     。</a:t>
            </a:r>
            <a:endParaRPr lang="en-US" altLang="zh-CN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C. 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市的學校數量比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少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350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間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endParaRPr lang="en-US" altLang="zh-CN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D. 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市的學校數量是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市的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1.75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倍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endParaRPr lang="zh-CN" altLang="en-US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95" name="组合 94">
            <a:extLst>
              <a:ext uri="{FF2B5EF4-FFF2-40B4-BE49-F238E27FC236}">
                <a16:creationId xmlns:a16="http://schemas.microsoft.com/office/drawing/2014/main" xmlns="" id="{03038F81-07A7-4E36-964D-C092F2ABB542}"/>
              </a:ext>
            </a:extLst>
          </p:cNvPr>
          <p:cNvGrpSpPr/>
          <p:nvPr/>
        </p:nvGrpSpPr>
        <p:grpSpPr>
          <a:xfrm>
            <a:off x="4479858" y="801116"/>
            <a:ext cx="2983123" cy="2823151"/>
            <a:chOff x="4315843" y="772927"/>
            <a:chExt cx="2983123" cy="2823151"/>
          </a:xfrm>
        </p:grpSpPr>
        <p:grpSp>
          <p:nvGrpSpPr>
            <p:cNvPr id="89" name="组合 88">
              <a:extLst>
                <a:ext uri="{FF2B5EF4-FFF2-40B4-BE49-F238E27FC236}">
                  <a16:creationId xmlns:a16="http://schemas.microsoft.com/office/drawing/2014/main" xmlns="" id="{05F71DEF-F2FD-4BF6-8063-9FC035760773}"/>
                </a:ext>
              </a:extLst>
            </p:cNvPr>
            <p:cNvGrpSpPr/>
            <p:nvPr/>
          </p:nvGrpSpPr>
          <p:grpSpPr>
            <a:xfrm>
              <a:off x="4315843" y="772927"/>
              <a:ext cx="2983123" cy="2823151"/>
              <a:chOff x="1504299" y="785860"/>
              <a:chExt cx="2983123" cy="2823151"/>
            </a:xfrm>
          </p:grpSpPr>
          <p:sp>
            <p:nvSpPr>
              <p:cNvPr id="90" name="文字方塊 6">
                <a:extLst>
                  <a:ext uri="{FF2B5EF4-FFF2-40B4-BE49-F238E27FC236}">
                    <a16:creationId xmlns:a16="http://schemas.microsoft.com/office/drawing/2014/main" xmlns="" id="{8A336514-8BB3-4AA4-8FAE-A6E53AE4DF86}"/>
                  </a:ext>
                </a:extLst>
              </p:cNvPr>
              <p:cNvSpPr txBox="1"/>
              <p:nvPr/>
            </p:nvSpPr>
            <p:spPr>
              <a:xfrm>
                <a:off x="2132798" y="785860"/>
                <a:ext cx="2354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kumimoji="1" lang="en-US" altLang="zh-TW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P</a:t>
                </a:r>
                <a:r>
                  <a:rPr kumimoji="1" lang="zh-TW" altLang="en-US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市和</a:t>
                </a:r>
                <a:r>
                  <a:rPr kumimoji="1" lang="en-US" altLang="zh-TW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Q</a:t>
                </a:r>
                <a:r>
                  <a:rPr kumimoji="1" lang="zh-TW" altLang="en-US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市的學校數量</a:t>
                </a:r>
                <a:endParaRPr kumimoji="1" lang="zh-CN" altLang="en-US" u="sng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endParaRPr>
              </a:p>
            </p:txBody>
          </p:sp>
          <p:sp>
            <p:nvSpPr>
              <p:cNvPr id="91" name="文字方塊 7">
                <a:extLst>
                  <a:ext uri="{FF2B5EF4-FFF2-40B4-BE49-F238E27FC236}">
                    <a16:creationId xmlns:a16="http://schemas.microsoft.com/office/drawing/2014/main" xmlns="" id="{FC4C108B-67C2-457B-9A6B-D07D66BF48E0}"/>
                  </a:ext>
                </a:extLst>
              </p:cNvPr>
              <p:cNvSpPr txBox="1"/>
              <p:nvPr/>
            </p:nvSpPr>
            <p:spPr>
              <a:xfrm>
                <a:off x="2674694" y="3239679"/>
                <a:ext cx="14144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en-US" altLang="zh-TW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P</a:t>
                </a:r>
                <a:r>
                  <a:rPr lang="zh-TW" altLang="en-US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市      </a:t>
                </a:r>
                <a:r>
                  <a:rPr lang="en-US" altLang="zh-TW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Q</a:t>
                </a:r>
                <a:r>
                  <a:rPr lang="zh-TW" altLang="en-US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市</a:t>
                </a:r>
                <a:endParaRPr lang="zh-CN" altLang="en-US" sz="2800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2" name="文字方塊 8">
                <a:extLst>
                  <a:ext uri="{FF2B5EF4-FFF2-40B4-BE49-F238E27FC236}">
                    <a16:creationId xmlns:a16="http://schemas.microsoft.com/office/drawing/2014/main" xmlns="" id="{395BBF5D-61E1-4970-A0C2-953609D299B0}"/>
                  </a:ext>
                </a:extLst>
              </p:cNvPr>
              <p:cNvSpPr txBox="1"/>
              <p:nvPr/>
            </p:nvSpPr>
            <p:spPr>
              <a:xfrm>
                <a:off x="1854900" y="1057166"/>
                <a:ext cx="518018" cy="23773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ts val="2000"/>
                  </a:lnSpc>
                </a:pPr>
                <a:r>
                  <a:rPr lang="en-US" altLang="zh-CN" sz="1400" b="0" i="0" strike="noStrike" baseline="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400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350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50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3" name="文字方塊 9">
                <a:extLst>
                  <a:ext uri="{FF2B5EF4-FFF2-40B4-BE49-F238E27FC236}">
                    <a16:creationId xmlns:a16="http://schemas.microsoft.com/office/drawing/2014/main" xmlns="" id="{B2AA1D1C-7E01-40FA-9876-48EDB74B1974}"/>
                  </a:ext>
                </a:extLst>
              </p:cNvPr>
              <p:cNvSpPr txBox="1"/>
              <p:nvPr/>
            </p:nvSpPr>
            <p:spPr>
              <a:xfrm>
                <a:off x="1504299" y="1489731"/>
                <a:ext cx="461665" cy="1477290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學校數量</a:t>
                </a: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(</a:t>
                </a: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間</a:t>
                </a: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)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xmlns="" id="{DDF1C50E-D27A-42EA-875A-A578D6FF6F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0020" y="1139933"/>
              <a:ext cx="2067398" cy="218853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xmlns="" id="{90E734D7-B19D-4803-BC06-D2554E6CADD7}"/>
              </a:ext>
            </a:extLst>
          </p:cNvPr>
          <p:cNvGrpSpPr/>
          <p:nvPr/>
        </p:nvGrpSpPr>
        <p:grpSpPr>
          <a:xfrm>
            <a:off x="1256021" y="811848"/>
            <a:ext cx="2807331" cy="2823151"/>
            <a:chOff x="1725963" y="785860"/>
            <a:chExt cx="2807331" cy="2823151"/>
          </a:xfrm>
        </p:grpSpPr>
        <p:grpSp>
          <p:nvGrpSpPr>
            <p:cNvPr id="88" name="组合 87">
              <a:extLst>
                <a:ext uri="{FF2B5EF4-FFF2-40B4-BE49-F238E27FC236}">
                  <a16:creationId xmlns:a16="http://schemas.microsoft.com/office/drawing/2014/main" xmlns="" id="{FC19D0A9-C0F9-4F8E-B7AB-B97A5DE1968C}"/>
                </a:ext>
              </a:extLst>
            </p:cNvPr>
            <p:cNvGrpSpPr/>
            <p:nvPr/>
          </p:nvGrpSpPr>
          <p:grpSpPr>
            <a:xfrm>
              <a:off x="1725963" y="785860"/>
              <a:ext cx="2807331" cy="2823151"/>
              <a:chOff x="1725963" y="785860"/>
              <a:chExt cx="2807331" cy="2823151"/>
            </a:xfrm>
          </p:grpSpPr>
          <p:sp>
            <p:nvSpPr>
              <p:cNvPr id="84" name="文字方塊 6">
                <a:extLst>
                  <a:ext uri="{FF2B5EF4-FFF2-40B4-BE49-F238E27FC236}">
                    <a16:creationId xmlns:a16="http://schemas.microsoft.com/office/drawing/2014/main" xmlns="" id="{A2F67FC4-9579-42A6-BEFA-B81096938CC3}"/>
                  </a:ext>
                </a:extLst>
              </p:cNvPr>
              <p:cNvSpPr txBox="1"/>
              <p:nvPr/>
            </p:nvSpPr>
            <p:spPr>
              <a:xfrm>
                <a:off x="2114325" y="785860"/>
                <a:ext cx="24189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kumimoji="1" lang="en-US" altLang="zh-TW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M</a:t>
                </a:r>
                <a:r>
                  <a:rPr kumimoji="1" lang="zh-TW" altLang="en-US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市和</a:t>
                </a:r>
                <a:r>
                  <a:rPr kumimoji="1" lang="en-US" altLang="zh-TW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N</a:t>
                </a:r>
                <a:r>
                  <a:rPr kumimoji="1" lang="zh-TW" altLang="en-US" u="sng" dirty="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rPr>
                  <a:t>市的學校數量</a:t>
                </a:r>
                <a:endParaRPr kumimoji="1" lang="zh-CN" altLang="en-US" u="sng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endParaRPr>
              </a:p>
            </p:txBody>
          </p:sp>
          <p:sp>
            <p:nvSpPr>
              <p:cNvPr id="85" name="文字方塊 7">
                <a:extLst>
                  <a:ext uri="{FF2B5EF4-FFF2-40B4-BE49-F238E27FC236}">
                    <a16:creationId xmlns:a16="http://schemas.microsoft.com/office/drawing/2014/main" xmlns="" id="{734492C7-F71A-44DA-BEC4-1D607FB4AB8B}"/>
                  </a:ext>
                </a:extLst>
              </p:cNvPr>
              <p:cNvSpPr txBox="1"/>
              <p:nvPr/>
            </p:nvSpPr>
            <p:spPr>
              <a:xfrm>
                <a:off x="2656222" y="3239679"/>
                <a:ext cx="14144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en-US" altLang="zh-TW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M</a:t>
                </a:r>
                <a:r>
                  <a:rPr lang="zh-TW" altLang="en-US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市      </a:t>
                </a:r>
                <a:r>
                  <a:rPr lang="en-US" altLang="zh-TW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N</a:t>
                </a:r>
                <a:r>
                  <a:rPr lang="zh-TW" altLang="en-US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市</a:t>
                </a:r>
                <a:endParaRPr lang="zh-CN" altLang="en-US" sz="2800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86" name="文字方塊 8">
                <a:extLst>
                  <a:ext uri="{FF2B5EF4-FFF2-40B4-BE49-F238E27FC236}">
                    <a16:creationId xmlns:a16="http://schemas.microsoft.com/office/drawing/2014/main" xmlns="" id="{8D554538-3B22-4103-982E-9F21F02B34C0}"/>
                  </a:ext>
                </a:extLst>
              </p:cNvPr>
              <p:cNvSpPr txBox="1"/>
              <p:nvPr/>
            </p:nvSpPr>
            <p:spPr>
              <a:xfrm>
                <a:off x="2101362" y="1057166"/>
                <a:ext cx="271556" cy="2383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ts val="2000"/>
                  </a:lnSpc>
                </a:pPr>
                <a:r>
                  <a:rPr lang="en-US" altLang="zh-CN" sz="1400" b="0" i="0" strike="noStrike" baseline="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8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r">
                  <a:lnSpc>
                    <a:spcPts val="2000"/>
                  </a:lnSpc>
                </a:pPr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87" name="文字方塊 9">
                <a:extLst>
                  <a:ext uri="{FF2B5EF4-FFF2-40B4-BE49-F238E27FC236}">
                    <a16:creationId xmlns:a16="http://schemas.microsoft.com/office/drawing/2014/main" xmlns="" id="{1D1E154A-B9E8-4478-A76B-FD42EB50C4AA}"/>
                  </a:ext>
                </a:extLst>
              </p:cNvPr>
              <p:cNvSpPr txBox="1"/>
              <p:nvPr/>
            </p:nvSpPr>
            <p:spPr>
              <a:xfrm>
                <a:off x="1725963" y="1345937"/>
                <a:ext cx="461665" cy="1685736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學校數量</a:t>
                </a: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(</a:t>
                </a: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百間</a:t>
                </a: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)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xmlns="" id="{9AB4DD4A-6019-4BE3-BE89-91F1596A2B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92817" y="1130973"/>
              <a:ext cx="2075473" cy="2212761"/>
            </a:xfrm>
            <a:prstGeom prst="rect">
              <a:avLst/>
            </a:prstGeom>
          </p:spPr>
        </p:pic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xmlns="" id="{DCC6C1D5-61EF-4791-BC07-0875435ABEC3}"/>
              </a:ext>
            </a:extLst>
          </p:cNvPr>
          <p:cNvGrpSpPr/>
          <p:nvPr/>
        </p:nvGrpSpPr>
        <p:grpSpPr>
          <a:xfrm>
            <a:off x="4332005" y="4395461"/>
            <a:ext cx="504000" cy="780756"/>
            <a:chOff x="6259733" y="4309544"/>
            <a:chExt cx="504000" cy="780756"/>
          </a:xfrm>
        </p:grpSpPr>
        <p:sp>
          <p:nvSpPr>
            <p:cNvPr id="49" name="文本框 26">
              <a:extLst>
                <a:ext uri="{FF2B5EF4-FFF2-40B4-BE49-F238E27FC236}">
                  <a16:creationId xmlns:a16="http://schemas.microsoft.com/office/drawing/2014/main" xmlns="" id="{8CD20355-592B-444D-9AFC-F1AAA3CE0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6604" y="4309544"/>
              <a:ext cx="3497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7</a:t>
              </a:r>
            </a:p>
          </p:txBody>
        </p:sp>
        <p:sp>
          <p:nvSpPr>
            <p:cNvPr id="50" name="文本框 28">
              <a:extLst>
                <a:ext uri="{FF2B5EF4-FFF2-40B4-BE49-F238E27FC236}">
                  <a16:creationId xmlns:a16="http://schemas.microsoft.com/office/drawing/2014/main" xmlns="" id="{FC532616-4DF3-413A-B7D4-51A7ACD483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7337" y="4628635"/>
              <a:ext cx="35611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8</a:t>
              </a:r>
            </a:p>
          </p:txBody>
        </p:sp>
        <p:cxnSp>
          <p:nvCxnSpPr>
            <p:cNvPr id="51" name="直線接點 51">
              <a:extLst>
                <a:ext uri="{FF2B5EF4-FFF2-40B4-BE49-F238E27FC236}">
                  <a16:creationId xmlns:a16="http://schemas.microsoft.com/office/drawing/2014/main" xmlns="" id="{182D340B-444C-4E15-BDCA-2C8E7DE40B62}"/>
                </a:ext>
              </a:extLst>
            </p:cNvPr>
            <p:cNvCxnSpPr/>
            <p:nvPr/>
          </p:nvCxnSpPr>
          <p:spPr bwMode="auto">
            <a:xfrm>
              <a:off x="6259733" y="4691026"/>
              <a:ext cx="504000" cy="0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07CA04D-4B16-FC5D-EFE0-9292E129E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895271"/>
            <a:ext cx="81756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TextBox 27">
            <a:extLst>
              <a:ext uri="{FF2B5EF4-FFF2-40B4-BE49-F238E27FC236}">
                <a16:creationId xmlns:a16="http://schemas.microsoft.com/office/drawing/2014/main" xmlns="" id="{81806497-FC27-3648-99FA-A34EA66A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1663" y="502384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BEEE899A-EB54-4026-ABA3-FBA988AF4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3542079"/>
            <a:ext cx="60225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對比以上兩個棒形圖，以下哪項是正確的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？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1" name="Text Box 54">
            <a:extLst>
              <a:ext uri="{FF2B5EF4-FFF2-40B4-BE49-F238E27FC236}">
                <a16:creationId xmlns:a16="http://schemas.microsoft.com/office/drawing/2014/main" xmlns="" id="{BA6FCF37-9689-4E0E-B71D-055AAE1E9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3093" y="4010530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5" name="TextBox 70">
            <a:extLst>
              <a:ext uri="{FF2B5EF4-FFF2-40B4-BE49-F238E27FC236}">
                <a16:creationId xmlns:a16="http://schemas.microsoft.com/office/drawing/2014/main" xmlns="" id="{F4377746-C745-4590-90A7-987A4A322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3745" y="5456122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6" name="Text Box 54">
            <a:extLst>
              <a:ext uri="{FF2B5EF4-FFF2-40B4-BE49-F238E27FC236}">
                <a16:creationId xmlns:a16="http://schemas.microsoft.com/office/drawing/2014/main" xmlns="" id="{8143E773-B7BB-4080-B4D8-11399D62B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684" y="4541404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7" name="Text Box 54">
            <a:extLst>
              <a:ext uri="{FF2B5EF4-FFF2-40B4-BE49-F238E27FC236}">
                <a16:creationId xmlns:a16="http://schemas.microsoft.com/office/drawing/2014/main" xmlns="" id="{05A8C938-2F44-4F7D-ACB1-AF221A954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9855" y="500696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52" name="文本框 5">
            <a:extLst>
              <a:ext uri="{FF2B5EF4-FFF2-40B4-BE49-F238E27FC236}">
                <a16:creationId xmlns:a16="http://schemas.microsoft.com/office/drawing/2014/main" xmlns="" id="{2723611A-A0FB-4BC8-A1E4-7D784AFD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160" y="2106480"/>
            <a:ext cx="5923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3" name="文本框 5">
            <a:extLst>
              <a:ext uri="{FF2B5EF4-FFF2-40B4-BE49-F238E27FC236}">
                <a16:creationId xmlns:a16="http://schemas.microsoft.com/office/drawing/2014/main" xmlns="" id="{A2266724-EECA-4A52-8DFD-0B531152B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106" y="1190686"/>
            <a:ext cx="6368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4" name="文本框 5">
            <a:extLst>
              <a:ext uri="{FF2B5EF4-FFF2-40B4-BE49-F238E27FC236}">
                <a16:creationId xmlns:a16="http://schemas.microsoft.com/office/drawing/2014/main" xmlns="" id="{2B21DC48-8C9E-498B-A868-C1A558939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687" y="1958160"/>
            <a:ext cx="5735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5" name="文本框 5">
            <a:extLst>
              <a:ext uri="{FF2B5EF4-FFF2-40B4-BE49-F238E27FC236}">
                <a16:creationId xmlns:a16="http://schemas.microsoft.com/office/drawing/2014/main" xmlns="" id="{A58241F3-6053-4952-AB6C-494D5A589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4432" y="1170193"/>
            <a:ext cx="6597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A35DD147-1E83-429A-9B3C-F30B1B493EC4}"/>
              </a:ext>
            </a:extLst>
          </p:cNvPr>
          <p:cNvSpPr/>
          <p:nvPr/>
        </p:nvSpPr>
        <p:spPr>
          <a:xfrm>
            <a:off x="1341335" y="1568153"/>
            <a:ext cx="337487" cy="434588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CD5BCCA3-9903-4035-BA3F-75470859168E}"/>
              </a:ext>
            </a:extLst>
          </p:cNvPr>
          <p:cNvSpPr/>
          <p:nvPr/>
        </p:nvSpPr>
        <p:spPr>
          <a:xfrm>
            <a:off x="4566048" y="1719167"/>
            <a:ext cx="337487" cy="221673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9" name="文本框 26">
            <a:extLst>
              <a:ext uri="{FF2B5EF4-FFF2-40B4-BE49-F238E27FC236}">
                <a16:creationId xmlns:a16="http://schemas.microsoft.com/office/drawing/2014/main" xmlns="" id="{6E04D6D8-D7C2-496F-BEB2-6421DA022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994" y="4431909"/>
            <a:ext cx="6194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60" name="文本框 28">
            <a:extLst>
              <a:ext uri="{FF2B5EF4-FFF2-40B4-BE49-F238E27FC236}">
                <a16:creationId xmlns:a16="http://schemas.microsoft.com/office/drawing/2014/main" xmlns="" id="{D9A98F00-5F12-404B-80E6-99C48BD7D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531" y="4706213"/>
            <a:ext cx="6070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200</a:t>
            </a:r>
          </a:p>
        </p:txBody>
      </p:sp>
      <p:cxnSp>
        <p:nvCxnSpPr>
          <p:cNvPr id="61" name="直線接點 51">
            <a:extLst>
              <a:ext uri="{FF2B5EF4-FFF2-40B4-BE49-F238E27FC236}">
                <a16:creationId xmlns:a16="http://schemas.microsoft.com/office/drawing/2014/main" xmlns="" id="{F578BC79-E3A0-4746-9ACE-CC95C48E3594}"/>
              </a:ext>
            </a:extLst>
          </p:cNvPr>
          <p:cNvCxnSpPr>
            <a:cxnSpLocks/>
          </p:cNvCxnSpPr>
          <p:nvPr/>
        </p:nvCxnSpPr>
        <p:spPr bwMode="auto">
          <a:xfrm>
            <a:off x="5459005" y="4778939"/>
            <a:ext cx="576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62" name="组合 61">
            <a:extLst>
              <a:ext uri="{FF2B5EF4-FFF2-40B4-BE49-F238E27FC236}">
                <a16:creationId xmlns:a16="http://schemas.microsoft.com/office/drawing/2014/main" xmlns="" id="{044E941B-516F-44A8-88C2-7D169FBF3639}"/>
              </a:ext>
            </a:extLst>
          </p:cNvPr>
          <p:cNvGrpSpPr/>
          <p:nvPr/>
        </p:nvGrpSpPr>
        <p:grpSpPr>
          <a:xfrm>
            <a:off x="5970360" y="4388952"/>
            <a:ext cx="657631" cy="702122"/>
            <a:chOff x="6816237" y="4203929"/>
            <a:chExt cx="657631" cy="702122"/>
          </a:xfrm>
        </p:grpSpPr>
        <p:grpSp>
          <p:nvGrpSpPr>
            <p:cNvPr id="63" name="群組 47">
              <a:extLst>
                <a:ext uri="{FF2B5EF4-FFF2-40B4-BE49-F238E27FC236}">
                  <a16:creationId xmlns:a16="http://schemas.microsoft.com/office/drawing/2014/main" xmlns="" id="{CA5C54B2-43DB-49B7-A13B-DD6871033CA7}"/>
                </a:ext>
              </a:extLst>
            </p:cNvPr>
            <p:cNvGrpSpPr/>
            <p:nvPr/>
          </p:nvGrpSpPr>
          <p:grpSpPr>
            <a:xfrm>
              <a:off x="7117623" y="4203929"/>
              <a:ext cx="356245" cy="702122"/>
              <a:chOff x="6219259" y="4307052"/>
              <a:chExt cx="356245" cy="702122"/>
            </a:xfrm>
          </p:grpSpPr>
          <p:sp>
            <p:nvSpPr>
              <p:cNvPr id="65" name="文本框 26">
                <a:extLst>
                  <a:ext uri="{FF2B5EF4-FFF2-40B4-BE49-F238E27FC236}">
                    <a16:creationId xmlns:a16="http://schemas.microsoft.com/office/drawing/2014/main" xmlns="" id="{9693C616-76CA-4E35-9CEF-3833B9400D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721" y="4307052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7</a:t>
                </a:r>
              </a:p>
            </p:txBody>
          </p:sp>
          <p:sp>
            <p:nvSpPr>
              <p:cNvPr id="66" name="文本框 28">
                <a:extLst>
                  <a:ext uri="{FF2B5EF4-FFF2-40B4-BE49-F238E27FC236}">
                    <a16:creationId xmlns:a16="http://schemas.microsoft.com/office/drawing/2014/main" xmlns="" id="{1E94EE88-9E76-47A1-90A8-607251D491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19259" y="4609064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</a:p>
            </p:txBody>
          </p:sp>
          <p:cxnSp>
            <p:nvCxnSpPr>
              <p:cNvPr id="67" name="直線接點 51">
                <a:extLst>
                  <a:ext uri="{FF2B5EF4-FFF2-40B4-BE49-F238E27FC236}">
                    <a16:creationId xmlns:a16="http://schemas.microsoft.com/office/drawing/2014/main" xmlns="" id="{E5152D90-2FA8-41B2-A029-E4111252126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261" y="4691026"/>
                <a:ext cx="307309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64" name="Rectangle 4">
              <a:extLst>
                <a:ext uri="{FF2B5EF4-FFF2-40B4-BE49-F238E27FC236}">
                  <a16:creationId xmlns:a16="http://schemas.microsoft.com/office/drawing/2014/main" xmlns="" id="{CBCF53AB-B4B0-43E5-A3EA-C5CA4E370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6237" y="4394623"/>
              <a:ext cx="356245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0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</a:t>
              </a:r>
            </a:p>
          </p:txBody>
        </p:sp>
      </p:grpSp>
      <p:grpSp>
        <p:nvGrpSpPr>
          <p:cNvPr id="68" name="组合 67">
            <a:extLst>
              <a:ext uri="{FF2B5EF4-FFF2-40B4-BE49-F238E27FC236}">
                <a16:creationId xmlns:a16="http://schemas.microsoft.com/office/drawing/2014/main" xmlns="" id="{DEB0D030-8840-4783-9FD6-B1A03D9E6569}"/>
              </a:ext>
            </a:extLst>
          </p:cNvPr>
          <p:cNvGrpSpPr/>
          <p:nvPr/>
        </p:nvGrpSpPr>
        <p:grpSpPr>
          <a:xfrm>
            <a:off x="6573197" y="4380042"/>
            <a:ext cx="805410" cy="702122"/>
            <a:chOff x="6668458" y="4203929"/>
            <a:chExt cx="805410" cy="702122"/>
          </a:xfrm>
        </p:grpSpPr>
        <p:grpSp>
          <p:nvGrpSpPr>
            <p:cNvPr id="69" name="群組 47">
              <a:extLst>
                <a:ext uri="{FF2B5EF4-FFF2-40B4-BE49-F238E27FC236}">
                  <a16:creationId xmlns:a16="http://schemas.microsoft.com/office/drawing/2014/main" xmlns="" id="{E877B165-A8ED-414A-B7CB-DE044F1AC971}"/>
                </a:ext>
              </a:extLst>
            </p:cNvPr>
            <p:cNvGrpSpPr/>
            <p:nvPr/>
          </p:nvGrpSpPr>
          <p:grpSpPr>
            <a:xfrm>
              <a:off x="7117623" y="4203929"/>
              <a:ext cx="356245" cy="702122"/>
              <a:chOff x="6219259" y="4307052"/>
              <a:chExt cx="356245" cy="702122"/>
            </a:xfrm>
          </p:grpSpPr>
          <p:sp>
            <p:nvSpPr>
              <p:cNvPr id="71" name="文本框 26">
                <a:extLst>
                  <a:ext uri="{FF2B5EF4-FFF2-40B4-BE49-F238E27FC236}">
                    <a16:creationId xmlns:a16="http://schemas.microsoft.com/office/drawing/2014/main" xmlns="" id="{9A62D61B-05F9-42AA-B706-FBB6A5C3AD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721" y="4307052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</p:txBody>
          </p:sp>
          <p:sp>
            <p:nvSpPr>
              <p:cNvPr id="72" name="文本框 28">
                <a:extLst>
                  <a:ext uri="{FF2B5EF4-FFF2-40B4-BE49-F238E27FC236}">
                    <a16:creationId xmlns:a16="http://schemas.microsoft.com/office/drawing/2014/main" xmlns="" id="{F90FE0CC-A87E-4274-B087-84A73EC188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19259" y="4609064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</a:p>
            </p:txBody>
          </p:sp>
          <p:cxnSp>
            <p:nvCxnSpPr>
              <p:cNvPr id="73" name="直線接點 51">
                <a:extLst>
                  <a:ext uri="{FF2B5EF4-FFF2-40B4-BE49-F238E27FC236}">
                    <a16:creationId xmlns:a16="http://schemas.microsoft.com/office/drawing/2014/main" xmlns="" id="{75B522B5-0EA4-4E47-89B9-8C9CB2B2F81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261" y="4691026"/>
                <a:ext cx="307309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70" name="Rectangle 4">
              <a:extLst>
                <a:ext uri="{FF2B5EF4-FFF2-40B4-BE49-F238E27FC236}">
                  <a16:creationId xmlns:a16="http://schemas.microsoft.com/office/drawing/2014/main" xmlns="" id="{AAD53001-1799-4DD3-8DAC-39D98933C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458" y="4394623"/>
              <a:ext cx="564778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0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1</a:t>
              </a:r>
            </a:p>
          </p:txBody>
        </p:sp>
      </p:grp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A9753E72-01FF-42F9-A863-811AA4CEF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36" y="5050184"/>
            <a:ext cx="128320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350(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間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75" name="Rectangle 4">
            <a:extLst>
              <a:ext uri="{FF2B5EF4-FFF2-40B4-BE49-F238E27FC236}">
                <a16:creationId xmlns:a16="http://schemas.microsoft.com/office/drawing/2014/main" xmlns="" id="{71BA1064-D8B1-4F23-B84E-104F96EE2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484" y="5053221"/>
            <a:ext cx="183047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少：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700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76" name="Rectangle 4">
            <a:extLst>
              <a:ext uri="{FF2B5EF4-FFF2-40B4-BE49-F238E27FC236}">
                <a16:creationId xmlns:a16="http://schemas.microsoft.com/office/drawing/2014/main" xmlns="" id="{93E58D1D-75C6-47D9-9036-FEE311BA0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7073" y="5523308"/>
            <a:ext cx="83087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3.5</a:t>
            </a: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BA980B01-9765-4C4E-84D7-A1517117B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912" y="5515623"/>
            <a:ext cx="60898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700</a:t>
            </a: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893F2ACB-E1A7-470D-9CAF-567647AA1D74}"/>
              </a:ext>
            </a:extLst>
          </p:cNvPr>
          <p:cNvSpPr/>
          <p:nvPr/>
        </p:nvSpPr>
        <p:spPr bwMode="auto">
          <a:xfrm>
            <a:off x="2172452" y="2155838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xmlns="" id="{F9837D0E-2964-4B71-9ED6-2977863C7CC1}"/>
              </a:ext>
            </a:extLst>
          </p:cNvPr>
          <p:cNvSpPr/>
          <p:nvPr/>
        </p:nvSpPr>
        <p:spPr bwMode="auto">
          <a:xfrm>
            <a:off x="5637511" y="2010351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xmlns="" id="{A79F3DA3-D5CC-4CD0-97D7-7E8C6BB88301}"/>
              </a:ext>
            </a:extLst>
          </p:cNvPr>
          <p:cNvSpPr/>
          <p:nvPr/>
        </p:nvSpPr>
        <p:spPr bwMode="auto">
          <a:xfrm>
            <a:off x="6444863" y="1221535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xmlns="" id="{883504E6-BF7A-4C2F-8A4D-9DC4BF8DD442}"/>
              </a:ext>
            </a:extLst>
          </p:cNvPr>
          <p:cNvSpPr/>
          <p:nvPr/>
        </p:nvSpPr>
        <p:spPr bwMode="auto">
          <a:xfrm>
            <a:off x="2991751" y="1240602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8565EA5D-E84C-437F-B709-09845387E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742" y="5519387"/>
            <a:ext cx="80521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200</a:t>
            </a:r>
          </a:p>
        </p:txBody>
      </p:sp>
    </p:spTree>
    <p:extLst>
      <p:ext uri="{BB962C8B-B14F-4D97-AF65-F5344CB8AC3E}">
        <p14:creationId xmlns:p14="http://schemas.microsoft.com/office/powerpoint/2010/main" val="353860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5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00"/>
                            </p:stCondLst>
                            <p:childTnLst>
                              <p:par>
                                <p:cTn id="18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00"/>
                            </p:stCondLst>
                            <p:childTnLst>
                              <p:par>
                                <p:cTn id="2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16" grpId="0"/>
      <p:bldP spid="41" grpId="0"/>
      <p:bldP spid="41" grpId="1"/>
      <p:bldP spid="45" grpId="0"/>
      <p:bldP spid="45" grpId="1"/>
      <p:bldP spid="46" grpId="0"/>
      <p:bldP spid="46" grpId="1"/>
      <p:bldP spid="47" grpId="0"/>
      <p:bldP spid="47" grpId="1"/>
      <p:bldP spid="52" grpId="0" build="allAtOnce"/>
      <p:bldP spid="53" grpId="0" build="allAtOnce"/>
      <p:bldP spid="54" grpId="0" build="allAtOnce"/>
      <p:bldP spid="55" grpId="0" build="allAtOnce"/>
      <p:bldP spid="57" grpId="0" animBg="1"/>
      <p:bldP spid="57" grpId="1" animBg="1"/>
      <p:bldP spid="58" grpId="0" animBg="1"/>
      <p:bldP spid="58" grpId="1" animBg="1"/>
      <p:bldP spid="59" grpId="0"/>
      <p:bldP spid="59" grpId="1"/>
      <p:bldP spid="60" grpId="0"/>
      <p:bldP spid="60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 animBg="1"/>
      <p:bldP spid="78" grpId="1" animBg="1"/>
      <p:bldP spid="78" grpId="3" animBg="1"/>
      <p:bldP spid="79" grpId="0" animBg="1"/>
      <p:bldP spid="79" grpId="1" animBg="1"/>
      <p:bldP spid="79" grpId="2" animBg="1"/>
      <p:bldP spid="79" grpId="3" animBg="1"/>
      <p:bldP spid="80" grpId="0" animBg="1"/>
      <p:bldP spid="80" grpId="1" animBg="1"/>
      <p:bldP spid="80" grpId="3" animBg="1"/>
      <p:bldP spid="81" grpId="0" animBg="1"/>
      <p:bldP spid="81" grpId="1" animBg="1"/>
      <p:bldP spid="81" grpId="2" animBg="1"/>
      <p:bldP spid="82" grpId="0"/>
      <p:bldP spid="8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>
            <a:extLst>
              <a:ext uri="{FF2B5EF4-FFF2-40B4-BE49-F238E27FC236}">
                <a16:creationId xmlns:a16="http://schemas.microsoft.com/office/drawing/2014/main" xmlns="" id="{AA01646E-AB48-3BCD-F84D-42E6F8753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693" y="312355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8" name="Text Box 135">
            <a:extLst>
              <a:ext uri="{FF2B5EF4-FFF2-40B4-BE49-F238E27FC236}">
                <a16:creationId xmlns:a16="http://schemas.microsoft.com/office/drawing/2014/main" xmlns="" id="{5F625B62-E71C-189B-92B5-71F50F98B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794" y="3828138"/>
            <a:ext cx="49585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$				D. $</a:t>
            </a:r>
            <a:endParaRPr lang="zh-TW" altLang="en-US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0D10A4D-8CF5-787A-ED58-7C747872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F7E845F4-D66F-9CBF-6535-3422E5DC3FF0}"/>
              </a:ext>
            </a:extLst>
          </p:cNvPr>
          <p:cNvSpPr txBox="1"/>
          <p:nvPr/>
        </p:nvSpPr>
        <p:spPr>
          <a:xfrm>
            <a:off x="776287" y="904796"/>
            <a:ext cx="771048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澳門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一日遊每位的報名費是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，旅行社現提供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「五人同時報名，第五位只須付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$99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」的優惠。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啟霖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位朋友一起報名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澳門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一日遊，他們平均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每人須付款多少？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FDAD30B0-3549-5466-01C4-9111398E4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794" y="3035102"/>
            <a:ext cx="49585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$				B. $</a:t>
            </a: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8BF4E927-191C-F0A9-DE4F-0DD78404E10E}"/>
              </a:ext>
            </a:extLst>
          </p:cNvPr>
          <p:cNvGrpSpPr/>
          <p:nvPr/>
        </p:nvGrpSpPr>
        <p:grpSpPr>
          <a:xfrm>
            <a:off x="1499395" y="3705379"/>
            <a:ext cx="1681956" cy="861774"/>
            <a:chOff x="3280570" y="3120827"/>
            <a:chExt cx="1681956" cy="861774"/>
          </a:xfrm>
        </p:grpSpPr>
        <p:sp>
          <p:nvSpPr>
            <p:cNvPr id="5" name="Text Box 135">
              <a:extLst>
                <a:ext uri="{FF2B5EF4-FFF2-40B4-BE49-F238E27FC236}">
                  <a16:creationId xmlns:a16="http://schemas.microsoft.com/office/drawing/2014/main" xmlns="" id="{A7475560-2117-E365-F1BF-4FDDF0FB0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570" y="3120827"/>
              <a:ext cx="1681956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en-US" altLang="zh-TW" sz="2800" i="1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m</a:t>
              </a:r>
              <a:r>
                <a:rPr lang="zh-CN" altLang="en-US" sz="2800" dirty="0"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800" dirty="0">
                  <a:ea typeface="DFKai-SB" panose="03000509000000000000" pitchFamily="65" charset="-120"/>
                  <a:cs typeface="Arial" panose="020B0604020202020204" pitchFamily="34" charset="0"/>
                </a:rPr>
                <a:t>99</a:t>
              </a:r>
              <a:endParaRPr lang="en-US" altLang="zh-TW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TW" altLang="en-US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xmlns="" id="{DEE7EC51-38E4-C673-6B7F-CD4525BFF059}"/>
                </a:ext>
              </a:extLst>
            </p:cNvPr>
            <p:cNvCxnSpPr/>
            <p:nvPr/>
          </p:nvCxnSpPr>
          <p:spPr bwMode="auto">
            <a:xfrm>
              <a:off x="3448051" y="3533775"/>
              <a:ext cx="13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xmlns="" id="{F5FD918A-38F9-9B07-DABA-C60E651C722E}"/>
              </a:ext>
            </a:extLst>
          </p:cNvPr>
          <p:cNvGrpSpPr/>
          <p:nvPr/>
        </p:nvGrpSpPr>
        <p:grpSpPr>
          <a:xfrm>
            <a:off x="5175252" y="3705379"/>
            <a:ext cx="1681956" cy="861774"/>
            <a:chOff x="3280570" y="3120827"/>
            <a:chExt cx="1681956" cy="861774"/>
          </a:xfrm>
        </p:grpSpPr>
        <p:sp>
          <p:nvSpPr>
            <p:cNvPr id="10" name="Text Box 135">
              <a:extLst>
                <a:ext uri="{FF2B5EF4-FFF2-40B4-BE49-F238E27FC236}">
                  <a16:creationId xmlns:a16="http://schemas.microsoft.com/office/drawing/2014/main" xmlns="" id="{BBB0213B-F45E-5E58-3D59-D16556A94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570" y="3120827"/>
              <a:ext cx="1681956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r>
                <a:rPr lang="en-US" altLang="zh-TW" sz="2800" i="1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m</a:t>
              </a:r>
              <a:r>
                <a:rPr lang="zh-CN" altLang="en-US" sz="2800" dirty="0"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800" dirty="0">
                  <a:ea typeface="DFKai-SB" panose="03000509000000000000" pitchFamily="65" charset="-120"/>
                  <a:cs typeface="Arial" panose="020B0604020202020204" pitchFamily="34" charset="0"/>
                </a:rPr>
                <a:t>99</a:t>
              </a:r>
              <a:endParaRPr lang="en-US" altLang="zh-TW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lang="zh-TW" altLang="en-US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xmlns="" id="{6A61919D-4A78-62AE-9CC1-3C76E3544342}"/>
                </a:ext>
              </a:extLst>
            </p:cNvPr>
            <p:cNvCxnSpPr/>
            <p:nvPr/>
          </p:nvCxnSpPr>
          <p:spPr bwMode="auto">
            <a:xfrm>
              <a:off x="3448051" y="3533775"/>
              <a:ext cx="13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xmlns="" id="{3C4BE01A-0B28-E603-2903-AF56463185F5}"/>
              </a:ext>
            </a:extLst>
          </p:cNvPr>
          <p:cNvGrpSpPr/>
          <p:nvPr/>
        </p:nvGrpSpPr>
        <p:grpSpPr>
          <a:xfrm>
            <a:off x="5156995" y="2881551"/>
            <a:ext cx="1681956" cy="861774"/>
            <a:chOff x="3280570" y="3120827"/>
            <a:chExt cx="1681956" cy="861774"/>
          </a:xfrm>
        </p:grpSpPr>
        <p:sp>
          <p:nvSpPr>
            <p:cNvPr id="13" name="Text Box 135">
              <a:extLst>
                <a:ext uri="{FF2B5EF4-FFF2-40B4-BE49-F238E27FC236}">
                  <a16:creationId xmlns:a16="http://schemas.microsoft.com/office/drawing/2014/main" xmlns="" id="{147E4126-DF80-518D-019A-0192C15EA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570" y="3120827"/>
              <a:ext cx="1681956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r>
                <a:rPr lang="en-US" altLang="zh-TW" sz="2800" i="1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m</a:t>
              </a:r>
              <a:r>
                <a:rPr lang="zh-CN" altLang="en-US" sz="2800" dirty="0"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CN" sz="2800" dirty="0">
                  <a:ea typeface="DFKai-SB" panose="03000509000000000000" pitchFamily="65" charset="-120"/>
                  <a:cs typeface="Arial" panose="020B0604020202020204" pitchFamily="34" charset="0"/>
                </a:rPr>
                <a:t>99</a:t>
              </a:r>
              <a:endParaRPr lang="en-US" altLang="zh-TW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lang="zh-TW" altLang="en-US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xmlns="" id="{55B7B601-A4B2-A2D2-E496-E72415B3371A}"/>
                </a:ext>
              </a:extLst>
            </p:cNvPr>
            <p:cNvCxnSpPr/>
            <p:nvPr/>
          </p:nvCxnSpPr>
          <p:spPr bwMode="auto">
            <a:xfrm>
              <a:off x="3448051" y="3533775"/>
              <a:ext cx="13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6DF481E0-334D-C219-9EB9-7B2D1F183D11}"/>
              </a:ext>
            </a:extLst>
          </p:cNvPr>
          <p:cNvGrpSpPr/>
          <p:nvPr/>
        </p:nvGrpSpPr>
        <p:grpSpPr>
          <a:xfrm>
            <a:off x="1499395" y="2881551"/>
            <a:ext cx="1681956" cy="861774"/>
            <a:chOff x="3280570" y="3120827"/>
            <a:chExt cx="1681956" cy="861774"/>
          </a:xfrm>
        </p:grpSpPr>
        <p:sp>
          <p:nvSpPr>
            <p:cNvPr id="16" name="Text Box 135">
              <a:extLst>
                <a:ext uri="{FF2B5EF4-FFF2-40B4-BE49-F238E27FC236}">
                  <a16:creationId xmlns:a16="http://schemas.microsoft.com/office/drawing/2014/main" xmlns="" id="{FC9FCB13-94CE-5DDC-6F4D-8408E5E6E4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570" y="3120827"/>
              <a:ext cx="1681956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en-US" altLang="zh-TW" sz="2800" i="1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m</a:t>
              </a:r>
              <a:r>
                <a:rPr lang="zh-CN" altLang="en-US" sz="2800" dirty="0"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CN" sz="2800" dirty="0">
                  <a:ea typeface="DFKai-SB" panose="03000509000000000000" pitchFamily="65" charset="-120"/>
                  <a:cs typeface="Arial" panose="020B0604020202020204" pitchFamily="34" charset="0"/>
                </a:rPr>
                <a:t>99</a:t>
              </a:r>
              <a:endParaRPr lang="en-US" altLang="zh-TW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None/>
              </a:pPr>
              <a:r>
                <a:rPr lang="en-US" altLang="zh-TW" sz="2800" dirty="0"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TW" altLang="en-US" sz="2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xmlns="" id="{3CD03EB5-6B10-2BBD-95EA-A1C2E0561F45}"/>
                </a:ext>
              </a:extLst>
            </p:cNvPr>
            <p:cNvCxnSpPr/>
            <p:nvPr/>
          </p:nvCxnSpPr>
          <p:spPr bwMode="auto">
            <a:xfrm>
              <a:off x="3448051" y="3533775"/>
              <a:ext cx="13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E27DA2E5-E509-FB56-ED09-4640E4BD96BF}"/>
              </a:ext>
            </a:extLst>
          </p:cNvPr>
          <p:cNvCxnSpPr/>
          <p:nvPr/>
        </p:nvCxnSpPr>
        <p:spPr bwMode="auto">
          <a:xfrm>
            <a:off x="2686050" y="1380391"/>
            <a:ext cx="29051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341020E7-3AC8-0F4E-43F4-A236B5CDA339}"/>
              </a:ext>
            </a:extLst>
          </p:cNvPr>
          <p:cNvCxnSpPr>
            <a:cxnSpLocks/>
          </p:cNvCxnSpPr>
          <p:nvPr/>
        </p:nvCxnSpPr>
        <p:spPr bwMode="auto">
          <a:xfrm>
            <a:off x="1219200" y="1860186"/>
            <a:ext cx="52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9B53BAA2-D779-8899-FA3F-1D95B3A4E624}"/>
              </a:ext>
            </a:extLst>
          </p:cNvPr>
          <p:cNvCxnSpPr/>
          <p:nvPr/>
        </p:nvCxnSpPr>
        <p:spPr bwMode="auto">
          <a:xfrm>
            <a:off x="866775" y="2342416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C5429472-8099-2C9E-064C-BCDCD0604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145" y="4416179"/>
            <a:ext cx="196770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共有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人。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796E4CBF-70BE-D671-E055-EB74EE95AFBD}"/>
              </a:ext>
            </a:extLst>
          </p:cNvPr>
          <p:cNvSpPr/>
          <p:nvPr/>
        </p:nvSpPr>
        <p:spPr bwMode="auto">
          <a:xfrm>
            <a:off x="4410915" y="4546155"/>
            <a:ext cx="720000" cy="396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</a:t>
            </a: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m</a:t>
            </a:r>
            <a:endParaRPr kumimoji="1" lang="zh-CN" altLang="en-US" sz="18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921100A7-7BA4-E0C8-25D7-E89060F26E40}"/>
              </a:ext>
            </a:extLst>
          </p:cNvPr>
          <p:cNvSpPr/>
          <p:nvPr/>
        </p:nvSpPr>
        <p:spPr bwMode="auto">
          <a:xfrm>
            <a:off x="5130915" y="4546155"/>
            <a:ext cx="720000" cy="396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</a:t>
            </a: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m</a:t>
            </a:r>
            <a:endParaRPr kumimoji="1" lang="zh-CN" altLang="en-US" sz="18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F63D2C4A-5CAE-452D-10DB-5E2B6587DBF2}"/>
              </a:ext>
            </a:extLst>
          </p:cNvPr>
          <p:cNvSpPr/>
          <p:nvPr/>
        </p:nvSpPr>
        <p:spPr bwMode="auto">
          <a:xfrm>
            <a:off x="5850915" y="4546155"/>
            <a:ext cx="720000" cy="396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</a:t>
            </a: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m</a:t>
            </a:r>
            <a:endParaRPr kumimoji="1" lang="zh-CN" altLang="en-US" sz="18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89A7F8AD-0686-A472-563D-FDBBBEA63BB3}"/>
              </a:ext>
            </a:extLst>
          </p:cNvPr>
          <p:cNvSpPr/>
          <p:nvPr/>
        </p:nvSpPr>
        <p:spPr bwMode="auto">
          <a:xfrm>
            <a:off x="6570915" y="4546155"/>
            <a:ext cx="720000" cy="396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</a:t>
            </a: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m</a:t>
            </a:r>
            <a:endParaRPr kumimoji="1" lang="zh-CN" altLang="en-US" sz="18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B619039F-8097-9F46-0843-5DDC3AF8A671}"/>
              </a:ext>
            </a:extLst>
          </p:cNvPr>
          <p:cNvSpPr/>
          <p:nvPr/>
        </p:nvSpPr>
        <p:spPr bwMode="auto">
          <a:xfrm>
            <a:off x="7290915" y="4546155"/>
            <a:ext cx="612000" cy="396000"/>
          </a:xfrm>
          <a:prstGeom prst="rect">
            <a:avLst/>
          </a:prstGeom>
          <a:solidFill>
            <a:srgbClr val="DAFF8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$99</a:t>
            </a:r>
            <a:endParaRPr kumimoji="1" lang="zh-CN" altLang="en-US" sz="18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21C73DF2-4D67-84D5-6882-57B682C1A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09" y="4865045"/>
            <a:ext cx="292099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平均每人須付款：</a:t>
            </a:r>
          </a:p>
        </p:txBody>
      </p:sp>
      <p:sp>
        <p:nvSpPr>
          <p:cNvPr id="33" name="左大括弧 32">
            <a:extLst>
              <a:ext uri="{FF2B5EF4-FFF2-40B4-BE49-F238E27FC236}">
                <a16:creationId xmlns:a16="http://schemas.microsoft.com/office/drawing/2014/main" xmlns="" id="{4DD3174F-746F-3C85-6F98-7E248AC7AA5D}"/>
              </a:ext>
            </a:extLst>
          </p:cNvPr>
          <p:cNvSpPr/>
          <p:nvPr/>
        </p:nvSpPr>
        <p:spPr bwMode="auto">
          <a:xfrm rot="16200000">
            <a:off x="6066915" y="3313810"/>
            <a:ext cx="180000" cy="3492000"/>
          </a:xfrm>
          <a:prstGeom prst="leftBrace">
            <a:avLst>
              <a:gd name="adj1" fmla="val 34791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9DB6273A-ABB3-394A-D967-9A010FD10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3172" y="5110395"/>
            <a:ext cx="230546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共付款</a:t>
            </a:r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$(4</a:t>
            </a:r>
            <a:r>
              <a:rPr lang="en-US" altLang="zh-CN" sz="20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99)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D4EADE02-3D37-495A-8ACD-D49328A7C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301" y="5307384"/>
            <a:ext cx="15183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(4</a:t>
            </a:r>
            <a:r>
              <a:rPr lang="en-US" altLang="zh-CN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99)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42" name="群組 41">
            <a:extLst>
              <a:ext uri="{FF2B5EF4-FFF2-40B4-BE49-F238E27FC236}">
                <a16:creationId xmlns:a16="http://schemas.microsoft.com/office/drawing/2014/main" xmlns="" id="{EC2A05D7-1C6E-AF38-57D7-B45AEE1B857C}"/>
              </a:ext>
            </a:extLst>
          </p:cNvPr>
          <p:cNvGrpSpPr/>
          <p:nvPr/>
        </p:nvGrpSpPr>
        <p:grpSpPr>
          <a:xfrm>
            <a:off x="2730875" y="5169536"/>
            <a:ext cx="1822568" cy="810478"/>
            <a:chOff x="2730875" y="5169536"/>
            <a:chExt cx="1822568" cy="810478"/>
          </a:xfrm>
        </p:grpSpPr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xmlns="" id="{3C535B40-F615-F0DC-1FAE-70657B3D0AC1}"/>
                </a:ext>
              </a:extLst>
            </p:cNvPr>
            <p:cNvGrpSpPr/>
            <p:nvPr/>
          </p:nvGrpSpPr>
          <p:grpSpPr>
            <a:xfrm>
              <a:off x="3224213" y="5169536"/>
              <a:ext cx="1329230" cy="810478"/>
              <a:chOff x="3312253" y="3138757"/>
              <a:chExt cx="1565794" cy="810478"/>
            </a:xfrm>
          </p:grpSpPr>
          <p:sp>
            <p:nvSpPr>
              <p:cNvPr id="37" name="Text Box 135">
                <a:extLst>
                  <a:ext uri="{FF2B5EF4-FFF2-40B4-BE49-F238E27FC236}">
                    <a16:creationId xmlns:a16="http://schemas.microsoft.com/office/drawing/2014/main" xmlns="" id="{A8EBA3B7-562C-D61F-0E6E-38C2319DF9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253" y="3138757"/>
                <a:ext cx="1565794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4</a:t>
                </a:r>
                <a:r>
                  <a:rPr lang="en-US" altLang="zh-TW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＋</a:t>
                </a:r>
                <a:r>
                  <a:rPr lang="en-US" altLang="zh-CN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99</a:t>
                </a:r>
                <a:endParaRPr lang="en-US" altLang="zh-TW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8" name="直線接點 37">
                <a:extLst>
                  <a:ext uri="{FF2B5EF4-FFF2-40B4-BE49-F238E27FC236}">
                    <a16:creationId xmlns:a16="http://schemas.microsoft.com/office/drawing/2014/main" xmlns="" id="{D6B1E82E-B34D-D22B-F4F4-0FDDE78B7AD3}"/>
                  </a:ext>
                </a:extLst>
              </p:cNvPr>
              <p:cNvCxnSpPr/>
              <p:nvPr/>
            </p:nvCxnSpPr>
            <p:spPr bwMode="auto">
              <a:xfrm>
                <a:off x="3414164" y="3533775"/>
                <a:ext cx="1357022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xmlns="" id="{97C4FFA8-EFFC-2F79-8FDA-602552211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875" y="5307384"/>
              <a:ext cx="80798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$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4DB5824D-A0C9-40EB-D294-983FEBB1169D}"/>
              </a:ext>
            </a:extLst>
          </p:cNvPr>
          <p:cNvCxnSpPr/>
          <p:nvPr/>
        </p:nvCxnSpPr>
        <p:spPr bwMode="auto">
          <a:xfrm>
            <a:off x="1631018" y="4811255"/>
            <a:ext cx="504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sp>
        <p:nvSpPr>
          <p:cNvPr id="44" name="TextBox 27">
            <a:extLst>
              <a:ext uri="{FF2B5EF4-FFF2-40B4-BE49-F238E27FC236}">
                <a16:creationId xmlns:a16="http://schemas.microsoft.com/office/drawing/2014/main" xmlns="" id="{D85BCCAC-9B05-D484-1C5B-11DC62970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5525" y="3048917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CB8FDBC6-1628-4281-A602-37D1510F9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049" y="5302057"/>
            <a:ext cx="6695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CD6F212E-F14C-49F5-968A-B2A5F0F1D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031" y="2411556"/>
            <a:ext cx="437400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平均每人須付款項 </a:t>
            </a:r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款項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人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</a:t>
            </a:r>
            <a:endParaRPr lang="en-US" altLang="zh-CN" sz="2200" b="0" dirty="0">
              <a:solidFill>
                <a:srgbClr val="CC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6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5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4" grpId="1"/>
      <p:bldP spid="24" grpId="2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2" grpId="0"/>
      <p:bldP spid="32" grpId="1"/>
      <p:bldP spid="33" grpId="0" animBg="1"/>
      <p:bldP spid="33" grpId="1" animBg="1"/>
      <p:bldP spid="34" grpId="0"/>
      <p:bldP spid="34" grpId="1"/>
      <p:bldP spid="35" grpId="0"/>
      <p:bldP spid="35" grpId="1"/>
      <p:bldP spid="44" grpId="0"/>
      <p:bldP spid="40" grpId="0"/>
      <p:bldP spid="40" grpId="1"/>
      <p:bldP spid="45" grpId="0" animBg="1"/>
      <p:bldP spid="45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80E237B9-F91E-443D-84C0-1A2E5E17E5B1}"/>
              </a:ext>
            </a:extLst>
          </p:cNvPr>
          <p:cNvSpPr/>
          <p:nvPr/>
        </p:nvSpPr>
        <p:spPr bwMode="auto">
          <a:xfrm>
            <a:off x="4795840" y="980229"/>
            <a:ext cx="1142638" cy="414000"/>
          </a:xfrm>
          <a:prstGeom prst="rect">
            <a:avLst/>
          </a:prstGeom>
          <a:solidFill>
            <a:srgbClr val="DAFF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62BE3D25-274A-2361-F9A0-DFBF88403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638" y="211702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2BBD0E4-105F-D30B-1448-6DABED065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7E3A3DAE-2221-6658-D04F-0F0FD0A83ECC}"/>
              </a:ext>
            </a:extLst>
          </p:cNvPr>
          <p:cNvSpPr txBox="1"/>
          <p:nvPr/>
        </p:nvSpPr>
        <p:spPr>
          <a:xfrm>
            <a:off x="776287" y="904796"/>
            <a:ext cx="704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0.33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，那麼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10%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Text Box 135">
            <a:extLst>
              <a:ext uri="{FF2B5EF4-FFF2-40B4-BE49-F238E27FC236}">
                <a16:creationId xmlns:a16="http://schemas.microsoft.com/office/drawing/2014/main" xmlns="" id="{CE491534-DE10-975A-F46C-1989A14DE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2" y="1530152"/>
            <a:ext cx="6120606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30				B. 11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0.3			D. 0.03</a:t>
            </a: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31887950-9960-72EB-C13F-2F3E55202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045" y="2062356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DF8BC2FB-7A14-6178-6021-ED48DD45F885}"/>
              </a:ext>
            </a:extLst>
          </p:cNvPr>
          <p:cNvCxnSpPr>
            <a:cxnSpLocks/>
          </p:cNvCxnSpPr>
          <p:nvPr/>
        </p:nvCxnSpPr>
        <p:spPr bwMode="auto">
          <a:xfrm>
            <a:off x="1585244" y="1408966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6966B084-4ADE-1BB1-3A59-D830F41CB5E2}"/>
              </a:ext>
            </a:extLst>
          </p:cNvPr>
          <p:cNvSpPr txBox="1"/>
          <p:nvPr/>
        </p:nvSpPr>
        <p:spPr>
          <a:xfrm>
            <a:off x="1089638" y="2663339"/>
            <a:ext cx="2695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0.33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587F9774-FED3-0C0C-F0FA-A11B0CB10156}"/>
              </a:ext>
            </a:extLst>
          </p:cNvPr>
          <p:cNvSpPr txBox="1"/>
          <p:nvPr/>
        </p:nvSpPr>
        <p:spPr>
          <a:xfrm>
            <a:off x="4810830" y="2648349"/>
            <a:ext cx="166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10%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6D4B6E29-DADD-BEF8-BBDB-E6CD55F61A88}"/>
              </a:ext>
            </a:extLst>
          </p:cNvPr>
          <p:cNvSpPr txBox="1"/>
          <p:nvPr/>
        </p:nvSpPr>
        <p:spPr>
          <a:xfrm>
            <a:off x="1628425" y="3200401"/>
            <a:ext cx="2073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0.33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1" name="群組 20">
            <a:extLst>
              <a:ext uri="{FF2B5EF4-FFF2-40B4-BE49-F238E27FC236}">
                <a16:creationId xmlns:a16="http://schemas.microsoft.com/office/drawing/2014/main" xmlns="" id="{1246D540-0F0A-E643-ED0A-9E4C98AC274A}"/>
              </a:ext>
            </a:extLst>
          </p:cNvPr>
          <p:cNvGrpSpPr/>
          <p:nvPr/>
        </p:nvGrpSpPr>
        <p:grpSpPr>
          <a:xfrm>
            <a:off x="1509683" y="3718412"/>
            <a:ext cx="2100603" cy="942009"/>
            <a:chOff x="1671608" y="4063886"/>
            <a:chExt cx="2100603" cy="942009"/>
          </a:xfrm>
        </p:grpSpPr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1B9C6AFA-6E87-F761-BF64-E22AD968863B}"/>
                </a:ext>
              </a:extLst>
            </p:cNvPr>
            <p:cNvGrpSpPr/>
            <p:nvPr/>
          </p:nvGrpSpPr>
          <p:grpSpPr>
            <a:xfrm>
              <a:off x="1671608" y="4067176"/>
              <a:ext cx="852518" cy="938719"/>
              <a:chOff x="1671608" y="4067176"/>
              <a:chExt cx="852518" cy="938719"/>
            </a:xfrm>
          </p:grpSpPr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xmlns="" id="{6EA48220-6B6B-C4E6-EF7F-9A1F54D7457E}"/>
                  </a:ext>
                </a:extLst>
              </p:cNvPr>
              <p:cNvSpPr txBox="1"/>
              <p:nvPr/>
            </p:nvSpPr>
            <p:spPr>
              <a:xfrm>
                <a:off x="1671608" y="4067176"/>
                <a:ext cx="852518" cy="938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300"/>
                  </a:lnSpc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11</a:t>
                </a:r>
                <a:r>
                  <a:rPr lang="en-US" altLang="zh-TW" sz="28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y</a:t>
                </a:r>
                <a:endParaRPr lang="en-US" altLang="zh-TW" sz="2800" i="1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3300"/>
                  </a:lnSpc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11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5" name="直線接點 14">
                <a:extLst>
                  <a:ext uri="{FF2B5EF4-FFF2-40B4-BE49-F238E27FC236}">
                    <a16:creationId xmlns:a16="http://schemas.microsoft.com/office/drawing/2014/main" xmlns="" id="{D04F916D-6E25-CC65-90F4-302E31B1611F}"/>
                  </a:ext>
                </a:extLst>
              </p:cNvPr>
              <p:cNvCxnSpPr/>
              <p:nvPr/>
            </p:nvCxnSpPr>
            <p:spPr bwMode="auto">
              <a:xfrm>
                <a:off x="1829520" y="4533246"/>
                <a:ext cx="5715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xmlns="" id="{1DD70580-39CB-502A-14A6-DC57CCAC6C54}"/>
                </a:ext>
              </a:extLst>
            </p:cNvPr>
            <p:cNvGrpSpPr/>
            <p:nvPr/>
          </p:nvGrpSpPr>
          <p:grpSpPr>
            <a:xfrm>
              <a:off x="2641053" y="4063886"/>
              <a:ext cx="1131158" cy="938719"/>
              <a:chOff x="3645632" y="4086227"/>
              <a:chExt cx="1131158" cy="938719"/>
            </a:xfrm>
          </p:grpSpPr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xmlns="" id="{C7295B0D-022A-9CD1-8A5F-2ECE03534378}"/>
                  </a:ext>
                </a:extLst>
              </p:cNvPr>
              <p:cNvSpPr txBox="1"/>
              <p:nvPr/>
            </p:nvSpPr>
            <p:spPr>
              <a:xfrm>
                <a:off x="3645632" y="4086227"/>
                <a:ext cx="1131158" cy="938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300"/>
                  </a:lnSpc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0.33</a:t>
                </a:r>
                <a:endParaRPr lang="en-US" altLang="zh-TW" sz="2800" i="1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3300"/>
                  </a:lnSpc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11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xmlns="" id="{B9BB4348-200F-B446-13D1-E166C93F7173}"/>
                  </a:ext>
                </a:extLst>
              </p:cNvPr>
              <p:cNvCxnSpPr/>
              <p:nvPr/>
            </p:nvCxnSpPr>
            <p:spPr bwMode="auto">
              <a:xfrm>
                <a:off x="3822594" y="4552297"/>
                <a:ext cx="79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082144C1-DE43-F756-6C40-A077382422DC}"/>
                </a:ext>
              </a:extLst>
            </p:cNvPr>
            <p:cNvSpPr txBox="1"/>
            <p:nvPr/>
          </p:nvSpPr>
          <p:spPr>
            <a:xfrm>
              <a:off x="2410545" y="4271637"/>
              <a:ext cx="6201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76C1EB48-478B-2BE6-8B23-9D43AAEF490A}"/>
              </a:ext>
            </a:extLst>
          </p:cNvPr>
          <p:cNvSpPr txBox="1"/>
          <p:nvPr/>
        </p:nvSpPr>
        <p:spPr>
          <a:xfrm>
            <a:off x="1994012" y="4601352"/>
            <a:ext cx="1679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0.03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1929DAA9-4CD4-1EBF-027F-F28D1882D446}"/>
              </a:ext>
            </a:extLst>
          </p:cNvPr>
          <p:cNvSpPr txBox="1"/>
          <p:nvPr/>
        </p:nvSpPr>
        <p:spPr>
          <a:xfrm>
            <a:off x="4460989" y="3186559"/>
            <a:ext cx="251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0.03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10%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2887F801-0C71-B5F0-37C9-20C6A4E9E422}"/>
              </a:ext>
            </a:extLst>
          </p:cNvPr>
          <p:cNvSpPr txBox="1"/>
          <p:nvPr/>
        </p:nvSpPr>
        <p:spPr>
          <a:xfrm>
            <a:off x="4460989" y="3709779"/>
            <a:ext cx="2256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0.03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0.1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008E5C9C-32B9-7930-DAB6-80AA37FB1B68}"/>
              </a:ext>
            </a:extLst>
          </p:cNvPr>
          <p:cNvSpPr txBox="1"/>
          <p:nvPr/>
        </p:nvSpPr>
        <p:spPr>
          <a:xfrm>
            <a:off x="4460989" y="4232999"/>
            <a:ext cx="1264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0.3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52D5BF4B-22E6-3B3B-AA2B-AB5BE80EB120}"/>
              </a:ext>
            </a:extLst>
          </p:cNvPr>
          <p:cNvCxnSpPr>
            <a:cxnSpLocks/>
          </p:cNvCxnSpPr>
          <p:nvPr/>
        </p:nvCxnSpPr>
        <p:spPr bwMode="auto">
          <a:xfrm>
            <a:off x="2026230" y="5106642"/>
            <a:ext cx="129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08544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5" grpId="0" animBg="1"/>
      <p:bldP spid="6" grpId="0"/>
      <p:bldP spid="10" grpId="0"/>
      <p:bldP spid="10" grpId="1"/>
      <p:bldP spid="11" grpId="0"/>
      <p:bldP spid="11" grpId="1"/>
      <p:bldP spid="12" grpId="0"/>
      <p:bldP spid="12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组合 39">
            <a:extLst>
              <a:ext uri="{FF2B5EF4-FFF2-40B4-BE49-F238E27FC236}">
                <a16:creationId xmlns:a16="http://schemas.microsoft.com/office/drawing/2014/main" xmlns="" id="{97949025-A427-411B-9D16-C4DD05AD4B15}"/>
              </a:ext>
            </a:extLst>
          </p:cNvPr>
          <p:cNvGrpSpPr/>
          <p:nvPr/>
        </p:nvGrpSpPr>
        <p:grpSpPr>
          <a:xfrm>
            <a:off x="1378233" y="959175"/>
            <a:ext cx="6269446" cy="1580784"/>
            <a:chOff x="1370455" y="996119"/>
            <a:chExt cx="6496899" cy="1757444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xmlns="" id="{BE43B8DD-6864-4F41-AE33-36B7A8F2D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18410" y="1005831"/>
              <a:ext cx="2308187" cy="1747732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xmlns="" id="{F35525D4-2786-489F-BA35-2CA1FC843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13139" y="996119"/>
              <a:ext cx="1954215" cy="1710860"/>
            </a:xfrm>
            <a:prstGeom prst="rect">
              <a:avLst/>
            </a:prstGeom>
          </p:spPr>
        </p:pic>
        <p:sp>
          <p:nvSpPr>
            <p:cNvPr id="37" name="文字方塊 7">
              <a:extLst>
                <a:ext uri="{FF2B5EF4-FFF2-40B4-BE49-F238E27FC236}">
                  <a16:creationId xmlns:a16="http://schemas.microsoft.com/office/drawing/2014/main" xmlns="" id="{E1B3F996-5A3C-4711-9D6A-16AA5D3E705D}"/>
                </a:ext>
              </a:extLst>
            </p:cNvPr>
            <p:cNvSpPr txBox="1"/>
            <p:nvPr/>
          </p:nvSpPr>
          <p:spPr>
            <a:xfrm>
              <a:off x="1370455" y="2335118"/>
              <a:ext cx="671509" cy="410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圖一</a:t>
              </a:r>
            </a:p>
          </p:txBody>
        </p:sp>
        <p:sp>
          <p:nvSpPr>
            <p:cNvPr id="38" name="文字方塊 7">
              <a:extLst>
                <a:ext uri="{FF2B5EF4-FFF2-40B4-BE49-F238E27FC236}">
                  <a16:creationId xmlns:a16="http://schemas.microsoft.com/office/drawing/2014/main" xmlns="" id="{CDD303F9-4C11-4F9F-9216-049ED01678CF}"/>
                </a:ext>
              </a:extLst>
            </p:cNvPr>
            <p:cNvSpPr txBox="1"/>
            <p:nvPr/>
          </p:nvSpPr>
          <p:spPr>
            <a:xfrm>
              <a:off x="5290764" y="2212431"/>
              <a:ext cx="671509" cy="410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圖二</a:t>
              </a:r>
            </a:p>
          </p:txBody>
        </p:sp>
        <p:sp>
          <p:nvSpPr>
            <p:cNvPr id="39" name="箭头: 右 38">
              <a:extLst>
                <a:ext uri="{FF2B5EF4-FFF2-40B4-BE49-F238E27FC236}">
                  <a16:creationId xmlns:a16="http://schemas.microsoft.com/office/drawing/2014/main" xmlns="" id="{046E0ADB-E7DE-4F2E-8B8B-E9B86848F412}"/>
                </a:ext>
              </a:extLst>
            </p:cNvPr>
            <p:cNvSpPr/>
            <p:nvPr/>
          </p:nvSpPr>
          <p:spPr bwMode="auto">
            <a:xfrm>
              <a:off x="4801754" y="1815720"/>
              <a:ext cx="527918" cy="280936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1BAA033B-4CFE-4D31-BF3F-C720EE83A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4261484"/>
            <a:ext cx="6264696" cy="52322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梯形的面積是</a:t>
            </a:r>
            <a:r>
              <a:rPr lang="zh-TW" altLang="en-US" sz="2800" u="sng" dirty="0">
                <a:ea typeface="標楷體" panose="03000509000000000000" pitchFamily="65" charset="-120"/>
              </a:rPr>
              <a:t>   　　　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xmlns="" id="{9C3C0C91-BC65-4068-B4DF-66AE920EA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819" y="2571718"/>
            <a:ext cx="7742963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2800" u="sng" dirty="0">
                <a:latin typeface="+mn-lt"/>
                <a:ea typeface="標楷體" panose="03000509000000000000" pitchFamily="65" charset="-120"/>
              </a:rPr>
              <a:t>菲雅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正在設計一張賀卡。她沿着圖一的虛線剪去一個三角形後，得出圖二所示的梯形。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梯形的面積是多少？（只須寫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出答案）  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[2</a:t>
            </a:r>
            <a:r>
              <a:rPr kumimoji="0"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en-US" altLang="zh-CN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xmlns="" id="{1961C7F3-9FE2-4C4C-8EE3-3C4439386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5307" y="4223482"/>
            <a:ext cx="10120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xmlns="" id="{DCF07026-8719-4E20-9C9F-9A9AA0F6A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58" y="2638085"/>
            <a:ext cx="94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AutoNum type="arabicPeriod" startAt="31"/>
            </a:pPr>
            <a:r>
              <a:rPr lang="zh-TW" altLang="zh-TW" sz="2800" dirty="0">
                <a:ea typeface="標楷體" panose="03000509000000000000" pitchFamily="65" charset="-120"/>
              </a:rPr>
              <a:t>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46D5C2E9-CECC-47DA-82E8-581388D2B421}"/>
              </a:ext>
            </a:extLst>
          </p:cNvPr>
          <p:cNvSpPr/>
          <p:nvPr/>
        </p:nvSpPr>
        <p:spPr bwMode="auto">
          <a:xfrm>
            <a:off x="3688287" y="1558410"/>
            <a:ext cx="432048" cy="216024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xmlns="" id="{E145E067-92B4-42A7-B9EE-94EC2ECEC2CE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1730684" y="1917360"/>
            <a:ext cx="756000" cy="0"/>
          </a:xfrm>
          <a:prstGeom prst="straightConnector1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8" name="Rectangle 403">
            <a:extLst>
              <a:ext uri="{FF2B5EF4-FFF2-40B4-BE49-F238E27FC236}">
                <a16:creationId xmlns:a16="http://schemas.microsoft.com/office/drawing/2014/main" xmlns="" id="{84CDB005-A9FD-4AA4-864C-4179E7239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40" y="1733748"/>
            <a:ext cx="126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(10</a:t>
            </a:r>
            <a:r>
              <a:rPr kumimoji="0" lang="zh-TW" altLang="en-US" sz="20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4)cm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97917B60-11FB-4FBC-BB88-A24785A16862}"/>
              </a:ext>
            </a:extLst>
          </p:cNvPr>
          <p:cNvSpPr/>
          <p:nvPr/>
        </p:nvSpPr>
        <p:spPr bwMode="auto">
          <a:xfrm>
            <a:off x="2672207" y="2382302"/>
            <a:ext cx="432048" cy="216024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任意多边形 11">
            <a:extLst>
              <a:ext uri="{FF2B5EF4-FFF2-40B4-BE49-F238E27FC236}">
                <a16:creationId xmlns:a16="http://schemas.microsoft.com/office/drawing/2014/main" xmlns="" id="{C1CB67AD-77A3-484E-BBBB-45C467F31D3D}"/>
              </a:ext>
            </a:extLst>
          </p:cNvPr>
          <p:cNvSpPr/>
          <p:nvPr/>
        </p:nvSpPr>
        <p:spPr bwMode="auto">
          <a:xfrm>
            <a:off x="1702233" y="4092123"/>
            <a:ext cx="173736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Rectangle 403">
            <a:extLst>
              <a:ext uri="{FF2B5EF4-FFF2-40B4-BE49-F238E27FC236}">
                <a16:creationId xmlns:a16="http://schemas.microsoft.com/office/drawing/2014/main" xmlns="" id="{C6E8EF0B-E999-4161-8324-8A55D297C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489" y="5381283"/>
            <a:ext cx="19626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(10</a:t>
            </a:r>
            <a:r>
              <a:rPr kumimoji="0"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4</a:t>
            </a:r>
            <a:r>
              <a:rPr kumimoji="0" lang="zh-TW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＋</a:t>
            </a: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10)</a:t>
            </a:r>
          </a:p>
        </p:txBody>
      </p:sp>
      <p:sp>
        <p:nvSpPr>
          <p:cNvPr id="33" name="Rectangle 403">
            <a:extLst>
              <a:ext uri="{FF2B5EF4-FFF2-40B4-BE49-F238E27FC236}">
                <a16:creationId xmlns:a16="http://schemas.microsoft.com/office/drawing/2014/main" xmlns="" id="{E4E82EEF-62D8-44D4-9F0D-0C42EAAC5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2891" y="5376263"/>
            <a:ext cx="7200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×10</a:t>
            </a:r>
          </a:p>
        </p:txBody>
      </p:sp>
      <p:sp>
        <p:nvSpPr>
          <p:cNvPr id="34" name="Rectangle 403">
            <a:extLst>
              <a:ext uri="{FF2B5EF4-FFF2-40B4-BE49-F238E27FC236}">
                <a16:creationId xmlns:a16="http://schemas.microsoft.com/office/drawing/2014/main" xmlns="" id="{4EBC59D4-3478-42F8-B61E-0C3449300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5838" y="5373463"/>
            <a:ext cx="5035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÷2</a:t>
            </a:r>
          </a:p>
        </p:txBody>
      </p:sp>
      <p:sp>
        <p:nvSpPr>
          <p:cNvPr id="35" name="Rectangle 403">
            <a:extLst>
              <a:ext uri="{FF2B5EF4-FFF2-40B4-BE49-F238E27FC236}">
                <a16:creationId xmlns:a16="http://schemas.microsoft.com/office/drawing/2014/main" xmlns="" id="{E23996A9-F36C-4F61-87D6-DF7A212A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0737" y="5379715"/>
            <a:ext cx="7791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 80</a:t>
            </a:r>
          </a:p>
        </p:txBody>
      </p:sp>
      <p:sp>
        <p:nvSpPr>
          <p:cNvPr id="36" name="Rectangle 403">
            <a:extLst>
              <a:ext uri="{FF2B5EF4-FFF2-40B4-BE49-F238E27FC236}">
                <a16:creationId xmlns:a16="http://schemas.microsoft.com/office/drawing/2014/main" xmlns="" id="{816CB4E3-4816-40F7-A4C4-63637DE60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920" y="4269659"/>
            <a:ext cx="76881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80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kumimoji="0" lang="en-US" altLang="zh-TW" sz="2800" dirty="0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80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4B82A25C-8DE9-4099-883D-E12E579D1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241" y="4905754"/>
            <a:ext cx="424864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梯形的面積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上底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＋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下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底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÷2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9195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6" grpId="0" animBg="1"/>
      <p:bldP spid="26" grpId="1" animBg="1"/>
      <p:bldP spid="28" grpId="0"/>
      <p:bldP spid="28" grpId="1"/>
      <p:bldP spid="30" grpId="0" animBg="1"/>
      <p:bldP spid="30" grpId="1" animBg="1"/>
      <p:bldP spid="31" grpId="0" animBg="1"/>
      <p:bldP spid="31" grpId="1" animBg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25" grpId="0" animBg="1"/>
      <p:bldP spid="25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组合 95">
            <a:extLst>
              <a:ext uri="{FF2B5EF4-FFF2-40B4-BE49-F238E27FC236}">
                <a16:creationId xmlns:a16="http://schemas.microsoft.com/office/drawing/2014/main" xmlns="" id="{361FD90C-E873-4021-8B88-B2F8079BDE6D}"/>
              </a:ext>
            </a:extLst>
          </p:cNvPr>
          <p:cNvGrpSpPr/>
          <p:nvPr/>
        </p:nvGrpSpPr>
        <p:grpSpPr>
          <a:xfrm>
            <a:off x="1038091" y="4215798"/>
            <a:ext cx="6462778" cy="1610906"/>
            <a:chOff x="1038091" y="4215798"/>
            <a:chExt cx="6462778" cy="1610906"/>
          </a:xfrm>
        </p:grpSpPr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xmlns="" id="{7A0F8C3E-F069-4D2F-8818-F59E48064632}"/>
                </a:ext>
              </a:extLst>
            </p:cNvPr>
            <p:cNvGrpSpPr/>
            <p:nvPr/>
          </p:nvGrpSpPr>
          <p:grpSpPr>
            <a:xfrm>
              <a:off x="1930547" y="4245606"/>
              <a:ext cx="1368000" cy="1296000"/>
              <a:chOff x="897705" y="4402649"/>
              <a:chExt cx="1368000" cy="1296000"/>
            </a:xfrm>
          </p:grpSpPr>
          <p:sp>
            <p:nvSpPr>
              <p:cNvPr id="78" name="任意多边形: 形状 77">
                <a:extLst>
                  <a:ext uri="{FF2B5EF4-FFF2-40B4-BE49-F238E27FC236}">
                    <a16:creationId xmlns:a16="http://schemas.microsoft.com/office/drawing/2014/main" xmlns="" id="{A2597524-3CE9-478E-81A7-322548B73649}"/>
                  </a:ext>
                </a:extLst>
              </p:cNvPr>
              <p:cNvSpPr/>
              <p:nvPr/>
            </p:nvSpPr>
            <p:spPr bwMode="auto">
              <a:xfrm>
                <a:off x="897705" y="4407052"/>
                <a:ext cx="1368000" cy="1290391"/>
              </a:xfrm>
              <a:custGeom>
                <a:avLst/>
                <a:gdLst>
                  <a:gd name="connsiteX0" fmla="*/ 1381125 w 1381125"/>
                  <a:gd name="connsiteY0" fmla="*/ 0 h 1304925"/>
                  <a:gd name="connsiteX1" fmla="*/ 0 w 1381125"/>
                  <a:gd name="connsiteY1" fmla="*/ 895350 h 1304925"/>
                  <a:gd name="connsiteX2" fmla="*/ 1381125 w 1381125"/>
                  <a:gd name="connsiteY2" fmla="*/ 1304925 h 1304925"/>
                  <a:gd name="connsiteX0" fmla="*/ 1381125 w 1381125"/>
                  <a:gd name="connsiteY0" fmla="*/ 0 h 1314450"/>
                  <a:gd name="connsiteX1" fmla="*/ 0 w 1381125"/>
                  <a:gd name="connsiteY1" fmla="*/ 1314450 h 1314450"/>
                  <a:gd name="connsiteX2" fmla="*/ 1381125 w 1381125"/>
                  <a:gd name="connsiteY2" fmla="*/ 1304925 h 1314450"/>
                  <a:gd name="connsiteX0" fmla="*/ 1381125 w 1381125"/>
                  <a:gd name="connsiteY0" fmla="*/ 0 h 1323975"/>
                  <a:gd name="connsiteX1" fmla="*/ 0 w 1381125"/>
                  <a:gd name="connsiteY1" fmla="*/ 1323975 h 1323975"/>
                  <a:gd name="connsiteX2" fmla="*/ 1381125 w 1381125"/>
                  <a:gd name="connsiteY2" fmla="*/ 1304925 h 1323975"/>
                  <a:gd name="connsiteX0" fmla="*/ 1381125 w 1381125"/>
                  <a:gd name="connsiteY0" fmla="*/ 0 h 1314450"/>
                  <a:gd name="connsiteX1" fmla="*/ 0 w 1381125"/>
                  <a:gd name="connsiteY1" fmla="*/ 1314450 h 1314450"/>
                  <a:gd name="connsiteX2" fmla="*/ 1381125 w 1381125"/>
                  <a:gd name="connsiteY2" fmla="*/ 1304925 h 1314450"/>
                  <a:gd name="connsiteX0" fmla="*/ 1381125 w 1381125"/>
                  <a:gd name="connsiteY0" fmla="*/ 0 h 1343025"/>
                  <a:gd name="connsiteX1" fmla="*/ 0 w 1381125"/>
                  <a:gd name="connsiteY1" fmla="*/ 1343025 h 1343025"/>
                  <a:gd name="connsiteX2" fmla="*/ 1381125 w 1381125"/>
                  <a:gd name="connsiteY2" fmla="*/ 1304925 h 1343025"/>
                  <a:gd name="connsiteX0" fmla="*/ 1381125 w 1381125"/>
                  <a:gd name="connsiteY0" fmla="*/ 0 h 1333500"/>
                  <a:gd name="connsiteX1" fmla="*/ 0 w 1381125"/>
                  <a:gd name="connsiteY1" fmla="*/ 1333500 h 1333500"/>
                  <a:gd name="connsiteX2" fmla="*/ 1381125 w 1381125"/>
                  <a:gd name="connsiteY2" fmla="*/ 1304925 h 1333500"/>
                  <a:gd name="connsiteX0" fmla="*/ 1362075 w 1362075"/>
                  <a:gd name="connsiteY0" fmla="*/ 0 h 1323975"/>
                  <a:gd name="connsiteX1" fmla="*/ 0 w 1362075"/>
                  <a:gd name="connsiteY1" fmla="*/ 1323975 h 1323975"/>
                  <a:gd name="connsiteX2" fmla="*/ 1362075 w 1362075"/>
                  <a:gd name="connsiteY2" fmla="*/ 1304925 h 1323975"/>
                  <a:gd name="connsiteX0" fmla="*/ 1362075 w 1362075"/>
                  <a:gd name="connsiteY0" fmla="*/ 0 h 1314450"/>
                  <a:gd name="connsiteX1" fmla="*/ 0 w 1362075"/>
                  <a:gd name="connsiteY1" fmla="*/ 1314450 h 1314450"/>
                  <a:gd name="connsiteX2" fmla="*/ 1362075 w 1362075"/>
                  <a:gd name="connsiteY2" fmla="*/ 1304925 h 131445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73294 w 1373294"/>
                  <a:gd name="connsiteY0" fmla="*/ 0 h 1331280"/>
                  <a:gd name="connsiteX1" fmla="*/ 0 w 1373294"/>
                  <a:gd name="connsiteY1" fmla="*/ 1331280 h 1331280"/>
                  <a:gd name="connsiteX2" fmla="*/ 1373294 w 1373294"/>
                  <a:gd name="connsiteY2" fmla="*/ 1304925 h 1331280"/>
                  <a:gd name="connsiteX0" fmla="*/ 1373294 w 1373294"/>
                  <a:gd name="connsiteY0" fmla="*/ 0 h 1320060"/>
                  <a:gd name="connsiteX1" fmla="*/ 0 w 1373294"/>
                  <a:gd name="connsiteY1" fmla="*/ 1320060 h 1320060"/>
                  <a:gd name="connsiteX2" fmla="*/ 1373294 w 1373294"/>
                  <a:gd name="connsiteY2" fmla="*/ 1304925 h 1320060"/>
                  <a:gd name="connsiteX0" fmla="*/ 1373294 w 1373294"/>
                  <a:gd name="connsiteY0" fmla="*/ 0 h 1331280"/>
                  <a:gd name="connsiteX1" fmla="*/ 0 w 1373294"/>
                  <a:gd name="connsiteY1" fmla="*/ 1331280 h 1331280"/>
                  <a:gd name="connsiteX2" fmla="*/ 1373294 w 1373294"/>
                  <a:gd name="connsiteY2" fmla="*/ 1304925 h 1331280"/>
                  <a:gd name="connsiteX0" fmla="*/ 1373294 w 1373294"/>
                  <a:gd name="connsiteY0" fmla="*/ 0 h 1336889"/>
                  <a:gd name="connsiteX1" fmla="*/ 0 w 1373294"/>
                  <a:gd name="connsiteY1" fmla="*/ 1336889 h 1336889"/>
                  <a:gd name="connsiteX2" fmla="*/ 1373294 w 1373294"/>
                  <a:gd name="connsiteY2" fmla="*/ 1304925 h 1336889"/>
                  <a:gd name="connsiteX0" fmla="*/ 1373294 w 1373294"/>
                  <a:gd name="connsiteY0" fmla="*/ 0 h 1325670"/>
                  <a:gd name="connsiteX1" fmla="*/ 0 w 1373294"/>
                  <a:gd name="connsiteY1" fmla="*/ 1325670 h 1325670"/>
                  <a:gd name="connsiteX2" fmla="*/ 1373294 w 1373294"/>
                  <a:gd name="connsiteY2" fmla="*/ 1304925 h 132567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62075 w 1362075"/>
                  <a:gd name="connsiteY0" fmla="*/ 0 h 1314450"/>
                  <a:gd name="connsiteX1" fmla="*/ 0 w 1362075"/>
                  <a:gd name="connsiteY1" fmla="*/ 1314450 h 1314450"/>
                  <a:gd name="connsiteX2" fmla="*/ 1362075 w 1362075"/>
                  <a:gd name="connsiteY2" fmla="*/ 1304925 h 131445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67684 w 1367684"/>
                  <a:gd name="connsiteY0" fmla="*/ 0 h 1348109"/>
                  <a:gd name="connsiteX1" fmla="*/ 0 w 1367684"/>
                  <a:gd name="connsiteY1" fmla="*/ 1348109 h 1348109"/>
                  <a:gd name="connsiteX2" fmla="*/ 1367684 w 1367684"/>
                  <a:gd name="connsiteY2" fmla="*/ 1304925 h 1348109"/>
                  <a:gd name="connsiteX0" fmla="*/ 1373294 w 1373294"/>
                  <a:gd name="connsiteY0" fmla="*/ 0 h 1544453"/>
                  <a:gd name="connsiteX1" fmla="*/ 0 w 1373294"/>
                  <a:gd name="connsiteY1" fmla="*/ 1544453 h 1544453"/>
                  <a:gd name="connsiteX2" fmla="*/ 1373294 w 1373294"/>
                  <a:gd name="connsiteY2" fmla="*/ 1304925 h 1544453"/>
                  <a:gd name="connsiteX0" fmla="*/ 1384513 w 1384513"/>
                  <a:gd name="connsiteY0" fmla="*/ 0 h 1415427"/>
                  <a:gd name="connsiteX1" fmla="*/ 0 w 1384513"/>
                  <a:gd name="connsiteY1" fmla="*/ 1415427 h 1415427"/>
                  <a:gd name="connsiteX2" fmla="*/ 1384513 w 1384513"/>
                  <a:gd name="connsiteY2" fmla="*/ 1304925 h 1415427"/>
                  <a:gd name="connsiteX0" fmla="*/ 1384513 w 1384513"/>
                  <a:gd name="connsiteY0" fmla="*/ 0 h 1314450"/>
                  <a:gd name="connsiteX1" fmla="*/ 0 w 1384513"/>
                  <a:gd name="connsiteY1" fmla="*/ 1314450 h 1314450"/>
                  <a:gd name="connsiteX2" fmla="*/ 1384513 w 1384513"/>
                  <a:gd name="connsiteY2" fmla="*/ 1304925 h 1314450"/>
                  <a:gd name="connsiteX0" fmla="*/ 1384513 w 1384513"/>
                  <a:gd name="connsiteY0" fmla="*/ 0 h 1320060"/>
                  <a:gd name="connsiteX1" fmla="*/ 0 w 1384513"/>
                  <a:gd name="connsiteY1" fmla="*/ 1320060 h 1320060"/>
                  <a:gd name="connsiteX2" fmla="*/ 1384513 w 1384513"/>
                  <a:gd name="connsiteY2" fmla="*/ 1304925 h 1320060"/>
                  <a:gd name="connsiteX0" fmla="*/ 1378903 w 1378903"/>
                  <a:gd name="connsiteY0" fmla="*/ 0 h 1314450"/>
                  <a:gd name="connsiteX1" fmla="*/ 0 w 1378903"/>
                  <a:gd name="connsiteY1" fmla="*/ 1314450 h 1314450"/>
                  <a:gd name="connsiteX2" fmla="*/ 1378903 w 1378903"/>
                  <a:gd name="connsiteY2" fmla="*/ 1304925 h 1314450"/>
                  <a:gd name="connsiteX0" fmla="*/ 1378903 w 1378903"/>
                  <a:gd name="connsiteY0" fmla="*/ 0 h 1323975"/>
                  <a:gd name="connsiteX1" fmla="*/ 0 w 1378903"/>
                  <a:gd name="connsiteY1" fmla="*/ 1323975 h 1323975"/>
                  <a:gd name="connsiteX2" fmla="*/ 1378903 w 1378903"/>
                  <a:gd name="connsiteY2" fmla="*/ 1304925 h 1323975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304925 h 1314450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295400 h 1314450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314450 h 1314450"/>
                  <a:gd name="connsiteX0" fmla="*/ 1369378 w 1369378"/>
                  <a:gd name="connsiteY0" fmla="*/ 0 h 1276350"/>
                  <a:gd name="connsiteX1" fmla="*/ 0 w 1369378"/>
                  <a:gd name="connsiteY1" fmla="*/ 1276350 h 1276350"/>
                  <a:gd name="connsiteX2" fmla="*/ 1369378 w 1369378"/>
                  <a:gd name="connsiteY2" fmla="*/ 1276350 h 1276350"/>
                  <a:gd name="connsiteX0" fmla="*/ 1378903 w 1378903"/>
                  <a:gd name="connsiteY0" fmla="*/ 0 h 1304925"/>
                  <a:gd name="connsiteX1" fmla="*/ 0 w 1378903"/>
                  <a:gd name="connsiteY1" fmla="*/ 1304925 h 1304925"/>
                  <a:gd name="connsiteX2" fmla="*/ 1369378 w 1378903"/>
                  <a:gd name="connsiteY2" fmla="*/ 1304925 h 1304925"/>
                  <a:gd name="connsiteX0" fmla="*/ 1378903 w 1378903"/>
                  <a:gd name="connsiteY0" fmla="*/ 0 h 1285875"/>
                  <a:gd name="connsiteX1" fmla="*/ 0 w 1378903"/>
                  <a:gd name="connsiteY1" fmla="*/ 1285875 h 1285875"/>
                  <a:gd name="connsiteX2" fmla="*/ 1369378 w 1378903"/>
                  <a:gd name="connsiteY2" fmla="*/ 1285875 h 1285875"/>
                  <a:gd name="connsiteX0" fmla="*/ 1378903 w 1378903"/>
                  <a:gd name="connsiteY0" fmla="*/ 0 h 1280310"/>
                  <a:gd name="connsiteX1" fmla="*/ 0 w 1378903"/>
                  <a:gd name="connsiteY1" fmla="*/ 1280310 h 1280310"/>
                  <a:gd name="connsiteX2" fmla="*/ 1369378 w 1378903"/>
                  <a:gd name="connsiteY2" fmla="*/ 1280310 h 1280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78903" h="1280310">
                    <a:moveTo>
                      <a:pt x="1378903" y="0"/>
                    </a:moveTo>
                    <a:lnTo>
                      <a:pt x="0" y="1280310"/>
                    </a:lnTo>
                    <a:lnTo>
                      <a:pt x="1369378" y="1280310"/>
                    </a:ln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9" name="任意多边形: 形状 78">
                <a:extLst>
                  <a:ext uri="{FF2B5EF4-FFF2-40B4-BE49-F238E27FC236}">
                    <a16:creationId xmlns:a16="http://schemas.microsoft.com/office/drawing/2014/main" xmlns="" id="{548A7F59-97D6-4820-A5C9-D56D3D28EDD2}"/>
                  </a:ext>
                </a:extLst>
              </p:cNvPr>
              <p:cNvSpPr/>
              <p:nvPr/>
            </p:nvSpPr>
            <p:spPr bwMode="auto">
              <a:xfrm>
                <a:off x="897705" y="4402649"/>
                <a:ext cx="1368000" cy="1296000"/>
              </a:xfrm>
              <a:custGeom>
                <a:avLst/>
                <a:gdLst>
                  <a:gd name="connsiteX0" fmla="*/ 1579418 w 1588654"/>
                  <a:gd name="connsiteY0" fmla="*/ 0 h 1505528"/>
                  <a:gd name="connsiteX1" fmla="*/ 1588654 w 1588654"/>
                  <a:gd name="connsiteY1" fmla="*/ 1496291 h 1505528"/>
                  <a:gd name="connsiteX2" fmla="*/ 0 w 1588654"/>
                  <a:gd name="connsiteY2" fmla="*/ 1505528 h 1505528"/>
                  <a:gd name="connsiteX3" fmla="*/ 9236 w 1588654"/>
                  <a:gd name="connsiteY3" fmla="*/ 618837 h 1505528"/>
                  <a:gd name="connsiteX4" fmla="*/ 1579418 w 1588654"/>
                  <a:gd name="connsiteY4" fmla="*/ 0 h 1505528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6 w 1588654"/>
                  <a:gd name="connsiteY3" fmla="*/ 600365 h 1487056"/>
                  <a:gd name="connsiteX4" fmla="*/ 1579418 w 1588654"/>
                  <a:gd name="connsiteY4" fmla="*/ 0 h 1487056"/>
                  <a:gd name="connsiteX0" fmla="*/ 1589064 w 1598300"/>
                  <a:gd name="connsiteY0" fmla="*/ 0 h 1487056"/>
                  <a:gd name="connsiteX1" fmla="*/ 1598300 w 1598300"/>
                  <a:gd name="connsiteY1" fmla="*/ 1477819 h 1487056"/>
                  <a:gd name="connsiteX2" fmla="*/ 9646 w 1598300"/>
                  <a:gd name="connsiteY2" fmla="*/ 1487056 h 1487056"/>
                  <a:gd name="connsiteX3" fmla="*/ 409 w 1598300"/>
                  <a:gd name="connsiteY3" fmla="*/ 591129 h 1487056"/>
                  <a:gd name="connsiteX4" fmla="*/ 1589064 w 1598300"/>
                  <a:gd name="connsiteY4" fmla="*/ 0 h 1487056"/>
                  <a:gd name="connsiteX0" fmla="*/ 1580307 w 1589543"/>
                  <a:gd name="connsiteY0" fmla="*/ 0 h 1487056"/>
                  <a:gd name="connsiteX1" fmla="*/ 1589543 w 1589543"/>
                  <a:gd name="connsiteY1" fmla="*/ 1477819 h 1487056"/>
                  <a:gd name="connsiteX2" fmla="*/ 889 w 1589543"/>
                  <a:gd name="connsiteY2" fmla="*/ 1487056 h 1487056"/>
                  <a:gd name="connsiteX3" fmla="*/ 889 w 1589543"/>
                  <a:gd name="connsiteY3" fmla="*/ 591129 h 1487056"/>
                  <a:gd name="connsiteX4" fmla="*/ 1580307 w 1589543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68583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3921 w 1588654"/>
                  <a:gd name="connsiteY3" fmla="*/ 591129 h 1487056"/>
                  <a:gd name="connsiteX4" fmla="*/ 1579418 w 1588654"/>
                  <a:gd name="connsiteY4" fmla="*/ 0 h 1487056"/>
                  <a:gd name="connsiteX0" fmla="*/ 1581566 w 1590802"/>
                  <a:gd name="connsiteY0" fmla="*/ 0 h 1487056"/>
                  <a:gd name="connsiteX1" fmla="*/ 1590802 w 1590802"/>
                  <a:gd name="connsiteY1" fmla="*/ 1487056 h 1487056"/>
                  <a:gd name="connsiteX2" fmla="*/ 2148 w 1590802"/>
                  <a:gd name="connsiteY2" fmla="*/ 1487056 h 1487056"/>
                  <a:gd name="connsiteX3" fmla="*/ 753 w 1590802"/>
                  <a:gd name="connsiteY3" fmla="*/ 596445 h 1487056"/>
                  <a:gd name="connsiteX4" fmla="*/ 1581566 w 1590802"/>
                  <a:gd name="connsiteY4" fmla="*/ 0 h 1487056"/>
                  <a:gd name="connsiteX0" fmla="*/ 1592198 w 1592951"/>
                  <a:gd name="connsiteY0" fmla="*/ 0 h 1487056"/>
                  <a:gd name="connsiteX1" fmla="*/ 1590802 w 1592951"/>
                  <a:gd name="connsiteY1" fmla="*/ 1487056 h 1487056"/>
                  <a:gd name="connsiteX2" fmla="*/ 2148 w 1592951"/>
                  <a:gd name="connsiteY2" fmla="*/ 1487056 h 1487056"/>
                  <a:gd name="connsiteX3" fmla="*/ 753 w 1592951"/>
                  <a:gd name="connsiteY3" fmla="*/ 596445 h 1487056"/>
                  <a:gd name="connsiteX4" fmla="*/ 1592198 w 1592951"/>
                  <a:gd name="connsiteY4" fmla="*/ 0 h 14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2951" h="1487056">
                    <a:moveTo>
                      <a:pt x="1592198" y="0"/>
                    </a:moveTo>
                    <a:cubicBezTo>
                      <a:pt x="1595277" y="498764"/>
                      <a:pt x="1587723" y="988292"/>
                      <a:pt x="1590802" y="1487056"/>
                    </a:cubicBezTo>
                    <a:lnTo>
                      <a:pt x="2148" y="1487056"/>
                    </a:lnTo>
                    <a:cubicBezTo>
                      <a:pt x="5227" y="1191492"/>
                      <a:pt x="-2326" y="892009"/>
                      <a:pt x="753" y="596445"/>
                    </a:cubicBezTo>
                    <a:lnTo>
                      <a:pt x="1592198" y="0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xmlns="" id="{3DF45A5F-79B6-43B9-BCA2-EF53E3873FC6}"/>
                </a:ext>
              </a:extLst>
            </p:cNvPr>
            <p:cNvGrpSpPr/>
            <p:nvPr/>
          </p:nvGrpSpPr>
          <p:grpSpPr>
            <a:xfrm>
              <a:off x="6127624" y="4215798"/>
              <a:ext cx="1373245" cy="1296183"/>
              <a:chOff x="3643287" y="4449357"/>
              <a:chExt cx="1373245" cy="1296183"/>
            </a:xfrm>
          </p:grpSpPr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xmlns="" id="{B69A08C7-F0CF-42F4-AB00-3C0D6348B79A}"/>
                  </a:ext>
                </a:extLst>
              </p:cNvPr>
              <p:cNvSpPr/>
              <p:nvPr/>
            </p:nvSpPr>
            <p:spPr bwMode="auto">
              <a:xfrm>
                <a:off x="3643287" y="4456740"/>
                <a:ext cx="1368000" cy="1288800"/>
              </a:xfrm>
              <a:custGeom>
                <a:avLst/>
                <a:gdLst>
                  <a:gd name="connsiteX0" fmla="*/ 1381125 w 1381125"/>
                  <a:gd name="connsiteY0" fmla="*/ 0 h 1304925"/>
                  <a:gd name="connsiteX1" fmla="*/ 0 w 1381125"/>
                  <a:gd name="connsiteY1" fmla="*/ 895350 h 1304925"/>
                  <a:gd name="connsiteX2" fmla="*/ 1381125 w 1381125"/>
                  <a:gd name="connsiteY2" fmla="*/ 1304925 h 1304925"/>
                  <a:gd name="connsiteX0" fmla="*/ 1390650 w 1390650"/>
                  <a:gd name="connsiteY0" fmla="*/ 0 h 1276350"/>
                  <a:gd name="connsiteX1" fmla="*/ 0 w 1390650"/>
                  <a:gd name="connsiteY1" fmla="*/ 866775 h 1276350"/>
                  <a:gd name="connsiteX2" fmla="*/ 1381125 w 1390650"/>
                  <a:gd name="connsiteY2" fmla="*/ 1276350 h 1276350"/>
                  <a:gd name="connsiteX0" fmla="*/ 1371600 w 1381125"/>
                  <a:gd name="connsiteY0" fmla="*/ 0 h 1276350"/>
                  <a:gd name="connsiteX1" fmla="*/ 0 w 1381125"/>
                  <a:gd name="connsiteY1" fmla="*/ 866775 h 1276350"/>
                  <a:gd name="connsiteX2" fmla="*/ 1381125 w 1381125"/>
                  <a:gd name="connsiteY2" fmla="*/ 1276350 h 1276350"/>
                  <a:gd name="connsiteX0" fmla="*/ 1381649 w 1381649"/>
                  <a:gd name="connsiteY0" fmla="*/ 0 h 1281374"/>
                  <a:gd name="connsiteX1" fmla="*/ 0 w 1381649"/>
                  <a:gd name="connsiteY1" fmla="*/ 871799 h 1281374"/>
                  <a:gd name="connsiteX2" fmla="*/ 1381125 w 1381649"/>
                  <a:gd name="connsiteY2" fmla="*/ 1281374 h 1281374"/>
                  <a:gd name="connsiteX0" fmla="*/ 1370318 w 1381125"/>
                  <a:gd name="connsiteY0" fmla="*/ 0 h 1270281"/>
                  <a:gd name="connsiteX1" fmla="*/ 0 w 1381125"/>
                  <a:gd name="connsiteY1" fmla="*/ 860706 h 1270281"/>
                  <a:gd name="connsiteX2" fmla="*/ 1381125 w 1381125"/>
                  <a:gd name="connsiteY2" fmla="*/ 1270281 h 1270281"/>
                  <a:gd name="connsiteX0" fmla="*/ 1375984 w 1381125"/>
                  <a:gd name="connsiteY0" fmla="*/ 0 h 1259189"/>
                  <a:gd name="connsiteX1" fmla="*/ 0 w 1381125"/>
                  <a:gd name="connsiteY1" fmla="*/ 849614 h 1259189"/>
                  <a:gd name="connsiteX2" fmla="*/ 1381125 w 1381125"/>
                  <a:gd name="connsiteY2" fmla="*/ 1259189 h 1259189"/>
                  <a:gd name="connsiteX0" fmla="*/ 1364653 w 1381125"/>
                  <a:gd name="connsiteY0" fmla="*/ 0 h 1264736"/>
                  <a:gd name="connsiteX1" fmla="*/ 0 w 1381125"/>
                  <a:gd name="connsiteY1" fmla="*/ 855161 h 1264736"/>
                  <a:gd name="connsiteX2" fmla="*/ 1381125 w 1381125"/>
                  <a:gd name="connsiteY2" fmla="*/ 1264736 h 1264736"/>
                  <a:gd name="connsiteX0" fmla="*/ 1370319 w 1381125"/>
                  <a:gd name="connsiteY0" fmla="*/ 0 h 1264736"/>
                  <a:gd name="connsiteX1" fmla="*/ 0 w 1381125"/>
                  <a:gd name="connsiteY1" fmla="*/ 855161 h 1264736"/>
                  <a:gd name="connsiteX2" fmla="*/ 1381125 w 1381125"/>
                  <a:gd name="connsiteY2" fmla="*/ 1264736 h 1264736"/>
                  <a:gd name="connsiteX0" fmla="*/ 1387910 w 1387910"/>
                  <a:gd name="connsiteY0" fmla="*/ 0 h 1264736"/>
                  <a:gd name="connsiteX1" fmla="*/ 0 w 1387910"/>
                  <a:gd name="connsiteY1" fmla="*/ 855161 h 1264736"/>
                  <a:gd name="connsiteX2" fmla="*/ 1381125 w 1387910"/>
                  <a:gd name="connsiteY2" fmla="*/ 1264736 h 1264736"/>
                  <a:gd name="connsiteX0" fmla="*/ 1393576 w 1393576"/>
                  <a:gd name="connsiteY0" fmla="*/ 0 h 1259261"/>
                  <a:gd name="connsiteX1" fmla="*/ 0 w 1393576"/>
                  <a:gd name="connsiteY1" fmla="*/ 849686 h 1259261"/>
                  <a:gd name="connsiteX2" fmla="*/ 1381125 w 1393576"/>
                  <a:gd name="connsiteY2" fmla="*/ 1259261 h 1259261"/>
                  <a:gd name="connsiteX0" fmla="*/ 1399242 w 1399242"/>
                  <a:gd name="connsiteY0" fmla="*/ 0 h 1253787"/>
                  <a:gd name="connsiteX1" fmla="*/ 0 w 1399242"/>
                  <a:gd name="connsiteY1" fmla="*/ 844212 h 1253787"/>
                  <a:gd name="connsiteX2" fmla="*/ 1381125 w 1399242"/>
                  <a:gd name="connsiteY2" fmla="*/ 1253787 h 1253787"/>
                  <a:gd name="connsiteX0" fmla="*/ 1393576 w 1393576"/>
                  <a:gd name="connsiteY0" fmla="*/ 0 h 1253787"/>
                  <a:gd name="connsiteX1" fmla="*/ 0 w 1393576"/>
                  <a:gd name="connsiteY1" fmla="*/ 844212 h 1253787"/>
                  <a:gd name="connsiteX2" fmla="*/ 1381125 w 1393576"/>
                  <a:gd name="connsiteY2" fmla="*/ 1253787 h 1253787"/>
                  <a:gd name="connsiteX0" fmla="*/ 1387910 w 1387910"/>
                  <a:gd name="connsiteY0" fmla="*/ 0 h 1248313"/>
                  <a:gd name="connsiteX1" fmla="*/ 0 w 1387910"/>
                  <a:gd name="connsiteY1" fmla="*/ 838738 h 1248313"/>
                  <a:gd name="connsiteX2" fmla="*/ 1381125 w 1387910"/>
                  <a:gd name="connsiteY2" fmla="*/ 1248313 h 1248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87910" h="1248313">
                    <a:moveTo>
                      <a:pt x="1387910" y="0"/>
                    </a:moveTo>
                    <a:lnTo>
                      <a:pt x="0" y="838738"/>
                    </a:lnTo>
                    <a:lnTo>
                      <a:pt x="1381125" y="1248313"/>
                    </a:ln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xmlns="" id="{5B17E369-E9A5-4A68-80E6-11B03641A9EC}"/>
                  </a:ext>
                </a:extLst>
              </p:cNvPr>
              <p:cNvSpPr/>
              <p:nvPr/>
            </p:nvSpPr>
            <p:spPr bwMode="auto">
              <a:xfrm>
                <a:off x="3648532" y="4449357"/>
                <a:ext cx="1368000" cy="1296000"/>
              </a:xfrm>
              <a:custGeom>
                <a:avLst/>
                <a:gdLst>
                  <a:gd name="connsiteX0" fmla="*/ 1579418 w 1588654"/>
                  <a:gd name="connsiteY0" fmla="*/ 0 h 1505528"/>
                  <a:gd name="connsiteX1" fmla="*/ 1588654 w 1588654"/>
                  <a:gd name="connsiteY1" fmla="*/ 1496291 h 1505528"/>
                  <a:gd name="connsiteX2" fmla="*/ 0 w 1588654"/>
                  <a:gd name="connsiteY2" fmla="*/ 1505528 h 1505528"/>
                  <a:gd name="connsiteX3" fmla="*/ 9236 w 1588654"/>
                  <a:gd name="connsiteY3" fmla="*/ 618837 h 1505528"/>
                  <a:gd name="connsiteX4" fmla="*/ 1579418 w 1588654"/>
                  <a:gd name="connsiteY4" fmla="*/ 0 h 1505528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6 w 1588654"/>
                  <a:gd name="connsiteY3" fmla="*/ 600365 h 1487056"/>
                  <a:gd name="connsiteX4" fmla="*/ 1579418 w 1588654"/>
                  <a:gd name="connsiteY4" fmla="*/ 0 h 1487056"/>
                  <a:gd name="connsiteX0" fmla="*/ 1589064 w 1598300"/>
                  <a:gd name="connsiteY0" fmla="*/ 0 h 1487056"/>
                  <a:gd name="connsiteX1" fmla="*/ 1598300 w 1598300"/>
                  <a:gd name="connsiteY1" fmla="*/ 1477819 h 1487056"/>
                  <a:gd name="connsiteX2" fmla="*/ 9646 w 1598300"/>
                  <a:gd name="connsiteY2" fmla="*/ 1487056 h 1487056"/>
                  <a:gd name="connsiteX3" fmla="*/ 409 w 1598300"/>
                  <a:gd name="connsiteY3" fmla="*/ 591129 h 1487056"/>
                  <a:gd name="connsiteX4" fmla="*/ 1589064 w 1598300"/>
                  <a:gd name="connsiteY4" fmla="*/ 0 h 1487056"/>
                  <a:gd name="connsiteX0" fmla="*/ 1580307 w 1589543"/>
                  <a:gd name="connsiteY0" fmla="*/ 0 h 1487056"/>
                  <a:gd name="connsiteX1" fmla="*/ 1589543 w 1589543"/>
                  <a:gd name="connsiteY1" fmla="*/ 1477819 h 1487056"/>
                  <a:gd name="connsiteX2" fmla="*/ 889 w 1589543"/>
                  <a:gd name="connsiteY2" fmla="*/ 1487056 h 1487056"/>
                  <a:gd name="connsiteX3" fmla="*/ 889 w 1589543"/>
                  <a:gd name="connsiteY3" fmla="*/ 591129 h 1487056"/>
                  <a:gd name="connsiteX4" fmla="*/ 1580307 w 1589543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68583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3921 w 1588654"/>
                  <a:gd name="connsiteY3" fmla="*/ 591129 h 1487056"/>
                  <a:gd name="connsiteX4" fmla="*/ 1579418 w 1588654"/>
                  <a:gd name="connsiteY4" fmla="*/ 0 h 1487056"/>
                  <a:gd name="connsiteX0" fmla="*/ 1581566 w 1590802"/>
                  <a:gd name="connsiteY0" fmla="*/ 0 h 1487056"/>
                  <a:gd name="connsiteX1" fmla="*/ 1590802 w 1590802"/>
                  <a:gd name="connsiteY1" fmla="*/ 1487056 h 1487056"/>
                  <a:gd name="connsiteX2" fmla="*/ 2148 w 1590802"/>
                  <a:gd name="connsiteY2" fmla="*/ 1487056 h 1487056"/>
                  <a:gd name="connsiteX3" fmla="*/ 753 w 1590802"/>
                  <a:gd name="connsiteY3" fmla="*/ 596445 h 1487056"/>
                  <a:gd name="connsiteX4" fmla="*/ 1581566 w 1590802"/>
                  <a:gd name="connsiteY4" fmla="*/ 0 h 1487056"/>
                  <a:gd name="connsiteX0" fmla="*/ 1592198 w 1592951"/>
                  <a:gd name="connsiteY0" fmla="*/ 0 h 1487056"/>
                  <a:gd name="connsiteX1" fmla="*/ 1590802 w 1592951"/>
                  <a:gd name="connsiteY1" fmla="*/ 1487056 h 1487056"/>
                  <a:gd name="connsiteX2" fmla="*/ 2148 w 1592951"/>
                  <a:gd name="connsiteY2" fmla="*/ 1487056 h 1487056"/>
                  <a:gd name="connsiteX3" fmla="*/ 753 w 1592951"/>
                  <a:gd name="connsiteY3" fmla="*/ 596445 h 1487056"/>
                  <a:gd name="connsiteX4" fmla="*/ 1592198 w 1592951"/>
                  <a:gd name="connsiteY4" fmla="*/ 0 h 14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2951" h="1487056">
                    <a:moveTo>
                      <a:pt x="1592198" y="0"/>
                    </a:moveTo>
                    <a:cubicBezTo>
                      <a:pt x="1595277" y="498764"/>
                      <a:pt x="1587723" y="988292"/>
                      <a:pt x="1590802" y="1487056"/>
                    </a:cubicBezTo>
                    <a:lnTo>
                      <a:pt x="2148" y="1487056"/>
                    </a:lnTo>
                    <a:cubicBezTo>
                      <a:pt x="5227" y="1191492"/>
                      <a:pt x="-2326" y="892009"/>
                      <a:pt x="753" y="596445"/>
                    </a:cubicBezTo>
                    <a:lnTo>
                      <a:pt x="1592198" y="0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94" name="文字方塊 7">
              <a:extLst>
                <a:ext uri="{FF2B5EF4-FFF2-40B4-BE49-F238E27FC236}">
                  <a16:creationId xmlns:a16="http://schemas.microsoft.com/office/drawing/2014/main" xmlns="" id="{65D36A32-8996-45B2-ABB0-73F7BE201166}"/>
                </a:ext>
              </a:extLst>
            </p:cNvPr>
            <p:cNvSpPr txBox="1"/>
            <p:nvPr/>
          </p:nvSpPr>
          <p:spPr>
            <a:xfrm>
              <a:off x="1038091" y="5457372"/>
              <a:ext cx="9245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設計一</a:t>
              </a:r>
            </a:p>
          </p:txBody>
        </p:sp>
        <p:sp>
          <p:nvSpPr>
            <p:cNvPr id="95" name="文字方塊 7">
              <a:extLst>
                <a:ext uri="{FF2B5EF4-FFF2-40B4-BE49-F238E27FC236}">
                  <a16:creationId xmlns:a16="http://schemas.microsoft.com/office/drawing/2014/main" xmlns="" id="{4E62D1F4-0A12-414A-927F-B04601764487}"/>
                </a:ext>
              </a:extLst>
            </p:cNvPr>
            <p:cNvSpPr txBox="1"/>
            <p:nvPr/>
          </p:nvSpPr>
          <p:spPr>
            <a:xfrm>
              <a:off x="5243126" y="5414116"/>
              <a:ext cx="916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設計二</a:t>
              </a:r>
            </a:p>
          </p:txBody>
        </p:sp>
      </p:grpSp>
      <p:grpSp>
        <p:nvGrpSpPr>
          <p:cNvPr id="68" name="组合 67">
            <a:extLst>
              <a:ext uri="{FF2B5EF4-FFF2-40B4-BE49-F238E27FC236}">
                <a16:creationId xmlns:a16="http://schemas.microsoft.com/office/drawing/2014/main" xmlns="" id="{405104D6-81B6-4F34-88F5-B1B4B3130844}"/>
              </a:ext>
            </a:extLst>
          </p:cNvPr>
          <p:cNvGrpSpPr/>
          <p:nvPr/>
        </p:nvGrpSpPr>
        <p:grpSpPr>
          <a:xfrm>
            <a:off x="1378233" y="959175"/>
            <a:ext cx="6269446" cy="1580784"/>
            <a:chOff x="1370455" y="996119"/>
            <a:chExt cx="6496899" cy="1757444"/>
          </a:xfrm>
        </p:grpSpPr>
        <p:pic>
          <p:nvPicPr>
            <p:cNvPr id="69" name="图片 68">
              <a:extLst>
                <a:ext uri="{FF2B5EF4-FFF2-40B4-BE49-F238E27FC236}">
                  <a16:creationId xmlns:a16="http://schemas.microsoft.com/office/drawing/2014/main" xmlns="" id="{D3CDB158-77A9-417B-B949-B2281C9EB3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18410" y="1005831"/>
              <a:ext cx="2308187" cy="1747732"/>
            </a:xfrm>
            <a:prstGeom prst="rect">
              <a:avLst/>
            </a:prstGeom>
          </p:spPr>
        </p:pic>
        <p:pic>
          <p:nvPicPr>
            <p:cNvPr id="70" name="图片 69">
              <a:extLst>
                <a:ext uri="{FF2B5EF4-FFF2-40B4-BE49-F238E27FC236}">
                  <a16:creationId xmlns:a16="http://schemas.microsoft.com/office/drawing/2014/main" xmlns="" id="{2F7CF394-AB12-4021-9B1F-50991D85E3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13139" y="996119"/>
              <a:ext cx="1954215" cy="1710860"/>
            </a:xfrm>
            <a:prstGeom prst="rect">
              <a:avLst/>
            </a:prstGeom>
          </p:spPr>
        </p:pic>
        <p:sp>
          <p:nvSpPr>
            <p:cNvPr id="71" name="文字方塊 7">
              <a:extLst>
                <a:ext uri="{FF2B5EF4-FFF2-40B4-BE49-F238E27FC236}">
                  <a16:creationId xmlns:a16="http://schemas.microsoft.com/office/drawing/2014/main" xmlns="" id="{CEAC29BE-83D5-4218-A97E-A08D09855A92}"/>
                </a:ext>
              </a:extLst>
            </p:cNvPr>
            <p:cNvSpPr txBox="1"/>
            <p:nvPr/>
          </p:nvSpPr>
          <p:spPr>
            <a:xfrm>
              <a:off x="1370455" y="2335118"/>
              <a:ext cx="671509" cy="410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圖一</a:t>
              </a:r>
            </a:p>
          </p:txBody>
        </p:sp>
        <p:sp>
          <p:nvSpPr>
            <p:cNvPr id="72" name="文字方塊 7">
              <a:extLst>
                <a:ext uri="{FF2B5EF4-FFF2-40B4-BE49-F238E27FC236}">
                  <a16:creationId xmlns:a16="http://schemas.microsoft.com/office/drawing/2014/main" xmlns="" id="{F957F4E1-4556-46CB-85F1-3166F4A52656}"/>
                </a:ext>
              </a:extLst>
            </p:cNvPr>
            <p:cNvSpPr txBox="1"/>
            <p:nvPr/>
          </p:nvSpPr>
          <p:spPr>
            <a:xfrm>
              <a:off x="5290764" y="2212431"/>
              <a:ext cx="671509" cy="410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圖二</a:t>
              </a:r>
            </a:p>
          </p:txBody>
        </p:sp>
        <p:sp>
          <p:nvSpPr>
            <p:cNvPr id="73" name="箭头: 右 72">
              <a:extLst>
                <a:ext uri="{FF2B5EF4-FFF2-40B4-BE49-F238E27FC236}">
                  <a16:creationId xmlns:a16="http://schemas.microsoft.com/office/drawing/2014/main" xmlns="" id="{898CCB78-AFB2-4689-A33F-6D45051E7334}"/>
                </a:ext>
              </a:extLst>
            </p:cNvPr>
            <p:cNvSpPr/>
            <p:nvPr/>
          </p:nvSpPr>
          <p:spPr bwMode="auto">
            <a:xfrm>
              <a:off x="4801754" y="1815720"/>
              <a:ext cx="527918" cy="280936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26" name="Rectangle 12">
            <a:extLst>
              <a:ext uri="{FF2B5EF4-FFF2-40B4-BE49-F238E27FC236}">
                <a16:creationId xmlns:a16="http://schemas.microsoft.com/office/drawing/2014/main" xmlns="" id="{FCC9E302-C518-44B8-8C81-98DA7F84E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165" y="2570321"/>
            <a:ext cx="8210835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下圖顯示菲雅利用圖二梯形所設計的兩張賀卡。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534988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她認為兩個設計的陰影部分的面積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不一樣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</a:p>
          <a:p>
            <a:pPr indent="442913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同意嗎？試解釋。                     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en-US" altLang="zh-CN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4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9" name="Rectangle 5">
            <a:extLst>
              <a:ext uri="{FF2B5EF4-FFF2-40B4-BE49-F238E27FC236}">
                <a16:creationId xmlns:a16="http://schemas.microsoft.com/office/drawing/2014/main" xmlns="" id="{35D273F5-F767-45F7-9459-DB2346A2D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125" y="887738"/>
            <a:ext cx="94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AutoNum type="arabicPeriod" startAt="31"/>
            </a:pPr>
            <a:r>
              <a:rPr lang="zh-TW" altLang="zh-TW" sz="2800" dirty="0">
                <a:ea typeface="標楷體" panose="03000509000000000000" pitchFamily="65" charset="-120"/>
              </a:rPr>
              <a:t>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8" name="任意多边形 32">
            <a:extLst>
              <a:ext uri="{FF2B5EF4-FFF2-40B4-BE49-F238E27FC236}">
                <a16:creationId xmlns:a16="http://schemas.microsoft.com/office/drawing/2014/main" xmlns="" id="{FAEE17A9-9A82-4D9B-9898-09BCF0E1A753}"/>
              </a:ext>
            </a:extLst>
          </p:cNvPr>
          <p:cNvSpPr/>
          <p:nvPr/>
        </p:nvSpPr>
        <p:spPr bwMode="auto">
          <a:xfrm>
            <a:off x="1636355" y="3090177"/>
            <a:ext cx="6948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任意多边形 33">
            <a:extLst>
              <a:ext uri="{FF2B5EF4-FFF2-40B4-BE49-F238E27FC236}">
                <a16:creationId xmlns:a16="http://schemas.microsoft.com/office/drawing/2014/main" xmlns="" id="{94BA3339-29B1-4D26-AF91-84103A8584A7}"/>
              </a:ext>
            </a:extLst>
          </p:cNvPr>
          <p:cNvSpPr/>
          <p:nvPr/>
        </p:nvSpPr>
        <p:spPr bwMode="auto">
          <a:xfrm>
            <a:off x="2658619" y="3562556"/>
            <a:ext cx="4212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Rectangle 403">
            <a:extLst>
              <a:ext uri="{FF2B5EF4-FFF2-40B4-BE49-F238E27FC236}">
                <a16:creationId xmlns:a16="http://schemas.microsoft.com/office/drawing/2014/main" xmlns="" id="{ADED95D2-96B3-4799-ADD8-3FB592CF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932" y="5507962"/>
            <a:ext cx="7383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46" name="Rectangle 403">
            <a:extLst>
              <a:ext uri="{FF2B5EF4-FFF2-40B4-BE49-F238E27FC236}">
                <a16:creationId xmlns:a16="http://schemas.microsoft.com/office/drawing/2014/main" xmlns="" id="{9FF103B2-0DB9-4E88-89A3-260B5A2F0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6594" y="4751306"/>
            <a:ext cx="792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52" name="Rectangle 403">
            <a:extLst>
              <a:ext uri="{FF2B5EF4-FFF2-40B4-BE49-F238E27FC236}">
                <a16:creationId xmlns:a16="http://schemas.microsoft.com/office/drawing/2014/main" xmlns="" id="{EE0F9053-A2E1-4485-9D58-CDA10A0C7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707" y="4778329"/>
            <a:ext cx="792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54" name="Rectangle 403">
            <a:extLst>
              <a:ext uri="{FF2B5EF4-FFF2-40B4-BE49-F238E27FC236}">
                <a16:creationId xmlns:a16="http://schemas.microsoft.com/office/drawing/2014/main" xmlns="" id="{C3E37BCB-BCCD-43E0-8B0F-00B16E5D5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735" y="4653250"/>
            <a:ext cx="1281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10×10÷2</a:t>
            </a:r>
          </a:p>
        </p:txBody>
      </p:sp>
      <p:sp>
        <p:nvSpPr>
          <p:cNvPr id="55" name="Rectangle 403">
            <a:extLst>
              <a:ext uri="{FF2B5EF4-FFF2-40B4-BE49-F238E27FC236}">
                <a16:creationId xmlns:a16="http://schemas.microsoft.com/office/drawing/2014/main" xmlns="" id="{4E2DC869-B65D-4E26-B47F-AB34C9105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399" y="4163463"/>
            <a:ext cx="32021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zh-TW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每個陰影部分的面積是</a:t>
            </a:r>
            <a:r>
              <a:rPr lang="zh-CN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：</a:t>
            </a:r>
            <a:endParaRPr kumimoji="0" lang="en-US" altLang="zh-TW" sz="24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87" name="组合 86">
            <a:extLst>
              <a:ext uri="{FF2B5EF4-FFF2-40B4-BE49-F238E27FC236}">
                <a16:creationId xmlns:a16="http://schemas.microsoft.com/office/drawing/2014/main" xmlns="" id="{8EBAF764-9EF5-4041-9043-D96E44AA8A90}"/>
              </a:ext>
            </a:extLst>
          </p:cNvPr>
          <p:cNvGrpSpPr/>
          <p:nvPr/>
        </p:nvGrpSpPr>
        <p:grpSpPr>
          <a:xfrm>
            <a:off x="1937262" y="5385372"/>
            <a:ext cx="1364309" cy="157047"/>
            <a:chOff x="1923683" y="5567444"/>
            <a:chExt cx="1364309" cy="157047"/>
          </a:xfrm>
        </p:grpSpPr>
        <p:cxnSp>
          <p:nvCxnSpPr>
            <p:cNvPr id="82" name="直接连接符 81">
              <a:extLst>
                <a:ext uri="{FF2B5EF4-FFF2-40B4-BE49-F238E27FC236}">
                  <a16:creationId xmlns:a16="http://schemas.microsoft.com/office/drawing/2014/main" xmlns="" id="{B58D8429-1547-45DA-B7D9-F25EB7D5F08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3683" y="5724491"/>
              <a:ext cx="1364309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xmlns="" id="{2905CF65-EFE7-4331-A583-A3A990C1DE90}"/>
                </a:ext>
              </a:extLst>
            </p:cNvPr>
            <p:cNvSpPr/>
            <p:nvPr/>
          </p:nvSpPr>
          <p:spPr bwMode="auto">
            <a:xfrm rot="5400000">
              <a:off x="3141402" y="5567444"/>
              <a:ext cx="144000" cy="144000"/>
            </a:xfrm>
            <a:custGeom>
              <a:avLst/>
              <a:gdLst>
                <a:gd name="connsiteX0" fmla="*/ 0 w 748937"/>
                <a:gd name="connsiteY0" fmla="*/ 0 h 548640"/>
                <a:gd name="connsiteX1" fmla="*/ 0 w 748937"/>
                <a:gd name="connsiteY1" fmla="*/ 539931 h 548640"/>
                <a:gd name="connsiteX2" fmla="*/ 748937 w 748937"/>
                <a:gd name="connsiteY2" fmla="*/ 548640 h 548640"/>
                <a:gd name="connsiteX0" fmla="*/ 0 w 748937"/>
                <a:gd name="connsiteY0" fmla="*/ 0 h 540367"/>
                <a:gd name="connsiteX1" fmla="*/ 0 w 748937"/>
                <a:gd name="connsiteY1" fmla="*/ 539931 h 540367"/>
                <a:gd name="connsiteX2" fmla="*/ 748937 w 748937"/>
                <a:gd name="connsiteY2" fmla="*/ 540367 h 540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8937" h="540367">
                  <a:moveTo>
                    <a:pt x="0" y="0"/>
                  </a:moveTo>
                  <a:lnTo>
                    <a:pt x="0" y="539931"/>
                  </a:lnTo>
                  <a:lnTo>
                    <a:pt x="748937" y="540367"/>
                  </a:lnTo>
                </a:path>
              </a:pathLst>
            </a:custGeom>
            <a:noFill/>
            <a:ln w="19050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xmlns="" id="{082B80A0-2730-4389-99ED-CEC7F186CDA6}"/>
              </a:ext>
            </a:extLst>
          </p:cNvPr>
          <p:cNvGrpSpPr/>
          <p:nvPr/>
        </p:nvGrpSpPr>
        <p:grpSpPr>
          <a:xfrm>
            <a:off x="6139871" y="4931929"/>
            <a:ext cx="1364309" cy="156234"/>
            <a:chOff x="1139916" y="5567444"/>
            <a:chExt cx="1364309" cy="156234"/>
          </a:xfrm>
        </p:grpSpPr>
        <p:cxnSp>
          <p:nvCxnSpPr>
            <p:cNvPr id="89" name="直接连接符 88">
              <a:extLst>
                <a:ext uri="{FF2B5EF4-FFF2-40B4-BE49-F238E27FC236}">
                  <a16:creationId xmlns:a16="http://schemas.microsoft.com/office/drawing/2014/main" xmlns="" id="{8EE20606-2A64-4BC9-A9C2-993C9B2A06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39916" y="5723678"/>
              <a:ext cx="1364309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xmlns="" id="{7AA98358-BEC9-4FAE-8319-5413D6926F0E}"/>
                </a:ext>
              </a:extLst>
            </p:cNvPr>
            <p:cNvSpPr/>
            <p:nvPr/>
          </p:nvSpPr>
          <p:spPr bwMode="auto">
            <a:xfrm rot="5400000">
              <a:off x="2357626" y="5567444"/>
              <a:ext cx="144000" cy="144000"/>
            </a:xfrm>
            <a:custGeom>
              <a:avLst/>
              <a:gdLst>
                <a:gd name="connsiteX0" fmla="*/ 0 w 748937"/>
                <a:gd name="connsiteY0" fmla="*/ 0 h 548640"/>
                <a:gd name="connsiteX1" fmla="*/ 0 w 748937"/>
                <a:gd name="connsiteY1" fmla="*/ 539931 h 548640"/>
                <a:gd name="connsiteX2" fmla="*/ 748937 w 748937"/>
                <a:gd name="connsiteY2" fmla="*/ 548640 h 548640"/>
                <a:gd name="connsiteX0" fmla="*/ 0 w 748937"/>
                <a:gd name="connsiteY0" fmla="*/ 0 h 540367"/>
                <a:gd name="connsiteX1" fmla="*/ 0 w 748937"/>
                <a:gd name="connsiteY1" fmla="*/ 539931 h 540367"/>
                <a:gd name="connsiteX2" fmla="*/ 748937 w 748937"/>
                <a:gd name="connsiteY2" fmla="*/ 540367 h 540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8937" h="540367">
                  <a:moveTo>
                    <a:pt x="0" y="0"/>
                  </a:moveTo>
                  <a:lnTo>
                    <a:pt x="0" y="539931"/>
                  </a:lnTo>
                  <a:lnTo>
                    <a:pt x="748937" y="540367"/>
                  </a:lnTo>
                </a:path>
              </a:pathLst>
            </a:custGeom>
            <a:noFill/>
            <a:ln w="19050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91" name="矩形 90">
            <a:extLst>
              <a:ext uri="{FF2B5EF4-FFF2-40B4-BE49-F238E27FC236}">
                <a16:creationId xmlns:a16="http://schemas.microsoft.com/office/drawing/2014/main" xmlns="" id="{5B3AFAFF-32A0-43DC-BA5E-0E36AD837FD8}"/>
              </a:ext>
            </a:extLst>
          </p:cNvPr>
          <p:cNvSpPr/>
          <p:nvPr/>
        </p:nvSpPr>
        <p:spPr bwMode="auto">
          <a:xfrm>
            <a:off x="5753171" y="887738"/>
            <a:ext cx="1903217" cy="1627738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3" name="Rectangle 403">
            <a:extLst>
              <a:ext uri="{FF2B5EF4-FFF2-40B4-BE49-F238E27FC236}">
                <a16:creationId xmlns:a16="http://schemas.microsoft.com/office/drawing/2014/main" xmlns="" id="{77E02879-8C9B-4A63-B67E-33690A277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9199" y="5108995"/>
            <a:ext cx="1453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50(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cm</a:t>
            </a:r>
            <a:r>
              <a:rPr lang="en-US" altLang="zh-TW" sz="240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7" name="Rectangle 403">
            <a:extLst>
              <a:ext uri="{FF2B5EF4-FFF2-40B4-BE49-F238E27FC236}">
                <a16:creationId xmlns:a16="http://schemas.microsoft.com/office/drawing/2014/main" xmlns="" id="{64DD3137-001D-4EF0-8D68-ADF84E7DA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647" y="5473631"/>
            <a:ext cx="7746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EBED0C76-0BCB-440F-9ED3-C18B5C205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9199" y="3688512"/>
            <a:ext cx="3233508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三角形的面積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底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÷2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0068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481E-6 L -0.00017 -0.06342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/>
      <p:bldP spid="46" grpId="0"/>
      <p:bldP spid="52" grpId="0"/>
      <p:bldP spid="54" grpId="0"/>
      <p:bldP spid="55" grpId="0"/>
      <p:bldP spid="91" grpId="0" animBg="1"/>
      <p:bldP spid="91" grpId="1" animBg="1"/>
      <p:bldP spid="93" grpId="0"/>
      <p:bldP spid="47" grpId="0"/>
      <p:bldP spid="47" grpId="1"/>
      <p:bldP spid="3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>
            <a:extLst>
              <a:ext uri="{FF2B5EF4-FFF2-40B4-BE49-F238E27FC236}">
                <a16:creationId xmlns:a16="http://schemas.microsoft.com/office/drawing/2014/main" xmlns="" id="{70222BD6-7B3C-4780-94ED-866AF126C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86" y="835416"/>
            <a:ext cx="8122489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下圖顯示菲雅利用圖二梯形所設計的兩張賀卡。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534988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她認為兩個設計的陰影部分的面積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不一樣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</a:p>
          <a:p>
            <a:pPr indent="442913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同意嗎？試解釋。                     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en-US" altLang="zh-CN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任意多边形 32">
            <a:extLst>
              <a:ext uri="{FF2B5EF4-FFF2-40B4-BE49-F238E27FC236}">
                <a16:creationId xmlns:a16="http://schemas.microsoft.com/office/drawing/2014/main" xmlns="" id="{CEDB2B48-529C-47B3-85E6-0597236B498F}"/>
              </a:ext>
            </a:extLst>
          </p:cNvPr>
          <p:cNvSpPr/>
          <p:nvPr/>
        </p:nvSpPr>
        <p:spPr bwMode="auto">
          <a:xfrm>
            <a:off x="1392673" y="1332959"/>
            <a:ext cx="7056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任意多边形 33">
            <a:extLst>
              <a:ext uri="{FF2B5EF4-FFF2-40B4-BE49-F238E27FC236}">
                <a16:creationId xmlns:a16="http://schemas.microsoft.com/office/drawing/2014/main" xmlns="" id="{96B463A6-E831-49B0-AF9D-B3B1FFCADAC4}"/>
              </a:ext>
            </a:extLst>
          </p:cNvPr>
          <p:cNvSpPr/>
          <p:nvPr/>
        </p:nvSpPr>
        <p:spPr bwMode="auto">
          <a:xfrm>
            <a:off x="2512695" y="1828468"/>
            <a:ext cx="4248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xmlns="" id="{3EA3A65E-4AC0-4CD9-9BE6-A9F56DFA9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069" y="4085969"/>
            <a:ext cx="8122489" cy="208980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0"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600" dirty="0">
                <a:ea typeface="標楷體" panose="03000509000000000000" pitchFamily="65" charset="-120"/>
              </a:rPr>
              <a:t>因為</a:t>
            </a:r>
            <a:endParaRPr lang="en-US" altLang="zh-TW" sz="26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en-US" altLang="zh-TW" sz="26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6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600" dirty="0">
                <a:ea typeface="標楷體" panose="03000509000000000000" pitchFamily="65" charset="-120"/>
              </a:rPr>
              <a:t>　　* 同意 </a:t>
            </a:r>
            <a:r>
              <a:rPr lang="en-US" altLang="zh-TW" sz="2600" dirty="0">
                <a:ea typeface="標楷體" panose="03000509000000000000" pitchFamily="65" charset="-120"/>
              </a:rPr>
              <a:t>/</a:t>
            </a:r>
            <a:r>
              <a:rPr lang="zh-TW" altLang="en-US" sz="2600" dirty="0">
                <a:ea typeface="標楷體" panose="03000509000000000000" pitchFamily="65" charset="-120"/>
              </a:rPr>
              <a:t> 不同意 </a:t>
            </a:r>
            <a:r>
              <a:rPr lang="zh-TW" altLang="en-US" sz="2600" dirty="0" smtClean="0">
                <a:ea typeface="標楷體" panose="03000509000000000000" pitchFamily="65" charset="-120"/>
              </a:rPr>
              <a:t> </a:t>
            </a:r>
            <a:r>
              <a:rPr lang="en-US" altLang="zh-TW" sz="2600" dirty="0" smtClean="0"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ea typeface="標楷體" panose="03000509000000000000" pitchFamily="65" charset="-120"/>
              </a:rPr>
              <a:t>*圈出答案</a:t>
            </a:r>
            <a:r>
              <a:rPr lang="en-US" altLang="zh-TW" sz="2600" dirty="0">
                <a:ea typeface="標楷體" panose="03000509000000000000" pitchFamily="65" charset="-120"/>
              </a:rPr>
              <a:t>)</a:t>
            </a:r>
            <a:endParaRPr lang="zh-TW" altLang="en-US" sz="2600" dirty="0">
              <a:ea typeface="標楷體" panose="03000509000000000000" pitchFamily="65" charset="-120"/>
            </a:endParaRPr>
          </a:p>
        </p:txBody>
      </p:sp>
      <p:sp>
        <p:nvSpPr>
          <p:cNvPr id="31" name="Rectangle 403">
            <a:extLst>
              <a:ext uri="{FF2B5EF4-FFF2-40B4-BE49-F238E27FC236}">
                <a16:creationId xmlns:a16="http://schemas.microsoft.com/office/drawing/2014/main" xmlns="" id="{7B4AF14A-9D17-4F74-A9D5-F6EEB8834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5452" y="4085171"/>
            <a:ext cx="72721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陰影部分都是底為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10cm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、高為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10cm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的三角形，</a:t>
            </a:r>
            <a:endParaRPr lang="en-US" altLang="zh-TW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03">
            <a:extLst>
              <a:ext uri="{FF2B5EF4-FFF2-40B4-BE49-F238E27FC236}">
                <a16:creationId xmlns:a16="http://schemas.microsoft.com/office/drawing/2014/main" xmlns="" id="{25325419-3BE7-4EF9-A29B-2FB55F38E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075" y="4619266"/>
            <a:ext cx="526824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面積都是：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10×10÷2 = 50(cm</a:t>
            </a: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</a:rPr>
              <a:t>²</a:t>
            </a:r>
            <a:r>
              <a:rPr lang="en-US" altLang="zh-TW" sz="26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en-US" altLang="zh-CN" sz="26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xmlns="" id="{9DAA372B-0A31-4ED2-8344-D49B3D02453F}"/>
              </a:ext>
            </a:extLst>
          </p:cNvPr>
          <p:cNvSpPr/>
          <p:nvPr/>
        </p:nvSpPr>
        <p:spPr bwMode="auto">
          <a:xfrm>
            <a:off x="2874609" y="5710364"/>
            <a:ext cx="1144942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Rectangle 403">
            <a:extLst>
              <a:ext uri="{FF2B5EF4-FFF2-40B4-BE49-F238E27FC236}">
                <a16:creationId xmlns:a16="http://schemas.microsoft.com/office/drawing/2014/main" xmlns="" id="{5E86EBF9-8DF1-48A1-94DD-7C4E58CA7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075" y="5184021"/>
            <a:ext cx="316159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TW" sz="22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2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)</a:t>
            </a:r>
            <a:endParaRPr kumimoji="0" lang="en-US" altLang="zh-TW" sz="22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xmlns="" id="{7ED0D87B-E5FB-4F2B-850E-DCA851E13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5759" y="4072978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9" name="Rectangle 8">
            <a:extLst>
              <a:ext uri="{FF2B5EF4-FFF2-40B4-BE49-F238E27FC236}">
                <a16:creationId xmlns:a16="http://schemas.microsoft.com/office/drawing/2014/main" xmlns="" id="{F37337AF-08E5-4A6C-AF8B-E6145A717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5759" y="4648223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xmlns="" id="{637CFCB0-00A9-41CE-8494-3ABDA22FD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4198" y="5624639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xmlns="" id="{F72DDF25-193D-479B-8E72-21C805998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125" y="887738"/>
            <a:ext cx="94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AutoNum type="arabicPeriod" startAt="31"/>
            </a:pPr>
            <a:r>
              <a:rPr lang="zh-TW" altLang="zh-TW" sz="2800" dirty="0">
                <a:ea typeface="標楷體" panose="03000509000000000000" pitchFamily="65" charset="-120"/>
              </a:rPr>
              <a:t>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xmlns="" id="{75D306F7-DDFB-443A-B5BD-8826A47332F7}"/>
              </a:ext>
            </a:extLst>
          </p:cNvPr>
          <p:cNvGrpSpPr/>
          <p:nvPr/>
        </p:nvGrpSpPr>
        <p:grpSpPr>
          <a:xfrm>
            <a:off x="1038091" y="2386998"/>
            <a:ext cx="6462778" cy="1610906"/>
            <a:chOff x="1038091" y="4215798"/>
            <a:chExt cx="6462778" cy="1610906"/>
          </a:xfrm>
        </p:grpSpPr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xmlns="" id="{7A55AFD4-A4F3-4550-9872-3F4C41DE9C8D}"/>
                </a:ext>
              </a:extLst>
            </p:cNvPr>
            <p:cNvGrpSpPr/>
            <p:nvPr/>
          </p:nvGrpSpPr>
          <p:grpSpPr>
            <a:xfrm>
              <a:off x="1930547" y="4245606"/>
              <a:ext cx="1368000" cy="1296000"/>
              <a:chOff x="897705" y="4402649"/>
              <a:chExt cx="1368000" cy="1296000"/>
            </a:xfrm>
          </p:grpSpPr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xmlns="" id="{006ABC23-F2B7-4BCE-9E93-F3D2604C30EA}"/>
                  </a:ext>
                </a:extLst>
              </p:cNvPr>
              <p:cNvSpPr/>
              <p:nvPr/>
            </p:nvSpPr>
            <p:spPr bwMode="auto">
              <a:xfrm>
                <a:off x="897705" y="4407052"/>
                <a:ext cx="1368000" cy="1290391"/>
              </a:xfrm>
              <a:custGeom>
                <a:avLst/>
                <a:gdLst>
                  <a:gd name="connsiteX0" fmla="*/ 1381125 w 1381125"/>
                  <a:gd name="connsiteY0" fmla="*/ 0 h 1304925"/>
                  <a:gd name="connsiteX1" fmla="*/ 0 w 1381125"/>
                  <a:gd name="connsiteY1" fmla="*/ 895350 h 1304925"/>
                  <a:gd name="connsiteX2" fmla="*/ 1381125 w 1381125"/>
                  <a:gd name="connsiteY2" fmla="*/ 1304925 h 1304925"/>
                  <a:gd name="connsiteX0" fmla="*/ 1381125 w 1381125"/>
                  <a:gd name="connsiteY0" fmla="*/ 0 h 1314450"/>
                  <a:gd name="connsiteX1" fmla="*/ 0 w 1381125"/>
                  <a:gd name="connsiteY1" fmla="*/ 1314450 h 1314450"/>
                  <a:gd name="connsiteX2" fmla="*/ 1381125 w 1381125"/>
                  <a:gd name="connsiteY2" fmla="*/ 1304925 h 1314450"/>
                  <a:gd name="connsiteX0" fmla="*/ 1381125 w 1381125"/>
                  <a:gd name="connsiteY0" fmla="*/ 0 h 1323975"/>
                  <a:gd name="connsiteX1" fmla="*/ 0 w 1381125"/>
                  <a:gd name="connsiteY1" fmla="*/ 1323975 h 1323975"/>
                  <a:gd name="connsiteX2" fmla="*/ 1381125 w 1381125"/>
                  <a:gd name="connsiteY2" fmla="*/ 1304925 h 1323975"/>
                  <a:gd name="connsiteX0" fmla="*/ 1381125 w 1381125"/>
                  <a:gd name="connsiteY0" fmla="*/ 0 h 1314450"/>
                  <a:gd name="connsiteX1" fmla="*/ 0 w 1381125"/>
                  <a:gd name="connsiteY1" fmla="*/ 1314450 h 1314450"/>
                  <a:gd name="connsiteX2" fmla="*/ 1381125 w 1381125"/>
                  <a:gd name="connsiteY2" fmla="*/ 1304925 h 1314450"/>
                  <a:gd name="connsiteX0" fmla="*/ 1381125 w 1381125"/>
                  <a:gd name="connsiteY0" fmla="*/ 0 h 1343025"/>
                  <a:gd name="connsiteX1" fmla="*/ 0 w 1381125"/>
                  <a:gd name="connsiteY1" fmla="*/ 1343025 h 1343025"/>
                  <a:gd name="connsiteX2" fmla="*/ 1381125 w 1381125"/>
                  <a:gd name="connsiteY2" fmla="*/ 1304925 h 1343025"/>
                  <a:gd name="connsiteX0" fmla="*/ 1381125 w 1381125"/>
                  <a:gd name="connsiteY0" fmla="*/ 0 h 1333500"/>
                  <a:gd name="connsiteX1" fmla="*/ 0 w 1381125"/>
                  <a:gd name="connsiteY1" fmla="*/ 1333500 h 1333500"/>
                  <a:gd name="connsiteX2" fmla="*/ 1381125 w 1381125"/>
                  <a:gd name="connsiteY2" fmla="*/ 1304925 h 1333500"/>
                  <a:gd name="connsiteX0" fmla="*/ 1362075 w 1362075"/>
                  <a:gd name="connsiteY0" fmla="*/ 0 h 1323975"/>
                  <a:gd name="connsiteX1" fmla="*/ 0 w 1362075"/>
                  <a:gd name="connsiteY1" fmla="*/ 1323975 h 1323975"/>
                  <a:gd name="connsiteX2" fmla="*/ 1362075 w 1362075"/>
                  <a:gd name="connsiteY2" fmla="*/ 1304925 h 1323975"/>
                  <a:gd name="connsiteX0" fmla="*/ 1362075 w 1362075"/>
                  <a:gd name="connsiteY0" fmla="*/ 0 h 1314450"/>
                  <a:gd name="connsiteX1" fmla="*/ 0 w 1362075"/>
                  <a:gd name="connsiteY1" fmla="*/ 1314450 h 1314450"/>
                  <a:gd name="connsiteX2" fmla="*/ 1362075 w 1362075"/>
                  <a:gd name="connsiteY2" fmla="*/ 1304925 h 131445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73294 w 1373294"/>
                  <a:gd name="connsiteY0" fmla="*/ 0 h 1331280"/>
                  <a:gd name="connsiteX1" fmla="*/ 0 w 1373294"/>
                  <a:gd name="connsiteY1" fmla="*/ 1331280 h 1331280"/>
                  <a:gd name="connsiteX2" fmla="*/ 1373294 w 1373294"/>
                  <a:gd name="connsiteY2" fmla="*/ 1304925 h 1331280"/>
                  <a:gd name="connsiteX0" fmla="*/ 1373294 w 1373294"/>
                  <a:gd name="connsiteY0" fmla="*/ 0 h 1320060"/>
                  <a:gd name="connsiteX1" fmla="*/ 0 w 1373294"/>
                  <a:gd name="connsiteY1" fmla="*/ 1320060 h 1320060"/>
                  <a:gd name="connsiteX2" fmla="*/ 1373294 w 1373294"/>
                  <a:gd name="connsiteY2" fmla="*/ 1304925 h 1320060"/>
                  <a:gd name="connsiteX0" fmla="*/ 1373294 w 1373294"/>
                  <a:gd name="connsiteY0" fmla="*/ 0 h 1331280"/>
                  <a:gd name="connsiteX1" fmla="*/ 0 w 1373294"/>
                  <a:gd name="connsiteY1" fmla="*/ 1331280 h 1331280"/>
                  <a:gd name="connsiteX2" fmla="*/ 1373294 w 1373294"/>
                  <a:gd name="connsiteY2" fmla="*/ 1304925 h 1331280"/>
                  <a:gd name="connsiteX0" fmla="*/ 1373294 w 1373294"/>
                  <a:gd name="connsiteY0" fmla="*/ 0 h 1336889"/>
                  <a:gd name="connsiteX1" fmla="*/ 0 w 1373294"/>
                  <a:gd name="connsiteY1" fmla="*/ 1336889 h 1336889"/>
                  <a:gd name="connsiteX2" fmla="*/ 1373294 w 1373294"/>
                  <a:gd name="connsiteY2" fmla="*/ 1304925 h 1336889"/>
                  <a:gd name="connsiteX0" fmla="*/ 1373294 w 1373294"/>
                  <a:gd name="connsiteY0" fmla="*/ 0 h 1325670"/>
                  <a:gd name="connsiteX1" fmla="*/ 0 w 1373294"/>
                  <a:gd name="connsiteY1" fmla="*/ 1325670 h 1325670"/>
                  <a:gd name="connsiteX2" fmla="*/ 1373294 w 1373294"/>
                  <a:gd name="connsiteY2" fmla="*/ 1304925 h 132567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62075 w 1362075"/>
                  <a:gd name="connsiteY0" fmla="*/ 0 h 1314450"/>
                  <a:gd name="connsiteX1" fmla="*/ 0 w 1362075"/>
                  <a:gd name="connsiteY1" fmla="*/ 1314450 h 1314450"/>
                  <a:gd name="connsiteX2" fmla="*/ 1362075 w 1362075"/>
                  <a:gd name="connsiteY2" fmla="*/ 1304925 h 1314450"/>
                  <a:gd name="connsiteX0" fmla="*/ 1367684 w 1367684"/>
                  <a:gd name="connsiteY0" fmla="*/ 0 h 1320060"/>
                  <a:gd name="connsiteX1" fmla="*/ 0 w 1367684"/>
                  <a:gd name="connsiteY1" fmla="*/ 1320060 h 1320060"/>
                  <a:gd name="connsiteX2" fmla="*/ 1367684 w 1367684"/>
                  <a:gd name="connsiteY2" fmla="*/ 1304925 h 1320060"/>
                  <a:gd name="connsiteX0" fmla="*/ 1367684 w 1367684"/>
                  <a:gd name="connsiteY0" fmla="*/ 0 h 1348109"/>
                  <a:gd name="connsiteX1" fmla="*/ 0 w 1367684"/>
                  <a:gd name="connsiteY1" fmla="*/ 1348109 h 1348109"/>
                  <a:gd name="connsiteX2" fmla="*/ 1367684 w 1367684"/>
                  <a:gd name="connsiteY2" fmla="*/ 1304925 h 1348109"/>
                  <a:gd name="connsiteX0" fmla="*/ 1373294 w 1373294"/>
                  <a:gd name="connsiteY0" fmla="*/ 0 h 1544453"/>
                  <a:gd name="connsiteX1" fmla="*/ 0 w 1373294"/>
                  <a:gd name="connsiteY1" fmla="*/ 1544453 h 1544453"/>
                  <a:gd name="connsiteX2" fmla="*/ 1373294 w 1373294"/>
                  <a:gd name="connsiteY2" fmla="*/ 1304925 h 1544453"/>
                  <a:gd name="connsiteX0" fmla="*/ 1384513 w 1384513"/>
                  <a:gd name="connsiteY0" fmla="*/ 0 h 1415427"/>
                  <a:gd name="connsiteX1" fmla="*/ 0 w 1384513"/>
                  <a:gd name="connsiteY1" fmla="*/ 1415427 h 1415427"/>
                  <a:gd name="connsiteX2" fmla="*/ 1384513 w 1384513"/>
                  <a:gd name="connsiteY2" fmla="*/ 1304925 h 1415427"/>
                  <a:gd name="connsiteX0" fmla="*/ 1384513 w 1384513"/>
                  <a:gd name="connsiteY0" fmla="*/ 0 h 1314450"/>
                  <a:gd name="connsiteX1" fmla="*/ 0 w 1384513"/>
                  <a:gd name="connsiteY1" fmla="*/ 1314450 h 1314450"/>
                  <a:gd name="connsiteX2" fmla="*/ 1384513 w 1384513"/>
                  <a:gd name="connsiteY2" fmla="*/ 1304925 h 1314450"/>
                  <a:gd name="connsiteX0" fmla="*/ 1384513 w 1384513"/>
                  <a:gd name="connsiteY0" fmla="*/ 0 h 1320060"/>
                  <a:gd name="connsiteX1" fmla="*/ 0 w 1384513"/>
                  <a:gd name="connsiteY1" fmla="*/ 1320060 h 1320060"/>
                  <a:gd name="connsiteX2" fmla="*/ 1384513 w 1384513"/>
                  <a:gd name="connsiteY2" fmla="*/ 1304925 h 1320060"/>
                  <a:gd name="connsiteX0" fmla="*/ 1378903 w 1378903"/>
                  <a:gd name="connsiteY0" fmla="*/ 0 h 1314450"/>
                  <a:gd name="connsiteX1" fmla="*/ 0 w 1378903"/>
                  <a:gd name="connsiteY1" fmla="*/ 1314450 h 1314450"/>
                  <a:gd name="connsiteX2" fmla="*/ 1378903 w 1378903"/>
                  <a:gd name="connsiteY2" fmla="*/ 1304925 h 1314450"/>
                  <a:gd name="connsiteX0" fmla="*/ 1378903 w 1378903"/>
                  <a:gd name="connsiteY0" fmla="*/ 0 h 1323975"/>
                  <a:gd name="connsiteX1" fmla="*/ 0 w 1378903"/>
                  <a:gd name="connsiteY1" fmla="*/ 1323975 h 1323975"/>
                  <a:gd name="connsiteX2" fmla="*/ 1378903 w 1378903"/>
                  <a:gd name="connsiteY2" fmla="*/ 1304925 h 1323975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304925 h 1314450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295400 h 1314450"/>
                  <a:gd name="connsiteX0" fmla="*/ 1369378 w 1369378"/>
                  <a:gd name="connsiteY0" fmla="*/ 0 h 1314450"/>
                  <a:gd name="connsiteX1" fmla="*/ 0 w 1369378"/>
                  <a:gd name="connsiteY1" fmla="*/ 1314450 h 1314450"/>
                  <a:gd name="connsiteX2" fmla="*/ 1369378 w 1369378"/>
                  <a:gd name="connsiteY2" fmla="*/ 1314450 h 1314450"/>
                  <a:gd name="connsiteX0" fmla="*/ 1369378 w 1369378"/>
                  <a:gd name="connsiteY0" fmla="*/ 0 h 1276350"/>
                  <a:gd name="connsiteX1" fmla="*/ 0 w 1369378"/>
                  <a:gd name="connsiteY1" fmla="*/ 1276350 h 1276350"/>
                  <a:gd name="connsiteX2" fmla="*/ 1369378 w 1369378"/>
                  <a:gd name="connsiteY2" fmla="*/ 1276350 h 1276350"/>
                  <a:gd name="connsiteX0" fmla="*/ 1378903 w 1378903"/>
                  <a:gd name="connsiteY0" fmla="*/ 0 h 1304925"/>
                  <a:gd name="connsiteX1" fmla="*/ 0 w 1378903"/>
                  <a:gd name="connsiteY1" fmla="*/ 1304925 h 1304925"/>
                  <a:gd name="connsiteX2" fmla="*/ 1369378 w 1378903"/>
                  <a:gd name="connsiteY2" fmla="*/ 1304925 h 1304925"/>
                  <a:gd name="connsiteX0" fmla="*/ 1378903 w 1378903"/>
                  <a:gd name="connsiteY0" fmla="*/ 0 h 1285875"/>
                  <a:gd name="connsiteX1" fmla="*/ 0 w 1378903"/>
                  <a:gd name="connsiteY1" fmla="*/ 1285875 h 1285875"/>
                  <a:gd name="connsiteX2" fmla="*/ 1369378 w 1378903"/>
                  <a:gd name="connsiteY2" fmla="*/ 1285875 h 1285875"/>
                  <a:gd name="connsiteX0" fmla="*/ 1378903 w 1378903"/>
                  <a:gd name="connsiteY0" fmla="*/ 0 h 1280310"/>
                  <a:gd name="connsiteX1" fmla="*/ 0 w 1378903"/>
                  <a:gd name="connsiteY1" fmla="*/ 1280310 h 1280310"/>
                  <a:gd name="connsiteX2" fmla="*/ 1369378 w 1378903"/>
                  <a:gd name="connsiteY2" fmla="*/ 1280310 h 1280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78903" h="1280310">
                    <a:moveTo>
                      <a:pt x="1378903" y="0"/>
                    </a:moveTo>
                    <a:lnTo>
                      <a:pt x="0" y="1280310"/>
                    </a:lnTo>
                    <a:lnTo>
                      <a:pt x="1369378" y="1280310"/>
                    </a:ln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xmlns="" id="{A90BFFFC-EFAF-4C3C-A308-D05DC39595C7}"/>
                  </a:ext>
                </a:extLst>
              </p:cNvPr>
              <p:cNvSpPr/>
              <p:nvPr/>
            </p:nvSpPr>
            <p:spPr bwMode="auto">
              <a:xfrm>
                <a:off x="897705" y="4402649"/>
                <a:ext cx="1368000" cy="1296000"/>
              </a:xfrm>
              <a:custGeom>
                <a:avLst/>
                <a:gdLst>
                  <a:gd name="connsiteX0" fmla="*/ 1579418 w 1588654"/>
                  <a:gd name="connsiteY0" fmla="*/ 0 h 1505528"/>
                  <a:gd name="connsiteX1" fmla="*/ 1588654 w 1588654"/>
                  <a:gd name="connsiteY1" fmla="*/ 1496291 h 1505528"/>
                  <a:gd name="connsiteX2" fmla="*/ 0 w 1588654"/>
                  <a:gd name="connsiteY2" fmla="*/ 1505528 h 1505528"/>
                  <a:gd name="connsiteX3" fmla="*/ 9236 w 1588654"/>
                  <a:gd name="connsiteY3" fmla="*/ 618837 h 1505528"/>
                  <a:gd name="connsiteX4" fmla="*/ 1579418 w 1588654"/>
                  <a:gd name="connsiteY4" fmla="*/ 0 h 1505528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6 w 1588654"/>
                  <a:gd name="connsiteY3" fmla="*/ 600365 h 1487056"/>
                  <a:gd name="connsiteX4" fmla="*/ 1579418 w 1588654"/>
                  <a:gd name="connsiteY4" fmla="*/ 0 h 1487056"/>
                  <a:gd name="connsiteX0" fmla="*/ 1589064 w 1598300"/>
                  <a:gd name="connsiteY0" fmla="*/ 0 h 1487056"/>
                  <a:gd name="connsiteX1" fmla="*/ 1598300 w 1598300"/>
                  <a:gd name="connsiteY1" fmla="*/ 1477819 h 1487056"/>
                  <a:gd name="connsiteX2" fmla="*/ 9646 w 1598300"/>
                  <a:gd name="connsiteY2" fmla="*/ 1487056 h 1487056"/>
                  <a:gd name="connsiteX3" fmla="*/ 409 w 1598300"/>
                  <a:gd name="connsiteY3" fmla="*/ 591129 h 1487056"/>
                  <a:gd name="connsiteX4" fmla="*/ 1589064 w 1598300"/>
                  <a:gd name="connsiteY4" fmla="*/ 0 h 1487056"/>
                  <a:gd name="connsiteX0" fmla="*/ 1580307 w 1589543"/>
                  <a:gd name="connsiteY0" fmla="*/ 0 h 1487056"/>
                  <a:gd name="connsiteX1" fmla="*/ 1589543 w 1589543"/>
                  <a:gd name="connsiteY1" fmla="*/ 1477819 h 1487056"/>
                  <a:gd name="connsiteX2" fmla="*/ 889 w 1589543"/>
                  <a:gd name="connsiteY2" fmla="*/ 1487056 h 1487056"/>
                  <a:gd name="connsiteX3" fmla="*/ 889 w 1589543"/>
                  <a:gd name="connsiteY3" fmla="*/ 591129 h 1487056"/>
                  <a:gd name="connsiteX4" fmla="*/ 1580307 w 1589543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68583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3921 w 1588654"/>
                  <a:gd name="connsiteY3" fmla="*/ 591129 h 1487056"/>
                  <a:gd name="connsiteX4" fmla="*/ 1579418 w 1588654"/>
                  <a:gd name="connsiteY4" fmla="*/ 0 h 1487056"/>
                  <a:gd name="connsiteX0" fmla="*/ 1581566 w 1590802"/>
                  <a:gd name="connsiteY0" fmla="*/ 0 h 1487056"/>
                  <a:gd name="connsiteX1" fmla="*/ 1590802 w 1590802"/>
                  <a:gd name="connsiteY1" fmla="*/ 1487056 h 1487056"/>
                  <a:gd name="connsiteX2" fmla="*/ 2148 w 1590802"/>
                  <a:gd name="connsiteY2" fmla="*/ 1487056 h 1487056"/>
                  <a:gd name="connsiteX3" fmla="*/ 753 w 1590802"/>
                  <a:gd name="connsiteY3" fmla="*/ 596445 h 1487056"/>
                  <a:gd name="connsiteX4" fmla="*/ 1581566 w 1590802"/>
                  <a:gd name="connsiteY4" fmla="*/ 0 h 1487056"/>
                  <a:gd name="connsiteX0" fmla="*/ 1592198 w 1592951"/>
                  <a:gd name="connsiteY0" fmla="*/ 0 h 1487056"/>
                  <a:gd name="connsiteX1" fmla="*/ 1590802 w 1592951"/>
                  <a:gd name="connsiteY1" fmla="*/ 1487056 h 1487056"/>
                  <a:gd name="connsiteX2" fmla="*/ 2148 w 1592951"/>
                  <a:gd name="connsiteY2" fmla="*/ 1487056 h 1487056"/>
                  <a:gd name="connsiteX3" fmla="*/ 753 w 1592951"/>
                  <a:gd name="connsiteY3" fmla="*/ 596445 h 1487056"/>
                  <a:gd name="connsiteX4" fmla="*/ 1592198 w 1592951"/>
                  <a:gd name="connsiteY4" fmla="*/ 0 h 14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2951" h="1487056">
                    <a:moveTo>
                      <a:pt x="1592198" y="0"/>
                    </a:moveTo>
                    <a:cubicBezTo>
                      <a:pt x="1595277" y="498764"/>
                      <a:pt x="1587723" y="988292"/>
                      <a:pt x="1590802" y="1487056"/>
                    </a:cubicBezTo>
                    <a:lnTo>
                      <a:pt x="2148" y="1487056"/>
                    </a:lnTo>
                    <a:cubicBezTo>
                      <a:pt x="5227" y="1191492"/>
                      <a:pt x="-2326" y="892009"/>
                      <a:pt x="753" y="596445"/>
                    </a:cubicBezTo>
                    <a:lnTo>
                      <a:pt x="1592198" y="0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xmlns="" id="{22B5420A-1EB7-4FA0-9C21-82048199820F}"/>
                </a:ext>
              </a:extLst>
            </p:cNvPr>
            <p:cNvGrpSpPr/>
            <p:nvPr/>
          </p:nvGrpSpPr>
          <p:grpSpPr>
            <a:xfrm>
              <a:off x="6127624" y="4215798"/>
              <a:ext cx="1373245" cy="1296183"/>
              <a:chOff x="3643287" y="4449357"/>
              <a:chExt cx="1373245" cy="1296183"/>
            </a:xfrm>
          </p:grpSpPr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xmlns="" id="{124B3BE3-3642-4178-BD04-50D95C5A558B}"/>
                  </a:ext>
                </a:extLst>
              </p:cNvPr>
              <p:cNvSpPr/>
              <p:nvPr/>
            </p:nvSpPr>
            <p:spPr bwMode="auto">
              <a:xfrm>
                <a:off x="3643287" y="4456740"/>
                <a:ext cx="1368000" cy="1288800"/>
              </a:xfrm>
              <a:custGeom>
                <a:avLst/>
                <a:gdLst>
                  <a:gd name="connsiteX0" fmla="*/ 1381125 w 1381125"/>
                  <a:gd name="connsiteY0" fmla="*/ 0 h 1304925"/>
                  <a:gd name="connsiteX1" fmla="*/ 0 w 1381125"/>
                  <a:gd name="connsiteY1" fmla="*/ 895350 h 1304925"/>
                  <a:gd name="connsiteX2" fmla="*/ 1381125 w 1381125"/>
                  <a:gd name="connsiteY2" fmla="*/ 1304925 h 1304925"/>
                  <a:gd name="connsiteX0" fmla="*/ 1390650 w 1390650"/>
                  <a:gd name="connsiteY0" fmla="*/ 0 h 1276350"/>
                  <a:gd name="connsiteX1" fmla="*/ 0 w 1390650"/>
                  <a:gd name="connsiteY1" fmla="*/ 866775 h 1276350"/>
                  <a:gd name="connsiteX2" fmla="*/ 1381125 w 1390650"/>
                  <a:gd name="connsiteY2" fmla="*/ 1276350 h 1276350"/>
                  <a:gd name="connsiteX0" fmla="*/ 1371600 w 1381125"/>
                  <a:gd name="connsiteY0" fmla="*/ 0 h 1276350"/>
                  <a:gd name="connsiteX1" fmla="*/ 0 w 1381125"/>
                  <a:gd name="connsiteY1" fmla="*/ 866775 h 1276350"/>
                  <a:gd name="connsiteX2" fmla="*/ 1381125 w 1381125"/>
                  <a:gd name="connsiteY2" fmla="*/ 1276350 h 1276350"/>
                  <a:gd name="connsiteX0" fmla="*/ 1381649 w 1381649"/>
                  <a:gd name="connsiteY0" fmla="*/ 0 h 1281374"/>
                  <a:gd name="connsiteX1" fmla="*/ 0 w 1381649"/>
                  <a:gd name="connsiteY1" fmla="*/ 871799 h 1281374"/>
                  <a:gd name="connsiteX2" fmla="*/ 1381125 w 1381649"/>
                  <a:gd name="connsiteY2" fmla="*/ 1281374 h 1281374"/>
                  <a:gd name="connsiteX0" fmla="*/ 1370318 w 1381125"/>
                  <a:gd name="connsiteY0" fmla="*/ 0 h 1270281"/>
                  <a:gd name="connsiteX1" fmla="*/ 0 w 1381125"/>
                  <a:gd name="connsiteY1" fmla="*/ 860706 h 1270281"/>
                  <a:gd name="connsiteX2" fmla="*/ 1381125 w 1381125"/>
                  <a:gd name="connsiteY2" fmla="*/ 1270281 h 1270281"/>
                  <a:gd name="connsiteX0" fmla="*/ 1375984 w 1381125"/>
                  <a:gd name="connsiteY0" fmla="*/ 0 h 1259189"/>
                  <a:gd name="connsiteX1" fmla="*/ 0 w 1381125"/>
                  <a:gd name="connsiteY1" fmla="*/ 849614 h 1259189"/>
                  <a:gd name="connsiteX2" fmla="*/ 1381125 w 1381125"/>
                  <a:gd name="connsiteY2" fmla="*/ 1259189 h 1259189"/>
                  <a:gd name="connsiteX0" fmla="*/ 1364653 w 1381125"/>
                  <a:gd name="connsiteY0" fmla="*/ 0 h 1264736"/>
                  <a:gd name="connsiteX1" fmla="*/ 0 w 1381125"/>
                  <a:gd name="connsiteY1" fmla="*/ 855161 h 1264736"/>
                  <a:gd name="connsiteX2" fmla="*/ 1381125 w 1381125"/>
                  <a:gd name="connsiteY2" fmla="*/ 1264736 h 1264736"/>
                  <a:gd name="connsiteX0" fmla="*/ 1370319 w 1381125"/>
                  <a:gd name="connsiteY0" fmla="*/ 0 h 1264736"/>
                  <a:gd name="connsiteX1" fmla="*/ 0 w 1381125"/>
                  <a:gd name="connsiteY1" fmla="*/ 855161 h 1264736"/>
                  <a:gd name="connsiteX2" fmla="*/ 1381125 w 1381125"/>
                  <a:gd name="connsiteY2" fmla="*/ 1264736 h 1264736"/>
                  <a:gd name="connsiteX0" fmla="*/ 1387910 w 1387910"/>
                  <a:gd name="connsiteY0" fmla="*/ 0 h 1264736"/>
                  <a:gd name="connsiteX1" fmla="*/ 0 w 1387910"/>
                  <a:gd name="connsiteY1" fmla="*/ 855161 h 1264736"/>
                  <a:gd name="connsiteX2" fmla="*/ 1381125 w 1387910"/>
                  <a:gd name="connsiteY2" fmla="*/ 1264736 h 1264736"/>
                  <a:gd name="connsiteX0" fmla="*/ 1393576 w 1393576"/>
                  <a:gd name="connsiteY0" fmla="*/ 0 h 1259261"/>
                  <a:gd name="connsiteX1" fmla="*/ 0 w 1393576"/>
                  <a:gd name="connsiteY1" fmla="*/ 849686 h 1259261"/>
                  <a:gd name="connsiteX2" fmla="*/ 1381125 w 1393576"/>
                  <a:gd name="connsiteY2" fmla="*/ 1259261 h 1259261"/>
                  <a:gd name="connsiteX0" fmla="*/ 1399242 w 1399242"/>
                  <a:gd name="connsiteY0" fmla="*/ 0 h 1253787"/>
                  <a:gd name="connsiteX1" fmla="*/ 0 w 1399242"/>
                  <a:gd name="connsiteY1" fmla="*/ 844212 h 1253787"/>
                  <a:gd name="connsiteX2" fmla="*/ 1381125 w 1399242"/>
                  <a:gd name="connsiteY2" fmla="*/ 1253787 h 1253787"/>
                  <a:gd name="connsiteX0" fmla="*/ 1393576 w 1393576"/>
                  <a:gd name="connsiteY0" fmla="*/ 0 h 1253787"/>
                  <a:gd name="connsiteX1" fmla="*/ 0 w 1393576"/>
                  <a:gd name="connsiteY1" fmla="*/ 844212 h 1253787"/>
                  <a:gd name="connsiteX2" fmla="*/ 1381125 w 1393576"/>
                  <a:gd name="connsiteY2" fmla="*/ 1253787 h 1253787"/>
                  <a:gd name="connsiteX0" fmla="*/ 1387910 w 1387910"/>
                  <a:gd name="connsiteY0" fmla="*/ 0 h 1248313"/>
                  <a:gd name="connsiteX1" fmla="*/ 0 w 1387910"/>
                  <a:gd name="connsiteY1" fmla="*/ 838738 h 1248313"/>
                  <a:gd name="connsiteX2" fmla="*/ 1381125 w 1387910"/>
                  <a:gd name="connsiteY2" fmla="*/ 1248313 h 1248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87910" h="1248313">
                    <a:moveTo>
                      <a:pt x="1387910" y="0"/>
                    </a:moveTo>
                    <a:lnTo>
                      <a:pt x="0" y="838738"/>
                    </a:lnTo>
                    <a:lnTo>
                      <a:pt x="1381125" y="1248313"/>
                    </a:ln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xmlns="" id="{0672DE60-872C-406C-87A0-4FA496D3126B}"/>
                  </a:ext>
                </a:extLst>
              </p:cNvPr>
              <p:cNvSpPr/>
              <p:nvPr/>
            </p:nvSpPr>
            <p:spPr bwMode="auto">
              <a:xfrm>
                <a:off x="3648532" y="4449357"/>
                <a:ext cx="1368000" cy="1296000"/>
              </a:xfrm>
              <a:custGeom>
                <a:avLst/>
                <a:gdLst>
                  <a:gd name="connsiteX0" fmla="*/ 1579418 w 1588654"/>
                  <a:gd name="connsiteY0" fmla="*/ 0 h 1505528"/>
                  <a:gd name="connsiteX1" fmla="*/ 1588654 w 1588654"/>
                  <a:gd name="connsiteY1" fmla="*/ 1496291 h 1505528"/>
                  <a:gd name="connsiteX2" fmla="*/ 0 w 1588654"/>
                  <a:gd name="connsiteY2" fmla="*/ 1505528 h 1505528"/>
                  <a:gd name="connsiteX3" fmla="*/ 9236 w 1588654"/>
                  <a:gd name="connsiteY3" fmla="*/ 618837 h 1505528"/>
                  <a:gd name="connsiteX4" fmla="*/ 1579418 w 1588654"/>
                  <a:gd name="connsiteY4" fmla="*/ 0 h 1505528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6 w 1588654"/>
                  <a:gd name="connsiteY3" fmla="*/ 600365 h 1487056"/>
                  <a:gd name="connsiteX4" fmla="*/ 1579418 w 1588654"/>
                  <a:gd name="connsiteY4" fmla="*/ 0 h 1487056"/>
                  <a:gd name="connsiteX0" fmla="*/ 1589064 w 1598300"/>
                  <a:gd name="connsiteY0" fmla="*/ 0 h 1487056"/>
                  <a:gd name="connsiteX1" fmla="*/ 1598300 w 1598300"/>
                  <a:gd name="connsiteY1" fmla="*/ 1477819 h 1487056"/>
                  <a:gd name="connsiteX2" fmla="*/ 9646 w 1598300"/>
                  <a:gd name="connsiteY2" fmla="*/ 1487056 h 1487056"/>
                  <a:gd name="connsiteX3" fmla="*/ 409 w 1598300"/>
                  <a:gd name="connsiteY3" fmla="*/ 591129 h 1487056"/>
                  <a:gd name="connsiteX4" fmla="*/ 1589064 w 1598300"/>
                  <a:gd name="connsiteY4" fmla="*/ 0 h 1487056"/>
                  <a:gd name="connsiteX0" fmla="*/ 1580307 w 1589543"/>
                  <a:gd name="connsiteY0" fmla="*/ 0 h 1487056"/>
                  <a:gd name="connsiteX1" fmla="*/ 1589543 w 1589543"/>
                  <a:gd name="connsiteY1" fmla="*/ 1477819 h 1487056"/>
                  <a:gd name="connsiteX2" fmla="*/ 889 w 1589543"/>
                  <a:gd name="connsiteY2" fmla="*/ 1487056 h 1487056"/>
                  <a:gd name="connsiteX3" fmla="*/ 889 w 1589543"/>
                  <a:gd name="connsiteY3" fmla="*/ 591129 h 1487056"/>
                  <a:gd name="connsiteX4" fmla="*/ 1580307 w 1589543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77819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68583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9237 w 1588654"/>
                  <a:gd name="connsiteY3" fmla="*/ 591129 h 1487056"/>
                  <a:gd name="connsiteX4" fmla="*/ 1579418 w 1588654"/>
                  <a:gd name="connsiteY4" fmla="*/ 0 h 1487056"/>
                  <a:gd name="connsiteX0" fmla="*/ 1579418 w 1588654"/>
                  <a:gd name="connsiteY0" fmla="*/ 0 h 1487056"/>
                  <a:gd name="connsiteX1" fmla="*/ 1588654 w 1588654"/>
                  <a:gd name="connsiteY1" fmla="*/ 1487056 h 1487056"/>
                  <a:gd name="connsiteX2" fmla="*/ 0 w 1588654"/>
                  <a:gd name="connsiteY2" fmla="*/ 1487056 h 1487056"/>
                  <a:gd name="connsiteX3" fmla="*/ 3921 w 1588654"/>
                  <a:gd name="connsiteY3" fmla="*/ 591129 h 1487056"/>
                  <a:gd name="connsiteX4" fmla="*/ 1579418 w 1588654"/>
                  <a:gd name="connsiteY4" fmla="*/ 0 h 1487056"/>
                  <a:gd name="connsiteX0" fmla="*/ 1581566 w 1590802"/>
                  <a:gd name="connsiteY0" fmla="*/ 0 h 1487056"/>
                  <a:gd name="connsiteX1" fmla="*/ 1590802 w 1590802"/>
                  <a:gd name="connsiteY1" fmla="*/ 1487056 h 1487056"/>
                  <a:gd name="connsiteX2" fmla="*/ 2148 w 1590802"/>
                  <a:gd name="connsiteY2" fmla="*/ 1487056 h 1487056"/>
                  <a:gd name="connsiteX3" fmla="*/ 753 w 1590802"/>
                  <a:gd name="connsiteY3" fmla="*/ 596445 h 1487056"/>
                  <a:gd name="connsiteX4" fmla="*/ 1581566 w 1590802"/>
                  <a:gd name="connsiteY4" fmla="*/ 0 h 1487056"/>
                  <a:gd name="connsiteX0" fmla="*/ 1592198 w 1592951"/>
                  <a:gd name="connsiteY0" fmla="*/ 0 h 1487056"/>
                  <a:gd name="connsiteX1" fmla="*/ 1590802 w 1592951"/>
                  <a:gd name="connsiteY1" fmla="*/ 1487056 h 1487056"/>
                  <a:gd name="connsiteX2" fmla="*/ 2148 w 1592951"/>
                  <a:gd name="connsiteY2" fmla="*/ 1487056 h 1487056"/>
                  <a:gd name="connsiteX3" fmla="*/ 753 w 1592951"/>
                  <a:gd name="connsiteY3" fmla="*/ 596445 h 1487056"/>
                  <a:gd name="connsiteX4" fmla="*/ 1592198 w 1592951"/>
                  <a:gd name="connsiteY4" fmla="*/ 0 h 14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2951" h="1487056">
                    <a:moveTo>
                      <a:pt x="1592198" y="0"/>
                    </a:moveTo>
                    <a:cubicBezTo>
                      <a:pt x="1595277" y="498764"/>
                      <a:pt x="1587723" y="988292"/>
                      <a:pt x="1590802" y="1487056"/>
                    </a:cubicBezTo>
                    <a:lnTo>
                      <a:pt x="2148" y="1487056"/>
                    </a:lnTo>
                    <a:cubicBezTo>
                      <a:pt x="5227" y="1191492"/>
                      <a:pt x="-2326" y="892009"/>
                      <a:pt x="753" y="596445"/>
                    </a:cubicBezTo>
                    <a:lnTo>
                      <a:pt x="1592198" y="0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46" name="文字方塊 7">
              <a:extLst>
                <a:ext uri="{FF2B5EF4-FFF2-40B4-BE49-F238E27FC236}">
                  <a16:creationId xmlns:a16="http://schemas.microsoft.com/office/drawing/2014/main" xmlns="" id="{5C541BDC-939D-4C18-97A0-ADE30D2C9B8D}"/>
                </a:ext>
              </a:extLst>
            </p:cNvPr>
            <p:cNvSpPr txBox="1"/>
            <p:nvPr/>
          </p:nvSpPr>
          <p:spPr>
            <a:xfrm>
              <a:off x="1038091" y="5457372"/>
              <a:ext cx="9245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設計一</a:t>
              </a:r>
            </a:p>
          </p:txBody>
        </p:sp>
        <p:sp>
          <p:nvSpPr>
            <p:cNvPr id="47" name="文字方塊 7">
              <a:extLst>
                <a:ext uri="{FF2B5EF4-FFF2-40B4-BE49-F238E27FC236}">
                  <a16:creationId xmlns:a16="http://schemas.microsoft.com/office/drawing/2014/main" xmlns="" id="{45D028EB-A853-4941-B50A-B895D81D13C1}"/>
                </a:ext>
              </a:extLst>
            </p:cNvPr>
            <p:cNvSpPr txBox="1"/>
            <p:nvPr/>
          </p:nvSpPr>
          <p:spPr>
            <a:xfrm>
              <a:off x="5243126" y="5414116"/>
              <a:ext cx="916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rPr>
                <a:t>設計二</a:t>
              </a:r>
            </a:p>
          </p:txBody>
        </p:sp>
      </p:grpSp>
      <p:sp>
        <p:nvSpPr>
          <p:cNvPr id="52" name="Rectangle 403">
            <a:extLst>
              <a:ext uri="{FF2B5EF4-FFF2-40B4-BE49-F238E27FC236}">
                <a16:creationId xmlns:a16="http://schemas.microsoft.com/office/drawing/2014/main" xmlns="" id="{449E016F-B26C-4789-A5C0-C9DE1CE6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932" y="3679162"/>
            <a:ext cx="7383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53" name="Rectangle 403">
            <a:extLst>
              <a:ext uri="{FF2B5EF4-FFF2-40B4-BE49-F238E27FC236}">
                <a16:creationId xmlns:a16="http://schemas.microsoft.com/office/drawing/2014/main" xmlns="" id="{D0027C6B-A591-44B7-8A6B-B4F62737A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6594" y="2922506"/>
            <a:ext cx="792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54" name="Rectangle 403">
            <a:extLst>
              <a:ext uri="{FF2B5EF4-FFF2-40B4-BE49-F238E27FC236}">
                <a16:creationId xmlns:a16="http://schemas.microsoft.com/office/drawing/2014/main" xmlns="" id="{DD81FDD0-252B-4EEA-8053-BC85179C5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707" y="2949529"/>
            <a:ext cx="792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  <p:sp>
        <p:nvSpPr>
          <p:cNvPr id="55" name="Rectangle 403">
            <a:extLst>
              <a:ext uri="{FF2B5EF4-FFF2-40B4-BE49-F238E27FC236}">
                <a16:creationId xmlns:a16="http://schemas.microsoft.com/office/drawing/2014/main" xmlns="" id="{D64A38D6-81E6-4A0E-B66F-BCABB2F2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735" y="2824450"/>
            <a:ext cx="1281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10×10÷2</a:t>
            </a:r>
          </a:p>
        </p:txBody>
      </p:sp>
      <p:sp>
        <p:nvSpPr>
          <p:cNvPr id="56" name="Rectangle 403">
            <a:extLst>
              <a:ext uri="{FF2B5EF4-FFF2-40B4-BE49-F238E27FC236}">
                <a16:creationId xmlns:a16="http://schemas.microsoft.com/office/drawing/2014/main" xmlns="" id="{07117B16-8911-45F9-B6A9-A494D949A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399" y="2334663"/>
            <a:ext cx="32021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zh-TW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每個陰影部分的面積是</a:t>
            </a:r>
            <a:r>
              <a:rPr lang="zh-CN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：</a:t>
            </a:r>
            <a:endParaRPr kumimoji="0" lang="en-US" altLang="zh-TW" sz="24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xmlns="" id="{565F6555-8704-4281-9A84-6BBEDF6224E0}"/>
              </a:ext>
            </a:extLst>
          </p:cNvPr>
          <p:cNvGrpSpPr/>
          <p:nvPr/>
        </p:nvGrpSpPr>
        <p:grpSpPr>
          <a:xfrm>
            <a:off x="1937262" y="3556572"/>
            <a:ext cx="1364309" cy="157047"/>
            <a:chOff x="1923683" y="5567444"/>
            <a:chExt cx="1364309" cy="157047"/>
          </a:xfrm>
        </p:grpSpPr>
        <p:cxnSp>
          <p:nvCxnSpPr>
            <p:cNvPr id="58" name="直接连接符 57">
              <a:extLst>
                <a:ext uri="{FF2B5EF4-FFF2-40B4-BE49-F238E27FC236}">
                  <a16:creationId xmlns:a16="http://schemas.microsoft.com/office/drawing/2014/main" xmlns="" id="{C7DBB3E1-BCF8-41D9-9397-248FDB192E2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3683" y="5724491"/>
              <a:ext cx="1364309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59" name="任意多边形: 形状 58">
              <a:extLst>
                <a:ext uri="{FF2B5EF4-FFF2-40B4-BE49-F238E27FC236}">
                  <a16:creationId xmlns:a16="http://schemas.microsoft.com/office/drawing/2014/main" xmlns="" id="{BC18CB97-FAC5-4882-B5F6-193B7BA039DA}"/>
                </a:ext>
              </a:extLst>
            </p:cNvPr>
            <p:cNvSpPr/>
            <p:nvPr/>
          </p:nvSpPr>
          <p:spPr bwMode="auto">
            <a:xfrm rot="5400000">
              <a:off x="3141402" y="5567444"/>
              <a:ext cx="144000" cy="144000"/>
            </a:xfrm>
            <a:custGeom>
              <a:avLst/>
              <a:gdLst>
                <a:gd name="connsiteX0" fmla="*/ 0 w 748937"/>
                <a:gd name="connsiteY0" fmla="*/ 0 h 548640"/>
                <a:gd name="connsiteX1" fmla="*/ 0 w 748937"/>
                <a:gd name="connsiteY1" fmla="*/ 539931 h 548640"/>
                <a:gd name="connsiteX2" fmla="*/ 748937 w 748937"/>
                <a:gd name="connsiteY2" fmla="*/ 548640 h 548640"/>
                <a:gd name="connsiteX0" fmla="*/ 0 w 748937"/>
                <a:gd name="connsiteY0" fmla="*/ 0 h 540367"/>
                <a:gd name="connsiteX1" fmla="*/ 0 w 748937"/>
                <a:gd name="connsiteY1" fmla="*/ 539931 h 540367"/>
                <a:gd name="connsiteX2" fmla="*/ 748937 w 748937"/>
                <a:gd name="connsiteY2" fmla="*/ 540367 h 540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8937" h="540367">
                  <a:moveTo>
                    <a:pt x="0" y="0"/>
                  </a:moveTo>
                  <a:lnTo>
                    <a:pt x="0" y="539931"/>
                  </a:lnTo>
                  <a:lnTo>
                    <a:pt x="748937" y="540367"/>
                  </a:lnTo>
                </a:path>
              </a:pathLst>
            </a:custGeom>
            <a:noFill/>
            <a:ln w="19050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xmlns="" id="{50093EFB-5F5B-4BF1-A77B-02EC2AA75409}"/>
              </a:ext>
            </a:extLst>
          </p:cNvPr>
          <p:cNvGrpSpPr/>
          <p:nvPr/>
        </p:nvGrpSpPr>
        <p:grpSpPr>
          <a:xfrm>
            <a:off x="6139871" y="3103129"/>
            <a:ext cx="1364309" cy="156234"/>
            <a:chOff x="1139916" y="5567444"/>
            <a:chExt cx="1364309" cy="156234"/>
          </a:xfrm>
        </p:grpSpPr>
        <p:cxnSp>
          <p:nvCxnSpPr>
            <p:cNvPr id="61" name="直接连接符 60">
              <a:extLst>
                <a:ext uri="{FF2B5EF4-FFF2-40B4-BE49-F238E27FC236}">
                  <a16:creationId xmlns:a16="http://schemas.microsoft.com/office/drawing/2014/main" xmlns="" id="{9A89A157-A217-46D2-98F8-33955F6B0D2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39916" y="5723678"/>
              <a:ext cx="1364309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62" name="任意多边形: 形状 61">
              <a:extLst>
                <a:ext uri="{FF2B5EF4-FFF2-40B4-BE49-F238E27FC236}">
                  <a16:creationId xmlns:a16="http://schemas.microsoft.com/office/drawing/2014/main" xmlns="" id="{33F0E7FF-1BD0-4DC5-AB8E-B0E42889772E}"/>
                </a:ext>
              </a:extLst>
            </p:cNvPr>
            <p:cNvSpPr/>
            <p:nvPr/>
          </p:nvSpPr>
          <p:spPr bwMode="auto">
            <a:xfrm rot="5400000">
              <a:off x="2357626" y="5567444"/>
              <a:ext cx="144000" cy="144000"/>
            </a:xfrm>
            <a:custGeom>
              <a:avLst/>
              <a:gdLst>
                <a:gd name="connsiteX0" fmla="*/ 0 w 748937"/>
                <a:gd name="connsiteY0" fmla="*/ 0 h 548640"/>
                <a:gd name="connsiteX1" fmla="*/ 0 w 748937"/>
                <a:gd name="connsiteY1" fmla="*/ 539931 h 548640"/>
                <a:gd name="connsiteX2" fmla="*/ 748937 w 748937"/>
                <a:gd name="connsiteY2" fmla="*/ 548640 h 548640"/>
                <a:gd name="connsiteX0" fmla="*/ 0 w 748937"/>
                <a:gd name="connsiteY0" fmla="*/ 0 h 540367"/>
                <a:gd name="connsiteX1" fmla="*/ 0 w 748937"/>
                <a:gd name="connsiteY1" fmla="*/ 539931 h 540367"/>
                <a:gd name="connsiteX2" fmla="*/ 748937 w 748937"/>
                <a:gd name="connsiteY2" fmla="*/ 540367 h 540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8937" h="540367">
                  <a:moveTo>
                    <a:pt x="0" y="0"/>
                  </a:moveTo>
                  <a:lnTo>
                    <a:pt x="0" y="539931"/>
                  </a:lnTo>
                  <a:lnTo>
                    <a:pt x="748937" y="540367"/>
                  </a:lnTo>
                </a:path>
              </a:pathLst>
            </a:custGeom>
            <a:noFill/>
            <a:ln w="19050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3" name="Rectangle 403">
            <a:extLst>
              <a:ext uri="{FF2B5EF4-FFF2-40B4-BE49-F238E27FC236}">
                <a16:creationId xmlns:a16="http://schemas.microsoft.com/office/drawing/2014/main" xmlns="" id="{4BDDC746-70D9-43D1-8F6F-CBBB48A4F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9199" y="3280195"/>
            <a:ext cx="1453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50(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cm</a:t>
            </a:r>
            <a:r>
              <a:rPr lang="en-US" altLang="zh-TW" sz="240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4" name="Rectangle 403">
            <a:extLst>
              <a:ext uri="{FF2B5EF4-FFF2-40B4-BE49-F238E27FC236}">
                <a16:creationId xmlns:a16="http://schemas.microsoft.com/office/drawing/2014/main" xmlns="" id="{42C9C0E8-04B0-4045-8751-CC351D69D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693" y="3224555"/>
            <a:ext cx="7746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kumimoji="0" lang="en-US" altLang="zh-TW" sz="200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370255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1" grpId="0"/>
      <p:bldP spid="33" grpId="0"/>
      <p:bldP spid="36" grpId="0" animBg="1"/>
      <p:bldP spid="37" grpId="0"/>
      <p:bldP spid="38" grpId="0"/>
      <p:bldP spid="39" grpId="0"/>
      <p:bldP spid="41" grpId="0"/>
      <p:bldP spid="52" grpId="0"/>
      <p:bldP spid="53" grpId="0"/>
      <p:bldP spid="54" grpId="0"/>
      <p:bldP spid="55" grpId="0"/>
      <p:bldP spid="56" grpId="0"/>
      <p:bldP spid="63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6000BE75-DF74-BFD3-EBC5-5B8B2B71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xmlns="" id="{AD9FE441-442C-E28C-ABBA-6FF13D07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WordArt 4">
            <a:extLst>
              <a:ext uri="{FF2B5EF4-FFF2-40B4-BE49-F238E27FC236}">
                <a16:creationId xmlns:a16="http://schemas.microsoft.com/office/drawing/2014/main" xmlns="" id="{518DC605-1A40-682B-82C9-683A2A6ADB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073EB79E-A46E-66F3-902C-3CA1CB17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8">
            <a:extLst>
              <a:ext uri="{FF2B5EF4-FFF2-40B4-BE49-F238E27FC236}">
                <a16:creationId xmlns:a16="http://schemas.microsoft.com/office/drawing/2014/main" xmlns="" id="{8E2EC37B-8DEA-B59A-8343-AB8DE550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988528"/>
              </p:ext>
            </p:extLst>
          </p:nvPr>
        </p:nvGraphicFramePr>
        <p:xfrm>
          <a:off x="604838" y="1474788"/>
          <a:ext cx="8017400" cy="4248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31(a)(b)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軸對稱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摺紙圖樣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體積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305349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(b)(c)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折線圖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8741299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36(a)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小數除法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530189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整數四則混合計算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8" name="WordArt 90">
            <a:hlinkClick r:id="rId3" action="ppaction://hlinksldjump"/>
            <a:extLst>
              <a:ext uri="{FF2B5EF4-FFF2-40B4-BE49-F238E27FC236}">
                <a16:creationId xmlns:a16="http://schemas.microsoft.com/office/drawing/2014/main" xmlns="" id="{D93DFBD6-256F-1F43-1891-2DBA8DFDA5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</a:p>
        </p:txBody>
      </p:sp>
    </p:spTree>
    <p:extLst>
      <p:ext uri="{BB962C8B-B14F-4D97-AF65-F5344CB8AC3E}">
        <p14:creationId xmlns:p14="http://schemas.microsoft.com/office/powerpoint/2010/main" val="37926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AC2DA309-3943-4315-90AB-E7ED92C63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291" y="3462737"/>
            <a:ext cx="4717659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DA99F08B-13AA-43C9-8408-CBDA4D65B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4651" y="1849405"/>
            <a:ext cx="1548449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47" name="表格 46">
            <a:extLst>
              <a:ext uri="{FF2B5EF4-FFF2-40B4-BE49-F238E27FC236}">
                <a16:creationId xmlns:a16="http://schemas.microsoft.com/office/drawing/2014/main" xmlns="" id="{13E3205D-A205-4AD9-A517-090A1D2F6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162509"/>
              </p:ext>
            </p:extLst>
          </p:nvPr>
        </p:nvGraphicFramePr>
        <p:xfrm>
          <a:off x="1239838" y="1822502"/>
          <a:ext cx="6466194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798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xmlns="" val="331729012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快速通行票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普通票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成人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$80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$28.9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小童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(11</a:t>
                      </a: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歲或以下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$60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$14.5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3D3FE7F6-5D89-47D3-A17F-E655619B4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291" y="4446011"/>
            <a:ext cx="7641833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小童快速通行票的售價是成人的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%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40" name="TextBox 20">
            <a:extLst>
              <a:ext uri="{FF2B5EF4-FFF2-40B4-BE49-F238E27FC236}">
                <a16:creationId xmlns:a16="http://schemas.microsoft.com/office/drawing/2014/main" xmlns="" id="{EB077C1F-89F8-4846-94DA-534DCFAC4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021" y="488064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5D7BFB4E-6E33-4CC0-BE7C-E1F1EC071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259" y="3394654"/>
            <a:ext cx="6959491" cy="99257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b="0" dirty="0">
                <a:ea typeface="標楷體" panose="03000509000000000000" pitchFamily="65" charset="-120"/>
              </a:rPr>
              <a:t>小童快速通行票的售價是成人的百分之幾？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300"/>
              </a:spcAft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b="0" dirty="0">
                <a:ea typeface="標楷體" panose="03000509000000000000" pitchFamily="65" charset="-120"/>
              </a:rPr>
              <a:t>)</a:t>
            </a:r>
            <a:r>
              <a:rPr lang="en-US" altLang="zh-TW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b="0" dirty="0"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en-US" altLang="zh-TW" sz="2400" b="0" dirty="0"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BEB963BF-52C6-499B-B225-AE27EB67B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086DDFF7-F735-4327-9B20-A71E3D36D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9" y="847646"/>
            <a:ext cx="51405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下表顯示遊樂園門票的售價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38A5ED5C-B0D0-424D-A628-81639BFBB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509" y="2349456"/>
            <a:ext cx="641927" cy="34887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8A51B51E-15F0-4B34-942D-CC06CC92C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3399127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(a)</a:t>
            </a:r>
          </a:p>
        </p:txBody>
      </p:sp>
      <p:sp>
        <p:nvSpPr>
          <p:cNvPr id="55" name="文本框 13">
            <a:extLst>
              <a:ext uri="{FF2B5EF4-FFF2-40B4-BE49-F238E27FC236}">
                <a16:creationId xmlns:a16="http://schemas.microsoft.com/office/drawing/2014/main" xmlns="" id="{3AB60172-ED67-451C-8AC7-A919B335F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1973" y="4477704"/>
            <a:ext cx="6572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75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7C3CAC18-051A-4C24-A313-1109AFE1E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509" y="2783238"/>
            <a:ext cx="641927" cy="34887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8D8E6DBB-C6A2-460A-AFF5-B1E6039C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085" y="1344169"/>
            <a:ext cx="3040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400" b="0" u="sng" dirty="0">
                <a:ea typeface="標楷體" panose="03000509000000000000" pitchFamily="65" charset="-120"/>
              </a:rPr>
              <a:t>遊樂園門票的售價</a:t>
            </a:r>
            <a:endParaRPr lang="zh-CN" altLang="en-US" sz="2400" b="0" u="sng" dirty="0">
              <a:ea typeface="標楷體" panose="03000509000000000000" pitchFamily="65" charset="-120"/>
            </a:endParaRPr>
          </a:p>
        </p:txBody>
      </p:sp>
      <p:sp>
        <p:nvSpPr>
          <p:cNvPr id="84" name="Text Box 46">
            <a:extLst>
              <a:ext uri="{FF2B5EF4-FFF2-40B4-BE49-F238E27FC236}">
                <a16:creationId xmlns:a16="http://schemas.microsoft.com/office/drawing/2014/main" xmlns="" id="{538DA865-437A-4E70-A8D8-DE4C63CDB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473" y="5024638"/>
            <a:ext cx="59055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85" name="Text Box 47">
            <a:extLst>
              <a:ext uri="{FF2B5EF4-FFF2-40B4-BE49-F238E27FC236}">
                <a16:creationId xmlns:a16="http://schemas.microsoft.com/office/drawing/2014/main" xmlns="" id="{5DD4591E-366E-41E5-92DD-B354AD999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2785" y="5469138"/>
            <a:ext cx="763588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80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6" name="Line 48">
            <a:extLst>
              <a:ext uri="{FF2B5EF4-FFF2-40B4-BE49-F238E27FC236}">
                <a16:creationId xmlns:a16="http://schemas.microsoft.com/office/drawing/2014/main" xmlns="" id="{FFB39C0A-3EFF-4E14-8B15-AC6BFE13C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7385" y="5513589"/>
            <a:ext cx="647700" cy="0"/>
          </a:xfrm>
          <a:prstGeom prst="line">
            <a:avLst/>
          </a:prstGeom>
          <a:noFill/>
          <a:ln w="1778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88" name="Text Box 24">
            <a:extLst>
              <a:ext uri="{FF2B5EF4-FFF2-40B4-BE49-F238E27FC236}">
                <a16:creationId xmlns:a16="http://schemas.microsoft.com/office/drawing/2014/main" xmlns="" id="{63DB4A14-46D9-4DC8-A9D1-1D988CDCF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312" y="5210901"/>
            <a:ext cx="13716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×100%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3" name="Text Box 24">
            <a:extLst>
              <a:ext uri="{FF2B5EF4-FFF2-40B4-BE49-F238E27FC236}">
                <a16:creationId xmlns:a16="http://schemas.microsoft.com/office/drawing/2014/main" xmlns="" id="{C68EEF06-4CFE-49DA-BC73-DE38D49BB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574" y="5210901"/>
            <a:ext cx="1286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 75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%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24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5" grpId="0" animBg="1"/>
      <p:bldP spid="45" grpId="1" animBg="1"/>
      <p:bldP spid="39" grpId="0" animBg="1"/>
      <p:bldP spid="40" grpId="0"/>
      <p:bldP spid="51" grpId="0" animBg="1"/>
      <p:bldP spid="51" grpId="1" animBg="1"/>
      <p:bldP spid="55" grpId="0"/>
      <p:bldP spid="65" grpId="0" animBg="1"/>
      <p:bldP spid="65" grpId="1" animBg="1"/>
      <p:bldP spid="84" grpId="0"/>
      <p:bldP spid="84" grpId="1"/>
      <p:bldP spid="85" grpId="0"/>
      <p:bldP spid="85" grpId="1"/>
      <p:bldP spid="86" grpId="0" animBg="1"/>
      <p:bldP spid="86" grpId="1" animBg="1"/>
      <p:bldP spid="88" grpId="0"/>
      <p:bldP spid="88" grpId="1"/>
      <p:bldP spid="93" grpId="0"/>
      <p:bldP spid="93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BD270927-5F16-4ABB-A05A-A886706C1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343" y="3481787"/>
            <a:ext cx="2520000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CCEE8A9C-D130-47FE-A72C-AD5503C38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4296" y="3458848"/>
            <a:ext cx="3131736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DA4A09CB-7902-4730-BB56-DCD3BA690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4295" y="3926000"/>
            <a:ext cx="1179960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1185755B-039C-43E9-BC77-0D6C4B460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259" y="3394654"/>
            <a:ext cx="7350016" cy="146193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b="0" u="sng" dirty="0">
                <a:ea typeface="標楷體" panose="03000509000000000000" pitchFamily="65" charset="-120"/>
              </a:rPr>
              <a:t>陳</a:t>
            </a:r>
            <a:r>
              <a:rPr lang="zh-TW" altLang="en-US" b="0" dirty="0">
                <a:ea typeface="標楷體" panose="03000509000000000000" pitchFamily="65" charset="-120"/>
              </a:rPr>
              <a:t>先生和</a:t>
            </a:r>
            <a:r>
              <a:rPr lang="zh-TW" altLang="en-US" b="0" u="sng" dirty="0">
                <a:ea typeface="標楷體" panose="03000509000000000000" pitchFamily="65" charset="-120"/>
              </a:rPr>
              <a:t>陳</a:t>
            </a:r>
            <a:r>
              <a:rPr lang="zh-TW" altLang="en-US" b="0" dirty="0">
                <a:ea typeface="標楷體" panose="03000509000000000000" pitchFamily="65" charset="-120"/>
              </a:rPr>
              <a:t>太太帶同</a:t>
            </a:r>
            <a:r>
              <a:rPr lang="en-US" altLang="zh-TW" b="0" dirty="0">
                <a:ea typeface="標楷體" panose="03000509000000000000" pitchFamily="65" charset="-120"/>
              </a:rPr>
              <a:t>3</a:t>
            </a:r>
            <a:r>
              <a:rPr lang="zh-TW" altLang="en-US" b="0" dirty="0">
                <a:ea typeface="標楷體" panose="03000509000000000000" pitchFamily="65" charset="-120"/>
              </a:rPr>
              <a:t>名小於</a:t>
            </a:r>
            <a:r>
              <a:rPr lang="en-US" altLang="zh-TW" b="0" dirty="0">
                <a:ea typeface="標楷體" panose="03000509000000000000" pitchFamily="65" charset="-120"/>
              </a:rPr>
              <a:t>11</a:t>
            </a:r>
            <a:r>
              <a:rPr lang="zh-TW" altLang="en-US" b="0" dirty="0">
                <a:ea typeface="標楷體" panose="03000509000000000000" pitchFamily="65" charset="-120"/>
              </a:rPr>
              <a:t>歲的女兒去遊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b="0" dirty="0">
                <a:ea typeface="標楷體" panose="03000509000000000000" pitchFamily="65" charset="-120"/>
              </a:rPr>
              <a:t>樂園玩。他們購買了普通票，共付了多</a:t>
            </a:r>
            <a:r>
              <a:rPr lang="zh-CN" altLang="en-US" b="0" dirty="0">
                <a:ea typeface="標楷體" panose="03000509000000000000" pitchFamily="65" charset="-120"/>
              </a:rPr>
              <a:t>少</a:t>
            </a:r>
            <a:r>
              <a:rPr lang="zh-TW" altLang="en-US" b="0" dirty="0">
                <a:ea typeface="標楷體" panose="03000509000000000000" pitchFamily="65" charset="-120"/>
              </a:rPr>
              <a:t>？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300"/>
              </a:spcAft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b="0" dirty="0">
                <a:ea typeface="標楷體" panose="03000509000000000000" pitchFamily="65" charset="-120"/>
              </a:rPr>
              <a:t>)</a:t>
            </a:r>
            <a:r>
              <a:rPr lang="en-US" altLang="zh-TW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b="0" dirty="0"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en-US" altLang="zh-TW" sz="2400" b="0" dirty="0">
              <a:ea typeface="標楷體" panose="03000509000000000000" pitchFamily="65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36D5C9E0-697A-4C7F-8A3C-01C885956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305" y="1861470"/>
            <a:ext cx="1178804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xmlns="" id="{5B04B7F5-BD44-4A6F-A3DE-298997CC7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474781"/>
              </p:ext>
            </p:extLst>
          </p:nvPr>
        </p:nvGraphicFramePr>
        <p:xfrm>
          <a:off x="1239838" y="1822502"/>
          <a:ext cx="6466194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798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xmlns="" val="331729012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快速通行票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普通票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成人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$80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$28.9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小童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(11</a:t>
                      </a: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歲或以下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$60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$14.5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6" name="Rectangle 38">
            <a:extLst>
              <a:ext uri="{FF2B5EF4-FFF2-40B4-BE49-F238E27FC236}">
                <a16:creationId xmlns:a16="http://schemas.microsoft.com/office/drawing/2014/main" xmlns="" id="{AF8C16A4-11F8-44CF-A0C5-E2E3152E8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293" y="4865111"/>
            <a:ext cx="4155682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共付了</a:t>
            </a:r>
            <a:r>
              <a:rPr lang="en-US" altLang="zh-TW" sz="2800" dirty="0">
                <a:ea typeface="標楷體" panose="03000509000000000000" pitchFamily="65" charset="-120"/>
              </a:rPr>
              <a:t>$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7" name="TextBox 20">
            <a:extLst>
              <a:ext uri="{FF2B5EF4-FFF2-40B4-BE49-F238E27FC236}">
                <a16:creationId xmlns:a16="http://schemas.microsoft.com/office/drawing/2014/main" xmlns="" id="{B42BFF06-1507-4A3E-81AC-EA5F707F5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2935" y="491127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2D45EB6-6147-4ECB-BA2B-A10A87ACA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B1CF8086-CF89-4370-9E23-58ECE6938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9" y="847646"/>
            <a:ext cx="51405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下表顯示遊樂園門票的售價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8BBF376D-46A4-419C-BA2D-B483A543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3399127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(b)</a:t>
            </a:r>
          </a:p>
        </p:txBody>
      </p:sp>
      <p:sp>
        <p:nvSpPr>
          <p:cNvPr id="32" name="文本框 13">
            <a:extLst>
              <a:ext uri="{FF2B5EF4-FFF2-40B4-BE49-F238E27FC236}">
                <a16:creationId xmlns:a16="http://schemas.microsoft.com/office/drawing/2014/main" xmlns="" id="{9571520D-7D08-4916-8C0C-75C02640A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324" y="4897093"/>
            <a:ext cx="11092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101.3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47315313-F7FF-442C-B18B-41C69808A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085" y="1344169"/>
            <a:ext cx="3040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400" b="0" u="sng" dirty="0">
                <a:ea typeface="標楷體" panose="03000509000000000000" pitchFamily="65" charset="-120"/>
              </a:rPr>
              <a:t>遊樂園門票的售價</a:t>
            </a:r>
            <a:endParaRPr lang="zh-CN" altLang="en-US" sz="2400" b="0" u="sng" dirty="0">
              <a:ea typeface="標楷體" panose="03000509000000000000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617E201F-FEB4-4A3B-B84E-DBE810035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6434" y="2321664"/>
            <a:ext cx="940666" cy="39022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6D32B881-FA0C-4365-84E8-7CD12AF59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6434" y="2768220"/>
            <a:ext cx="940666" cy="397015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Text Box 24">
            <a:extLst>
              <a:ext uri="{FF2B5EF4-FFF2-40B4-BE49-F238E27FC236}">
                <a16:creationId xmlns:a16="http://schemas.microsoft.com/office/drawing/2014/main" xmlns="" id="{665230AF-C855-4012-BC0E-32B54B719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645" y="3088549"/>
            <a:ext cx="12483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zh-CN" altLang="en-US" sz="2000" dirty="0">
                <a:solidFill>
                  <a:srgbClr val="0000FF"/>
                </a:solidFill>
                <a:latin typeface="Arial" panose="020B0604020202020204" pitchFamily="34" charset="0"/>
              </a:rPr>
              <a:t>名成人</a:t>
            </a:r>
            <a:endParaRPr lang="en-US" altLang="zh-TW" sz="2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8" name="Text Box 24">
            <a:extLst>
              <a:ext uri="{FF2B5EF4-FFF2-40B4-BE49-F238E27FC236}">
                <a16:creationId xmlns:a16="http://schemas.microsoft.com/office/drawing/2014/main" xmlns="" id="{6ECFB7E6-4D86-42BC-A23F-87A91E304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545" y="5441457"/>
            <a:ext cx="14347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 101.3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2" name="Text Box 24">
            <a:extLst>
              <a:ext uri="{FF2B5EF4-FFF2-40B4-BE49-F238E27FC236}">
                <a16:creationId xmlns:a16="http://schemas.microsoft.com/office/drawing/2014/main" xmlns="" id="{6764D681-2A24-4F27-8035-B16D4F974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4316" y="3066591"/>
            <a:ext cx="12483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0000FF"/>
                </a:solidFill>
                <a:latin typeface="Arial" panose="020B0604020202020204" pitchFamily="34" charset="0"/>
              </a:rPr>
              <a:t>名小童</a:t>
            </a:r>
            <a:endParaRPr lang="en-US" altLang="zh-TW" sz="2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3" name="Text Box 24">
            <a:extLst>
              <a:ext uri="{FF2B5EF4-FFF2-40B4-BE49-F238E27FC236}">
                <a16:creationId xmlns:a16="http://schemas.microsoft.com/office/drawing/2014/main" xmlns="" id="{1AEEFE5C-D60A-489E-8346-72E3D7DBE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714" y="5419110"/>
            <a:ext cx="1286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28.9×2</a:t>
            </a:r>
          </a:p>
        </p:txBody>
      </p:sp>
      <p:sp>
        <p:nvSpPr>
          <p:cNvPr id="46" name="Text Box 24">
            <a:extLst>
              <a:ext uri="{FF2B5EF4-FFF2-40B4-BE49-F238E27FC236}">
                <a16:creationId xmlns:a16="http://schemas.microsoft.com/office/drawing/2014/main" xmlns="" id="{ADCA30BC-AF6E-4E76-8EF1-6587BBC7B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244" y="5429515"/>
            <a:ext cx="19021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14.5×3</a:t>
            </a:r>
          </a:p>
        </p:txBody>
      </p:sp>
      <p:sp>
        <p:nvSpPr>
          <p:cNvPr id="47" name="任意多边形 11">
            <a:extLst>
              <a:ext uri="{FF2B5EF4-FFF2-40B4-BE49-F238E27FC236}">
                <a16:creationId xmlns:a16="http://schemas.microsoft.com/office/drawing/2014/main" xmlns="" id="{D38A390F-F870-4D4A-A122-372770057471}"/>
              </a:ext>
            </a:extLst>
          </p:cNvPr>
          <p:cNvSpPr/>
          <p:nvPr/>
        </p:nvSpPr>
        <p:spPr bwMode="auto">
          <a:xfrm>
            <a:off x="6044698" y="4322000"/>
            <a:ext cx="1044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460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41" grpId="0" animBg="1"/>
      <p:bldP spid="41" grpId="1" animBg="1"/>
      <p:bldP spid="44" grpId="0" animBg="1"/>
      <p:bldP spid="44" grpId="1" animBg="1"/>
      <p:bldP spid="45" grpId="0" animBg="1"/>
      <p:bldP spid="45" grpId="1" animBg="1"/>
      <p:bldP spid="26" grpId="0" animBg="1"/>
      <p:bldP spid="27" grpId="0"/>
      <p:bldP spid="32" grpId="0"/>
      <p:bldP spid="35" grpId="0" animBg="1"/>
      <p:bldP spid="35" grpId="1" animBg="1"/>
      <p:bldP spid="36" grpId="0" animBg="1"/>
      <p:bldP spid="36" grpId="1" animBg="1"/>
      <p:bldP spid="37" grpId="0"/>
      <p:bldP spid="37" grpId="1"/>
      <p:bldP spid="38" grpId="0"/>
      <p:bldP spid="38" grpId="1"/>
      <p:bldP spid="42" grpId="0"/>
      <p:bldP spid="42" grpId="1"/>
      <p:bldP spid="43" grpId="0"/>
      <p:bldP spid="43" grpId="1"/>
      <p:bldP spid="46" grpId="0"/>
      <p:bldP spid="46" grpId="1"/>
      <p:bldP spid="47" grpId="0" animBg="1"/>
      <p:bldP spid="47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2C76A297-4AB2-4811-A9A4-B9C65B79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421" y="3482627"/>
            <a:ext cx="3100333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E3129B36-98F2-42AA-AE25-6FB869D7D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9616" y="3469481"/>
            <a:ext cx="1282930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E946841C-700B-43FD-B675-A8DDCAE7E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3923" y="3941791"/>
            <a:ext cx="1868951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C1C9966C-850E-410C-9A7A-9A0B97905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4321" y="1851945"/>
            <a:ext cx="158925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xmlns="" id="{5EAE51E9-72DC-4D42-90E7-3504C8647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869403"/>
              </p:ext>
            </p:extLst>
          </p:nvPr>
        </p:nvGraphicFramePr>
        <p:xfrm>
          <a:off x="1239838" y="1822502"/>
          <a:ext cx="6466194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798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xmlns="" val="331729012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快速通行票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普通票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成人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$80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$28.9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小童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(11</a:t>
                      </a:r>
                      <a:r>
                        <a:rPr kumimoji="1"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歲或以下</a:t>
                      </a:r>
                      <a:r>
                        <a:rPr kumimoji="1"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$60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$14.5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23ACA5E1-E890-4BAF-ADB4-A7ED5F4A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259" y="3394654"/>
            <a:ext cx="7350016" cy="146193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b="0" u="sng" dirty="0">
                <a:ea typeface="標楷體" panose="03000509000000000000" pitchFamily="65" charset="-120"/>
              </a:rPr>
              <a:t>王</a:t>
            </a:r>
            <a:r>
              <a:rPr lang="zh-TW" altLang="en-US" b="0" dirty="0">
                <a:ea typeface="標楷體" panose="03000509000000000000" pitchFamily="65" charset="-120"/>
              </a:rPr>
              <a:t>小姐帶同</a:t>
            </a:r>
            <a:r>
              <a:rPr lang="en-US" altLang="zh-TW" b="0" dirty="0">
                <a:ea typeface="標楷體" panose="03000509000000000000" pitchFamily="65" charset="-120"/>
              </a:rPr>
              <a:t>2</a:t>
            </a:r>
            <a:r>
              <a:rPr lang="zh-TW" altLang="en-US" b="0" dirty="0">
                <a:ea typeface="標楷體" panose="03000509000000000000" pitchFamily="65" charset="-120"/>
              </a:rPr>
              <a:t>名成人和</a:t>
            </a:r>
            <a:r>
              <a:rPr lang="en-US" altLang="zh-TW" b="0" dirty="0">
                <a:ea typeface="標楷體" panose="03000509000000000000" pitchFamily="65" charset="-120"/>
              </a:rPr>
              <a:t>3</a:t>
            </a:r>
            <a:r>
              <a:rPr lang="zh-TW" altLang="en-US" b="0" dirty="0">
                <a:ea typeface="標楷體" panose="03000509000000000000" pitchFamily="65" charset="-120"/>
              </a:rPr>
              <a:t>名小童到遊樂園玩。她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b="0" dirty="0">
                <a:ea typeface="標楷體" panose="03000509000000000000" pitchFamily="65" charset="-120"/>
              </a:rPr>
              <a:t>購買快速通行票，減免了</a:t>
            </a:r>
            <a:r>
              <a:rPr lang="en-US" altLang="zh-TW" b="0" dirty="0">
                <a:ea typeface="標楷體" panose="03000509000000000000" pitchFamily="65" charset="-120"/>
              </a:rPr>
              <a:t>20%</a:t>
            </a:r>
            <a:r>
              <a:rPr lang="zh-TW" altLang="en-US" b="0" dirty="0">
                <a:ea typeface="標楷體" panose="03000509000000000000" pitchFamily="65" charset="-120"/>
              </a:rPr>
              <a:t>的費用。</a:t>
            </a:r>
            <a:r>
              <a:rPr lang="zh-CN" altLang="en-US" b="0" dirty="0">
                <a:ea typeface="標楷體" panose="03000509000000000000" pitchFamily="65" charset="-120"/>
              </a:rPr>
              <a:t>她共付</a:t>
            </a:r>
            <a:endParaRPr lang="en-US" altLang="zh-CN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CN" altLang="en-US" b="0" dirty="0">
                <a:ea typeface="標楷體" panose="03000509000000000000" pitchFamily="65" charset="-120"/>
              </a:rPr>
              <a:t>了多少</a:t>
            </a:r>
            <a:r>
              <a:rPr lang="zh-TW" altLang="en-US" b="0" dirty="0">
                <a:ea typeface="標楷體" panose="03000509000000000000" pitchFamily="65" charset="-120"/>
              </a:rPr>
              <a:t>？                                                  </a:t>
            </a:r>
            <a:r>
              <a:rPr lang="zh-TW" altLang="en-US" sz="2400" b="0" dirty="0"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b="0" dirty="0"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b="0" dirty="0"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en-US" altLang="zh-TW" sz="2400" b="0" dirty="0"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55E86ED9-82F9-4F6A-AF7B-466E49960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72699D9E-22E0-4FB6-AD7E-B684D7268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9" y="847646"/>
            <a:ext cx="51405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下表顯示遊樂園門票的售價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38F601E7-330D-49C6-AFD7-AE2C31033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3399127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(c)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67E5F007-C1D7-4D4A-AE13-EB6D36DF8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085" y="1344169"/>
            <a:ext cx="3040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400" b="0" u="sng" dirty="0">
                <a:ea typeface="標楷體" panose="03000509000000000000" pitchFamily="65" charset="-120"/>
              </a:rPr>
              <a:t>遊樂園門票的售價</a:t>
            </a:r>
            <a:endParaRPr lang="zh-CN" altLang="en-US" sz="2400" b="0" u="sng" dirty="0">
              <a:ea typeface="標楷體" panose="03000509000000000000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ED615D54-6683-44EB-ACB5-515814F87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754" y="2311919"/>
            <a:ext cx="940666" cy="39022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0101F45B-09B7-49D7-8776-581B9897E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754" y="2758475"/>
            <a:ext cx="940666" cy="397015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Text Box 24">
            <a:extLst>
              <a:ext uri="{FF2B5EF4-FFF2-40B4-BE49-F238E27FC236}">
                <a16:creationId xmlns:a16="http://schemas.microsoft.com/office/drawing/2014/main" xmlns="" id="{54A99C35-2F35-4A28-872E-CE734A5C3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645" y="3088549"/>
            <a:ext cx="12483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0000FF"/>
                </a:solidFill>
                <a:latin typeface="Arial" panose="020B0604020202020204" pitchFamily="34" charset="0"/>
              </a:rPr>
              <a:t>名成人</a:t>
            </a:r>
            <a:endParaRPr lang="en-US" altLang="zh-TW" sz="2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8" name="Text Box 24">
            <a:extLst>
              <a:ext uri="{FF2B5EF4-FFF2-40B4-BE49-F238E27FC236}">
                <a16:creationId xmlns:a16="http://schemas.microsoft.com/office/drawing/2014/main" xmlns="" id="{9F903AED-5092-4700-872D-B19877970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4153" y="4984629"/>
            <a:ext cx="11208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 336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0" name="Text Box 24">
            <a:extLst>
              <a:ext uri="{FF2B5EF4-FFF2-40B4-BE49-F238E27FC236}">
                <a16:creationId xmlns:a16="http://schemas.microsoft.com/office/drawing/2014/main" xmlns="" id="{0934BE64-6B57-41DE-AD00-9B50B234F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4954" y="4985899"/>
            <a:ext cx="965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80×3</a:t>
            </a:r>
          </a:p>
        </p:txBody>
      </p:sp>
      <p:sp>
        <p:nvSpPr>
          <p:cNvPr id="41" name="Text Box 24">
            <a:extLst>
              <a:ext uri="{FF2B5EF4-FFF2-40B4-BE49-F238E27FC236}">
                <a16:creationId xmlns:a16="http://schemas.microsoft.com/office/drawing/2014/main" xmlns="" id="{9A8C6BBD-6E33-4410-A30D-707424814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384" y="4984629"/>
            <a:ext cx="13701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60×3</a:t>
            </a:r>
          </a:p>
        </p:txBody>
      </p:sp>
      <p:sp>
        <p:nvSpPr>
          <p:cNvPr id="42" name="任意多边形 11">
            <a:extLst>
              <a:ext uri="{FF2B5EF4-FFF2-40B4-BE49-F238E27FC236}">
                <a16:creationId xmlns:a16="http://schemas.microsoft.com/office/drawing/2014/main" xmlns="" id="{B60B441B-EF92-4A2A-AFEF-D19350E3D687}"/>
              </a:ext>
            </a:extLst>
          </p:cNvPr>
          <p:cNvSpPr/>
          <p:nvPr/>
        </p:nvSpPr>
        <p:spPr bwMode="auto">
          <a:xfrm>
            <a:off x="4236545" y="4336307"/>
            <a:ext cx="1836000" cy="0"/>
          </a:xfrm>
          <a:custGeom>
            <a:avLst/>
            <a:gdLst>
              <a:gd name="connsiteX0" fmla="*/ 0 w 6874933"/>
              <a:gd name="connsiteY0" fmla="*/ 0 h 0"/>
              <a:gd name="connsiteX1" fmla="*/ 6874933 w 68749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74933">
                <a:moveTo>
                  <a:pt x="0" y="0"/>
                </a:moveTo>
                <a:lnTo>
                  <a:pt x="6874933" y="0"/>
                </a:lnTo>
              </a:path>
            </a:pathLst>
          </a:custGeom>
          <a:noFill/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Text Box 24">
            <a:extLst>
              <a:ext uri="{FF2B5EF4-FFF2-40B4-BE49-F238E27FC236}">
                <a16:creationId xmlns:a16="http://schemas.microsoft.com/office/drawing/2014/main" xmlns="" id="{F2B35188-D9F0-444A-8FBD-B161E6933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819" y="4982714"/>
            <a:ext cx="19460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×(1</a:t>
            </a:r>
            <a:r>
              <a:rPr kumimoji="0" lang="zh-TW" altLang="en-US" dirty="0">
                <a:solidFill>
                  <a:srgbClr val="0000FF"/>
                </a:solidFill>
              </a:rPr>
              <a:t>－</a:t>
            </a: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20%)</a:t>
            </a:r>
          </a:p>
        </p:txBody>
      </p:sp>
      <p:sp>
        <p:nvSpPr>
          <p:cNvPr id="44" name="Text Box 24">
            <a:extLst>
              <a:ext uri="{FF2B5EF4-FFF2-40B4-BE49-F238E27FC236}">
                <a16:creationId xmlns:a16="http://schemas.microsoft.com/office/drawing/2014/main" xmlns="" id="{C106750B-C817-4EE0-8321-5CB345FC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182" y="4951146"/>
            <a:ext cx="22645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(                   )</a:t>
            </a:r>
          </a:p>
        </p:txBody>
      </p:sp>
    </p:spTree>
    <p:extLst>
      <p:ext uri="{BB962C8B-B14F-4D97-AF65-F5344CB8AC3E}">
        <p14:creationId xmlns:p14="http://schemas.microsoft.com/office/powerpoint/2010/main" val="2171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/>
      <p:bldP spid="37" grpId="1"/>
      <p:bldP spid="38" grpId="0"/>
      <p:bldP spid="40" grpId="0"/>
      <p:bldP spid="41" grpId="0"/>
      <p:bldP spid="42" grpId="0" animBg="1"/>
      <p:bldP spid="42" grpId="1" animBg="1"/>
      <p:bldP spid="43" grpId="0"/>
      <p:bldP spid="4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A26B67E-DDA0-7467-825F-8B792231C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FC8FF14-2719-E950-9548-1DD088479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845" y="858724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(c)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C9911EDE-C3D1-D75A-CD14-AB35C275C695}"/>
              </a:ext>
            </a:extLst>
          </p:cNvPr>
          <p:cNvSpPr txBox="1"/>
          <p:nvPr/>
        </p:nvSpPr>
        <p:spPr>
          <a:xfrm>
            <a:off x="1359693" y="858724"/>
            <a:ext cx="754618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王</a:t>
            </a:r>
            <a:r>
              <a:rPr lang="zh-TW" altLang="en-US" sz="2800" dirty="0">
                <a:ea typeface="標楷體" panose="03000509000000000000" pitchFamily="65" charset="-120"/>
              </a:rPr>
              <a:t>小姐帶同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名成人和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名小童到遊樂園玩。她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購買快速通行票，減免了</a:t>
            </a:r>
            <a:r>
              <a:rPr lang="en-US" altLang="zh-TW" sz="2800" dirty="0">
                <a:ea typeface="標楷體" panose="03000509000000000000" pitchFamily="65" charset="-120"/>
              </a:rPr>
              <a:t>20%</a:t>
            </a:r>
            <a:r>
              <a:rPr lang="zh-TW" altLang="en-US" sz="2800" dirty="0">
                <a:ea typeface="標楷體" panose="03000509000000000000" pitchFamily="65" charset="-120"/>
              </a:rPr>
              <a:t>的費用。</a:t>
            </a:r>
            <a:r>
              <a:rPr lang="zh-CN" altLang="en-US" sz="2800" dirty="0">
                <a:ea typeface="標楷體" panose="03000509000000000000" pitchFamily="65" charset="-120"/>
              </a:rPr>
              <a:t>她共付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CN" altLang="en-US" sz="2800" dirty="0">
                <a:ea typeface="標楷體" panose="03000509000000000000" pitchFamily="65" charset="-120"/>
              </a:rPr>
              <a:t>了多少</a:t>
            </a:r>
            <a:r>
              <a:rPr lang="zh-TW" altLang="en-US" sz="2800" dirty="0">
                <a:ea typeface="標楷體" panose="03000509000000000000" pitchFamily="65" charset="-120"/>
              </a:rPr>
              <a:t>？                                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2278BE91-B3C6-8535-24C3-6DEA6F9746BD}"/>
              </a:ext>
            </a:extLst>
          </p:cNvPr>
          <p:cNvSpPr/>
          <p:nvPr/>
        </p:nvSpPr>
        <p:spPr bwMode="auto">
          <a:xfrm>
            <a:off x="1524270" y="2315901"/>
            <a:ext cx="7167148" cy="1710579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AC3ED09-3A5C-AA1F-F2EF-4D8509F23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735" y="2301487"/>
            <a:ext cx="41365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(80×3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60×3) ×(1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20%)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DAE2A46B-28D5-6BC6-8813-63AA04B3C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937" y="3509866"/>
            <a:ext cx="27695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她共付了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$336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08FA36FA-5BCF-B0E5-AC02-45FC71F90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890" y="2316907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20A509AD-006B-A7AB-F9DB-483E63449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890" y="2866104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CBA78513-0F44-8D1F-5C92-F85AF89C4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510" y="2927379"/>
            <a:ext cx="11533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= 336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805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2278BE91-B3C6-8535-24C3-6DEA6F9746BD}"/>
              </a:ext>
            </a:extLst>
          </p:cNvPr>
          <p:cNvSpPr/>
          <p:nvPr/>
        </p:nvSpPr>
        <p:spPr bwMode="auto">
          <a:xfrm>
            <a:off x="999012" y="3095450"/>
            <a:ext cx="7167148" cy="1600376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71251DA-DE79-B518-0B88-140A166EF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311FD614-F08F-428F-DE0B-816748C5EE9A}"/>
              </a:ext>
            </a:extLst>
          </p:cNvPr>
          <p:cNvSpPr txBox="1"/>
          <p:nvPr/>
        </p:nvSpPr>
        <p:spPr>
          <a:xfrm>
            <a:off x="776287" y="904796"/>
            <a:ext cx="782478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紫喬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原有儲蓄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，捐贈了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$250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給紅十字會後，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再用了餘下的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40%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購買書籍。如果購買書籍共用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紫喬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原有儲蓄多少？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須用方程列式計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算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                         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EE590FB-7209-162A-0707-D549E5F0D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676" y="3081665"/>
            <a:ext cx="19529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(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250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151E384F-BDDE-7F7B-D779-D5ADC1618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50" y="4031431"/>
            <a:ext cx="38210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u="sng" dirty="0">
                <a:solidFill>
                  <a:srgbClr val="FF0000"/>
                </a:solidFill>
                <a:ea typeface="標楷體" panose="03000509000000000000" pitchFamily="65" charset="-120"/>
              </a:rPr>
              <a:t>紫喬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原有儲蓄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$550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566ACD90-9C44-C7F3-B952-CC8F54867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1609" y="3097086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xmlns="" id="{323ACAF8-2735-A585-4789-46A52224C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1609" y="3563157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0F36669-4671-9543-C358-A431BDE79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9970" y="3569581"/>
            <a:ext cx="16482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550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88459F38-D906-B6D3-4A30-D0D89AB93F2D}"/>
              </a:ext>
            </a:extLst>
          </p:cNvPr>
          <p:cNvCxnSpPr/>
          <p:nvPr/>
        </p:nvCxnSpPr>
        <p:spPr bwMode="auto">
          <a:xfrm>
            <a:off x="1604682" y="1392156"/>
            <a:ext cx="17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CD88E1F9-018F-5416-9F27-B2E7266CCFF0}"/>
              </a:ext>
            </a:extLst>
          </p:cNvPr>
          <p:cNvCxnSpPr/>
          <p:nvPr/>
        </p:nvCxnSpPr>
        <p:spPr bwMode="auto">
          <a:xfrm>
            <a:off x="3690000" y="1392156"/>
            <a:ext cx="19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3A5314C5-13DD-2791-F8F1-BFE21ABA3953}"/>
              </a:ext>
            </a:extLst>
          </p:cNvPr>
          <p:cNvCxnSpPr>
            <a:cxnSpLocks/>
          </p:cNvCxnSpPr>
          <p:nvPr/>
        </p:nvCxnSpPr>
        <p:spPr bwMode="auto">
          <a:xfrm>
            <a:off x="1926000" y="1858321"/>
            <a:ext cx="319284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818722A3-6AEF-8417-1BDB-7B6E2EB6998F}"/>
              </a:ext>
            </a:extLst>
          </p:cNvPr>
          <p:cNvCxnSpPr>
            <a:cxnSpLocks/>
          </p:cNvCxnSpPr>
          <p:nvPr/>
        </p:nvCxnSpPr>
        <p:spPr bwMode="auto">
          <a:xfrm>
            <a:off x="977154" y="2324486"/>
            <a:ext cx="110265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8FAC30BA-790A-B8EF-A179-20FBF0C4ED2A}"/>
              </a:ext>
            </a:extLst>
          </p:cNvPr>
          <p:cNvCxnSpPr>
            <a:cxnSpLocks/>
          </p:cNvCxnSpPr>
          <p:nvPr/>
        </p:nvCxnSpPr>
        <p:spPr bwMode="auto">
          <a:xfrm>
            <a:off x="6211129" y="1858321"/>
            <a:ext cx="205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F9F2D90F-D4FC-21C3-7078-DA1E9C8FEC2F}"/>
              </a:ext>
            </a:extLst>
          </p:cNvPr>
          <p:cNvSpPr/>
          <p:nvPr/>
        </p:nvSpPr>
        <p:spPr bwMode="auto">
          <a:xfrm>
            <a:off x="4950892" y="3480018"/>
            <a:ext cx="3240000" cy="324000"/>
          </a:xfrm>
          <a:prstGeom prst="rect">
            <a:avLst/>
          </a:prstGeom>
          <a:solidFill>
            <a:srgbClr val="FFD5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E5393211-440F-D719-D6F1-15CD2F211612}"/>
              </a:ext>
            </a:extLst>
          </p:cNvPr>
          <p:cNvSpPr/>
          <p:nvPr/>
        </p:nvSpPr>
        <p:spPr bwMode="auto">
          <a:xfrm>
            <a:off x="4950891" y="3480018"/>
            <a:ext cx="1298215" cy="324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$250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023DAC3B-08B1-8A66-2A79-3F645D9B2BD2}"/>
              </a:ext>
            </a:extLst>
          </p:cNvPr>
          <p:cNvSpPr/>
          <p:nvPr/>
        </p:nvSpPr>
        <p:spPr bwMode="auto">
          <a:xfrm>
            <a:off x="6233758" y="3480018"/>
            <a:ext cx="1957133" cy="324000"/>
          </a:xfrm>
          <a:prstGeom prst="rect">
            <a:avLst/>
          </a:prstGeom>
          <a:solidFill>
            <a:srgbClr val="FFD5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左大括弧 21">
            <a:extLst>
              <a:ext uri="{FF2B5EF4-FFF2-40B4-BE49-F238E27FC236}">
                <a16:creationId xmlns:a16="http://schemas.microsoft.com/office/drawing/2014/main" xmlns="" id="{636119A3-999F-8380-7F8D-EB765EDC2359}"/>
              </a:ext>
            </a:extLst>
          </p:cNvPr>
          <p:cNvSpPr/>
          <p:nvPr/>
        </p:nvSpPr>
        <p:spPr bwMode="auto">
          <a:xfrm rot="5400000">
            <a:off x="6480891" y="1739841"/>
            <a:ext cx="180000" cy="3240000"/>
          </a:xfrm>
          <a:prstGeom prst="leftBrace">
            <a:avLst>
              <a:gd name="adj1" fmla="val 24208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213F4495-46DB-7E59-9F02-63CE12C8D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928" y="2881118"/>
            <a:ext cx="1228326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原有</a:t>
            </a: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2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FA799771-B843-91C0-30C4-A560BE36A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501" y="3930565"/>
            <a:ext cx="81653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捐贈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5" name="左大括弧 24">
            <a:extLst>
              <a:ext uri="{FF2B5EF4-FFF2-40B4-BE49-F238E27FC236}">
                <a16:creationId xmlns:a16="http://schemas.microsoft.com/office/drawing/2014/main" xmlns="" id="{FCE088A3-96AF-0C84-54AE-979B4321F045}"/>
              </a:ext>
            </a:extLst>
          </p:cNvPr>
          <p:cNvSpPr/>
          <p:nvPr/>
        </p:nvSpPr>
        <p:spPr bwMode="auto">
          <a:xfrm rot="16200000" flipV="1">
            <a:off x="5505291" y="3265924"/>
            <a:ext cx="180000" cy="1288800"/>
          </a:xfrm>
          <a:prstGeom prst="leftBrace">
            <a:avLst>
              <a:gd name="adj1" fmla="val 24208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99E2F93B-FE26-8900-5AA2-7D837C35A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662" y="2432298"/>
            <a:ext cx="3492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餘下的款項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40% 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=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</a:t>
            </a:r>
          </a:p>
        </p:txBody>
      </p:sp>
      <p:grpSp>
        <p:nvGrpSpPr>
          <p:cNvPr id="54" name="群組 53">
            <a:extLst>
              <a:ext uri="{FF2B5EF4-FFF2-40B4-BE49-F238E27FC236}">
                <a16:creationId xmlns:a16="http://schemas.microsoft.com/office/drawing/2014/main" xmlns="" id="{9A1C9C33-12AE-F118-95FE-78817BCDED74}"/>
              </a:ext>
            </a:extLst>
          </p:cNvPr>
          <p:cNvGrpSpPr/>
          <p:nvPr/>
        </p:nvGrpSpPr>
        <p:grpSpPr>
          <a:xfrm>
            <a:off x="506002" y="3532213"/>
            <a:ext cx="4780123" cy="811734"/>
            <a:chOff x="977154" y="4624652"/>
            <a:chExt cx="4780123" cy="811734"/>
          </a:xfrm>
        </p:grpSpPr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xmlns="" id="{AE628C4D-8929-6371-8799-569AE4E04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154" y="4787108"/>
              <a:ext cx="1697496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(</a:t>
              </a:r>
              <a:r>
                <a:rPr kumimoji="1" lang="en-US" altLang="zh-TW" sz="24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y</a:t>
              </a: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250</a:t>
              </a: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)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38" name="群組 37">
              <a:extLst>
                <a:ext uri="{FF2B5EF4-FFF2-40B4-BE49-F238E27FC236}">
                  <a16:creationId xmlns:a16="http://schemas.microsoft.com/office/drawing/2014/main" xmlns="" id="{BB415C14-1A77-D2C1-DCE8-5F7E4AF0D1FB}"/>
                </a:ext>
              </a:extLst>
            </p:cNvPr>
            <p:cNvGrpSpPr/>
            <p:nvPr/>
          </p:nvGrpSpPr>
          <p:grpSpPr>
            <a:xfrm>
              <a:off x="2357172" y="4625908"/>
              <a:ext cx="807982" cy="810478"/>
              <a:chOff x="3333375" y="3138757"/>
              <a:chExt cx="951777" cy="810478"/>
            </a:xfrm>
          </p:grpSpPr>
          <p:sp>
            <p:nvSpPr>
              <p:cNvPr id="40" name="Text Box 135">
                <a:extLst>
                  <a:ext uri="{FF2B5EF4-FFF2-40B4-BE49-F238E27FC236}">
                    <a16:creationId xmlns:a16="http://schemas.microsoft.com/office/drawing/2014/main" xmlns="" id="{EA91BB10-5226-6C55-7A83-46AF711F89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3375" y="3138757"/>
                <a:ext cx="951777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40</a:t>
                </a:r>
              </a:p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lang="zh-TW" altLang="en-US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1" name="直線接點 40">
                <a:extLst>
                  <a:ext uri="{FF2B5EF4-FFF2-40B4-BE49-F238E27FC236}">
                    <a16:creationId xmlns:a16="http://schemas.microsoft.com/office/drawing/2014/main" xmlns="" id="{73CE4CDC-2586-0BAE-3A4E-9EBC79F916B6}"/>
                  </a:ext>
                </a:extLst>
              </p:cNvPr>
              <p:cNvCxnSpPr/>
              <p:nvPr/>
            </p:nvCxnSpPr>
            <p:spPr bwMode="auto">
              <a:xfrm>
                <a:off x="3456406" y="3533775"/>
                <a:ext cx="720916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xmlns="" id="{4B938EB0-4481-84B7-609D-51CA45786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039" y="4787108"/>
              <a:ext cx="1289044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120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42" name="群組 41">
              <a:extLst>
                <a:ext uri="{FF2B5EF4-FFF2-40B4-BE49-F238E27FC236}">
                  <a16:creationId xmlns:a16="http://schemas.microsoft.com/office/drawing/2014/main" xmlns="" id="{D3E17059-0936-D112-C2EB-ED99BAED4539}"/>
                </a:ext>
              </a:extLst>
            </p:cNvPr>
            <p:cNvGrpSpPr/>
            <p:nvPr/>
          </p:nvGrpSpPr>
          <p:grpSpPr>
            <a:xfrm>
              <a:off x="3253340" y="4624652"/>
              <a:ext cx="807982" cy="810478"/>
              <a:chOff x="3333375" y="3138757"/>
              <a:chExt cx="951777" cy="810478"/>
            </a:xfrm>
          </p:grpSpPr>
          <p:sp>
            <p:nvSpPr>
              <p:cNvPr id="43" name="Text Box 135">
                <a:extLst>
                  <a:ext uri="{FF2B5EF4-FFF2-40B4-BE49-F238E27FC236}">
                    <a16:creationId xmlns:a16="http://schemas.microsoft.com/office/drawing/2014/main" xmlns="" id="{B2B4B174-993C-7BBF-81D2-4F915A29DF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3375" y="3138757"/>
                <a:ext cx="951777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</a:p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40</a:t>
                </a:r>
                <a:endParaRPr lang="zh-TW" altLang="en-US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4" name="直線接點 43">
                <a:extLst>
                  <a:ext uri="{FF2B5EF4-FFF2-40B4-BE49-F238E27FC236}">
                    <a16:creationId xmlns:a16="http://schemas.microsoft.com/office/drawing/2014/main" xmlns="" id="{943B9927-346D-7A4A-F821-CF2E2D5ED018}"/>
                  </a:ext>
                </a:extLst>
              </p:cNvPr>
              <p:cNvCxnSpPr/>
              <p:nvPr/>
            </p:nvCxnSpPr>
            <p:spPr bwMode="auto">
              <a:xfrm>
                <a:off x="3456406" y="3533775"/>
                <a:ext cx="720916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5" name="Rectangle 4">
              <a:extLst>
                <a:ext uri="{FF2B5EF4-FFF2-40B4-BE49-F238E27FC236}">
                  <a16:creationId xmlns:a16="http://schemas.microsoft.com/office/drawing/2014/main" xmlns="" id="{6D185538-861B-B102-6A85-F7652FE63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062" y="4787108"/>
              <a:ext cx="53515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xmlns="" id="{68085BA0-F114-46FA-AE56-7AE20E8BB989}"/>
                </a:ext>
              </a:extLst>
            </p:cNvPr>
            <p:cNvGrpSpPr/>
            <p:nvPr/>
          </p:nvGrpSpPr>
          <p:grpSpPr>
            <a:xfrm>
              <a:off x="4949295" y="4624652"/>
              <a:ext cx="807982" cy="810478"/>
              <a:chOff x="3333375" y="3138757"/>
              <a:chExt cx="951777" cy="810478"/>
            </a:xfrm>
          </p:grpSpPr>
          <p:sp>
            <p:nvSpPr>
              <p:cNvPr id="47" name="Text Box 135">
                <a:extLst>
                  <a:ext uri="{FF2B5EF4-FFF2-40B4-BE49-F238E27FC236}">
                    <a16:creationId xmlns:a16="http://schemas.microsoft.com/office/drawing/2014/main" xmlns="" id="{F45D6688-5517-809C-C369-9A5055C1C8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3375" y="3138757"/>
                <a:ext cx="951777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</a:p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40</a:t>
                </a:r>
                <a:endParaRPr lang="zh-TW" altLang="en-US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xmlns="" id="{63DA3499-E029-D968-1E77-8AFD9C8A73D9}"/>
                  </a:ext>
                </a:extLst>
              </p:cNvPr>
              <p:cNvCxnSpPr/>
              <p:nvPr/>
            </p:nvCxnSpPr>
            <p:spPr bwMode="auto">
              <a:xfrm>
                <a:off x="3456406" y="3533775"/>
                <a:ext cx="720916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C5E6457D-C43F-7409-418C-707C9BE61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9464" y="4198960"/>
            <a:ext cx="21811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250 = 300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B54B9495-BBB4-F3BA-9A47-053188F41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77" y="4612758"/>
            <a:ext cx="412376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250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250 = 300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250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C8540D8E-459B-4AE4-CB31-1AF377AA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7937" y="5026556"/>
            <a:ext cx="146268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= 550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BCF6CEFE-5409-93B2-C577-C84F2F40E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051" y="3446076"/>
            <a:ext cx="145924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餘下的款項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1ECC19F1-A443-B2B6-F5DD-AF99D268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4755" y="3079372"/>
            <a:ext cx="25009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rPr>
              <a:t>40% = 120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70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75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5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2" animBg="1"/>
      <p:bldP spid="22" grpId="0" animBg="1"/>
      <p:bldP spid="22" grpId="1" animBg="1"/>
      <p:bldP spid="23" grpId="0"/>
      <p:bldP spid="23" grpId="1"/>
      <p:bldP spid="24" grpId="0"/>
      <p:bldP spid="24" grpId="1"/>
      <p:bldP spid="25" grpId="0" animBg="1"/>
      <p:bldP spid="25" grpId="1" animBg="1"/>
      <p:bldP spid="29" grpId="0" animBg="1"/>
      <p:bldP spid="29" grpId="1" animBg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2" grpId="2"/>
      <p:bldP spid="5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96FB4DBD-E3F0-DB78-C4C4-2C8C1ED36A12}"/>
              </a:ext>
            </a:extLst>
          </p:cNvPr>
          <p:cNvSpPr/>
          <p:nvPr/>
        </p:nvSpPr>
        <p:spPr bwMode="auto">
          <a:xfrm>
            <a:off x="1486460" y="1907663"/>
            <a:ext cx="4753662" cy="3847109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xmlns="" id="{58090E91-69A3-C560-0B02-45165277D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373421"/>
              </p:ext>
            </p:extLst>
          </p:nvPr>
        </p:nvGraphicFramePr>
        <p:xfrm>
          <a:off x="1629885" y="2022960"/>
          <a:ext cx="3726000" cy="340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000">
                  <a:extLst>
                    <a:ext uri="{9D8B030D-6E8A-4147-A177-3AD203B41FA5}">
                      <a16:colId xmlns:a16="http://schemas.microsoft.com/office/drawing/2014/main" xmlns="" val="191554508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06496795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89365087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65841561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7648671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40903969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22180627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78057913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056341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63086343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100987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96484359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538314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5254361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56804474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1199617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29653596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78817071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59165878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0880976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8334170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7030447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854708362"/>
                    </a:ext>
                  </a:extLst>
                </a:gridCol>
              </a:tblGrid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0275070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42158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154600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119814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573327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291581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867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740549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02965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712453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47073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07946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4565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44464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827085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577090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88143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072937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7792168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103643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9229727"/>
                  </a:ext>
                </a:extLst>
              </a:tr>
            </a:tbl>
          </a:graphicData>
        </a:graphic>
      </p:graphicFrame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xmlns="" id="{1479C47E-EF14-2D11-D220-D7C163492C8A}"/>
              </a:ext>
            </a:extLst>
          </p:cNvPr>
          <p:cNvCxnSpPr/>
          <p:nvPr/>
        </p:nvCxnSpPr>
        <p:spPr bwMode="auto">
          <a:xfrm>
            <a:off x="5411316" y="5093538"/>
            <a:ext cx="0" cy="324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xmlns="" id="{552E6A5C-A906-6550-6F2E-CC602B7E4500}"/>
              </a:ext>
            </a:extLst>
          </p:cNvPr>
          <p:cNvCxnSpPr>
            <a:cxnSpLocks/>
          </p:cNvCxnSpPr>
          <p:nvPr/>
        </p:nvCxnSpPr>
        <p:spPr bwMode="auto">
          <a:xfrm flipH="1">
            <a:off x="5031885" y="5479692"/>
            <a:ext cx="324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3A54CD14-2B80-ACCA-B891-849FB8B56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0648" y="5089374"/>
            <a:ext cx="71596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36FBAE82-6797-28E7-D381-9AB6EA826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306" y="5416218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56DC655C-94E9-3FA7-8205-9683B23CA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838121"/>
            <a:ext cx="15351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 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DC608BB3-1F26-B973-AE06-6D45DDE3A8A4}"/>
              </a:ext>
            </a:extLst>
          </p:cNvPr>
          <p:cNvSpPr txBox="1"/>
          <p:nvPr/>
        </p:nvSpPr>
        <p:spPr>
          <a:xfrm>
            <a:off x="1340173" y="838121"/>
            <a:ext cx="7200896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圖是由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個大小相同的正方形組成的。在答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題紙上畫出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面圖形的所有對稱軸。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77C82C80-DBB1-BB66-6DB5-FBEFC385CA1B}"/>
              </a:ext>
            </a:extLst>
          </p:cNvPr>
          <p:cNvCxnSpPr>
            <a:cxnSpLocks/>
          </p:cNvCxnSpPr>
          <p:nvPr/>
        </p:nvCxnSpPr>
        <p:spPr bwMode="auto">
          <a:xfrm>
            <a:off x="2543174" y="1811650"/>
            <a:ext cx="42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22E59A0B-4993-82A5-5BD1-CA7970F4F8C6}"/>
              </a:ext>
            </a:extLst>
          </p:cNvPr>
          <p:cNvCxnSpPr>
            <a:cxnSpLocks/>
          </p:cNvCxnSpPr>
          <p:nvPr/>
        </p:nvCxnSpPr>
        <p:spPr bwMode="auto">
          <a:xfrm flipV="1">
            <a:off x="2535621" y="2880341"/>
            <a:ext cx="1800000" cy="18000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71BDE10B-5229-7D0B-98D9-8A9CF23A1E3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654622" y="2880341"/>
            <a:ext cx="1800000" cy="18000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9B694907-ED21-0AD6-570D-BE147CE12208}"/>
              </a:ext>
            </a:extLst>
          </p:cNvPr>
          <p:cNvCxnSpPr>
            <a:cxnSpLocks/>
          </p:cNvCxnSpPr>
          <p:nvPr/>
        </p:nvCxnSpPr>
        <p:spPr bwMode="auto">
          <a:xfrm flipV="1">
            <a:off x="3494857" y="2355338"/>
            <a:ext cx="0" cy="28080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350FEDB0-D6B2-CDA7-28F6-AC5713D0DA4E}"/>
              </a:ext>
            </a:extLst>
          </p:cNvPr>
          <p:cNvCxnSpPr>
            <a:cxnSpLocks/>
          </p:cNvCxnSpPr>
          <p:nvPr/>
        </p:nvCxnSpPr>
        <p:spPr bwMode="auto">
          <a:xfrm>
            <a:off x="2051820" y="3714435"/>
            <a:ext cx="2808000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sp>
        <p:nvSpPr>
          <p:cNvPr id="25" name="Rectangle 8">
            <a:extLst>
              <a:ext uri="{FF2B5EF4-FFF2-40B4-BE49-F238E27FC236}">
                <a16:creationId xmlns:a16="http://schemas.microsoft.com/office/drawing/2014/main" xmlns="" id="{1C818752-D3DE-E92F-A796-90975DD47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5885" y="4531697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60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xmlns="" id="{C3390532-6EF2-F7E7-2E95-AB009D3CEBF3}"/>
              </a:ext>
            </a:extLst>
          </p:cNvPr>
          <p:cNvSpPr/>
          <p:nvPr/>
        </p:nvSpPr>
        <p:spPr bwMode="auto">
          <a:xfrm>
            <a:off x="1486460" y="2183888"/>
            <a:ext cx="4753662" cy="3847109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62A288D-D6F0-6585-B7D8-36C3E874B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838121"/>
            <a:ext cx="15351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48384BBE-6173-3F82-8780-49E033BB1E51}"/>
              </a:ext>
            </a:extLst>
          </p:cNvPr>
          <p:cNvSpPr txBox="1"/>
          <p:nvPr/>
        </p:nvSpPr>
        <p:spPr>
          <a:xfrm>
            <a:off x="1340173" y="838121"/>
            <a:ext cx="7200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在圖形上加上一個大小相同的正方形，它便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lnSpc>
                <a:spcPts val="3200"/>
              </a:lnSpc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成為一個長方體的摺紙圖樣。在答題紙上畫出所需的正方形。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xmlns="" id="{195B6F4A-A4E1-4063-ADA1-F8064E9A3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185654"/>
              </p:ext>
            </p:extLst>
          </p:nvPr>
        </p:nvGraphicFramePr>
        <p:xfrm>
          <a:off x="1620360" y="2280135"/>
          <a:ext cx="3726000" cy="340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000">
                  <a:extLst>
                    <a:ext uri="{9D8B030D-6E8A-4147-A177-3AD203B41FA5}">
                      <a16:colId xmlns:a16="http://schemas.microsoft.com/office/drawing/2014/main" xmlns="" val="191554508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06496795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89365087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65841561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7648671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40903969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22180627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78057913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056341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63086343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100987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96484359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538314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5254361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56804474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1199617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29653596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78817071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59165878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0880976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8334170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7030447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854708362"/>
                    </a:ext>
                  </a:extLst>
                </a:gridCol>
              </a:tblGrid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0275070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42158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154600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119814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573327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291581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867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740549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02965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712453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47073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07946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4565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44464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827085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577090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88143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072937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7792168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103643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9229727"/>
                  </a:ext>
                </a:extLst>
              </a:tr>
            </a:tbl>
          </a:graphicData>
        </a:graphic>
      </p:graphicFrame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xmlns="" id="{721ED780-1695-9D0F-4A8D-DA69548F5B6D}"/>
              </a:ext>
            </a:extLst>
          </p:cNvPr>
          <p:cNvCxnSpPr/>
          <p:nvPr/>
        </p:nvCxnSpPr>
        <p:spPr bwMode="auto">
          <a:xfrm>
            <a:off x="5401791" y="5350713"/>
            <a:ext cx="0" cy="324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xmlns="" id="{E37238C4-9C95-752A-5F13-4BBA0166492D}"/>
              </a:ext>
            </a:extLst>
          </p:cNvPr>
          <p:cNvCxnSpPr>
            <a:cxnSpLocks/>
          </p:cNvCxnSpPr>
          <p:nvPr/>
        </p:nvCxnSpPr>
        <p:spPr bwMode="auto">
          <a:xfrm flipH="1">
            <a:off x="5022360" y="5736867"/>
            <a:ext cx="324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BFC7C8B-167A-58B2-8F36-12070C632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123" y="5346549"/>
            <a:ext cx="71596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5DD174C8-8081-F562-C860-F9FDDDB9C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781" y="5682918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C9DB1830-E6A7-8F0D-0C79-14D727043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5885" y="4846022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ACD0384F-3FBA-1BBF-32EB-A0B59808A823}"/>
              </a:ext>
            </a:extLst>
          </p:cNvPr>
          <p:cNvCxnSpPr>
            <a:cxnSpLocks/>
          </p:cNvCxnSpPr>
          <p:nvPr/>
        </p:nvCxnSpPr>
        <p:spPr bwMode="auto">
          <a:xfrm>
            <a:off x="2933700" y="1713766"/>
            <a:ext cx="27717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179044D4-2466-DA84-B58B-841E47F26FD0}"/>
              </a:ext>
            </a:extLst>
          </p:cNvPr>
          <p:cNvSpPr txBox="1"/>
          <p:nvPr/>
        </p:nvSpPr>
        <p:spPr>
          <a:xfrm>
            <a:off x="6285347" y="3724632"/>
            <a:ext cx="2673409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缺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一個正方形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作爲長方體的頂部。</a:t>
            </a:r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xmlns="" id="{54420136-8984-0348-9E01-1E1B6EF07EEB}"/>
              </a:ext>
            </a:extLst>
          </p:cNvPr>
          <p:cNvGrpSpPr/>
          <p:nvPr/>
        </p:nvGrpSpPr>
        <p:grpSpPr>
          <a:xfrm>
            <a:off x="6546772" y="2575113"/>
            <a:ext cx="1800000" cy="1800000"/>
            <a:chOff x="5891489" y="2762146"/>
            <a:chExt cx="1800000" cy="1800000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xmlns="" id="{191B7EAC-560D-60F4-108C-666420E10D53}"/>
                </a:ext>
              </a:extLst>
            </p:cNvPr>
            <p:cNvSpPr/>
            <p:nvPr/>
          </p:nvSpPr>
          <p:spPr bwMode="auto">
            <a:xfrm>
              <a:off x="6611489" y="276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xmlns="" id="{D048B431-459E-94A4-CD0F-57C398EDEA03}"/>
                </a:ext>
              </a:extLst>
            </p:cNvPr>
            <p:cNvSpPr/>
            <p:nvPr/>
          </p:nvSpPr>
          <p:spPr bwMode="auto">
            <a:xfrm>
              <a:off x="6611489" y="312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xmlns="" id="{3E0E024E-00C9-8628-225C-1714BC88E564}"/>
                </a:ext>
              </a:extLst>
            </p:cNvPr>
            <p:cNvSpPr/>
            <p:nvPr/>
          </p:nvSpPr>
          <p:spPr bwMode="auto">
            <a:xfrm>
              <a:off x="6611489" y="348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xmlns="" id="{E2A71D02-8181-4EED-4223-47691ECCE5D6}"/>
                </a:ext>
              </a:extLst>
            </p:cNvPr>
            <p:cNvSpPr/>
            <p:nvPr/>
          </p:nvSpPr>
          <p:spPr bwMode="auto">
            <a:xfrm>
              <a:off x="6611489" y="384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xmlns="" id="{BDF23A85-1E53-7345-327E-BE317017AC1F}"/>
                </a:ext>
              </a:extLst>
            </p:cNvPr>
            <p:cNvSpPr/>
            <p:nvPr/>
          </p:nvSpPr>
          <p:spPr bwMode="auto">
            <a:xfrm>
              <a:off x="6611489" y="420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xmlns="" id="{89645309-721B-F7E5-D730-68A1C3CF4C99}"/>
                </a:ext>
              </a:extLst>
            </p:cNvPr>
            <p:cNvSpPr/>
            <p:nvPr/>
          </p:nvSpPr>
          <p:spPr bwMode="auto">
            <a:xfrm>
              <a:off x="5891489" y="348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xmlns="" id="{A06D7383-0DD1-DC00-B8DE-2871E0173B07}"/>
                </a:ext>
              </a:extLst>
            </p:cNvPr>
            <p:cNvSpPr/>
            <p:nvPr/>
          </p:nvSpPr>
          <p:spPr bwMode="auto">
            <a:xfrm>
              <a:off x="7331489" y="348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xmlns="" id="{824425F2-C957-7B85-048F-208662B44AAB}"/>
                </a:ext>
              </a:extLst>
            </p:cNvPr>
            <p:cNvSpPr/>
            <p:nvPr/>
          </p:nvSpPr>
          <p:spPr bwMode="auto">
            <a:xfrm>
              <a:off x="6971489" y="348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xmlns="" id="{912242A2-0B84-2020-3558-62E52894C439}"/>
                </a:ext>
              </a:extLst>
            </p:cNvPr>
            <p:cNvSpPr/>
            <p:nvPr/>
          </p:nvSpPr>
          <p:spPr bwMode="auto">
            <a:xfrm>
              <a:off x="6251489" y="3482146"/>
              <a:ext cx="360000" cy="360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70" name="群組 69">
            <a:extLst>
              <a:ext uri="{FF2B5EF4-FFF2-40B4-BE49-F238E27FC236}">
                <a16:creationId xmlns:a16="http://schemas.microsoft.com/office/drawing/2014/main" xmlns="" id="{0CFF3ED1-821A-679D-4D13-318318A3CF1E}"/>
              </a:ext>
            </a:extLst>
          </p:cNvPr>
          <p:cNvGrpSpPr/>
          <p:nvPr/>
        </p:nvGrpSpPr>
        <p:grpSpPr>
          <a:xfrm>
            <a:off x="6479032" y="2826730"/>
            <a:ext cx="1922289" cy="1297195"/>
            <a:chOff x="6503289" y="2829296"/>
            <a:chExt cx="1922289" cy="1297195"/>
          </a:xfrm>
        </p:grpSpPr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xmlns="" id="{082C9240-94AF-BC11-156C-4C52E3F28B63}"/>
                </a:ext>
              </a:extLst>
            </p:cNvPr>
            <p:cNvCxnSpPr/>
            <p:nvPr/>
          </p:nvCxnSpPr>
          <p:spPr bwMode="auto">
            <a:xfrm>
              <a:off x="6625578" y="3347244"/>
              <a:ext cx="180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xmlns="" id="{E85A9FF5-1DF1-B537-03EE-D191A80DA6CC}"/>
                </a:ext>
              </a:extLst>
            </p:cNvPr>
            <p:cNvCxnSpPr/>
            <p:nvPr/>
          </p:nvCxnSpPr>
          <p:spPr bwMode="auto">
            <a:xfrm>
              <a:off x="6503289" y="3606463"/>
              <a:ext cx="180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xmlns="" id="{2D505721-55A3-1DCE-E49E-064CD80D5FFB}"/>
                </a:ext>
              </a:extLst>
            </p:cNvPr>
            <p:cNvCxnSpPr/>
            <p:nvPr/>
          </p:nvCxnSpPr>
          <p:spPr bwMode="auto">
            <a:xfrm flipV="1">
              <a:off x="6504445" y="3347244"/>
              <a:ext cx="122570" cy="259219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xmlns="" id="{29847E85-EF7F-2C3A-287D-C2021E721A07}"/>
                </a:ext>
              </a:extLst>
            </p:cNvPr>
            <p:cNvCxnSpPr/>
            <p:nvPr/>
          </p:nvCxnSpPr>
          <p:spPr bwMode="auto">
            <a:xfrm flipV="1">
              <a:off x="6862574" y="3347089"/>
              <a:ext cx="122570" cy="259219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xmlns="" id="{6A8B95A2-A46D-7891-B332-56A58144436E}"/>
                </a:ext>
              </a:extLst>
            </p:cNvPr>
            <p:cNvCxnSpPr/>
            <p:nvPr/>
          </p:nvCxnSpPr>
          <p:spPr bwMode="auto">
            <a:xfrm flipV="1">
              <a:off x="7944094" y="3347088"/>
              <a:ext cx="122570" cy="259219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xmlns="" id="{403C14D9-C87D-BA9D-B7EC-EAA53A6160B4}"/>
                </a:ext>
              </a:extLst>
            </p:cNvPr>
            <p:cNvCxnSpPr/>
            <p:nvPr/>
          </p:nvCxnSpPr>
          <p:spPr bwMode="auto">
            <a:xfrm flipV="1">
              <a:off x="8300493" y="3348706"/>
              <a:ext cx="122570" cy="259219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xmlns="" id="{F0E53ABF-2262-3BEC-E7AF-3A0E86F9809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18792" y="3867052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xmlns="" id="{04B39D7C-9272-CF32-18CD-9D37264341D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17916" y="4126491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xmlns="" id="{89C9EC85-AB1F-A26E-8330-77953CE01E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21420" y="3088138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xmlns="" id="{E43F57DB-F4E0-3EEE-FD72-1D37AAF0386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2295" y="282929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xmlns="" id="{C8D12961-4744-F784-0EE2-26854EDC103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373368" y="2829296"/>
              <a:ext cx="508927" cy="129719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xmlns="" id="{A48D93B5-527C-B5BC-234B-A58C10DF27F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013184" y="2829296"/>
              <a:ext cx="508927" cy="129719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3" name="群組 92">
            <a:extLst>
              <a:ext uri="{FF2B5EF4-FFF2-40B4-BE49-F238E27FC236}">
                <a16:creationId xmlns:a16="http://schemas.microsoft.com/office/drawing/2014/main" xmlns="" id="{7EE20C3C-7159-CAD9-165C-CDF58BFB75E1}"/>
              </a:ext>
            </a:extLst>
          </p:cNvPr>
          <p:cNvGrpSpPr/>
          <p:nvPr/>
        </p:nvGrpSpPr>
        <p:grpSpPr>
          <a:xfrm>
            <a:off x="6474372" y="3155429"/>
            <a:ext cx="1923826" cy="630000"/>
            <a:chOff x="6151588" y="3174385"/>
            <a:chExt cx="1923826" cy="630000"/>
          </a:xfrm>
        </p:grpSpPr>
        <p:cxnSp>
          <p:nvCxnSpPr>
            <p:cNvPr id="94" name="直線接點 93">
              <a:extLst>
                <a:ext uri="{FF2B5EF4-FFF2-40B4-BE49-F238E27FC236}">
                  <a16:creationId xmlns:a16="http://schemas.microsoft.com/office/drawing/2014/main" xmlns="" id="{A4E8F909-DEFE-8BE1-F3DB-1C4C27C0FB3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151588" y="3552648"/>
              <a:ext cx="180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5" name="直線接點 94">
              <a:extLst>
                <a:ext uri="{FF2B5EF4-FFF2-40B4-BE49-F238E27FC236}">
                  <a16:creationId xmlns:a16="http://schemas.microsoft.com/office/drawing/2014/main" xmlns="" id="{F811D131-3559-83C0-39B9-D2695B2B0AA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75414" y="3426648"/>
              <a:ext cx="180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6" name="直線接點 95">
              <a:extLst>
                <a:ext uri="{FF2B5EF4-FFF2-40B4-BE49-F238E27FC236}">
                  <a16:creationId xmlns:a16="http://schemas.microsoft.com/office/drawing/2014/main" xmlns="" id="{D32E05A7-D23D-9185-9CE7-7A9FDD6CC85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30283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7" name="直線接點 96">
              <a:extLst>
                <a:ext uri="{FF2B5EF4-FFF2-40B4-BE49-F238E27FC236}">
                  <a16:creationId xmlns:a16="http://schemas.microsoft.com/office/drawing/2014/main" xmlns="" id="{1DB41844-34D2-0308-E555-C00D4C9CECD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870718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8" name="直線接點 97">
              <a:extLst>
                <a:ext uri="{FF2B5EF4-FFF2-40B4-BE49-F238E27FC236}">
                  <a16:creationId xmlns:a16="http://schemas.microsoft.com/office/drawing/2014/main" xmlns="" id="{368A7C95-BE80-588C-2A0F-2911AA304D4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11153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9" name="直線接點 98">
              <a:extLst>
                <a:ext uri="{FF2B5EF4-FFF2-40B4-BE49-F238E27FC236}">
                  <a16:creationId xmlns:a16="http://schemas.microsoft.com/office/drawing/2014/main" xmlns="" id="{C635C8B7-1D8D-68E3-0992-DF682C31561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151588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0" name="直線接點 99">
              <a:extLst>
                <a:ext uri="{FF2B5EF4-FFF2-40B4-BE49-F238E27FC236}">
                  <a16:creationId xmlns:a16="http://schemas.microsoft.com/office/drawing/2014/main" xmlns="" id="{702362F3-52AD-0297-225C-D5A610B78FD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589848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1" name="直線接點 100">
              <a:extLst>
                <a:ext uri="{FF2B5EF4-FFF2-40B4-BE49-F238E27FC236}">
                  <a16:creationId xmlns:a16="http://schemas.microsoft.com/office/drawing/2014/main" xmlns="" id="{63DF1377-ACDC-050B-F7F2-F75120C1C20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949414" y="342664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2" name="直線接點 101">
              <a:extLst>
                <a:ext uri="{FF2B5EF4-FFF2-40B4-BE49-F238E27FC236}">
                  <a16:creationId xmlns:a16="http://schemas.microsoft.com/office/drawing/2014/main" xmlns="" id="{DCC2E10E-E011-E2C4-0D2D-65841A0C72D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979886" y="3174385"/>
              <a:ext cx="630000" cy="63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3" name="直線接點 102">
              <a:extLst>
                <a:ext uri="{FF2B5EF4-FFF2-40B4-BE49-F238E27FC236}">
                  <a16:creationId xmlns:a16="http://schemas.microsoft.com/office/drawing/2014/main" xmlns="" id="{FC457C59-E540-D255-D381-E8DEADE3273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620321" y="3174385"/>
              <a:ext cx="630000" cy="63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4" name="直線接點 103">
              <a:extLst>
                <a:ext uri="{FF2B5EF4-FFF2-40B4-BE49-F238E27FC236}">
                  <a16:creationId xmlns:a16="http://schemas.microsoft.com/office/drawing/2014/main" xmlns="" id="{B29C6B22-D93B-9357-CD3C-60945868157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249886" y="317438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5" name="直線接點 104">
              <a:extLst>
                <a:ext uri="{FF2B5EF4-FFF2-40B4-BE49-F238E27FC236}">
                  <a16:creationId xmlns:a16="http://schemas.microsoft.com/office/drawing/2014/main" xmlns="" id="{FE0AFFA7-7EF8-D577-780D-FF6D0CB18FF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0321" y="380438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6" name="直線接點 105">
              <a:extLst>
                <a:ext uri="{FF2B5EF4-FFF2-40B4-BE49-F238E27FC236}">
                  <a16:creationId xmlns:a16="http://schemas.microsoft.com/office/drawing/2014/main" xmlns="" id="{0E9DA45D-B564-22BD-E74B-9D14B5F2747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46234" y="367838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7" name="直線接點 106">
              <a:extLst>
                <a:ext uri="{FF2B5EF4-FFF2-40B4-BE49-F238E27FC236}">
                  <a16:creationId xmlns:a16="http://schemas.microsoft.com/office/drawing/2014/main" xmlns="" id="{3BD45BC1-D29D-1AD3-09A1-B40EEF6E10E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23973" y="330038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26" name="群組 125">
            <a:extLst>
              <a:ext uri="{FF2B5EF4-FFF2-40B4-BE49-F238E27FC236}">
                <a16:creationId xmlns:a16="http://schemas.microsoft.com/office/drawing/2014/main" xmlns="" id="{E1284527-8E8B-EECD-D2D6-542BAE01C845}"/>
              </a:ext>
            </a:extLst>
          </p:cNvPr>
          <p:cNvGrpSpPr/>
          <p:nvPr/>
        </p:nvGrpSpPr>
        <p:grpSpPr>
          <a:xfrm>
            <a:off x="6616783" y="2990587"/>
            <a:ext cx="1695837" cy="687836"/>
            <a:chOff x="6534382" y="3293299"/>
            <a:chExt cx="1695837" cy="687836"/>
          </a:xfrm>
        </p:grpSpPr>
        <p:cxnSp>
          <p:nvCxnSpPr>
            <p:cNvPr id="127" name="直線接點 126">
              <a:extLst>
                <a:ext uri="{FF2B5EF4-FFF2-40B4-BE49-F238E27FC236}">
                  <a16:creationId xmlns:a16="http://schemas.microsoft.com/office/drawing/2014/main" xmlns="" id="{DA9A3A86-43E6-7167-0053-B2DD34EA2F8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13516" y="383665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xmlns="" id="{5FE7158C-60F8-4B74-F416-5419D27577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237342" y="371065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9" name="直線接點 128">
              <a:extLst>
                <a:ext uri="{FF2B5EF4-FFF2-40B4-BE49-F238E27FC236}">
                  <a16:creationId xmlns:a16="http://schemas.microsoft.com/office/drawing/2014/main" xmlns="" id="{ACA1FEFB-5EDA-C33C-0152-8F1A6EAD2E2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68300" y="3710656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0" name="直線接點 129">
              <a:extLst>
                <a:ext uri="{FF2B5EF4-FFF2-40B4-BE49-F238E27FC236}">
                  <a16:creationId xmlns:a16="http://schemas.microsoft.com/office/drawing/2014/main" xmlns="" id="{458815A7-F8F4-F264-86F6-139CF3022C7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08735" y="3710656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1" name="直線接點 130">
              <a:extLst>
                <a:ext uri="{FF2B5EF4-FFF2-40B4-BE49-F238E27FC236}">
                  <a16:creationId xmlns:a16="http://schemas.microsoft.com/office/drawing/2014/main" xmlns="" id="{0DB6A998-D4DC-0A36-863D-D68B2D94F6E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38164" y="3401104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2" name="直線接點 131">
              <a:extLst>
                <a:ext uri="{FF2B5EF4-FFF2-40B4-BE49-F238E27FC236}">
                  <a16:creationId xmlns:a16="http://schemas.microsoft.com/office/drawing/2014/main" xmlns="" id="{FB94062F-7156-DFD2-0D61-858439225BB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768071" y="3624127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3" name="直線接點 132">
              <a:extLst>
                <a:ext uri="{FF2B5EF4-FFF2-40B4-BE49-F238E27FC236}">
                  <a16:creationId xmlns:a16="http://schemas.microsoft.com/office/drawing/2014/main" xmlns="" id="{213BDA4C-A87D-4AC8-91B4-F320D43E1BC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098300" y="3531599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4" name="直線接點 133">
              <a:extLst>
                <a:ext uri="{FF2B5EF4-FFF2-40B4-BE49-F238E27FC236}">
                  <a16:creationId xmlns:a16="http://schemas.microsoft.com/office/drawing/2014/main" xmlns="" id="{60AF7B1B-554E-A2CA-EAE3-2E2CA93696F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47104" y="3504112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5" name="直線接點 134">
              <a:extLst>
                <a:ext uri="{FF2B5EF4-FFF2-40B4-BE49-F238E27FC236}">
                  <a16:creationId xmlns:a16="http://schemas.microsoft.com/office/drawing/2014/main" xmlns="" id="{1454ED20-0843-C7EB-D23D-E55200CA69D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875835" y="3978541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6" name="直線接點 135">
              <a:extLst>
                <a:ext uri="{FF2B5EF4-FFF2-40B4-BE49-F238E27FC236}">
                  <a16:creationId xmlns:a16="http://schemas.microsoft.com/office/drawing/2014/main" xmlns="" id="{4271950F-8FA7-376A-91A8-0C787E1E98F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95939" y="3906541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7" name="直線接點 136">
              <a:extLst>
                <a:ext uri="{FF2B5EF4-FFF2-40B4-BE49-F238E27FC236}">
                  <a16:creationId xmlns:a16="http://schemas.microsoft.com/office/drawing/2014/main" xmlns="" id="{ECC51C95-1DE0-CAE2-3A52-B7BF8F90A6C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59103" y="329623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8" name="直線接點 137">
              <a:extLst>
                <a:ext uri="{FF2B5EF4-FFF2-40B4-BE49-F238E27FC236}">
                  <a16:creationId xmlns:a16="http://schemas.microsoft.com/office/drawing/2014/main" xmlns="" id="{FCF4A07A-2031-DDDF-7582-67C46479CB6D}"/>
                </a:ext>
              </a:extLst>
            </p:cNvPr>
            <p:cNvCxnSpPr/>
            <p:nvPr/>
          </p:nvCxnSpPr>
          <p:spPr bwMode="auto">
            <a:xfrm flipV="1">
              <a:off x="7468300" y="3657600"/>
              <a:ext cx="635094" cy="17905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9" name="直線接點 138">
              <a:extLst>
                <a:ext uri="{FF2B5EF4-FFF2-40B4-BE49-F238E27FC236}">
                  <a16:creationId xmlns:a16="http://schemas.microsoft.com/office/drawing/2014/main" xmlns="" id="{380B546D-5B6E-FFD7-D3AD-0609C7F7B6E7}"/>
                </a:ext>
              </a:extLst>
            </p:cNvPr>
            <p:cNvCxnSpPr/>
            <p:nvPr/>
          </p:nvCxnSpPr>
          <p:spPr bwMode="auto">
            <a:xfrm flipV="1">
              <a:off x="7595125" y="3529088"/>
              <a:ext cx="635094" cy="17905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0" name="直線接點 139">
              <a:extLst>
                <a:ext uri="{FF2B5EF4-FFF2-40B4-BE49-F238E27FC236}">
                  <a16:creationId xmlns:a16="http://schemas.microsoft.com/office/drawing/2014/main" xmlns="" id="{DFB69BE7-8932-2304-6C76-F757B5BB8B3F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661700" y="3401915"/>
              <a:ext cx="576321" cy="30789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1" name="直線接點 140">
              <a:extLst>
                <a:ext uri="{FF2B5EF4-FFF2-40B4-BE49-F238E27FC236}">
                  <a16:creationId xmlns:a16="http://schemas.microsoft.com/office/drawing/2014/main" xmlns="" id="{A082CFFB-6A64-52E8-E061-4A075873A8D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534382" y="3528412"/>
              <a:ext cx="576321" cy="30789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2" name="直線接點 141">
              <a:extLst>
                <a:ext uri="{FF2B5EF4-FFF2-40B4-BE49-F238E27FC236}">
                  <a16:creationId xmlns:a16="http://schemas.microsoft.com/office/drawing/2014/main" xmlns="" id="{FF01DC3B-BF42-CF96-DD3B-155C6DDCBA5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829751" y="3560082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3" name="直線接點 142">
              <a:extLst>
                <a:ext uri="{FF2B5EF4-FFF2-40B4-BE49-F238E27FC236}">
                  <a16:creationId xmlns:a16="http://schemas.microsoft.com/office/drawing/2014/main" xmlns="" id="{3D2F6BFB-4C73-3061-AA2D-B259684C46D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592725" y="3293386"/>
              <a:ext cx="223997" cy="420984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4" name="直線接點 143">
              <a:extLst>
                <a:ext uri="{FF2B5EF4-FFF2-40B4-BE49-F238E27FC236}">
                  <a16:creationId xmlns:a16="http://schemas.microsoft.com/office/drawing/2014/main" xmlns="" id="{888C33AD-179E-AF53-A3EA-5EA4D474E95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35436" y="3293299"/>
              <a:ext cx="223997" cy="420984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5" name="直線接點 144">
              <a:extLst>
                <a:ext uri="{FF2B5EF4-FFF2-40B4-BE49-F238E27FC236}">
                  <a16:creationId xmlns:a16="http://schemas.microsoft.com/office/drawing/2014/main" xmlns="" id="{4B105CA3-4045-18D6-C664-3299A9D567E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871073" y="3836709"/>
              <a:ext cx="238897" cy="14442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6" name="直線接點 145">
              <a:extLst>
                <a:ext uri="{FF2B5EF4-FFF2-40B4-BE49-F238E27FC236}">
                  <a16:creationId xmlns:a16="http://schemas.microsoft.com/office/drawing/2014/main" xmlns="" id="{E22155E3-F2FD-B182-735E-303FA0E3B5C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235031" y="3834328"/>
              <a:ext cx="238897" cy="14442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65" name="群組 164">
            <a:extLst>
              <a:ext uri="{FF2B5EF4-FFF2-40B4-BE49-F238E27FC236}">
                <a16:creationId xmlns:a16="http://schemas.microsoft.com/office/drawing/2014/main" xmlns="" id="{05F0535F-E307-02B5-EFC3-746FADB97F1E}"/>
              </a:ext>
            </a:extLst>
          </p:cNvPr>
          <p:cNvGrpSpPr/>
          <p:nvPr/>
        </p:nvGrpSpPr>
        <p:grpSpPr>
          <a:xfrm>
            <a:off x="6829770" y="2866209"/>
            <a:ext cx="1314079" cy="720724"/>
            <a:chOff x="6745666" y="3169904"/>
            <a:chExt cx="1314079" cy="720724"/>
          </a:xfrm>
        </p:grpSpPr>
        <p:cxnSp>
          <p:nvCxnSpPr>
            <p:cNvPr id="166" name="直線接點 165">
              <a:extLst>
                <a:ext uri="{FF2B5EF4-FFF2-40B4-BE49-F238E27FC236}">
                  <a16:creationId xmlns:a16="http://schemas.microsoft.com/office/drawing/2014/main" xmlns="" id="{C8804FCA-2643-2599-FC5B-BB4A4731957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13516" y="383665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7" name="直線接點 166">
              <a:extLst>
                <a:ext uri="{FF2B5EF4-FFF2-40B4-BE49-F238E27FC236}">
                  <a16:creationId xmlns:a16="http://schemas.microsoft.com/office/drawing/2014/main" xmlns="" id="{91B0CE66-4B60-E002-05F2-A8B8DBC358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237342" y="371065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8" name="直線接點 167">
              <a:extLst>
                <a:ext uri="{FF2B5EF4-FFF2-40B4-BE49-F238E27FC236}">
                  <a16:creationId xmlns:a16="http://schemas.microsoft.com/office/drawing/2014/main" xmlns="" id="{AF40E9BA-7B29-DCBA-904F-D02ABB2B991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68300" y="3710656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9" name="直線接點 168">
              <a:extLst>
                <a:ext uri="{FF2B5EF4-FFF2-40B4-BE49-F238E27FC236}">
                  <a16:creationId xmlns:a16="http://schemas.microsoft.com/office/drawing/2014/main" xmlns="" id="{AD64AA84-2203-0E9C-F7A5-638B2205CCF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08735" y="3710656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0" name="直線接點 169">
              <a:extLst>
                <a:ext uri="{FF2B5EF4-FFF2-40B4-BE49-F238E27FC236}">
                  <a16:creationId xmlns:a16="http://schemas.microsoft.com/office/drawing/2014/main" xmlns="" id="{F9F252CB-0761-FDB6-7A3E-77C2993D509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747866" y="3286900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1" name="直線接點 170">
              <a:extLst>
                <a:ext uri="{FF2B5EF4-FFF2-40B4-BE49-F238E27FC236}">
                  <a16:creationId xmlns:a16="http://schemas.microsoft.com/office/drawing/2014/main" xmlns="" id="{B9B17A2D-4B21-8F7A-B4A1-10CCEF62070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70795" y="3574463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2" name="直線接點 171">
              <a:extLst>
                <a:ext uri="{FF2B5EF4-FFF2-40B4-BE49-F238E27FC236}">
                  <a16:creationId xmlns:a16="http://schemas.microsoft.com/office/drawing/2014/main" xmlns="" id="{2D47AA8A-50C2-A60A-5460-22402F6A2CF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933745" y="3402411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3" name="直線接點 172">
              <a:extLst>
                <a:ext uri="{FF2B5EF4-FFF2-40B4-BE49-F238E27FC236}">
                  <a16:creationId xmlns:a16="http://schemas.microsoft.com/office/drawing/2014/main" xmlns="" id="{94A40C74-C6F5-1C38-07D5-3DC265B4977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03652" y="3434329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4" name="直線接點 173">
              <a:extLst>
                <a:ext uri="{FF2B5EF4-FFF2-40B4-BE49-F238E27FC236}">
                  <a16:creationId xmlns:a16="http://schemas.microsoft.com/office/drawing/2014/main" xmlns="" id="{872479C4-C42A-6003-C648-7E4F717C6E6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31419" y="3890100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5" name="直線接點 174">
              <a:extLst>
                <a:ext uri="{FF2B5EF4-FFF2-40B4-BE49-F238E27FC236}">
                  <a16:creationId xmlns:a16="http://schemas.microsoft.com/office/drawing/2014/main" xmlns="" id="{F186E911-BEBF-F96B-1561-6ADC5A6F0C2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16996" y="3861648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6" name="直線接點 175">
              <a:extLst>
                <a:ext uri="{FF2B5EF4-FFF2-40B4-BE49-F238E27FC236}">
                  <a16:creationId xmlns:a16="http://schemas.microsoft.com/office/drawing/2014/main" xmlns="" id="{F8824CB6-F084-5200-2FC6-CA67BABE334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65872" y="3172285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7" name="直線接點 176">
              <a:extLst>
                <a:ext uri="{FF2B5EF4-FFF2-40B4-BE49-F238E27FC236}">
                  <a16:creationId xmlns:a16="http://schemas.microsoft.com/office/drawing/2014/main" xmlns="" id="{C0A94980-40E2-4C38-FF84-2C7E16BC1B7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943324" y="3513951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8" name="直線接點 177">
              <a:extLst>
                <a:ext uri="{FF2B5EF4-FFF2-40B4-BE49-F238E27FC236}">
                  <a16:creationId xmlns:a16="http://schemas.microsoft.com/office/drawing/2014/main" xmlns="" id="{9061BA14-7F72-2F60-30BB-FB1FA50A0F5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588616" y="3400136"/>
              <a:ext cx="470569" cy="31174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9" name="直線接點 178">
              <a:extLst>
                <a:ext uri="{FF2B5EF4-FFF2-40B4-BE49-F238E27FC236}">
                  <a16:creationId xmlns:a16="http://schemas.microsoft.com/office/drawing/2014/main" xmlns="" id="{F7C9ED53-44F0-CC23-6515-0D9B04DA6EC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68510" y="3524563"/>
              <a:ext cx="470569" cy="31174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0" name="直線接點 179">
              <a:extLst>
                <a:ext uri="{FF2B5EF4-FFF2-40B4-BE49-F238E27FC236}">
                  <a16:creationId xmlns:a16="http://schemas.microsoft.com/office/drawing/2014/main" xmlns="" id="{44086B04-8383-D86D-36E9-FFEE8C42A20D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868993" y="3281870"/>
              <a:ext cx="365081" cy="42470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1" name="直線接點 180">
              <a:extLst>
                <a:ext uri="{FF2B5EF4-FFF2-40B4-BE49-F238E27FC236}">
                  <a16:creationId xmlns:a16="http://schemas.microsoft.com/office/drawing/2014/main" xmlns="" id="{9B2E3118-2E60-F846-E5A9-5248566D60A1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745666" y="3413112"/>
              <a:ext cx="365081" cy="42470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2" name="直線接點 181">
              <a:extLst>
                <a:ext uri="{FF2B5EF4-FFF2-40B4-BE49-F238E27FC236}">
                  <a16:creationId xmlns:a16="http://schemas.microsoft.com/office/drawing/2014/main" xmlns="" id="{A93DEB9A-0C72-2CD7-271B-C91AFE92AEA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37817" y="3173254"/>
              <a:ext cx="130210" cy="535528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3" name="直線接點 182">
              <a:extLst>
                <a:ext uri="{FF2B5EF4-FFF2-40B4-BE49-F238E27FC236}">
                  <a16:creationId xmlns:a16="http://schemas.microsoft.com/office/drawing/2014/main" xmlns="" id="{88DDCC38-A036-586F-C3B1-8BE51197494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593281" y="3169904"/>
              <a:ext cx="130210" cy="535528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4" name="直線接點 183">
              <a:extLst>
                <a:ext uri="{FF2B5EF4-FFF2-40B4-BE49-F238E27FC236}">
                  <a16:creationId xmlns:a16="http://schemas.microsoft.com/office/drawing/2014/main" xmlns="" id="{A117205B-27AB-4A98-F8F8-10C7D46D741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928206" y="3834051"/>
              <a:ext cx="183307" cy="5519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5" name="直線接點 184">
              <a:extLst>
                <a:ext uri="{FF2B5EF4-FFF2-40B4-BE49-F238E27FC236}">
                  <a16:creationId xmlns:a16="http://schemas.microsoft.com/office/drawing/2014/main" xmlns="" id="{464811E4-3A39-FBF2-6C2B-B5479D5FBCB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87850" y="3835433"/>
              <a:ext cx="183307" cy="5519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38" name="群組 237">
            <a:extLst>
              <a:ext uri="{FF2B5EF4-FFF2-40B4-BE49-F238E27FC236}">
                <a16:creationId xmlns:a16="http://schemas.microsoft.com/office/drawing/2014/main" xmlns="" id="{E0F41FB2-291B-B9E6-C3C0-AB852FA14431}"/>
              </a:ext>
            </a:extLst>
          </p:cNvPr>
          <p:cNvGrpSpPr/>
          <p:nvPr/>
        </p:nvGrpSpPr>
        <p:grpSpPr>
          <a:xfrm>
            <a:off x="6938964" y="2777752"/>
            <a:ext cx="1079676" cy="761130"/>
            <a:chOff x="6268751" y="4210050"/>
            <a:chExt cx="1079676" cy="761130"/>
          </a:xfrm>
        </p:grpSpPr>
        <p:cxnSp>
          <p:nvCxnSpPr>
            <p:cNvPr id="189" name="直線接點 188">
              <a:extLst>
                <a:ext uri="{FF2B5EF4-FFF2-40B4-BE49-F238E27FC236}">
                  <a16:creationId xmlns:a16="http://schemas.microsoft.com/office/drawing/2014/main" xmlns="" id="{0D3CA4A5-1B02-E94D-64C8-7533C1AEC0F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532720" y="4966293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0" name="直線接點 189">
              <a:extLst>
                <a:ext uri="{FF2B5EF4-FFF2-40B4-BE49-F238E27FC236}">
                  <a16:creationId xmlns:a16="http://schemas.microsoft.com/office/drawing/2014/main" xmlns="" id="{48671713-2946-4467-64A0-E306D0430A6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860681" y="4840293"/>
              <a:ext cx="108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1" name="直線接點 190">
              <a:extLst>
                <a:ext uri="{FF2B5EF4-FFF2-40B4-BE49-F238E27FC236}">
                  <a16:creationId xmlns:a16="http://schemas.microsoft.com/office/drawing/2014/main" xmlns="" id="{B1B41F31-A7F8-C94E-9E7A-534758BDB64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887504" y="4840293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3" name="直線接點 192">
              <a:extLst>
                <a:ext uri="{FF2B5EF4-FFF2-40B4-BE49-F238E27FC236}">
                  <a16:creationId xmlns:a16="http://schemas.microsoft.com/office/drawing/2014/main" xmlns="" id="{93DAB4F4-7D91-AF83-C6A3-908EB117B40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271527" y="4265493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4" name="直線接點 193">
              <a:extLst>
                <a:ext uri="{FF2B5EF4-FFF2-40B4-BE49-F238E27FC236}">
                  <a16:creationId xmlns:a16="http://schemas.microsoft.com/office/drawing/2014/main" xmlns="" id="{1736F53C-ABF6-D912-C845-561A3F3A265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44845" y="4586295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5" name="直線接點 194">
              <a:extLst>
                <a:ext uri="{FF2B5EF4-FFF2-40B4-BE49-F238E27FC236}">
                  <a16:creationId xmlns:a16="http://schemas.microsoft.com/office/drawing/2014/main" xmlns="" id="{59CD2E54-C4E8-E6EC-2587-880D1534CC7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22427" y="4296996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6" name="直線接點 195">
              <a:extLst>
                <a:ext uri="{FF2B5EF4-FFF2-40B4-BE49-F238E27FC236}">
                  <a16:creationId xmlns:a16="http://schemas.microsoft.com/office/drawing/2014/main" xmlns="" id="{ECB55ECC-3219-C5BA-E451-86AE08D46F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803231" y="4526265"/>
              <a:ext cx="251737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7" name="直線接點 196">
              <a:extLst>
                <a:ext uri="{FF2B5EF4-FFF2-40B4-BE49-F238E27FC236}">
                  <a16:creationId xmlns:a16="http://schemas.microsoft.com/office/drawing/2014/main" xmlns="" id="{00C1DC64-4CE3-4908-7F52-ABCA2375D15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27453" y="4463458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8" name="直線接點 197">
              <a:extLst>
                <a:ext uri="{FF2B5EF4-FFF2-40B4-BE49-F238E27FC236}">
                  <a16:creationId xmlns:a16="http://schemas.microsoft.com/office/drawing/2014/main" xmlns="" id="{E475CCA7-D591-BFBA-1796-1B445B8C72A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77905" y="4712806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9" name="直線接點 198">
              <a:extLst>
                <a:ext uri="{FF2B5EF4-FFF2-40B4-BE49-F238E27FC236}">
                  <a16:creationId xmlns:a16="http://schemas.microsoft.com/office/drawing/2014/main" xmlns="" id="{2CAD2B8D-6420-D2FD-6515-6255BE54AC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37824" y="4214812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00" name="直線接點 199">
              <a:extLst>
                <a:ext uri="{FF2B5EF4-FFF2-40B4-BE49-F238E27FC236}">
                  <a16:creationId xmlns:a16="http://schemas.microsoft.com/office/drawing/2014/main" xmlns="" id="{2A825EED-7B14-B190-BC82-300AD19B702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406605" y="4624824"/>
              <a:ext cx="63796" cy="66553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2" name="直線接點 211">
              <a:extLst>
                <a:ext uri="{FF2B5EF4-FFF2-40B4-BE49-F238E27FC236}">
                  <a16:creationId xmlns:a16="http://schemas.microsoft.com/office/drawing/2014/main" xmlns="" id="{A055F7E3-55D4-FDF7-1CC7-8343404112A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703832" y="4210050"/>
              <a:ext cx="33992" cy="24813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7" name="直線接點 216">
              <a:extLst>
                <a:ext uri="{FF2B5EF4-FFF2-40B4-BE49-F238E27FC236}">
                  <a16:creationId xmlns:a16="http://schemas.microsoft.com/office/drawing/2014/main" xmlns="" id="{0A4FB309-AF62-9E55-2FDC-8531F06AC46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27069" y="4211720"/>
              <a:ext cx="67761" cy="52458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8" name="直線接點 217">
              <a:extLst>
                <a:ext uri="{FF2B5EF4-FFF2-40B4-BE49-F238E27FC236}">
                  <a16:creationId xmlns:a16="http://schemas.microsoft.com/office/drawing/2014/main" xmlns="" id="{5DC77900-A7F3-41C5-8A21-92DA7AEC383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10509" y="4300530"/>
              <a:ext cx="335571" cy="54282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0" name="直線接點 219">
              <a:extLst>
                <a:ext uri="{FF2B5EF4-FFF2-40B4-BE49-F238E27FC236}">
                  <a16:creationId xmlns:a16="http://schemas.microsoft.com/office/drawing/2014/main" xmlns="" id="{891E0D92-8C44-7273-9713-0239E652AE0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889424" y="4420829"/>
              <a:ext cx="335571" cy="54282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2" name="直線接點 221">
              <a:extLst>
                <a:ext uri="{FF2B5EF4-FFF2-40B4-BE49-F238E27FC236}">
                  <a16:creationId xmlns:a16="http://schemas.microsoft.com/office/drawing/2014/main" xmlns="" id="{1D066D5C-42CA-21CF-FFFB-40A6B86365F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395069" y="4260014"/>
              <a:ext cx="90484" cy="198168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4" name="直線接點 223">
              <a:extLst>
                <a:ext uri="{FF2B5EF4-FFF2-40B4-BE49-F238E27FC236}">
                  <a16:creationId xmlns:a16="http://schemas.microsoft.com/office/drawing/2014/main" xmlns="" id="{D5057C35-A310-4ECE-2471-CAB41E0A9EA1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268751" y="4390096"/>
              <a:ext cx="260129" cy="57619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7" name="直線接點 226">
              <a:extLst>
                <a:ext uri="{FF2B5EF4-FFF2-40B4-BE49-F238E27FC236}">
                  <a16:creationId xmlns:a16="http://schemas.microsoft.com/office/drawing/2014/main" xmlns="" id="{D54C9FB0-4BFD-4EFB-0BEB-15EEA94724F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85370" y="4458710"/>
              <a:ext cx="102114" cy="51247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32" name="直線接點 231">
              <a:extLst>
                <a:ext uri="{FF2B5EF4-FFF2-40B4-BE49-F238E27FC236}">
                  <a16:creationId xmlns:a16="http://schemas.microsoft.com/office/drawing/2014/main" xmlns="" id="{B31C8ABA-942F-A8FF-106C-FB19A92895D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31610" y="4458710"/>
              <a:ext cx="102114" cy="51247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42" name="群組 241">
            <a:extLst>
              <a:ext uri="{FF2B5EF4-FFF2-40B4-BE49-F238E27FC236}">
                <a16:creationId xmlns:a16="http://schemas.microsoft.com/office/drawing/2014/main" xmlns="" id="{BBD9F55B-D8F1-6B79-69A3-8D7AE9186B7E}"/>
              </a:ext>
            </a:extLst>
          </p:cNvPr>
          <p:cNvGrpSpPr/>
          <p:nvPr/>
        </p:nvGrpSpPr>
        <p:grpSpPr>
          <a:xfrm>
            <a:off x="7183450" y="2687427"/>
            <a:ext cx="486972" cy="846056"/>
            <a:chOff x="7307589" y="3192407"/>
            <a:chExt cx="486972" cy="846056"/>
          </a:xfrm>
        </p:grpSpPr>
        <p:cxnSp>
          <p:nvCxnSpPr>
            <p:cNvPr id="72" name="直線接點 71">
              <a:extLst>
                <a:ext uri="{FF2B5EF4-FFF2-40B4-BE49-F238E27FC236}">
                  <a16:creationId xmlns:a16="http://schemas.microsoft.com/office/drawing/2014/main" xmlns="" id="{C71A321D-695A-0480-D934-EC35692E2A7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3777" y="4032813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7" name="直線接點 76">
              <a:extLst>
                <a:ext uri="{FF2B5EF4-FFF2-40B4-BE49-F238E27FC236}">
                  <a16:creationId xmlns:a16="http://schemas.microsoft.com/office/drawing/2014/main" xmlns="" id="{4E9BE615-C267-2B87-4D8B-C5156A549D6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68561" y="3909988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0" name="直線接點 79">
              <a:extLst>
                <a:ext uri="{FF2B5EF4-FFF2-40B4-BE49-F238E27FC236}">
                  <a16:creationId xmlns:a16="http://schemas.microsoft.com/office/drawing/2014/main" xmlns="" id="{7300DA16-500F-8D46-36C3-C0777698144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09790" y="3195742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1" name="直線接點 80">
              <a:extLst>
                <a:ext uri="{FF2B5EF4-FFF2-40B4-BE49-F238E27FC236}">
                  <a16:creationId xmlns:a16="http://schemas.microsoft.com/office/drawing/2014/main" xmlns="" id="{0F4E12BC-3D53-5095-FDBE-5C2B0048C3A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64557" y="3549279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2" name="直線接點 81">
              <a:extLst>
                <a:ext uri="{FF2B5EF4-FFF2-40B4-BE49-F238E27FC236}">
                  <a16:creationId xmlns:a16="http://schemas.microsoft.com/office/drawing/2014/main" xmlns="" id="{658A24FB-112C-2833-9853-8AB79D95D85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64414" y="3195884"/>
              <a:ext cx="126000" cy="126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7" name="直線接點 86">
              <a:extLst>
                <a:ext uri="{FF2B5EF4-FFF2-40B4-BE49-F238E27FC236}">
                  <a16:creationId xmlns:a16="http://schemas.microsoft.com/office/drawing/2014/main" xmlns="" id="{0D63AD08-FAED-BBC8-1347-388D2CA43C3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3777" y="3318709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8" name="直線接點 87">
              <a:extLst>
                <a:ext uri="{FF2B5EF4-FFF2-40B4-BE49-F238E27FC236}">
                  <a16:creationId xmlns:a16="http://schemas.microsoft.com/office/drawing/2014/main" xmlns="" id="{AF6481A4-45EB-5381-D96C-A32BE1935A5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07589" y="3675288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1" name="直線接點 90">
              <a:extLst>
                <a:ext uri="{FF2B5EF4-FFF2-40B4-BE49-F238E27FC236}">
                  <a16:creationId xmlns:a16="http://schemas.microsoft.com/office/drawing/2014/main" xmlns="" id="{694BA63C-3121-BEC5-7945-73FD2AD0774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34335" y="3198119"/>
              <a:ext cx="360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58" name="直線接點 157">
              <a:extLst>
                <a:ext uri="{FF2B5EF4-FFF2-40B4-BE49-F238E27FC236}">
                  <a16:creationId xmlns:a16="http://schemas.microsoft.com/office/drawing/2014/main" xmlns="" id="{99CA8BB9-AFA2-5322-3DE5-81E43F414A2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792841" y="3192407"/>
              <a:ext cx="0" cy="72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7" name="直線接點 186">
              <a:extLst>
                <a:ext uri="{FF2B5EF4-FFF2-40B4-BE49-F238E27FC236}">
                  <a16:creationId xmlns:a16="http://schemas.microsoft.com/office/drawing/2014/main" xmlns="" id="{F7B3A9B0-2DFE-F458-6E57-FD7979A6963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36716" y="3192407"/>
              <a:ext cx="0" cy="129477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39" name="直線接點 238">
              <a:extLst>
                <a:ext uri="{FF2B5EF4-FFF2-40B4-BE49-F238E27FC236}">
                  <a16:creationId xmlns:a16="http://schemas.microsoft.com/office/drawing/2014/main" xmlns="" id="{0A392A30-9645-FF2E-A136-A0B19485CCD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67732" y="3311816"/>
              <a:ext cx="0" cy="72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40" name="直線接點 239">
              <a:extLst>
                <a:ext uri="{FF2B5EF4-FFF2-40B4-BE49-F238E27FC236}">
                  <a16:creationId xmlns:a16="http://schemas.microsoft.com/office/drawing/2014/main" xmlns="" id="{6F9A1528-A54B-88ED-C759-02A9B920DBD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11468" y="3318463"/>
              <a:ext cx="0" cy="72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406747EC-38C1-FDB0-BE27-225FF595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314" y="5644654"/>
            <a:ext cx="30971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00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kumimoji="0" lang="zh-CN" altLang="en-US" sz="2000" dirty="0">
                <a:solidFill>
                  <a:srgbClr val="FF0000"/>
                </a:solidFill>
                <a:ea typeface="標楷體" panose="03000509000000000000" pitchFamily="65" charset="-120"/>
              </a:rPr>
              <a:t>其他正確答案也可接受</a:t>
            </a:r>
            <a:r>
              <a:rPr kumimoji="0" lang="en-US" altLang="zh-TW" sz="20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kumimoji="0" lang="en-US" altLang="en-US" sz="20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66BEAD13-29FC-E878-9034-F314A087E4E5}"/>
              </a:ext>
            </a:extLst>
          </p:cNvPr>
          <p:cNvGrpSpPr/>
          <p:nvPr/>
        </p:nvGrpSpPr>
        <p:grpSpPr>
          <a:xfrm>
            <a:off x="7186845" y="2333546"/>
            <a:ext cx="125356" cy="485635"/>
            <a:chOff x="7197666" y="2329244"/>
            <a:chExt cx="125356" cy="485635"/>
          </a:xfrm>
        </p:grpSpPr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xmlns="" id="{DAB12A6B-A352-6806-FC23-CFC8198F696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19578" y="2329244"/>
              <a:ext cx="0" cy="36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xmlns="" id="{CB180E07-4CA2-A2E4-8AD1-A0D70BB9207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97666" y="2454879"/>
              <a:ext cx="0" cy="360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xmlns="" id="{3EF647D3-A004-2F11-4C63-7ECEE551210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99032" y="2329762"/>
              <a:ext cx="123990" cy="12788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6CDBBDE2-BC53-A3CC-8337-6BB1E2D4BA67}"/>
              </a:ext>
            </a:extLst>
          </p:cNvPr>
          <p:cNvGrpSpPr/>
          <p:nvPr/>
        </p:nvGrpSpPr>
        <p:grpSpPr>
          <a:xfrm>
            <a:off x="7189124" y="2385104"/>
            <a:ext cx="258220" cy="431430"/>
            <a:chOff x="7199945" y="2380802"/>
            <a:chExt cx="258220" cy="431430"/>
          </a:xfrm>
        </p:grpSpPr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xmlns="" id="{A6F405B5-4E7D-CC0A-C350-FB11A024097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99945" y="2499308"/>
              <a:ext cx="138711" cy="312924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xmlns="" id="{87C562D7-18BB-353F-85A9-6DB2957D43B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18923" y="2380802"/>
              <a:ext cx="138711" cy="312924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xmlns="" id="{76589E35-4A6F-9DF1-B301-D28CAD0828D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34175" y="2381882"/>
              <a:ext cx="123990" cy="12788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21" name="手繪多邊形: 圖案 120">
            <a:extLst>
              <a:ext uri="{FF2B5EF4-FFF2-40B4-BE49-F238E27FC236}">
                <a16:creationId xmlns:a16="http://schemas.microsoft.com/office/drawing/2014/main" xmlns="" id="{F13C3AD6-E535-4089-B8EE-DEB5A0E812F9}"/>
              </a:ext>
            </a:extLst>
          </p:cNvPr>
          <p:cNvSpPr/>
          <p:nvPr/>
        </p:nvSpPr>
        <p:spPr bwMode="auto">
          <a:xfrm>
            <a:off x="1784350" y="3736975"/>
            <a:ext cx="486000" cy="486000"/>
          </a:xfrm>
          <a:custGeom>
            <a:avLst/>
            <a:gdLst>
              <a:gd name="connsiteX0" fmla="*/ 485775 w 492125"/>
              <a:gd name="connsiteY0" fmla="*/ 0 h 492125"/>
              <a:gd name="connsiteX1" fmla="*/ 0 w 492125"/>
              <a:gd name="connsiteY1" fmla="*/ 0 h 492125"/>
              <a:gd name="connsiteX2" fmla="*/ 0 w 492125"/>
              <a:gd name="connsiteY2" fmla="*/ 492125 h 492125"/>
              <a:gd name="connsiteX3" fmla="*/ 492125 w 492125"/>
              <a:gd name="connsiteY3" fmla="*/ 492125 h 49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125" h="492125">
                <a:moveTo>
                  <a:pt x="485775" y="0"/>
                </a:moveTo>
                <a:lnTo>
                  <a:pt x="0" y="0"/>
                </a:lnTo>
                <a:lnTo>
                  <a:pt x="0" y="492125"/>
                </a:lnTo>
                <a:lnTo>
                  <a:pt x="492125" y="4921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8" name="手繪多邊形: 圖案 207">
            <a:extLst>
              <a:ext uri="{FF2B5EF4-FFF2-40B4-BE49-F238E27FC236}">
                <a16:creationId xmlns:a16="http://schemas.microsoft.com/office/drawing/2014/main" xmlns="" id="{4B8B2277-906C-47E3-67E5-D570BCE9919E}"/>
              </a:ext>
            </a:extLst>
          </p:cNvPr>
          <p:cNvSpPr/>
          <p:nvPr/>
        </p:nvSpPr>
        <p:spPr bwMode="auto">
          <a:xfrm>
            <a:off x="7186366" y="2692667"/>
            <a:ext cx="481013" cy="121486"/>
          </a:xfrm>
          <a:custGeom>
            <a:avLst/>
            <a:gdLst>
              <a:gd name="connsiteX0" fmla="*/ 0 w 481013"/>
              <a:gd name="connsiteY0" fmla="*/ 126206 h 126206"/>
              <a:gd name="connsiteX1" fmla="*/ 359569 w 481013"/>
              <a:gd name="connsiteY1" fmla="*/ 126206 h 126206"/>
              <a:gd name="connsiteX2" fmla="*/ 481013 w 481013"/>
              <a:gd name="connsiteY2" fmla="*/ 0 h 126206"/>
              <a:gd name="connsiteX3" fmla="*/ 128588 w 481013"/>
              <a:gd name="connsiteY3" fmla="*/ 0 h 126206"/>
              <a:gd name="connsiteX4" fmla="*/ 0 w 481013"/>
              <a:gd name="connsiteY4" fmla="*/ 126206 h 126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013" h="126206">
                <a:moveTo>
                  <a:pt x="0" y="126206"/>
                </a:moveTo>
                <a:lnTo>
                  <a:pt x="359569" y="126206"/>
                </a:lnTo>
                <a:lnTo>
                  <a:pt x="481013" y="0"/>
                </a:lnTo>
                <a:lnTo>
                  <a:pt x="128588" y="0"/>
                </a:lnTo>
                <a:lnTo>
                  <a:pt x="0" y="126206"/>
                </a:lnTo>
                <a:close/>
              </a:path>
            </a:pathLst>
          </a:custGeom>
          <a:solidFill>
            <a:srgbClr val="E3FFAB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1" name="手繪多邊形: 圖案 210">
            <a:extLst>
              <a:ext uri="{FF2B5EF4-FFF2-40B4-BE49-F238E27FC236}">
                <a16:creationId xmlns:a16="http://schemas.microsoft.com/office/drawing/2014/main" xmlns="" id="{BF32F03C-5172-E8DC-CFE1-8D874C33C07A}"/>
              </a:ext>
            </a:extLst>
          </p:cNvPr>
          <p:cNvSpPr/>
          <p:nvPr/>
        </p:nvSpPr>
        <p:spPr bwMode="auto">
          <a:xfrm>
            <a:off x="7187169" y="2551362"/>
            <a:ext cx="404812" cy="264319"/>
          </a:xfrm>
          <a:custGeom>
            <a:avLst/>
            <a:gdLst>
              <a:gd name="connsiteX0" fmla="*/ 0 w 423862"/>
              <a:gd name="connsiteY0" fmla="*/ 288131 h 288131"/>
              <a:gd name="connsiteX1" fmla="*/ 123825 w 423862"/>
              <a:gd name="connsiteY1" fmla="*/ 164306 h 288131"/>
              <a:gd name="connsiteX2" fmla="*/ 423862 w 423862"/>
              <a:gd name="connsiteY2" fmla="*/ 0 h 288131"/>
              <a:gd name="connsiteX3" fmla="*/ 292893 w 423862"/>
              <a:gd name="connsiteY3" fmla="*/ 145256 h 288131"/>
              <a:gd name="connsiteX4" fmla="*/ 0 w 423862"/>
              <a:gd name="connsiteY4" fmla="*/ 288131 h 288131"/>
              <a:gd name="connsiteX0" fmla="*/ 0 w 431006"/>
              <a:gd name="connsiteY0" fmla="*/ 285750 h 285750"/>
              <a:gd name="connsiteX1" fmla="*/ 123825 w 431006"/>
              <a:gd name="connsiteY1" fmla="*/ 161925 h 285750"/>
              <a:gd name="connsiteX2" fmla="*/ 431006 w 431006"/>
              <a:gd name="connsiteY2" fmla="*/ 0 h 285750"/>
              <a:gd name="connsiteX3" fmla="*/ 292893 w 431006"/>
              <a:gd name="connsiteY3" fmla="*/ 142875 h 285750"/>
              <a:gd name="connsiteX4" fmla="*/ 0 w 431006"/>
              <a:gd name="connsiteY4" fmla="*/ 285750 h 285750"/>
              <a:gd name="connsiteX0" fmla="*/ 0 w 431006"/>
              <a:gd name="connsiteY0" fmla="*/ 285750 h 285750"/>
              <a:gd name="connsiteX1" fmla="*/ 123825 w 431006"/>
              <a:gd name="connsiteY1" fmla="*/ 161925 h 285750"/>
              <a:gd name="connsiteX2" fmla="*/ 431006 w 431006"/>
              <a:gd name="connsiteY2" fmla="*/ 0 h 285750"/>
              <a:gd name="connsiteX3" fmla="*/ 280987 w 431006"/>
              <a:gd name="connsiteY3" fmla="*/ 145256 h 285750"/>
              <a:gd name="connsiteX4" fmla="*/ 0 w 431006"/>
              <a:gd name="connsiteY4" fmla="*/ 285750 h 285750"/>
              <a:gd name="connsiteX0" fmla="*/ 0 w 404812"/>
              <a:gd name="connsiteY0" fmla="*/ 264319 h 264319"/>
              <a:gd name="connsiteX1" fmla="*/ 123825 w 404812"/>
              <a:gd name="connsiteY1" fmla="*/ 140494 h 264319"/>
              <a:gd name="connsiteX2" fmla="*/ 404812 w 404812"/>
              <a:gd name="connsiteY2" fmla="*/ 0 h 264319"/>
              <a:gd name="connsiteX3" fmla="*/ 280987 w 404812"/>
              <a:gd name="connsiteY3" fmla="*/ 123825 h 264319"/>
              <a:gd name="connsiteX4" fmla="*/ 0 w 404812"/>
              <a:gd name="connsiteY4" fmla="*/ 264319 h 264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4812" h="264319">
                <a:moveTo>
                  <a:pt x="0" y="264319"/>
                </a:moveTo>
                <a:lnTo>
                  <a:pt x="123825" y="140494"/>
                </a:lnTo>
                <a:lnTo>
                  <a:pt x="404812" y="0"/>
                </a:lnTo>
                <a:lnTo>
                  <a:pt x="280987" y="123825"/>
                </a:lnTo>
                <a:lnTo>
                  <a:pt x="0" y="264319"/>
                </a:lnTo>
                <a:close/>
              </a:path>
            </a:pathLst>
          </a:custGeom>
          <a:solidFill>
            <a:schemeClr val="bg1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330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7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5" grpId="1"/>
      <p:bldP spid="11" grpId="0"/>
      <p:bldP spid="121" grpId="0" animBg="1"/>
      <p:bldP spid="208" grpId="0" animBg="1"/>
      <p:bldP spid="208" grpId="1" animBg="1"/>
      <p:bldP spid="211" grpId="0" animBg="1"/>
      <p:bldP spid="211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526D65F8-6FE9-9CD6-3B33-A6130CB0AD34}"/>
              </a:ext>
            </a:extLst>
          </p:cNvPr>
          <p:cNvSpPr/>
          <p:nvPr/>
        </p:nvSpPr>
        <p:spPr bwMode="auto">
          <a:xfrm>
            <a:off x="5298114" y="5120815"/>
            <a:ext cx="488534" cy="242889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B78F896-783A-3147-6ED5-8350CD577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5351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 (c)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3FA4097D-8714-DF9B-0446-E3FB24342E44}"/>
              </a:ext>
            </a:extLst>
          </p:cNvPr>
          <p:cNvSpPr txBox="1"/>
          <p:nvPr/>
        </p:nvSpPr>
        <p:spPr>
          <a:xfrm>
            <a:off x="1340173" y="949766"/>
            <a:ext cx="72008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(b)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部分的摺紙圖樣摺成長方體後，它的體積是多少？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20" name="表格 4">
            <a:extLst>
              <a:ext uri="{FF2B5EF4-FFF2-40B4-BE49-F238E27FC236}">
                <a16:creationId xmlns:a16="http://schemas.microsoft.com/office/drawing/2014/main" xmlns="" id="{E4290E59-71FF-8726-539C-D1959EBEB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74391"/>
              </p:ext>
            </p:extLst>
          </p:nvPr>
        </p:nvGraphicFramePr>
        <p:xfrm>
          <a:off x="1498440" y="2005065"/>
          <a:ext cx="3726000" cy="340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000">
                  <a:extLst>
                    <a:ext uri="{9D8B030D-6E8A-4147-A177-3AD203B41FA5}">
                      <a16:colId xmlns:a16="http://schemas.microsoft.com/office/drawing/2014/main" xmlns="" val="191554508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06496795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89365087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65841561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7648671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40903969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22180627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78057913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056341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63086343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91009878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964843595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538314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5254361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56804474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11996179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29653596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78817071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591658780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400880976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383341705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270304478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xmlns="" val="1854708362"/>
                    </a:ext>
                  </a:extLst>
                </a:gridCol>
              </a:tblGrid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0275070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42158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154600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119814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573327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291581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867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7405492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02965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7124535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47073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07946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456556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444642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8270857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5770904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881439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072937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7792168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1036436"/>
                  </a:ext>
                </a:extLst>
              </a:tr>
              <a:tr h="162000"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"/>
                        </a:lnSpc>
                      </a:pPr>
                      <a:endParaRPr lang="zh-CN" altLang="en-US" sz="3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9229727"/>
                  </a:ext>
                </a:extLst>
              </a:tr>
            </a:tbl>
          </a:graphicData>
        </a:graphic>
      </p:graphicFrame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xmlns="" id="{35CC3F77-F827-C493-F3F5-9032D4AF75EC}"/>
              </a:ext>
            </a:extLst>
          </p:cNvPr>
          <p:cNvCxnSpPr/>
          <p:nvPr/>
        </p:nvCxnSpPr>
        <p:spPr bwMode="auto">
          <a:xfrm>
            <a:off x="5279871" y="5075643"/>
            <a:ext cx="0" cy="324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xmlns="" id="{A400DE13-4F1C-8D43-381F-04033783B800}"/>
              </a:ext>
            </a:extLst>
          </p:cNvPr>
          <p:cNvCxnSpPr>
            <a:cxnSpLocks/>
          </p:cNvCxnSpPr>
          <p:nvPr/>
        </p:nvCxnSpPr>
        <p:spPr bwMode="auto">
          <a:xfrm flipH="1">
            <a:off x="4900440" y="5461797"/>
            <a:ext cx="324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 w="sm" len="med"/>
            <a:tailEnd type="triangle" w="sm" len="med"/>
          </a:ln>
        </p:spPr>
      </p:cxn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94D9036A-6A40-F7D0-CB3B-41AE9DD6C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203" y="5071479"/>
            <a:ext cx="71596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E91A2F8C-26CA-2027-A0C9-9D606CA69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8861" y="5407848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xmlns="" id="{81284AC5-360F-8CB6-7680-35BE3EADCF8A}"/>
              </a:ext>
            </a:extLst>
          </p:cNvPr>
          <p:cNvSpPr/>
          <p:nvPr/>
        </p:nvSpPr>
        <p:spPr bwMode="auto">
          <a:xfrm>
            <a:off x="1662430" y="3461905"/>
            <a:ext cx="486000" cy="486000"/>
          </a:xfrm>
          <a:custGeom>
            <a:avLst/>
            <a:gdLst>
              <a:gd name="connsiteX0" fmla="*/ 485775 w 492125"/>
              <a:gd name="connsiteY0" fmla="*/ 0 h 492125"/>
              <a:gd name="connsiteX1" fmla="*/ 0 w 492125"/>
              <a:gd name="connsiteY1" fmla="*/ 0 h 492125"/>
              <a:gd name="connsiteX2" fmla="*/ 0 w 492125"/>
              <a:gd name="connsiteY2" fmla="*/ 492125 h 492125"/>
              <a:gd name="connsiteX3" fmla="*/ 492125 w 492125"/>
              <a:gd name="connsiteY3" fmla="*/ 492125 h 49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125" h="492125">
                <a:moveTo>
                  <a:pt x="485775" y="0"/>
                </a:moveTo>
                <a:lnTo>
                  <a:pt x="0" y="0"/>
                </a:lnTo>
                <a:lnTo>
                  <a:pt x="0" y="492125"/>
                </a:lnTo>
                <a:lnTo>
                  <a:pt x="492125" y="4921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E3E42368-2054-A359-8A22-971A3C4A803E}"/>
              </a:ext>
            </a:extLst>
          </p:cNvPr>
          <p:cNvGrpSpPr/>
          <p:nvPr/>
        </p:nvGrpSpPr>
        <p:grpSpPr>
          <a:xfrm>
            <a:off x="6007627" y="2374157"/>
            <a:ext cx="654423" cy="1125669"/>
            <a:chOff x="5854779" y="3073257"/>
            <a:chExt cx="654423" cy="1125669"/>
          </a:xfrm>
        </p:grpSpPr>
        <p:sp>
          <p:nvSpPr>
            <p:cNvPr id="28" name="立方體 27">
              <a:extLst>
                <a:ext uri="{FF2B5EF4-FFF2-40B4-BE49-F238E27FC236}">
                  <a16:creationId xmlns:a16="http://schemas.microsoft.com/office/drawing/2014/main" xmlns="" id="{E5FC3EBB-A2C7-D728-E7AD-81FC3151C3AA}"/>
                </a:ext>
              </a:extLst>
            </p:cNvPr>
            <p:cNvSpPr/>
            <p:nvPr/>
          </p:nvSpPr>
          <p:spPr bwMode="auto">
            <a:xfrm>
              <a:off x="5854779" y="3073257"/>
              <a:ext cx="654423" cy="1125669"/>
            </a:xfrm>
            <a:prstGeom prst="cube">
              <a:avLst/>
            </a:pr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xmlns="" id="{D68C5884-4BA1-73EA-C042-53F1A9567CDA}"/>
                </a:ext>
              </a:extLst>
            </p:cNvPr>
            <p:cNvCxnSpPr>
              <a:stCxn id="28" idx="2"/>
              <a:endCxn id="28" idx="4"/>
            </p:cNvCxnSpPr>
            <p:nvPr/>
          </p:nvCxnSpPr>
          <p:spPr bwMode="auto">
            <a:xfrm>
              <a:off x="5854779" y="3717894"/>
              <a:ext cx="490817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xmlns="" id="{4EA7B313-F345-573A-7815-942CE9006E80}"/>
                </a:ext>
              </a:extLst>
            </p:cNvPr>
            <p:cNvCxnSpPr>
              <a:stCxn id="28" idx="4"/>
              <a:endCxn id="28" idx="5"/>
            </p:cNvCxnSpPr>
            <p:nvPr/>
          </p:nvCxnSpPr>
          <p:spPr bwMode="auto">
            <a:xfrm flipV="1">
              <a:off x="6345596" y="3554289"/>
              <a:ext cx="163606" cy="163605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5" name="箭號: 向右 34">
            <a:extLst>
              <a:ext uri="{FF2B5EF4-FFF2-40B4-BE49-F238E27FC236}">
                <a16:creationId xmlns:a16="http://schemas.microsoft.com/office/drawing/2014/main" xmlns="" id="{4275D94F-0E54-91BE-7618-19CAF4B1898F}"/>
              </a:ext>
            </a:extLst>
          </p:cNvPr>
          <p:cNvSpPr/>
          <p:nvPr/>
        </p:nvSpPr>
        <p:spPr bwMode="auto">
          <a:xfrm>
            <a:off x="5482671" y="2928026"/>
            <a:ext cx="233082" cy="163605"/>
          </a:xfrm>
          <a:prstGeom prst="rightArrow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411684F0-6FF3-F202-4D12-46DEF3DFC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685" y="3832166"/>
            <a:ext cx="220270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每一小格是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150BB4A4-C633-3AB3-FA10-B8327585C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440" y="4262183"/>
            <a:ext cx="220270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 = 3(cm)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59461EC5-3A6A-7D19-99B5-4B0462DFA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685" y="4692200"/>
            <a:ext cx="324668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每個正方形的邊長是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F606D9E0-38BF-57A5-F0EF-955C4020C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440" y="5122218"/>
            <a:ext cx="220270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 = 9(cm)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xmlns="" id="{F8CF5213-CE03-EBFD-4901-544FE2AA011D}"/>
              </a:ext>
            </a:extLst>
          </p:cNvPr>
          <p:cNvCxnSpPr/>
          <p:nvPr/>
        </p:nvCxnSpPr>
        <p:spPr bwMode="auto">
          <a:xfrm>
            <a:off x="3116580" y="4990350"/>
            <a:ext cx="480060" cy="0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C382E5AE-6DA1-E3AF-E89C-8B55C1FCE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440" y="4958947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格</a:t>
            </a: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46371BE5-48C2-5441-80CA-A24F3C309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148" y="3466423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B59013F0-C65B-AD01-CE9A-03418CC42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3474" y="3330550"/>
            <a:ext cx="60848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DE7C1913-D062-DA7B-8947-63D9282C3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521" y="2695631"/>
            <a:ext cx="1065079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(9</a:t>
            </a:r>
            <a:r>
              <a:rPr lang="en-US" altLang="zh-CN" sz="16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2)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F45562FA-B296-5BDA-6FF6-8AADC0F3B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122" y="3820195"/>
            <a:ext cx="25727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長方體的體積是</a:t>
            </a: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C83CFFBA-3C57-A381-F91D-2595684F5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162" y="4266159"/>
            <a:ext cx="187207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9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(9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58FA181C-381D-7BC4-8856-0857317AF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842" y="4712124"/>
            <a:ext cx="20229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1458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(cm</a:t>
            </a:r>
            <a:r>
              <a:rPr kumimoji="1" lang="en-US" altLang="zh-CN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1" name="Rectangle 6">
            <a:extLst>
              <a:ext uri="{FF2B5EF4-FFF2-40B4-BE49-F238E27FC236}">
                <a16:creationId xmlns:a16="http://schemas.microsoft.com/office/drawing/2014/main" xmlns="" id="{04174F29-B3E5-8EC6-BEA3-1A50B8A71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0328" y="1988993"/>
            <a:ext cx="4604991" cy="89255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0"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它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體積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2800" u="sng" dirty="0">
                <a:ea typeface="標楷體" panose="03000509000000000000" pitchFamily="65" charset="-120"/>
                <a:cs typeface="Arial" panose="020B0604020202020204" pitchFamily="34" charset="0"/>
              </a:rPr>
              <a:t>      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indent="0"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ea typeface="標楷體" panose="03000509000000000000" pitchFamily="65" charset="-120"/>
              </a:rPr>
              <a:t>                      (</a:t>
            </a:r>
            <a:r>
              <a:rPr lang="zh-CN" altLang="en-US" sz="2400" dirty="0">
                <a:ea typeface="標楷體" panose="03000509000000000000" pitchFamily="65" charset="-120"/>
              </a:rPr>
              <a:t>答案須寫上單位</a:t>
            </a:r>
            <a:r>
              <a:rPr lang="en-US" altLang="zh-CN" sz="2400" dirty="0"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</a:p>
        </p:txBody>
      </p:sp>
      <p:sp>
        <p:nvSpPr>
          <p:cNvPr id="52" name="Rectangle 7">
            <a:extLst>
              <a:ext uri="{FF2B5EF4-FFF2-40B4-BE49-F238E27FC236}">
                <a16:creationId xmlns:a16="http://schemas.microsoft.com/office/drawing/2014/main" xmlns="" id="{FDEBCF6A-F65B-E5DE-A671-D668AE24E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961" y="2008617"/>
            <a:ext cx="15985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1458cm</a:t>
            </a:r>
            <a:r>
              <a:rPr kumimoji="0" lang="en-US" altLang="zh-TW" sz="2800" baseline="30000" dirty="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endParaRPr kumimoji="0" lang="zh-TW" altLang="en-US" sz="2800" baseline="300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xmlns="" id="{A86849FF-2434-54D7-9560-BE9DBE70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673" y="2024154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62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23" grpId="0"/>
      <p:bldP spid="23" grpId="1"/>
      <p:bldP spid="24" grpId="0"/>
      <p:bldP spid="24" grpId="1"/>
      <p:bldP spid="27" grpId="0" animBg="1"/>
      <p:bldP spid="27" grpId="1" animBg="1"/>
      <p:bldP spid="35" grpId="0" animBg="1"/>
      <p:bldP spid="35" grpId="1" animBg="1"/>
      <p:bldP spid="35" grpId="2" animBg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 animBg="1"/>
      <p:bldP spid="52" grpId="0"/>
      <p:bldP spid="5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7B7F9EC7-3193-5F10-E6CF-784387F6755D}"/>
              </a:ext>
            </a:extLst>
          </p:cNvPr>
          <p:cNvSpPr/>
          <p:nvPr/>
        </p:nvSpPr>
        <p:spPr bwMode="auto">
          <a:xfrm>
            <a:off x="4275012" y="3823271"/>
            <a:ext cx="540000" cy="288000"/>
          </a:xfrm>
          <a:prstGeom prst="rect">
            <a:avLst/>
          </a:prstGeom>
          <a:solidFill>
            <a:srgbClr val="FFD5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709BE01C-2BA3-BFD1-015B-C78E143AF67F}"/>
              </a:ext>
            </a:extLst>
          </p:cNvPr>
          <p:cNvSpPr/>
          <p:nvPr/>
        </p:nvSpPr>
        <p:spPr bwMode="auto">
          <a:xfrm>
            <a:off x="5801360" y="3830187"/>
            <a:ext cx="540000" cy="288000"/>
          </a:xfrm>
          <a:prstGeom prst="rect">
            <a:avLst/>
          </a:prstGeom>
          <a:solidFill>
            <a:srgbClr val="FFD5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0D218C8-7D42-4FFF-7690-450E4A1EC2AE}"/>
              </a:ext>
            </a:extLst>
          </p:cNvPr>
          <p:cNvSpPr/>
          <p:nvPr/>
        </p:nvSpPr>
        <p:spPr bwMode="auto">
          <a:xfrm>
            <a:off x="1071153" y="1897974"/>
            <a:ext cx="237266" cy="497002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BC9658D-E597-19B7-9121-DC5DED8F9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90646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54D2C307-4175-3FC0-8BF9-695AA4410D4E}"/>
              </a:ext>
            </a:extLst>
          </p:cNvPr>
          <p:cNvSpPr txBox="1"/>
          <p:nvPr/>
        </p:nvSpPr>
        <p:spPr>
          <a:xfrm>
            <a:off x="1378273" y="4138127"/>
            <a:ext cx="7200896" cy="93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六月的參觀人數是四月的多少倍？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FE14F1BB-B494-35AE-8E6F-2BB934915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4" y="4138127"/>
            <a:ext cx="744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xmlns="" id="{E3D456A4-08E5-7628-CC93-F55B8FC482CB}"/>
              </a:ext>
            </a:extLst>
          </p:cNvPr>
          <p:cNvGrpSpPr/>
          <p:nvPr/>
        </p:nvGrpSpPr>
        <p:grpSpPr>
          <a:xfrm>
            <a:off x="944067" y="875368"/>
            <a:ext cx="6320333" cy="3258959"/>
            <a:chOff x="623392" y="875368"/>
            <a:chExt cx="6320333" cy="3258959"/>
          </a:xfrm>
        </p:grpSpPr>
        <p:pic>
          <p:nvPicPr>
            <p:cNvPr id="8" name="圖片 7">
              <a:extLst>
                <a:ext uri="{FF2B5EF4-FFF2-40B4-BE49-F238E27FC236}">
                  <a16:creationId xmlns:a16="http://schemas.microsoft.com/office/drawing/2014/main" xmlns="" id="{6F84D0C6-6354-E0D9-BE7F-2B88FA9F0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8273" y="1380742"/>
              <a:ext cx="4836104" cy="2441825"/>
            </a:xfrm>
            <a:prstGeom prst="rect">
              <a:avLst/>
            </a:prstGeom>
          </p:spPr>
        </p:pic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FB5A6664-8600-5EBE-2F04-30DB42443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099" y="875368"/>
              <a:ext cx="3672701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某</a:t>
              </a:r>
              <a:r>
                <a:rPr kumimoji="1" lang="zh-TW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展覽館上半年的參觀人數</a:t>
              </a:r>
              <a:endParaRPr kumimoji="1" lang="zh-CN" altLang="en-US" sz="2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D22B717D-7560-A894-4734-6FB92672C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3764995"/>
              <a:ext cx="5438775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一月     二月     三月      四月     五月     六月    月份</a:t>
              </a:r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xmlns="" id="{0922FC48-A747-43E6-0F85-E81C2578D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41" y="1134130"/>
              <a:ext cx="319881" cy="28571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0</a:t>
              </a:r>
              <a:endParaRPr kumimoji="1" lang="zh-CN" altLang="en-US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A4B5EDD6-96C9-54A4-FD00-14EFE04EA534}"/>
                </a:ext>
              </a:extLst>
            </p:cNvPr>
            <p:cNvSpPr txBox="1"/>
            <p:nvPr/>
          </p:nvSpPr>
          <p:spPr>
            <a:xfrm>
              <a:off x="623392" y="1537315"/>
              <a:ext cx="461665" cy="187937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參觀人數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萬人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2BF2364F-775E-5D31-BC4D-77819FE45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682" y="5115669"/>
            <a:ext cx="6382544" cy="52322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108000" indent="0">
              <a:spcBef>
                <a:spcPct val="0"/>
              </a:spcBef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六月的參觀人數是四月的</a:t>
            </a:r>
            <a:r>
              <a:rPr lang="zh-TW" altLang="en-US" sz="2800" u="sng" dirty="0">
                <a:ea typeface="標楷體" panose="03000509000000000000" pitchFamily="65" charset="-120"/>
                <a:cs typeface="Arial" panose="020B0604020202020204" pitchFamily="34" charset="0"/>
              </a:rPr>
              <a:t>               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倍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xmlns="" id="{34594EA4-437A-0CF8-7C90-EF221C04B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1699" y="5121586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</a:t>
            </a:r>
            <a:endParaRPr kumimoji="0" lang="zh-TW" altLang="en-US" sz="2800" baseline="300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xmlns="" id="{9DBFF301-B25B-92B8-78B8-889F192A8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9551" y="5125194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196AD1B2-FFB0-B029-A1AD-16E9016D7CD7}"/>
              </a:ext>
            </a:extLst>
          </p:cNvPr>
          <p:cNvCxnSpPr>
            <a:cxnSpLocks/>
          </p:cNvCxnSpPr>
          <p:nvPr/>
        </p:nvCxnSpPr>
        <p:spPr bwMode="auto">
          <a:xfrm>
            <a:off x="1445102" y="4594662"/>
            <a:ext cx="71721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37170639-7D0D-0064-6719-5EA1783CE752}"/>
              </a:ext>
            </a:extLst>
          </p:cNvPr>
          <p:cNvCxnSpPr>
            <a:cxnSpLocks/>
          </p:cNvCxnSpPr>
          <p:nvPr/>
        </p:nvCxnSpPr>
        <p:spPr bwMode="auto">
          <a:xfrm>
            <a:off x="4314849" y="4598223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27B8FBD0-0185-BAEC-57A5-6DDDDD151EEE}"/>
              </a:ext>
            </a:extLst>
          </p:cNvPr>
          <p:cNvGrpSpPr/>
          <p:nvPr/>
        </p:nvGrpSpPr>
        <p:grpSpPr>
          <a:xfrm rot="1811544">
            <a:off x="6045935" y="1751494"/>
            <a:ext cx="108000" cy="108000"/>
            <a:chOff x="7538985" y="2400300"/>
            <a:chExt cx="144000" cy="144000"/>
          </a:xfrm>
        </p:grpSpPr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xmlns="" id="{BCE2F75A-BCA4-61F8-55E7-AA6CE3180E9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xmlns="" id="{05FA5254-C629-6796-5814-725B5D291AC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1773720B-6AF3-FD4F-B485-083E3D03AD9B}"/>
              </a:ext>
            </a:extLst>
          </p:cNvPr>
          <p:cNvCxnSpPr/>
          <p:nvPr/>
        </p:nvCxnSpPr>
        <p:spPr bwMode="auto">
          <a:xfrm flipH="1">
            <a:off x="1717675" y="1803516"/>
            <a:ext cx="432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EB0C9FB6-17E2-1631-D116-E291433DB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905" y="1620828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E58B5C90-C4F6-716D-A9D9-C4CB1EEA6F15}"/>
              </a:ext>
            </a:extLst>
          </p:cNvPr>
          <p:cNvGrpSpPr/>
          <p:nvPr/>
        </p:nvGrpSpPr>
        <p:grpSpPr>
          <a:xfrm rot="1104434">
            <a:off x="4451282" y="3338874"/>
            <a:ext cx="108000" cy="108000"/>
            <a:chOff x="7538985" y="2400300"/>
            <a:chExt cx="144000" cy="144000"/>
          </a:xfrm>
        </p:grpSpPr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xmlns="" id="{C60CCCF3-724C-EA94-3D23-C6530EABB60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xmlns="" id="{7F7DBD17-0F06-4680-A109-6A04AC104C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xmlns="" id="{0F1D54A3-D6D1-E87A-725D-6794BDCE7226}"/>
              </a:ext>
            </a:extLst>
          </p:cNvPr>
          <p:cNvCxnSpPr/>
          <p:nvPr/>
        </p:nvCxnSpPr>
        <p:spPr bwMode="auto">
          <a:xfrm flipH="1">
            <a:off x="1717675" y="3392874"/>
            <a:ext cx="2736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2A5D4976-08F0-E7E8-841C-E129EB919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68" y="3202026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0.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630A4F63-73C5-43D8-E70F-70C0889E2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3815" y="2378441"/>
            <a:ext cx="20444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5 000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EB8F9DB7-6E36-9C33-7863-6A0DE2664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1241" y="1435478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5 000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3AF7DF3F-E3BB-C74E-C82D-474AD1CB4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102" y="3386629"/>
            <a:ext cx="101824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CF6FC8C2-0823-B274-8B1A-B64EA2BFD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440" y="2787670"/>
            <a:ext cx="9096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584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35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1" grpId="0" animBg="1"/>
      <p:bldP spid="21" grpId="1" animBg="1"/>
      <p:bldP spid="36" grpId="0" animBg="1"/>
      <p:bldP spid="36" grpId="1" animBg="1"/>
      <p:bldP spid="36" grpId="2" animBg="1"/>
      <p:bldP spid="15" grpId="0"/>
      <p:bldP spid="16" grpId="0"/>
      <p:bldP spid="30" grpId="0"/>
      <p:bldP spid="30" grpId="1"/>
      <p:bldP spid="35" grpId="0"/>
      <p:bldP spid="35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59DCD8AE-56D9-44F7-F0BC-12481A499E09}"/>
              </a:ext>
            </a:extLst>
          </p:cNvPr>
          <p:cNvSpPr/>
          <p:nvPr/>
        </p:nvSpPr>
        <p:spPr bwMode="auto">
          <a:xfrm>
            <a:off x="1071153" y="1897974"/>
            <a:ext cx="237266" cy="497002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6A246E9B-FBB0-44DD-4C99-6122E93B6F00}"/>
              </a:ext>
            </a:extLst>
          </p:cNvPr>
          <p:cNvSpPr/>
          <p:nvPr/>
        </p:nvSpPr>
        <p:spPr bwMode="auto">
          <a:xfrm>
            <a:off x="3440133" y="3821961"/>
            <a:ext cx="486244" cy="295042"/>
          </a:xfrm>
          <a:prstGeom prst="rect">
            <a:avLst/>
          </a:prstGeom>
          <a:solidFill>
            <a:srgbClr val="FFC6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3310C961-E928-E846-9E89-58093CC20E6D}"/>
              </a:ext>
            </a:extLst>
          </p:cNvPr>
          <p:cNvSpPr/>
          <p:nvPr/>
        </p:nvSpPr>
        <p:spPr bwMode="auto">
          <a:xfrm>
            <a:off x="2669330" y="3822567"/>
            <a:ext cx="486244" cy="295042"/>
          </a:xfrm>
          <a:prstGeom prst="rect">
            <a:avLst/>
          </a:prstGeom>
          <a:solidFill>
            <a:srgbClr val="FFC6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BFE320D8-B9B1-65E2-8FF2-04FE9056448E}"/>
              </a:ext>
            </a:extLst>
          </p:cNvPr>
          <p:cNvSpPr txBox="1"/>
          <p:nvPr/>
        </p:nvSpPr>
        <p:spPr>
          <a:xfrm>
            <a:off x="1378273" y="4138127"/>
            <a:ext cx="7413302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三月的參觀人數比二月的少百分之幾？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36FCC88-54C8-54F8-8433-6ACB81117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4" y="4138127"/>
            <a:ext cx="744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275CD3ED-60E4-E1F4-556C-C9DBC2140356}"/>
              </a:ext>
            </a:extLst>
          </p:cNvPr>
          <p:cNvGrpSpPr/>
          <p:nvPr/>
        </p:nvGrpSpPr>
        <p:grpSpPr>
          <a:xfrm>
            <a:off x="944067" y="875368"/>
            <a:ext cx="6320333" cy="3258959"/>
            <a:chOff x="623392" y="875368"/>
            <a:chExt cx="6320333" cy="3258959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xmlns="" id="{1501D4B8-291A-A2D4-3E65-5A6D688CAE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8273" y="1380742"/>
              <a:ext cx="4836104" cy="2441825"/>
            </a:xfrm>
            <a:prstGeom prst="rect">
              <a:avLst/>
            </a:prstGeom>
          </p:spPr>
        </p:pic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CA57AA04-70F5-C2BA-471B-C50884751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099" y="875368"/>
              <a:ext cx="3672701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某</a:t>
              </a:r>
              <a:r>
                <a:rPr kumimoji="1" lang="zh-TW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展覽館上半年的參觀人數</a:t>
              </a:r>
              <a:endParaRPr kumimoji="1" lang="zh-CN" altLang="en-US" sz="2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2075599F-D61C-EA29-9EA0-FEF9F00E4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3764995"/>
              <a:ext cx="5438775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一月     二月     三月      四月     五月     六月    月份</a:t>
              </a:r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9F311CE2-C94F-3DD5-AFC3-394850930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41" y="1134130"/>
              <a:ext cx="319881" cy="28571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0</a:t>
              </a:r>
              <a:endParaRPr kumimoji="1" lang="zh-CN" altLang="en-US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F10C2784-CCE2-1A46-E0DA-6B3CF680E5EA}"/>
                </a:ext>
              </a:extLst>
            </p:cNvPr>
            <p:cNvSpPr txBox="1"/>
            <p:nvPr/>
          </p:nvSpPr>
          <p:spPr>
            <a:xfrm>
              <a:off x="623392" y="1537315"/>
              <a:ext cx="461665" cy="187937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參觀人數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萬人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5160E60A-3085-B4C7-99B7-B0876603D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90646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3FCDA76C-6B08-CFD3-3F4D-7B3224878E62}"/>
              </a:ext>
            </a:extLst>
          </p:cNvPr>
          <p:cNvGrpSpPr/>
          <p:nvPr/>
        </p:nvGrpSpPr>
        <p:grpSpPr>
          <a:xfrm>
            <a:off x="878901" y="4750994"/>
            <a:ext cx="7994025" cy="880693"/>
            <a:chOff x="806773" y="4661347"/>
            <a:chExt cx="7994025" cy="880693"/>
          </a:xfrm>
        </p:grpSpPr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98CED1EE-E172-CB25-3733-20B046CD6223}"/>
                </a:ext>
              </a:extLst>
            </p:cNvPr>
            <p:cNvSpPr txBox="1"/>
            <p:nvPr/>
          </p:nvSpPr>
          <p:spPr>
            <a:xfrm>
              <a:off x="806773" y="4859722"/>
              <a:ext cx="2094703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少</a:t>
              </a:r>
              <a:r>
                <a:rPr lang="zh-CN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的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百分</a:t>
              </a:r>
              <a:r>
                <a:rPr lang="zh-CN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數 </a:t>
              </a:r>
              <a:r>
                <a:rPr lang="en-US" altLang="zh-CN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 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9CA18E63-1599-4496-D063-45539769BBD8}"/>
                </a:ext>
              </a:extLst>
            </p:cNvPr>
            <p:cNvSpPr txBox="1"/>
            <p:nvPr/>
          </p:nvSpPr>
          <p:spPr>
            <a:xfrm>
              <a:off x="2732085" y="4661347"/>
              <a:ext cx="5003801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zh-CN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二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月的參觀人數</a:t>
              </a:r>
              <a:r>
                <a:rPr lang="zh-CN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三月的參觀人數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0EA02BCF-7DE0-E596-9533-9CD1C23E7A4B}"/>
                </a:ext>
              </a:extLst>
            </p:cNvPr>
            <p:cNvSpPr txBox="1"/>
            <p:nvPr/>
          </p:nvSpPr>
          <p:spPr>
            <a:xfrm>
              <a:off x="4000500" y="5069090"/>
              <a:ext cx="2540000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zh-CN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二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月的參觀人數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xmlns="" id="{CD3A5BBD-83CC-4862-C9BB-152AFA2A79CD}"/>
                </a:ext>
              </a:extLst>
            </p:cNvPr>
            <p:cNvCxnSpPr/>
            <p:nvPr/>
          </p:nvCxnSpPr>
          <p:spPr bwMode="auto">
            <a:xfrm>
              <a:off x="2781299" y="5116715"/>
              <a:ext cx="4716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xmlns="" id="{11BCBAD3-390E-97E8-8E8E-3BF482F82B00}"/>
                </a:ext>
              </a:extLst>
            </p:cNvPr>
            <p:cNvSpPr txBox="1"/>
            <p:nvPr/>
          </p:nvSpPr>
          <p:spPr>
            <a:xfrm>
              <a:off x="7446337" y="4869247"/>
              <a:ext cx="1354461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en-US" altLang="zh-CN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100%</a:t>
              </a:r>
              <a:endPara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8F2E10FD-7565-2E8D-0478-F39A8CC14B91}"/>
              </a:ext>
            </a:extLst>
          </p:cNvPr>
          <p:cNvSpPr txBox="1"/>
          <p:nvPr/>
        </p:nvSpPr>
        <p:spPr>
          <a:xfrm>
            <a:off x="5381460" y="2487285"/>
            <a:ext cx="2371102" cy="4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20 000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15 000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B0C845A6-3BAA-62F9-C236-133935E94F1D}"/>
              </a:ext>
            </a:extLst>
          </p:cNvPr>
          <p:cNvSpPr txBox="1"/>
          <p:nvPr/>
        </p:nvSpPr>
        <p:spPr>
          <a:xfrm>
            <a:off x="6023703" y="2874510"/>
            <a:ext cx="1196826" cy="4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20 000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3A3A79DD-C563-C1F8-5A29-504A569482BC}"/>
              </a:ext>
            </a:extLst>
          </p:cNvPr>
          <p:cNvSpPr txBox="1"/>
          <p:nvPr/>
        </p:nvSpPr>
        <p:spPr>
          <a:xfrm>
            <a:off x="7514901" y="2649028"/>
            <a:ext cx="1354461" cy="4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100%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2883F90C-DE8E-4E9A-C8EF-47A80DF8DE68}"/>
              </a:ext>
            </a:extLst>
          </p:cNvPr>
          <p:cNvSpPr txBox="1"/>
          <p:nvPr/>
        </p:nvSpPr>
        <p:spPr>
          <a:xfrm>
            <a:off x="5026785" y="3319325"/>
            <a:ext cx="1354461" cy="47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= 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25%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E5B80CB0-5199-D6E7-A8A8-B8FD38452ACC}"/>
              </a:ext>
            </a:extLst>
          </p:cNvPr>
          <p:cNvCxnSpPr/>
          <p:nvPr/>
        </p:nvCxnSpPr>
        <p:spPr bwMode="auto">
          <a:xfrm>
            <a:off x="5411292" y="2904875"/>
            <a:ext cx="216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36E7B5EF-41EF-CA35-E2F4-348BABB3E7EC}"/>
              </a:ext>
            </a:extLst>
          </p:cNvPr>
          <p:cNvGrpSpPr/>
          <p:nvPr/>
        </p:nvGrpSpPr>
        <p:grpSpPr>
          <a:xfrm rot="1104434">
            <a:off x="3658595" y="2542614"/>
            <a:ext cx="108000" cy="108000"/>
            <a:chOff x="7538985" y="2400300"/>
            <a:chExt cx="144000" cy="144000"/>
          </a:xfrm>
        </p:grpSpPr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xmlns="" id="{10844EEE-D27C-48AE-C6E6-DFF3DA57220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FF66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xmlns="" id="{A667BAA8-F7FF-7057-94FE-67482D2924B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FF66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0E45933E-659D-80EB-B204-1E632C33B046}"/>
              </a:ext>
            </a:extLst>
          </p:cNvPr>
          <p:cNvCxnSpPr>
            <a:cxnSpLocks/>
          </p:cNvCxnSpPr>
          <p:nvPr/>
        </p:nvCxnSpPr>
        <p:spPr bwMode="auto">
          <a:xfrm flipH="1">
            <a:off x="1724348" y="2590264"/>
            <a:ext cx="1944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dash"/>
            <a:round/>
            <a:headEnd/>
            <a:tailEnd/>
          </a:ln>
        </p:spPr>
      </p:cxnSp>
      <p:grpSp>
        <p:nvGrpSpPr>
          <p:cNvPr id="32" name="群組 31">
            <a:extLst>
              <a:ext uri="{FF2B5EF4-FFF2-40B4-BE49-F238E27FC236}">
                <a16:creationId xmlns:a16="http://schemas.microsoft.com/office/drawing/2014/main" xmlns="" id="{72D0CA84-DEA8-79EF-E88D-7738F3C6D65D}"/>
              </a:ext>
            </a:extLst>
          </p:cNvPr>
          <p:cNvGrpSpPr/>
          <p:nvPr/>
        </p:nvGrpSpPr>
        <p:grpSpPr>
          <a:xfrm rot="1104434">
            <a:off x="2871151" y="2140235"/>
            <a:ext cx="108000" cy="108000"/>
            <a:chOff x="7538985" y="2400300"/>
            <a:chExt cx="144000" cy="144000"/>
          </a:xfrm>
        </p:grpSpPr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xmlns="" id="{F7837FA4-6E9E-1E0E-5565-44C8FE2964E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FF66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xmlns="" id="{47C67591-06D3-B241-93FC-12A524A8A29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FF66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xmlns="" id="{0BA634ED-3DA4-5DF0-2DD7-99382C7961C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728142" y="2194876"/>
            <a:ext cx="1152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dash"/>
            <a:round/>
            <a:headEnd/>
            <a:tailEnd/>
          </a:ln>
        </p:spPr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78F2759F-515D-3668-A9EE-F27F6ABED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10" y="2420126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1.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C18D0589-488D-08E0-3891-E78ED31C5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823826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20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BFBC0FA7-1162-0957-617B-EA195C33D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2595" y="2385680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15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679D81C5-47B4-2CC1-FC0D-0FC09CD08BD9}"/>
              </a:ext>
            </a:extLst>
          </p:cNvPr>
          <p:cNvSpPr/>
          <p:nvPr/>
        </p:nvSpPr>
        <p:spPr bwMode="auto">
          <a:xfrm>
            <a:off x="1501263" y="4636701"/>
            <a:ext cx="7167608" cy="1561841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xmlns="" id="{C8A923A0-7F73-CF5F-143A-E39AAE2D6EDD}"/>
              </a:ext>
            </a:extLst>
          </p:cNvPr>
          <p:cNvSpPr txBox="1"/>
          <p:nvPr/>
        </p:nvSpPr>
        <p:spPr>
          <a:xfrm>
            <a:off x="1583948" y="5325306"/>
            <a:ext cx="1354461" cy="47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= 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25%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1" name="群組 60">
            <a:extLst>
              <a:ext uri="{FF2B5EF4-FFF2-40B4-BE49-F238E27FC236}">
                <a16:creationId xmlns:a16="http://schemas.microsoft.com/office/drawing/2014/main" xmlns="" id="{7CD4CC94-B8A4-76E4-C6CA-F93ABD6B2BC8}"/>
              </a:ext>
            </a:extLst>
          </p:cNvPr>
          <p:cNvGrpSpPr/>
          <p:nvPr/>
        </p:nvGrpSpPr>
        <p:grpSpPr>
          <a:xfrm>
            <a:off x="1938623" y="4654631"/>
            <a:ext cx="3589498" cy="806385"/>
            <a:chOff x="1938623" y="4654631"/>
            <a:chExt cx="3589498" cy="806385"/>
          </a:xfrm>
        </p:grpSpPr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xmlns="" id="{F775C2DD-63C1-1CD1-F8D1-C75AD92DC557}"/>
                </a:ext>
              </a:extLst>
            </p:cNvPr>
            <p:cNvSpPr txBox="1"/>
            <p:nvPr/>
          </p:nvSpPr>
          <p:spPr>
            <a:xfrm>
              <a:off x="1938623" y="4654631"/>
              <a:ext cx="2448090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en-US" altLang="zh-TW" sz="24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20 000</a:t>
              </a:r>
              <a:r>
                <a:rPr lang="zh-CN" altLang="en-US" sz="24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4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15 000</a:t>
              </a:r>
              <a:endPara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xmlns="" id="{D122021D-2479-2BE2-2F9C-C994EF010C08}"/>
                </a:ext>
              </a:extLst>
            </p:cNvPr>
            <p:cNvSpPr txBox="1"/>
            <p:nvPr/>
          </p:nvSpPr>
          <p:spPr>
            <a:xfrm>
              <a:off x="2580866" y="4988066"/>
              <a:ext cx="1196826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en-US" altLang="zh-TW" sz="24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20 000</a:t>
              </a:r>
              <a:endPara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xmlns="" id="{F74B4F51-5AF2-923B-AF7D-E436D8859D17}"/>
                </a:ext>
              </a:extLst>
            </p:cNvPr>
            <p:cNvSpPr txBox="1"/>
            <p:nvPr/>
          </p:nvSpPr>
          <p:spPr>
            <a:xfrm>
              <a:off x="4173660" y="4798444"/>
              <a:ext cx="1354461" cy="472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200"/>
                </a:lnSpc>
              </a:pPr>
              <a:r>
                <a:rPr lang="en-US" altLang="zh-CN" sz="24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4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100%</a:t>
              </a:r>
              <a:endPara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xmlns="" id="{B9634AFE-1438-43EA-1764-400832FE77FB}"/>
                </a:ext>
              </a:extLst>
            </p:cNvPr>
            <p:cNvCxnSpPr/>
            <p:nvPr/>
          </p:nvCxnSpPr>
          <p:spPr bwMode="auto">
            <a:xfrm>
              <a:off x="1968455" y="5054291"/>
              <a:ext cx="226800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58" name="文字方塊 57">
            <a:extLst>
              <a:ext uri="{FF2B5EF4-FFF2-40B4-BE49-F238E27FC236}">
                <a16:creationId xmlns:a16="http://schemas.microsoft.com/office/drawing/2014/main" xmlns="" id="{16D5F5E6-2683-3716-7312-109E4BC7DE6B}"/>
              </a:ext>
            </a:extLst>
          </p:cNvPr>
          <p:cNvSpPr txBox="1"/>
          <p:nvPr/>
        </p:nvSpPr>
        <p:spPr>
          <a:xfrm>
            <a:off x="1563220" y="5667706"/>
            <a:ext cx="4852329" cy="4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3200"/>
              </a:lnSpc>
            </a:pP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三月的參觀人數比二月的少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25%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xmlns="" id="{05CF0DD1-65B7-0E42-4BE8-26EC5A00B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2562" y="4798104"/>
            <a:ext cx="8842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2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0" name="Rectangle 8">
            <a:extLst>
              <a:ext uri="{FF2B5EF4-FFF2-40B4-BE49-F238E27FC236}">
                <a16:creationId xmlns:a16="http://schemas.microsoft.com/office/drawing/2014/main" xmlns="" id="{401216AC-BC38-C6F3-61BD-54234F82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2562" y="5333873"/>
            <a:ext cx="8842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2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06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35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2" animBg="1"/>
      <p:bldP spid="37" grpId="3" animBg="1"/>
      <p:bldP spid="26" grpId="0" animBg="1"/>
      <p:bldP spid="26" grpId="1" animBg="1"/>
      <p:bldP spid="25" grpId="0" animBg="1"/>
      <p:bldP spid="25" grpId="1" animBg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36" grpId="0"/>
      <p:bldP spid="36" grpId="1"/>
      <p:bldP spid="38" grpId="0"/>
      <p:bldP spid="38" grpId="1"/>
      <p:bldP spid="39" grpId="0"/>
      <p:bldP spid="39" grpId="1"/>
      <p:bldP spid="57" grpId="0" animBg="1"/>
      <p:bldP spid="55" grpId="0"/>
      <p:bldP spid="58" grpId="0"/>
      <p:bldP spid="59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E76E4053-9896-4D32-B373-591B39501CF2}"/>
              </a:ext>
            </a:extLst>
          </p:cNvPr>
          <p:cNvSpPr/>
          <p:nvPr/>
        </p:nvSpPr>
        <p:spPr bwMode="auto">
          <a:xfrm>
            <a:off x="908845" y="950817"/>
            <a:ext cx="755063" cy="432000"/>
          </a:xfrm>
          <a:prstGeom prst="rect">
            <a:avLst/>
          </a:prstGeom>
          <a:solidFill>
            <a:srgbClr val="FFDD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00841BC1-5547-4E73-A38C-40D5EA415E54}"/>
              </a:ext>
            </a:extLst>
          </p:cNvPr>
          <p:cNvSpPr/>
          <p:nvPr/>
        </p:nvSpPr>
        <p:spPr bwMode="auto">
          <a:xfrm>
            <a:off x="3036962" y="963151"/>
            <a:ext cx="1155576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AAA286C2-1571-94A2-B72B-4D086AC2DE99}"/>
              </a:ext>
            </a:extLst>
          </p:cNvPr>
          <p:cNvSpPr/>
          <p:nvPr/>
        </p:nvSpPr>
        <p:spPr>
          <a:xfrm>
            <a:off x="4572000" y="2546590"/>
            <a:ext cx="360000" cy="360000"/>
          </a:xfrm>
          <a:prstGeom prst="rect">
            <a:avLst/>
          </a:prstGeom>
          <a:solidFill>
            <a:srgbClr val="FF5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120420E-0BE1-700D-B1E4-DF744B9226E1}"/>
              </a:ext>
            </a:extLst>
          </p:cNvPr>
          <p:cNvSpPr txBox="1"/>
          <p:nvPr/>
        </p:nvSpPr>
        <p:spPr>
          <a:xfrm>
            <a:off x="814387" y="908211"/>
            <a:ext cx="771048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袋砂糖共重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3.96kg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，平均每袋砂糖的重量是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6AFB3176-E1B3-EB6D-4F66-243FC675FEFD}"/>
              </a:ext>
            </a:extLst>
          </p:cNvPr>
          <p:cNvSpPr txBox="1"/>
          <p:nvPr/>
        </p:nvSpPr>
        <p:spPr>
          <a:xfrm>
            <a:off x="852487" y="1955961"/>
            <a:ext cx="570993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22kg			B. 2.2kg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2kg			D. 0.22kg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2E633F44-3C12-95C2-CA61-4A9EEDB65209}"/>
              </a:ext>
            </a:extLst>
          </p:cNvPr>
          <p:cNvSpPr txBox="1"/>
          <p:nvPr/>
        </p:nvSpPr>
        <p:spPr>
          <a:xfrm>
            <a:off x="1057313" y="3696842"/>
            <a:ext cx="4499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平均每袋砂糖的重量是</a:t>
            </a:r>
            <a:endParaRPr lang="en-US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:a16="http://schemas.microsoft.com/office/drawing/2014/main" xmlns="" id="{A74ECC5B-19BE-C14F-8960-2F5705584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8848" y="247229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B97DF47A-2C32-9C0C-5B0D-3721462E1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38" y="3144432"/>
            <a:ext cx="5040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平均每袋砂糖的重量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總重量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袋數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74DA8816-CB17-BF7E-CA12-EEB17EECBD14}"/>
              </a:ext>
            </a:extLst>
          </p:cNvPr>
          <p:cNvSpPr txBox="1"/>
          <p:nvPr/>
        </p:nvSpPr>
        <p:spPr>
          <a:xfrm>
            <a:off x="1371638" y="4196849"/>
            <a:ext cx="1665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3.96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endParaRPr lang="en-US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19CA79FC-72AE-C832-862B-ED3EC4F42B0E}"/>
              </a:ext>
            </a:extLst>
          </p:cNvPr>
          <p:cNvSpPr txBox="1"/>
          <p:nvPr/>
        </p:nvSpPr>
        <p:spPr>
          <a:xfrm>
            <a:off x="1057313" y="4696857"/>
            <a:ext cx="1866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0.22(kg)</a:t>
            </a:r>
            <a:endParaRPr lang="en-US" altLang="zh-TW" sz="28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6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6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2" grpId="0" animBg="1"/>
      <p:bldP spid="12" grpId="1" animBg="1"/>
      <p:bldP spid="29" grpId="0" animBg="1"/>
      <p:bldP spid="19" grpId="0"/>
      <p:bldP spid="19" grpId="1"/>
      <p:bldP spid="30" grpId="0"/>
      <p:bldP spid="38" grpId="0" animBg="1"/>
      <p:bldP spid="38" grpId="1" animBg="1"/>
      <p:bldP spid="39" grpId="0"/>
      <p:bldP spid="39" grpId="1"/>
      <p:bldP spid="40" grpId="0"/>
      <p:bldP spid="40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68BD0DBA-2737-F066-3499-5DD724CE9D89}"/>
              </a:ext>
            </a:extLst>
          </p:cNvPr>
          <p:cNvSpPr/>
          <p:nvPr/>
        </p:nvSpPr>
        <p:spPr bwMode="auto">
          <a:xfrm>
            <a:off x="1071153" y="1897974"/>
            <a:ext cx="237266" cy="497002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21BC0983-FD16-70A9-C02F-64DA35479AB7}"/>
              </a:ext>
            </a:extLst>
          </p:cNvPr>
          <p:cNvSpPr txBox="1"/>
          <p:nvPr/>
        </p:nvSpPr>
        <p:spPr>
          <a:xfrm>
            <a:off x="1378273" y="4138127"/>
            <a:ext cx="741330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展覽館上半年的總參觀人數是多少？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1AEF544-3FC9-C75B-DFEA-14FCAC1D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40" y="904797"/>
            <a:ext cx="8778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3D95D8BA-0EFB-AAC9-89CA-215765FD1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4" y="4138127"/>
            <a:ext cx="744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(c)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36DE1F6A-BFA9-EB47-7549-677F410FEC7D}"/>
              </a:ext>
            </a:extLst>
          </p:cNvPr>
          <p:cNvGrpSpPr/>
          <p:nvPr/>
        </p:nvGrpSpPr>
        <p:grpSpPr>
          <a:xfrm>
            <a:off x="944067" y="875368"/>
            <a:ext cx="6320333" cy="3258959"/>
            <a:chOff x="623392" y="875368"/>
            <a:chExt cx="6320333" cy="3258959"/>
          </a:xfrm>
        </p:grpSpPr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xmlns="" id="{3F9441DA-13A8-09E2-8004-BDBA12656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8273" y="1380742"/>
              <a:ext cx="4836104" cy="2441825"/>
            </a:xfrm>
            <a:prstGeom prst="rect">
              <a:avLst/>
            </a:prstGeom>
          </p:spPr>
        </p:pic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xmlns="" id="{B921ACCA-2878-D90D-16EF-7B23B2262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099" y="875368"/>
              <a:ext cx="3672701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某</a:t>
              </a:r>
              <a:r>
                <a:rPr kumimoji="1" lang="zh-TW" altLang="en-US" sz="22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展覽館上半年的參觀人數</a:t>
              </a:r>
              <a:endParaRPr kumimoji="1" lang="zh-CN" altLang="en-US" sz="2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xmlns="" id="{6337C0BD-F787-122A-C837-EBFFD2E86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3764995"/>
              <a:ext cx="5438775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zh-CN" altLang="en-US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一月     二月     三月      四月     五月     六月    月份</a:t>
              </a:r>
            </a:p>
          </p:txBody>
        </p: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7758D605-A7D7-F2B7-42B9-50DF648F7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41" y="1134130"/>
              <a:ext cx="319881" cy="28571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kumimoji="1" lang="en-US" altLang="zh-CN" b="0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</a:t>
              </a:r>
            </a:p>
            <a:p>
              <a:pPr marL="0" indent="0" eaLnBrk="0" fontAlgn="base" hangingPunct="0">
                <a:lnSpc>
                  <a:spcPct val="150000"/>
                </a:lnSpc>
                <a:spcBef>
                  <a:spcPts val="3000"/>
                </a:spcBef>
                <a:spcAft>
                  <a:spcPct val="0"/>
                </a:spcAft>
                <a:defRPr/>
              </a:pPr>
              <a:r>
                <a:rPr lang="en-US" altLang="zh-CN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0</a:t>
              </a:r>
              <a:endParaRPr kumimoji="1" lang="zh-CN" altLang="en-US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xmlns="" id="{8F9D0DF5-E80F-F3D5-4EAA-DE26609A9D63}"/>
                </a:ext>
              </a:extLst>
            </p:cNvPr>
            <p:cNvSpPr txBox="1"/>
            <p:nvPr/>
          </p:nvSpPr>
          <p:spPr>
            <a:xfrm>
              <a:off x="623392" y="1537315"/>
              <a:ext cx="461665" cy="187937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參觀人數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萬人</a:t>
              </a:r>
              <a:r>
                <a: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3" name="Rectangle 6">
            <a:extLst>
              <a:ext uri="{FF2B5EF4-FFF2-40B4-BE49-F238E27FC236}">
                <a16:creationId xmlns:a16="http://schemas.microsoft.com/office/drawing/2014/main" xmlns="" id="{945C8B6A-E810-C0E1-D1AD-FD8C8E775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42" y="5160639"/>
            <a:ext cx="6068218" cy="52322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108000" indent="0">
              <a:spcBef>
                <a:spcPct val="0"/>
              </a:spcBef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上半年的總參觀人數是</a:t>
            </a:r>
            <a:r>
              <a:rPr lang="zh-TW" altLang="en-US" sz="2800" u="sng" dirty="0">
                <a:ea typeface="標楷體" panose="03000509000000000000" pitchFamily="65" charset="-120"/>
                <a:cs typeface="Arial" panose="020B0604020202020204" pitchFamily="34" charset="0"/>
              </a:rPr>
              <a:t>                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9A9480F6-E6ED-D89E-DD2D-B3319F6F0E2F}"/>
              </a:ext>
            </a:extLst>
          </p:cNvPr>
          <p:cNvSpPr/>
          <p:nvPr/>
        </p:nvSpPr>
        <p:spPr bwMode="auto">
          <a:xfrm>
            <a:off x="5499160" y="2537756"/>
            <a:ext cx="3429576" cy="127719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xmlns="" id="{A7CBAE5C-1F46-3B59-D302-3856A7F0D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204" y="5168752"/>
            <a:ext cx="128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95 000</a:t>
            </a:r>
            <a:endParaRPr kumimoji="0" lang="zh-TW" altLang="en-US" sz="2800" baseline="300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xmlns="" id="{E70581F2-7331-6BB3-F59D-C30296B6E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960" y="5191416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F5F57661-65FB-739A-9E1C-B251FABE9FB5}"/>
              </a:ext>
            </a:extLst>
          </p:cNvPr>
          <p:cNvCxnSpPr/>
          <p:nvPr/>
        </p:nvCxnSpPr>
        <p:spPr bwMode="auto">
          <a:xfrm>
            <a:off x="2552699" y="4623247"/>
            <a:ext cx="32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29" name="群組 28">
            <a:extLst>
              <a:ext uri="{FF2B5EF4-FFF2-40B4-BE49-F238E27FC236}">
                <a16:creationId xmlns:a16="http://schemas.microsoft.com/office/drawing/2014/main" xmlns="" id="{A37752A1-307B-9955-8F35-FDE873F1F3D8}"/>
              </a:ext>
            </a:extLst>
          </p:cNvPr>
          <p:cNvGrpSpPr/>
          <p:nvPr/>
        </p:nvGrpSpPr>
        <p:grpSpPr>
          <a:xfrm rot="1104434">
            <a:off x="3658595" y="2542614"/>
            <a:ext cx="108000" cy="108000"/>
            <a:chOff x="7538985" y="2400300"/>
            <a:chExt cx="144000" cy="144000"/>
          </a:xfrm>
        </p:grpSpPr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xmlns="" id="{46413FF4-D66F-7208-8981-F848647A840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xmlns="" id="{1FF32A56-65CD-8880-E220-E67FFF83E2B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B7B18B1B-746B-5F17-4C51-F12E07DD9623}"/>
              </a:ext>
            </a:extLst>
          </p:cNvPr>
          <p:cNvCxnSpPr>
            <a:cxnSpLocks/>
          </p:cNvCxnSpPr>
          <p:nvPr/>
        </p:nvCxnSpPr>
        <p:spPr bwMode="auto">
          <a:xfrm flipH="1">
            <a:off x="1724348" y="2590264"/>
            <a:ext cx="1944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grpSp>
        <p:nvGrpSpPr>
          <p:cNvPr id="33" name="群組 32">
            <a:extLst>
              <a:ext uri="{FF2B5EF4-FFF2-40B4-BE49-F238E27FC236}">
                <a16:creationId xmlns:a16="http://schemas.microsoft.com/office/drawing/2014/main" xmlns="" id="{22072DDC-B7EF-0B31-2B78-20AE8CABEE28}"/>
              </a:ext>
            </a:extLst>
          </p:cNvPr>
          <p:cNvGrpSpPr/>
          <p:nvPr/>
        </p:nvGrpSpPr>
        <p:grpSpPr>
          <a:xfrm rot="1104434">
            <a:off x="2871151" y="2140235"/>
            <a:ext cx="108000" cy="108000"/>
            <a:chOff x="7538985" y="2400300"/>
            <a:chExt cx="144000" cy="144000"/>
          </a:xfrm>
        </p:grpSpPr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xmlns="" id="{9B49769A-F91A-DBE4-DCB6-A906BFD0844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xmlns="" id="{0D8C6942-7F0D-1660-09EF-5F7CABB0715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xmlns="" id="{B849F186-356C-8551-46FB-77643048A04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728142" y="2194876"/>
            <a:ext cx="1152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8CEEDFCD-4C4F-9C31-E767-DF227E937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10" y="2420126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1.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73AAA7C6-47AC-3ADF-ACC4-2F363360B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823826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20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55E2BFE2-2E3F-E96E-8BFF-C9138F1BF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2595" y="2385680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15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40" name="群組 39">
            <a:extLst>
              <a:ext uri="{FF2B5EF4-FFF2-40B4-BE49-F238E27FC236}">
                <a16:creationId xmlns:a16="http://schemas.microsoft.com/office/drawing/2014/main" xmlns="" id="{6D774DD0-AB9C-5554-C2EF-24193807BCE5}"/>
              </a:ext>
            </a:extLst>
          </p:cNvPr>
          <p:cNvGrpSpPr/>
          <p:nvPr/>
        </p:nvGrpSpPr>
        <p:grpSpPr>
          <a:xfrm rot="1811544">
            <a:off x="6045935" y="1751494"/>
            <a:ext cx="108000" cy="108000"/>
            <a:chOff x="7538985" y="2400300"/>
            <a:chExt cx="144000" cy="144000"/>
          </a:xfrm>
        </p:grpSpPr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xmlns="" id="{5E9C02ED-B0E0-F9A0-86F5-CBFAC96E1C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xmlns="" id="{822B98C6-5276-C182-06ED-3A63B73951B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7EF093EC-54AD-9D60-33F3-A05948DDBDD3}"/>
              </a:ext>
            </a:extLst>
          </p:cNvPr>
          <p:cNvCxnSpPr/>
          <p:nvPr/>
        </p:nvCxnSpPr>
        <p:spPr bwMode="auto">
          <a:xfrm flipH="1">
            <a:off x="1717675" y="1803516"/>
            <a:ext cx="4320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3C45B027-A994-23F2-2728-3B7266B42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905" y="1620828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86321781-5D4A-A5E2-2A2D-33CE0BE5D39F}"/>
              </a:ext>
            </a:extLst>
          </p:cNvPr>
          <p:cNvGrpSpPr/>
          <p:nvPr/>
        </p:nvGrpSpPr>
        <p:grpSpPr>
          <a:xfrm rot="1104434">
            <a:off x="4451282" y="3338874"/>
            <a:ext cx="108000" cy="108000"/>
            <a:chOff x="7538985" y="2400300"/>
            <a:chExt cx="144000" cy="144000"/>
          </a:xfrm>
        </p:grpSpPr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xmlns="" id="{B8FA58ED-01FB-56B2-A924-E59D4BDCBD1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7" name="直線接點 46">
              <a:extLst>
                <a:ext uri="{FF2B5EF4-FFF2-40B4-BE49-F238E27FC236}">
                  <a16:creationId xmlns:a16="http://schemas.microsoft.com/office/drawing/2014/main" xmlns="" id="{48968FFC-2590-0CA4-6978-F03336A43EE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B447F676-9D36-8AE8-93B7-ED18B03316DB}"/>
              </a:ext>
            </a:extLst>
          </p:cNvPr>
          <p:cNvCxnSpPr/>
          <p:nvPr/>
        </p:nvCxnSpPr>
        <p:spPr bwMode="auto">
          <a:xfrm flipH="1">
            <a:off x="1717675" y="3392874"/>
            <a:ext cx="2736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CD6049B8-372A-1EC9-9DF7-68513711B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68" y="3202026"/>
            <a:ext cx="6028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0.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55AF7688-19F9-5F94-07E7-879018442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1241" y="1435478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5 000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9B6685F9-E7D3-9E4E-E854-C26468731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102" y="3386629"/>
            <a:ext cx="101824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xmlns="" id="{2BD90F0C-1E6B-EA35-9B75-934BAB316B06}"/>
              </a:ext>
            </a:extLst>
          </p:cNvPr>
          <p:cNvGrpSpPr/>
          <p:nvPr/>
        </p:nvGrpSpPr>
        <p:grpSpPr>
          <a:xfrm rot="1535548">
            <a:off x="2070489" y="2933096"/>
            <a:ext cx="108000" cy="108000"/>
            <a:chOff x="7538985" y="2400300"/>
            <a:chExt cx="144000" cy="144000"/>
          </a:xfrm>
        </p:grpSpPr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xmlns="" id="{5B4E570B-2100-C68D-597A-1F6E587714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xmlns="" id="{CA6FAB3A-FC5C-78EB-91E6-A68E9ABED95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55" name="群組 54">
            <a:extLst>
              <a:ext uri="{FF2B5EF4-FFF2-40B4-BE49-F238E27FC236}">
                <a16:creationId xmlns:a16="http://schemas.microsoft.com/office/drawing/2014/main" xmlns="" id="{6B9F44A2-EFFA-3272-1B6C-D9FC15A415B2}"/>
              </a:ext>
            </a:extLst>
          </p:cNvPr>
          <p:cNvGrpSpPr/>
          <p:nvPr/>
        </p:nvGrpSpPr>
        <p:grpSpPr>
          <a:xfrm rot="3170052">
            <a:off x="5247730" y="2148823"/>
            <a:ext cx="108000" cy="108000"/>
            <a:chOff x="7538985" y="2400300"/>
            <a:chExt cx="144000" cy="144000"/>
          </a:xfrm>
        </p:grpSpPr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xmlns="" id="{C3F8C4D7-010F-403E-738D-1CD6D3EE82D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38985" y="2472300"/>
              <a:ext cx="144000" cy="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xmlns="" id="{88E311E3-D7D7-F9AC-913F-409886E16CE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0985" y="2400300"/>
              <a:ext cx="0" cy="14400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xmlns="" id="{861B4D2A-D46B-8C9E-76CE-57F822237A3E}"/>
              </a:ext>
            </a:extLst>
          </p:cNvPr>
          <p:cNvCxnSpPr>
            <a:cxnSpLocks/>
          </p:cNvCxnSpPr>
          <p:nvPr/>
        </p:nvCxnSpPr>
        <p:spPr bwMode="auto">
          <a:xfrm flipH="1">
            <a:off x="1717675" y="2994239"/>
            <a:ext cx="358111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xmlns="" id="{67A322FF-2587-F4C0-31C0-63A0569DBB5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727201" y="2193158"/>
            <a:ext cx="3541906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A0C6DAE9-E306-9F51-A499-7594CCC8B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353" y="2015339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20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8EFE3CFA-C08E-6FAA-8201-8D50D7766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299" y="2982027"/>
            <a:ext cx="11836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10 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人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6D058692-E42F-3DB7-B9DD-8EEB4AF8D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578" y="2604819"/>
            <a:ext cx="3429576" cy="7694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2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10 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20 000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15 000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5000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20 000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25 000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50F90D01-9296-ECBE-FA49-AE0905573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8093" y="3386555"/>
            <a:ext cx="1447867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2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= 9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5 000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 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105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5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5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75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75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75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2" animBg="1"/>
      <p:bldP spid="66" grpId="0" animBg="1"/>
      <p:bldP spid="66" grpId="1" animBg="1"/>
      <p:bldP spid="24" grpId="0"/>
      <p:bldP spid="25" grpId="0"/>
      <p:bldP spid="37" grpId="0"/>
      <p:bldP spid="37" grpId="1"/>
      <p:bldP spid="38" grpId="0"/>
      <p:bldP spid="38" grpId="1"/>
      <p:bldP spid="39" grpId="0"/>
      <p:bldP spid="39" grpId="1"/>
      <p:bldP spid="44" grpId="0"/>
      <p:bldP spid="44" grpId="1"/>
      <p:bldP spid="49" grpId="0"/>
      <p:bldP spid="49" grpId="1"/>
      <p:bldP spid="50" grpId="0"/>
      <p:bldP spid="50" grpId="1"/>
      <p:bldP spid="51" grpId="0"/>
      <p:bldP spid="51" grpId="1"/>
      <p:bldP spid="62" grpId="0"/>
      <p:bldP spid="62" grpId="1"/>
      <p:bldP spid="63" grpId="0"/>
      <p:bldP spid="63" grpId="1"/>
      <p:bldP spid="64" grpId="0" uiExpand="1" build="p"/>
      <p:bldP spid="64" grpId="1" build="allAtOnce"/>
      <p:bldP spid="65" grpId="0"/>
      <p:bldP spid="65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EC39116A-3A63-F39B-99CE-844C20361B8B}"/>
              </a:ext>
            </a:extLst>
          </p:cNvPr>
          <p:cNvSpPr txBox="1"/>
          <p:nvPr/>
        </p:nvSpPr>
        <p:spPr>
          <a:xfrm>
            <a:off x="1378272" y="3290402"/>
            <a:ext cx="755617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凱麗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不是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龐氏便利店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的會員。她購物用去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$78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她最多可換領杯子多少個？餘下印花多少個？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F6AB1056-A65A-84E0-18A0-B380610D9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40" y="904797"/>
            <a:ext cx="8778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E04754CD-CD24-9E41-2E59-1413EEB51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4" y="3290402"/>
            <a:ext cx="744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345BDABE-CE94-F9E9-5A11-52120402AF7E}"/>
              </a:ext>
            </a:extLst>
          </p:cNvPr>
          <p:cNvSpPr/>
          <p:nvPr/>
        </p:nvSpPr>
        <p:spPr bwMode="auto">
          <a:xfrm>
            <a:off x="1728788" y="1077913"/>
            <a:ext cx="5722937" cy="21574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spcAft>
                <a:spcPts val="600"/>
              </a:spcAft>
              <a:defRPr/>
            </a:pPr>
            <a:r>
              <a:rPr lang="zh-TW" altLang="en-US" sz="2200" b="1" u="sng" dirty="0">
                <a:latin typeface="Arial" charset="0"/>
              </a:rPr>
              <a:t>龐氏便利店</a:t>
            </a:r>
            <a:endParaRPr lang="en-US" altLang="zh-TW" sz="2200" b="1" u="sng" dirty="0">
              <a:latin typeface="Arial" charset="0"/>
            </a:endParaRPr>
          </a:p>
          <a:p>
            <a:pPr eaLnBrk="1" hangingPunct="1">
              <a:defRPr/>
            </a:pPr>
            <a:r>
              <a:rPr lang="zh-TW" altLang="en-US" b="1" dirty="0">
                <a:latin typeface="Arial" charset="0"/>
              </a:rPr>
              <a:t>購物每滿</a:t>
            </a:r>
            <a:r>
              <a:rPr lang="en-US" altLang="zh-TW" b="1" dirty="0">
                <a:latin typeface="Arial" charset="0"/>
              </a:rPr>
              <a:t>$6.5</a:t>
            </a:r>
            <a:r>
              <a:rPr lang="zh-TW" altLang="en-US" b="1" dirty="0">
                <a:latin typeface="Arial" charset="0"/>
              </a:rPr>
              <a:t>可獲贈印花一個，會員可享有以下優惠：</a:t>
            </a:r>
            <a:endParaRPr lang="en-US" altLang="zh-TW" b="1" dirty="0">
              <a:latin typeface="Arial" charset="0"/>
            </a:endParaRPr>
          </a:p>
          <a:p>
            <a:pPr eaLnBrk="1" hangingPunct="1">
              <a:defRPr/>
            </a:pPr>
            <a:endParaRPr lang="en-US" altLang="zh-TW" b="1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顧客可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en-US" altLang="zh-TW" dirty="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個印花免費換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領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一個杯子。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xmlns="" id="{5E460667-D860-0C2F-AE90-FAFC47797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328547"/>
              </p:ext>
            </p:extLst>
          </p:nvPr>
        </p:nvGraphicFramePr>
        <p:xfrm>
          <a:off x="1917700" y="1925638"/>
          <a:ext cx="4752975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012">
                  <a:extLst>
                    <a:ext uri="{9D8B030D-6E8A-4147-A177-3AD203B41FA5}">
                      <a16:colId xmlns:a16="http://schemas.microsoft.com/office/drawing/2014/main" xmlns="" val="2053562988"/>
                    </a:ext>
                  </a:extLst>
                </a:gridCol>
                <a:gridCol w="3966963">
                  <a:extLst>
                    <a:ext uri="{9D8B030D-6E8A-4147-A177-3AD203B41FA5}">
                      <a16:colId xmlns:a16="http://schemas.microsoft.com/office/drawing/2014/main" xmlns="" val="113503696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優惠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購物每滿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$30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可獲贈印花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</a:t>
                      </a:r>
                      <a:endParaRPr lang="en-US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414622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優惠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購物每滿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$60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可獲贈印花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</a:t>
                      </a:r>
                      <a:endParaRPr lang="en-US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0727979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5DBDDC2F-126D-4977-7144-D3D94E97EEAB}"/>
              </a:ext>
            </a:extLst>
          </p:cNvPr>
          <p:cNvSpPr/>
          <p:nvPr/>
        </p:nvSpPr>
        <p:spPr bwMode="auto">
          <a:xfrm>
            <a:off x="1543981" y="4293682"/>
            <a:ext cx="6399869" cy="1561841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300B45EC-8A2E-E484-1FC7-7B542F139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81" y="5285442"/>
            <a:ext cx="63166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她最多可換領杯子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個，餘下印花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AA66CDA-2419-2CB3-CE45-08A87D83A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6881" y="4312802"/>
            <a:ext cx="14589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6.5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D6D0A05A-FF26-8A09-CE19-7C1D150AC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81" y="4799122"/>
            <a:ext cx="18018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0E1A4899-0AE0-014F-F076-F82EAA9612AC}"/>
              </a:ext>
            </a:extLst>
          </p:cNvPr>
          <p:cNvCxnSpPr/>
          <p:nvPr/>
        </p:nvCxnSpPr>
        <p:spPr bwMode="auto">
          <a:xfrm>
            <a:off x="2286000" y="1828800"/>
            <a:ext cx="252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ADF42CD7-EA44-EC33-E783-95E957DDD798}"/>
              </a:ext>
            </a:extLst>
          </p:cNvPr>
          <p:cNvCxnSpPr>
            <a:cxnSpLocks/>
          </p:cNvCxnSpPr>
          <p:nvPr/>
        </p:nvCxnSpPr>
        <p:spPr bwMode="auto">
          <a:xfrm>
            <a:off x="2725271" y="3187700"/>
            <a:ext cx="2637304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D2C5DF52-1521-0BBB-D48F-2E604E4C156A}"/>
              </a:ext>
            </a:extLst>
          </p:cNvPr>
          <p:cNvCxnSpPr/>
          <p:nvPr/>
        </p:nvCxnSpPr>
        <p:spPr bwMode="auto">
          <a:xfrm>
            <a:off x="6115050" y="3771900"/>
            <a:ext cx="23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E1FC3AFB-E37F-B56A-2322-B03587CD87CF}"/>
              </a:ext>
            </a:extLst>
          </p:cNvPr>
          <p:cNvCxnSpPr/>
          <p:nvPr/>
        </p:nvCxnSpPr>
        <p:spPr bwMode="auto">
          <a:xfrm>
            <a:off x="2242831" y="3794572"/>
            <a:ext cx="34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4921137-F388-816E-3E11-B18DA3119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832" y="4343390"/>
            <a:ext cx="38898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先算出可獲贈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印花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的數量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C9C461FD-757E-0597-1981-0F68D17E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2389" y="4312802"/>
            <a:ext cx="8372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xmlns="" id="{F1AE5C49-49E2-C943-58BE-485AC1C10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0899" y="4312802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4" name="Rectangle 8">
            <a:extLst>
              <a:ext uri="{FF2B5EF4-FFF2-40B4-BE49-F238E27FC236}">
                <a16:creationId xmlns:a16="http://schemas.microsoft.com/office/drawing/2014/main" xmlns="" id="{968E8095-9028-D472-1209-2DD3B3A51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0899" y="4818557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8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9" grpId="0"/>
      <p:bldP spid="29" grpId="1"/>
      <p:bldP spid="30" grpId="0"/>
      <p:bldP spid="33" grpId="0"/>
      <p:bldP spid="3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3F8C46AD-2318-32E9-6F7A-48D4BDBDC274}"/>
              </a:ext>
            </a:extLst>
          </p:cNvPr>
          <p:cNvSpPr txBox="1"/>
          <p:nvPr/>
        </p:nvSpPr>
        <p:spPr>
          <a:xfrm>
            <a:off x="1378272" y="3290402"/>
            <a:ext cx="755617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立美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龐氏便利店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的會員。如果購物用去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$240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她能換領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個杯子嗎？試解釋。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AB9DD84-97BF-59CB-E4D8-E802A86D5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40" y="904797"/>
            <a:ext cx="8778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D6C8465-EF44-F3C4-2ED4-F116010FB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4" y="3290402"/>
            <a:ext cx="744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76551177-589A-AC00-F403-8E097D373A61}"/>
              </a:ext>
            </a:extLst>
          </p:cNvPr>
          <p:cNvSpPr/>
          <p:nvPr/>
        </p:nvSpPr>
        <p:spPr bwMode="auto">
          <a:xfrm>
            <a:off x="1728788" y="1077913"/>
            <a:ext cx="5722937" cy="21574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spcAft>
                <a:spcPts val="600"/>
              </a:spcAft>
              <a:defRPr/>
            </a:pPr>
            <a:r>
              <a:rPr lang="zh-TW" altLang="en-US" sz="2200" b="1" u="sng" dirty="0">
                <a:latin typeface="Arial" charset="0"/>
              </a:rPr>
              <a:t>龐氏便利店</a:t>
            </a:r>
            <a:endParaRPr lang="en-US" altLang="zh-TW" sz="2200" b="1" u="sng" dirty="0">
              <a:latin typeface="Arial" charset="0"/>
            </a:endParaRPr>
          </a:p>
          <a:p>
            <a:pPr eaLnBrk="1" hangingPunct="1">
              <a:defRPr/>
            </a:pPr>
            <a:r>
              <a:rPr lang="zh-TW" altLang="en-US" b="1" dirty="0">
                <a:latin typeface="Arial" charset="0"/>
              </a:rPr>
              <a:t>購物每滿</a:t>
            </a:r>
            <a:r>
              <a:rPr lang="en-US" altLang="zh-TW" b="1" dirty="0">
                <a:latin typeface="Arial" charset="0"/>
              </a:rPr>
              <a:t>$6.5</a:t>
            </a:r>
            <a:r>
              <a:rPr lang="zh-TW" altLang="en-US" b="1" dirty="0">
                <a:latin typeface="Arial" charset="0"/>
              </a:rPr>
              <a:t>可獲贈印花一個，會員可享有以下優惠：</a:t>
            </a:r>
            <a:endParaRPr lang="en-US" altLang="zh-TW" b="1" dirty="0">
              <a:latin typeface="Arial" charset="0"/>
            </a:endParaRPr>
          </a:p>
          <a:p>
            <a:pPr eaLnBrk="1" hangingPunct="1">
              <a:defRPr/>
            </a:pPr>
            <a:endParaRPr lang="en-US" altLang="zh-TW" b="1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25F79FCC-694B-8691-F327-06F7529C1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39519"/>
              </p:ext>
            </p:extLst>
          </p:nvPr>
        </p:nvGraphicFramePr>
        <p:xfrm>
          <a:off x="1917700" y="1925638"/>
          <a:ext cx="4752975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012">
                  <a:extLst>
                    <a:ext uri="{9D8B030D-6E8A-4147-A177-3AD203B41FA5}">
                      <a16:colId xmlns:a16="http://schemas.microsoft.com/office/drawing/2014/main" xmlns="" val="2053562988"/>
                    </a:ext>
                  </a:extLst>
                </a:gridCol>
                <a:gridCol w="3966963">
                  <a:extLst>
                    <a:ext uri="{9D8B030D-6E8A-4147-A177-3AD203B41FA5}">
                      <a16:colId xmlns:a16="http://schemas.microsoft.com/office/drawing/2014/main" xmlns="" val="113503696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優惠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購物每滿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$30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可獲贈印花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</a:t>
                      </a:r>
                      <a:endParaRPr lang="en-US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414622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優惠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購物每滿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$60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可獲贈印花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</a:t>
                      </a:r>
                      <a:endParaRPr lang="en-US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0727979"/>
                  </a:ext>
                </a:extLst>
              </a:tr>
            </a:tbl>
          </a:graphicData>
        </a:graphic>
      </p:graphicFrame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D6F5D148-CAAB-34DB-16C7-B28C8C646992}"/>
              </a:ext>
            </a:extLst>
          </p:cNvPr>
          <p:cNvCxnSpPr/>
          <p:nvPr/>
        </p:nvCxnSpPr>
        <p:spPr bwMode="auto">
          <a:xfrm>
            <a:off x="2242831" y="3794572"/>
            <a:ext cx="30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5B430F13-EE7D-550E-CF2D-D788D0E735EF}"/>
              </a:ext>
            </a:extLst>
          </p:cNvPr>
          <p:cNvCxnSpPr/>
          <p:nvPr/>
        </p:nvCxnSpPr>
        <p:spPr bwMode="auto">
          <a:xfrm>
            <a:off x="6452881" y="3756472"/>
            <a:ext cx="223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07CB186F-56F9-69A5-1676-E23FC07E7A3F}"/>
              </a:ext>
            </a:extLst>
          </p:cNvPr>
          <p:cNvSpPr/>
          <p:nvPr/>
        </p:nvSpPr>
        <p:spPr bwMode="auto">
          <a:xfrm>
            <a:off x="1917700" y="1925638"/>
            <a:ext cx="4752975" cy="9144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1241C363-3FC4-DBB9-5C93-8E347048B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614" y="4252217"/>
            <a:ext cx="27618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優惠一可得印花：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0FADF4D3-0AE9-8948-2693-8D6A81023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216" y="4252217"/>
            <a:ext cx="186907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(240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484F49D9-1229-9B0E-3433-BB6FDF687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216" y="4637501"/>
            <a:ext cx="221386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(240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0)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07421FB7-3C77-8B3D-36B0-3713B6C5B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369" y="4252217"/>
            <a:ext cx="13939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46AC04E8-5CD9-00D3-AE02-F3B75EBC9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5445" y="4637501"/>
            <a:ext cx="13939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48(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165C1A20-6205-892C-04A7-5330C8DEA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614" y="4637501"/>
            <a:ext cx="27618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優惠二可得印花：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4CC78E6D-AC88-FDE6-3522-A6A3898C6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614" y="5408070"/>
            <a:ext cx="37331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換領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個杯子需要印花：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7D86DAF2-89DD-A7DC-A42D-2C88E14B9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447" y="5408070"/>
            <a:ext cx="221386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 = 50(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E813809C-42C2-3846-4E83-F3520B8FEEFC}"/>
              </a:ext>
            </a:extLst>
          </p:cNvPr>
          <p:cNvCxnSpPr/>
          <p:nvPr/>
        </p:nvCxnSpPr>
        <p:spPr bwMode="auto">
          <a:xfrm>
            <a:off x="2181107" y="4225322"/>
            <a:ext cx="21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FDE09DAC-CA9D-B74A-2DF3-BB252607D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615" y="5022785"/>
            <a:ext cx="625221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使用優惠二可得較多印花，最多可得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48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EBD77F88-8367-86DE-AC2C-60C66C8EF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74" y="4263019"/>
            <a:ext cx="16890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48 &lt; 50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BBA40045-F21C-B77C-1C97-471B308724EE}"/>
              </a:ext>
            </a:extLst>
          </p:cNvPr>
          <p:cNvCxnSpPr/>
          <p:nvPr/>
        </p:nvCxnSpPr>
        <p:spPr bwMode="auto">
          <a:xfrm>
            <a:off x="3290047" y="2303930"/>
            <a:ext cx="788894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6DE66F87-5754-065A-3C5C-AF0103D64533}"/>
              </a:ext>
            </a:extLst>
          </p:cNvPr>
          <p:cNvCxnSpPr/>
          <p:nvPr/>
        </p:nvCxnSpPr>
        <p:spPr bwMode="auto">
          <a:xfrm>
            <a:off x="5234300" y="2303930"/>
            <a:ext cx="36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8A9C92B3-3CDD-DFE2-9DFD-02E72E61F3A4}"/>
              </a:ext>
            </a:extLst>
          </p:cNvPr>
          <p:cNvCxnSpPr/>
          <p:nvPr/>
        </p:nvCxnSpPr>
        <p:spPr bwMode="auto">
          <a:xfrm>
            <a:off x="3290047" y="2752166"/>
            <a:ext cx="788894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3F834392-3353-B080-D009-9C7F7601FB44}"/>
              </a:ext>
            </a:extLst>
          </p:cNvPr>
          <p:cNvCxnSpPr/>
          <p:nvPr/>
        </p:nvCxnSpPr>
        <p:spPr bwMode="auto">
          <a:xfrm>
            <a:off x="5252230" y="2752166"/>
            <a:ext cx="468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0B97153D-50E2-0DEC-D157-722930B7D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973" y="4262301"/>
            <a:ext cx="448876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先算出最多可獲得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印花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多少個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165348AF-0D69-C555-5549-3A9C72F05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74" y="4686494"/>
            <a:ext cx="173619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不能換領。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50B26549-7864-4D80-9440-5BE67B87DB1E}"/>
              </a:ext>
            </a:extLst>
          </p:cNvPr>
          <p:cNvSpPr/>
          <p:nvPr/>
        </p:nvSpPr>
        <p:spPr bwMode="auto">
          <a:xfrm>
            <a:off x="2675098" y="2917234"/>
            <a:ext cx="900000" cy="269847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ACA7ACF0-AC03-4B59-BC20-838823E474E1}"/>
              </a:ext>
            </a:extLst>
          </p:cNvPr>
          <p:cNvSpPr/>
          <p:nvPr/>
        </p:nvSpPr>
        <p:spPr bwMode="auto">
          <a:xfrm>
            <a:off x="3997581" y="2919629"/>
            <a:ext cx="1368000" cy="269847"/>
          </a:xfrm>
          <a:prstGeom prst="rect">
            <a:avLst/>
          </a:prstGeom>
          <a:solidFill>
            <a:srgbClr val="E3FFA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74FF0AF-2A35-4951-B2EA-014C2413F858}"/>
              </a:ext>
            </a:extLst>
          </p:cNvPr>
          <p:cNvSpPr txBox="1"/>
          <p:nvPr/>
        </p:nvSpPr>
        <p:spPr>
          <a:xfrm>
            <a:off x="1728788" y="2865602"/>
            <a:ext cx="3977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顧客可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en-US" altLang="zh-TW" dirty="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個印花免費換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領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一個杯子。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4936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75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25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3" grpId="0"/>
      <p:bldP spid="30" grpId="0"/>
      <p:bldP spid="30" grpId="1"/>
      <p:bldP spid="31" grpId="0"/>
      <p:bldP spid="32" grpId="0" animBg="1"/>
      <p:bldP spid="32" grpId="2" animBg="1"/>
      <p:bldP spid="33" grpId="0" animBg="1"/>
      <p:bldP spid="33" grpId="2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B5327726-D87A-1819-CE01-4604803EA40A}"/>
              </a:ext>
            </a:extLst>
          </p:cNvPr>
          <p:cNvSpPr txBox="1"/>
          <p:nvPr/>
        </p:nvSpPr>
        <p:spPr>
          <a:xfrm>
            <a:off x="1378273" y="904797"/>
            <a:ext cx="725137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立美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龐氏便利店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的會員。如果購物用去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$240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，她能換領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個杯子嗎？試解釋。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6682E76-C2DE-8CAF-2016-3BCEFC4AD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40" y="904797"/>
            <a:ext cx="15827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C0A05F2-E487-75CD-8207-C7FA99E26040}"/>
              </a:ext>
            </a:extLst>
          </p:cNvPr>
          <p:cNvSpPr/>
          <p:nvPr/>
        </p:nvSpPr>
        <p:spPr bwMode="auto">
          <a:xfrm>
            <a:off x="1457325" y="2061022"/>
            <a:ext cx="7048500" cy="2484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177D73C8-5043-722A-0FA2-B4DD8805A2A0}"/>
              </a:ext>
            </a:extLst>
          </p:cNvPr>
          <p:cNvSpPr txBox="1"/>
          <p:nvPr/>
        </p:nvSpPr>
        <p:spPr>
          <a:xfrm>
            <a:off x="1549721" y="3891000"/>
            <a:ext cx="4479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latin typeface="Calibri" panose="020F0502020204030204" pitchFamily="34" charset="0"/>
                <a:ea typeface="DFKai-SB" panose="03000509000000000000" pitchFamily="65" charset="-120"/>
                <a:cs typeface="Calibri" panose="020F0502020204030204" pitchFamily="34" charset="0"/>
              </a:rPr>
              <a:t>*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能  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/  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不能  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sz="2800" dirty="0">
                <a:latin typeface="Calibri" panose="020F0502020204030204" pitchFamily="34" charset="0"/>
                <a:ea typeface="DFKai-SB" panose="03000509000000000000" pitchFamily="65" charset="-120"/>
                <a:cs typeface="Calibri" panose="020F0502020204030204" pitchFamily="34" charset="0"/>
              </a:rPr>
              <a:t>*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圈出答案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FE31DD9F-37CE-D9C2-135E-2409AE9EE0DA}"/>
              </a:ext>
            </a:extLst>
          </p:cNvPr>
          <p:cNvSpPr txBox="1"/>
          <p:nvPr/>
        </p:nvSpPr>
        <p:spPr>
          <a:xfrm>
            <a:off x="2376968" y="2118172"/>
            <a:ext cx="609075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如果她使用優惠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，可獲得印花：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TW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(240</a:t>
            </a:r>
            <a:r>
              <a:rPr lang="en-US" altLang="zh-TW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60)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48(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，比換領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杯子所需的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個印花少。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25EECBD8-4635-7220-E491-93CEA478D48F}"/>
              </a:ext>
            </a:extLst>
          </p:cNvPr>
          <p:cNvSpPr txBox="1"/>
          <p:nvPr/>
        </p:nvSpPr>
        <p:spPr>
          <a:xfrm>
            <a:off x="1549721" y="2118172"/>
            <a:ext cx="1012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因爲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69C1517B-B430-70A8-3954-5853FD9ECDEC}"/>
              </a:ext>
            </a:extLst>
          </p:cNvPr>
          <p:cNvSpPr txBox="1"/>
          <p:nvPr/>
        </p:nvSpPr>
        <p:spPr>
          <a:xfrm>
            <a:off x="2376968" y="3496138"/>
            <a:ext cx="3090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0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其他合理解釋也可接受</a:t>
            </a:r>
            <a:r>
              <a:rPr lang="en-US" altLang="zh-TW" sz="20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0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xmlns="" id="{D0A7C77E-BCA5-7AC2-B289-24B80E371F9E}"/>
              </a:ext>
            </a:extLst>
          </p:cNvPr>
          <p:cNvSpPr/>
          <p:nvPr/>
        </p:nvSpPr>
        <p:spPr bwMode="auto">
          <a:xfrm>
            <a:off x="2800350" y="3919629"/>
            <a:ext cx="864000" cy="504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200872FA-E7C2-4DCA-132F-82FCF910E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8550" y="3043058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[3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D25AF046-B451-EB17-6C6D-6CD004130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8550" y="3919629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2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  <p:bldP spid="10" grpId="0"/>
      <p:bldP spid="1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6800" y="2743200"/>
            <a:ext cx="43200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 dirty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全卷完</a:t>
            </a:r>
            <a:endParaRPr kumimoji="1" lang="en-US" sz="9600" b="1" i="0" u="none" strike="noStrike" kern="10" cap="none" spc="0" normalizeH="0" baseline="0" noProof="0" dirty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F9056F8-04EB-42D5-FB2B-ADCA3C3C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637" y="160209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TextBox 27">
            <a:extLst>
              <a:ext uri="{FF2B5EF4-FFF2-40B4-BE49-F238E27FC236}">
                <a16:creationId xmlns:a16="http://schemas.microsoft.com/office/drawing/2014/main" xmlns="" id="{230646D3-1FFB-713E-13EE-87C1C2FFA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919" y="153001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5F3FC84A-D2A5-BEC4-C15A-5E6ACE74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6C84B191-6E10-73AB-891E-1848C7F1FA6C}"/>
              </a:ext>
            </a:extLst>
          </p:cNvPr>
          <p:cNvSpPr txBox="1"/>
          <p:nvPr/>
        </p:nvSpPr>
        <p:spPr>
          <a:xfrm>
            <a:off x="814387" y="919786"/>
            <a:ext cx="5593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的第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個公倍數是多少？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E651F942-C391-32C0-62FB-E7FD1EC7B112}"/>
              </a:ext>
            </a:extLst>
          </p:cNvPr>
          <p:cNvSpPr txBox="1"/>
          <p:nvPr/>
        </p:nvSpPr>
        <p:spPr>
          <a:xfrm>
            <a:off x="852487" y="1519861"/>
            <a:ext cx="570993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1080			B. 540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72				D. 36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403">
            <a:extLst>
              <a:ext uri="{FF2B5EF4-FFF2-40B4-BE49-F238E27FC236}">
                <a16:creationId xmlns:a16="http://schemas.microsoft.com/office/drawing/2014/main" xmlns="" id="{A1AB76FE-1DBA-D2C0-EA86-36E42E770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63" y="4632714"/>
            <a:ext cx="34699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200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18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的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L.C.M.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1" name="Rectangle 403">
            <a:extLst>
              <a:ext uri="{FF2B5EF4-FFF2-40B4-BE49-F238E27FC236}">
                <a16:creationId xmlns:a16="http://schemas.microsoft.com/office/drawing/2014/main" xmlns="" id="{532D71FA-42F7-0A74-9967-AB91B02A3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63" y="5164447"/>
            <a:ext cx="413733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18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的第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15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個倍數是：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14C7C37A-A34C-E59A-D89A-6404829745EC}"/>
              </a:ext>
            </a:extLst>
          </p:cNvPr>
          <p:cNvSpPr txBox="1"/>
          <p:nvPr/>
        </p:nvSpPr>
        <p:spPr>
          <a:xfrm>
            <a:off x="2108428" y="3723198"/>
            <a:ext cx="1479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en-US" altLang="zh-TW" sz="2800" b="0" i="0" strike="noStrike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endParaRPr lang="zh-CN" alt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3C23DB94-5D58-4CD6-B98E-6B5090ED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63" y="2633204"/>
            <a:ext cx="3977891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第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個公倍數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L.C.M.</a:t>
            </a:r>
            <a:r>
              <a:rPr lang="en-US" altLang="zh-CN" sz="2400" b="0" dirty="0">
                <a:solidFill>
                  <a:srgbClr val="CC00FF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9" name="Rectangle 403">
            <a:extLst>
              <a:ext uri="{FF2B5EF4-FFF2-40B4-BE49-F238E27FC236}">
                <a16:creationId xmlns:a16="http://schemas.microsoft.com/office/drawing/2014/main" xmlns="" id="{BCC75D03-0009-3D3E-FF6E-404C8D28D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845" y="3170752"/>
            <a:ext cx="4197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先求出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18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的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L.C.M.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。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xmlns="" id="{C7FD4BDE-B3F9-A40D-4EEB-3234AEB1497E}"/>
              </a:ext>
            </a:extLst>
          </p:cNvPr>
          <p:cNvSpPr txBox="1"/>
          <p:nvPr/>
        </p:nvSpPr>
        <p:spPr>
          <a:xfrm>
            <a:off x="2104459" y="4106197"/>
            <a:ext cx="1479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4      9</a:t>
            </a:r>
            <a:endParaRPr lang="zh-CN" alt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xmlns="" id="{544CD91F-2EB6-2092-1219-07E7DFD09287}"/>
              </a:ext>
            </a:extLst>
          </p:cNvPr>
          <p:cNvSpPr txBox="1"/>
          <p:nvPr/>
        </p:nvSpPr>
        <p:spPr>
          <a:xfrm>
            <a:off x="1632290" y="3732319"/>
            <a:ext cx="478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EE373464-4030-109F-72C7-B6667C96FFC9}"/>
              </a:ext>
            </a:extLst>
          </p:cNvPr>
          <p:cNvCxnSpPr>
            <a:cxnSpLocks/>
          </p:cNvCxnSpPr>
          <p:nvPr/>
        </p:nvCxnSpPr>
        <p:spPr bwMode="auto">
          <a:xfrm>
            <a:off x="2056832" y="3792650"/>
            <a:ext cx="0" cy="377164"/>
          </a:xfrm>
          <a:prstGeom prst="line">
            <a:avLst/>
          </a:prstGeom>
          <a:noFill/>
          <a:ln w="19050" algn="ctr">
            <a:solidFill>
              <a:schemeClr val="accent1">
                <a:lumMod val="50000"/>
              </a:schemeClr>
            </a:solidFill>
            <a:prstDash val="solid"/>
            <a:round/>
            <a:headEnd/>
            <a:tailEnd/>
          </a:ln>
        </p:spPr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xmlns="" id="{94B4769F-FFA8-FDEB-7DDD-0602CFE2B76A}"/>
              </a:ext>
            </a:extLst>
          </p:cNvPr>
          <p:cNvCxnSpPr>
            <a:cxnSpLocks/>
          </p:cNvCxnSpPr>
          <p:nvPr/>
        </p:nvCxnSpPr>
        <p:spPr bwMode="auto">
          <a:xfrm>
            <a:off x="2052068" y="4165051"/>
            <a:ext cx="1296000" cy="0"/>
          </a:xfrm>
          <a:prstGeom prst="line">
            <a:avLst/>
          </a:prstGeom>
          <a:noFill/>
          <a:ln w="19050" algn="ctr">
            <a:solidFill>
              <a:schemeClr val="accent1">
                <a:lumMod val="50000"/>
              </a:schemeClr>
            </a:solidFill>
            <a:prstDash val="solid"/>
            <a:round/>
            <a:headEnd/>
            <a:tailEnd/>
          </a:ln>
        </p:spPr>
      </p:cxnSp>
      <p:sp>
        <p:nvSpPr>
          <p:cNvPr id="57" name="Rectangle 403">
            <a:extLst>
              <a:ext uri="{FF2B5EF4-FFF2-40B4-BE49-F238E27FC236}">
                <a16:creationId xmlns:a16="http://schemas.microsoft.com/office/drawing/2014/main" xmlns="" id="{19BFFCAF-E1EE-5DCF-1054-4F8B72291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2693" y="4632714"/>
            <a:ext cx="14790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200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9" name="Rectangle 403">
            <a:extLst>
              <a:ext uri="{FF2B5EF4-FFF2-40B4-BE49-F238E27FC236}">
                <a16:creationId xmlns:a16="http://schemas.microsoft.com/office/drawing/2014/main" xmlns="" id="{2FC6455C-5CCC-6ABA-6D6E-F7930E8D9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944" y="4632714"/>
            <a:ext cx="10611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200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72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0" name="Rectangle 403">
            <a:extLst>
              <a:ext uri="{FF2B5EF4-FFF2-40B4-BE49-F238E27FC236}">
                <a16:creationId xmlns:a16="http://schemas.microsoft.com/office/drawing/2014/main" xmlns="" id="{A418D5D8-93D1-36DA-BFD3-007B10ABA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9566" y="5164447"/>
            <a:ext cx="1444384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72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15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Rectangle 403">
            <a:extLst>
              <a:ext uri="{FF2B5EF4-FFF2-40B4-BE49-F238E27FC236}">
                <a16:creationId xmlns:a16="http://schemas.microsoft.com/office/drawing/2014/main" xmlns="" id="{92B11EA3-0A47-B9D5-3BB6-57D7F175F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9417" y="5164447"/>
            <a:ext cx="156532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1080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16" grpId="0"/>
      <p:bldP spid="16" grpId="1"/>
      <p:bldP spid="31" grpId="0"/>
      <p:bldP spid="31" grpId="1"/>
      <p:bldP spid="33" grpId="0"/>
      <p:bldP spid="33" grpId="1"/>
      <p:bldP spid="37" grpId="0" animBg="1"/>
      <p:bldP spid="37" grpId="1" animBg="1"/>
      <p:bldP spid="39" grpId="0"/>
      <p:bldP spid="39" grpId="1"/>
      <p:bldP spid="41" grpId="0"/>
      <p:bldP spid="41" grpId="1"/>
      <p:bldP spid="43" grpId="0"/>
      <p:bldP spid="43" grpId="1"/>
      <p:bldP spid="57" grpId="0"/>
      <p:bldP spid="57" grpId="1"/>
      <p:bldP spid="59" grpId="0"/>
      <p:bldP spid="59" grpId="1"/>
      <p:bldP spid="60" grpId="0"/>
      <p:bldP spid="60" grpId="1"/>
      <p:bldP spid="61" grpId="0"/>
      <p:bldP spid="6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B259D85D-D4E7-84D7-F50A-9860F648F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59" y="210145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283D954-DD1D-0245-6F34-67B7129EF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C428E25F-374D-0869-2DCD-205CD96300AA}"/>
              </a:ext>
            </a:extLst>
          </p:cNvPr>
          <p:cNvSpPr txBox="1"/>
          <p:nvPr/>
        </p:nvSpPr>
        <p:spPr>
          <a:xfrm>
            <a:off x="823912" y="1504871"/>
            <a:ext cx="536733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495			B. 396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198			D. 99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93596CF3-634A-3EF0-8B17-97F50747B461}"/>
              </a:ext>
            </a:extLst>
          </p:cNvPr>
          <p:cNvSpPr txBox="1"/>
          <p:nvPr/>
        </p:nvSpPr>
        <p:spPr>
          <a:xfrm>
            <a:off x="814387" y="904796"/>
            <a:ext cx="768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最大的兩位數和最小的質數相乘的結果是多少？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AF0F614C-0DD4-D43A-5348-7528C0A6B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569" y="20411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BD6D3256-C9DA-2D15-BA53-E550E1ABF549}"/>
              </a:ext>
            </a:extLst>
          </p:cNvPr>
          <p:cNvCxnSpPr/>
          <p:nvPr/>
        </p:nvCxnSpPr>
        <p:spPr bwMode="auto">
          <a:xfrm>
            <a:off x="918370" y="1389916"/>
            <a:ext cx="21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A13A8181-EFD8-A35F-3DED-ACC0CB3B6398}"/>
              </a:ext>
            </a:extLst>
          </p:cNvPr>
          <p:cNvCxnSpPr/>
          <p:nvPr/>
        </p:nvCxnSpPr>
        <p:spPr bwMode="auto">
          <a:xfrm>
            <a:off x="3394870" y="1389916"/>
            <a:ext cx="17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2376940E-6527-6E78-11C0-CCD0F7C7D34D}"/>
              </a:ext>
            </a:extLst>
          </p:cNvPr>
          <p:cNvCxnSpPr/>
          <p:nvPr/>
        </p:nvCxnSpPr>
        <p:spPr bwMode="auto">
          <a:xfrm>
            <a:off x="5157825" y="1389916"/>
            <a:ext cx="17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8E0DE0D0-386B-7771-12F9-4F557488703D}"/>
              </a:ext>
            </a:extLst>
          </p:cNvPr>
          <p:cNvSpPr txBox="1"/>
          <p:nvPr/>
        </p:nvSpPr>
        <p:spPr>
          <a:xfrm>
            <a:off x="881062" y="2657943"/>
            <a:ext cx="3653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最大的兩位數是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99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63B077C3-50A1-E0F5-A424-D48EB44F24BF}"/>
              </a:ext>
            </a:extLst>
          </p:cNvPr>
          <p:cNvSpPr txBox="1"/>
          <p:nvPr/>
        </p:nvSpPr>
        <p:spPr>
          <a:xfrm>
            <a:off x="881062" y="3175693"/>
            <a:ext cx="304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最小的質數是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31160499-52BB-FC8C-79A1-7B9641895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587" y="3217056"/>
            <a:ext cx="3800475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質數：只有兩個因數的數。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A880A687-94EC-5438-5615-5B4F1CFC1663}"/>
              </a:ext>
            </a:extLst>
          </p:cNvPr>
          <p:cNvSpPr txBox="1"/>
          <p:nvPr/>
        </p:nvSpPr>
        <p:spPr>
          <a:xfrm>
            <a:off x="943768" y="3728143"/>
            <a:ext cx="1408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99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A169E3C0-1FB1-EA48-2195-4770E77AF6C6}"/>
              </a:ext>
            </a:extLst>
          </p:cNvPr>
          <p:cNvSpPr txBox="1"/>
          <p:nvPr/>
        </p:nvSpPr>
        <p:spPr>
          <a:xfrm>
            <a:off x="1915318" y="3728143"/>
            <a:ext cx="1408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198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4" grpId="0"/>
      <p:bldP spid="14" grpId="1"/>
      <p:bldP spid="15" grpId="0"/>
      <p:bldP spid="15" grpId="1"/>
      <p:bldP spid="16" grpId="0" animBg="1"/>
      <p:bldP spid="16" grpId="1" animBg="1"/>
      <p:bldP spid="17" grpId="0"/>
      <p:bldP spid="17" grpId="1"/>
      <p:bldP spid="18" grpId="0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3089FA62-5CE9-6816-0A86-A149CBF54B08}"/>
              </a:ext>
            </a:extLst>
          </p:cNvPr>
          <p:cNvSpPr/>
          <p:nvPr/>
        </p:nvSpPr>
        <p:spPr bwMode="auto">
          <a:xfrm>
            <a:off x="1373551" y="2058493"/>
            <a:ext cx="255075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D2284D60-1E13-87CC-8A1A-FC70113AD115}"/>
              </a:ext>
            </a:extLst>
          </p:cNvPr>
          <p:cNvSpPr/>
          <p:nvPr/>
        </p:nvSpPr>
        <p:spPr bwMode="auto">
          <a:xfrm>
            <a:off x="1373551" y="2562210"/>
            <a:ext cx="255075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E651B27D-28E7-F0EB-A4C4-FDD058D533F6}"/>
              </a:ext>
            </a:extLst>
          </p:cNvPr>
          <p:cNvSpPr/>
          <p:nvPr/>
        </p:nvSpPr>
        <p:spPr bwMode="auto">
          <a:xfrm>
            <a:off x="1373551" y="3052521"/>
            <a:ext cx="414000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3DFA5F8F-ACE9-6F43-8B96-B5AE3A4AFF5A}"/>
              </a:ext>
            </a:extLst>
          </p:cNvPr>
          <p:cNvSpPr/>
          <p:nvPr/>
        </p:nvSpPr>
        <p:spPr bwMode="auto">
          <a:xfrm>
            <a:off x="1373551" y="1555555"/>
            <a:ext cx="4303349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DDCEE6D1-9AFF-38CF-EAF8-C69F53160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451" y="309757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8ECBC48-DC55-AC24-C256-C7B232A82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78B08294-D65D-1D58-7066-BC6B4869D631}"/>
              </a:ext>
            </a:extLst>
          </p:cNvPr>
          <p:cNvSpPr txBox="1"/>
          <p:nvPr/>
        </p:nvSpPr>
        <p:spPr>
          <a:xfrm>
            <a:off x="881062" y="1504871"/>
            <a:ext cx="5376863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136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一定是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的公倍數。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68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的倍數。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68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的因數。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68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一定是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L.C.M.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28011889-D9E2-49FC-DA34-694FB73E0F62}"/>
              </a:ext>
            </a:extLst>
          </p:cNvPr>
          <p:cNvSpPr txBox="1"/>
          <p:nvPr/>
        </p:nvSpPr>
        <p:spPr>
          <a:xfrm>
            <a:off x="814387" y="904796"/>
            <a:ext cx="7243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en-US" altLang="zh-TW" sz="2800" b="0" i="0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68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，下列哪一項是</a:t>
            </a:r>
            <a:r>
              <a:rPr lang="zh-TW" altLang="en-US" sz="2800" b="1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不正確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BEC6528B-A569-BED1-737F-3399FFFB8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677" y="305279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D0A676F1-9FE9-5B77-D467-A06EFDCB87CE}"/>
              </a:ext>
            </a:extLst>
          </p:cNvPr>
          <p:cNvCxnSpPr/>
          <p:nvPr/>
        </p:nvCxnSpPr>
        <p:spPr bwMode="auto">
          <a:xfrm>
            <a:off x="1628775" y="1370866"/>
            <a:ext cx="15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40359192-E75D-998F-6A99-3461E31D85FF}"/>
              </a:ext>
            </a:extLst>
          </p:cNvPr>
          <p:cNvSpPr txBox="1"/>
          <p:nvPr/>
        </p:nvSpPr>
        <p:spPr>
          <a:xfrm>
            <a:off x="3983401" y="1986813"/>
            <a:ext cx="4265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68</a:t>
            </a:r>
            <a:r>
              <a:rPr lang="zh-CN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分別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的倍數。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3884D0D3-AD0E-13DB-0944-9FB01CF58F36}"/>
              </a:ext>
            </a:extLst>
          </p:cNvPr>
          <p:cNvSpPr txBox="1"/>
          <p:nvPr/>
        </p:nvSpPr>
        <p:spPr>
          <a:xfrm>
            <a:off x="3983401" y="2510196"/>
            <a:ext cx="4265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68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的因數。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EB7759CC-75FF-2C09-E14A-94F75E0C08D8}"/>
              </a:ext>
            </a:extLst>
          </p:cNvPr>
          <p:cNvSpPr txBox="1"/>
          <p:nvPr/>
        </p:nvSpPr>
        <p:spPr>
          <a:xfrm>
            <a:off x="122141" y="1546030"/>
            <a:ext cx="1031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 smtClean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正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確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27587F7E-152E-16D1-C823-D922766CBF68}"/>
              </a:ext>
            </a:extLst>
          </p:cNvPr>
          <p:cNvSpPr txBox="1"/>
          <p:nvPr/>
        </p:nvSpPr>
        <p:spPr>
          <a:xfrm>
            <a:off x="151128" y="2018509"/>
            <a:ext cx="114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b="0" i="0" u="none" strike="noStrike" baseline="0" dirty="0" smtClean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正確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F671F2DD-4A24-4B01-2D1F-7F93CAE6D2E5}"/>
              </a:ext>
            </a:extLst>
          </p:cNvPr>
          <p:cNvSpPr txBox="1"/>
          <p:nvPr/>
        </p:nvSpPr>
        <p:spPr>
          <a:xfrm>
            <a:off x="92028" y="2538896"/>
            <a:ext cx="1073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b="0" i="0" u="none" strike="noStrike" baseline="0" dirty="0" smtClean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正確</a:t>
            </a:r>
            <a:endParaRPr lang="zh-TW" altLang="en-US" sz="28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63F4C16E-6231-D4D9-AB82-2B0735CC0ECC}"/>
              </a:ext>
            </a:extLst>
          </p:cNvPr>
          <p:cNvSpPr txBox="1"/>
          <p:nvPr/>
        </p:nvSpPr>
        <p:spPr>
          <a:xfrm>
            <a:off x="6331333" y="1961501"/>
            <a:ext cx="2255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83DBAC6B-67C0-59F8-D4A1-B5EAF5FB22C6}"/>
              </a:ext>
            </a:extLst>
          </p:cNvPr>
          <p:cNvSpPr txBox="1"/>
          <p:nvPr/>
        </p:nvSpPr>
        <p:spPr>
          <a:xfrm>
            <a:off x="1314451" y="3578739"/>
            <a:ext cx="2193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34 = 68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b="0" i="1" strike="noStrike" baseline="0" dirty="0">
              <a:solidFill>
                <a:srgbClr val="00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97539DFC-8B08-7BA8-DF74-77E3BDB90168}"/>
              </a:ext>
            </a:extLst>
          </p:cNvPr>
          <p:cNvSpPr txBox="1"/>
          <p:nvPr/>
        </p:nvSpPr>
        <p:spPr>
          <a:xfrm>
            <a:off x="1314451" y="4624024"/>
            <a:ext cx="364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</a:t>
            </a:r>
            <a:r>
              <a:rPr lang="zh-CN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CN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L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</a:t>
            </a:r>
            <a:r>
              <a:rPr lang="en-US" altLang="zh-CN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C.M.</a:t>
            </a:r>
            <a:r>
              <a:rPr lang="zh-CN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34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2604B31A-1A0E-2895-DAB6-562E5F3A60AF}"/>
              </a:ext>
            </a:extLst>
          </p:cNvPr>
          <p:cNvSpPr txBox="1"/>
          <p:nvPr/>
        </p:nvSpPr>
        <p:spPr>
          <a:xfrm>
            <a:off x="5640769" y="1523658"/>
            <a:ext cx="2578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136 = 68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文字方塊 19">
            <a:extLst>
              <a:ext uri="{FF2B5EF4-FFF2-40B4-BE49-F238E27FC236}">
                <a16:creationId xmlns:a16="http://schemas.microsoft.com/office/drawing/2014/main" xmlns="" id="{32260B5D-4E8C-4BD2-8C86-4B5426F1394C}"/>
              </a:ext>
            </a:extLst>
          </p:cNvPr>
          <p:cNvSpPr txBox="1"/>
          <p:nvPr/>
        </p:nvSpPr>
        <p:spPr>
          <a:xfrm>
            <a:off x="1249832" y="4100804"/>
            <a:ext cx="3465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當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</a:t>
            </a:r>
            <a:r>
              <a:rPr lang="zh-CN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 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34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時，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57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5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16" grpId="0" animBg="1"/>
      <p:bldP spid="16" grpId="1" animBg="1"/>
      <p:bldP spid="5" grpId="0" animBg="1"/>
      <p:bldP spid="6" grpId="0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>
            <a:extLst>
              <a:ext uri="{FF2B5EF4-FFF2-40B4-BE49-F238E27FC236}">
                <a16:creationId xmlns:a16="http://schemas.microsoft.com/office/drawing/2014/main" xmlns="" id="{DDD94625-FA00-CDC4-3C00-BC9E2595D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309" y="3960154"/>
            <a:ext cx="360000" cy="3600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45F40C81-ED1E-D1FC-BDA7-88C6789DF353}"/>
              </a:ext>
            </a:extLst>
          </p:cNvPr>
          <p:cNvSpPr/>
          <p:nvPr/>
        </p:nvSpPr>
        <p:spPr bwMode="auto">
          <a:xfrm>
            <a:off x="5261909" y="4743020"/>
            <a:ext cx="252000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EDA8D8C6-7E7A-EE72-FD68-738D409F2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59" y="295870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0F0EA54-81B3-B5F7-2F3D-E85584890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1AB1B447-45C6-841C-77D6-562707E50E3E}"/>
              </a:ext>
            </a:extLst>
          </p:cNvPr>
          <p:cNvSpPr txBox="1"/>
          <p:nvPr/>
        </p:nvSpPr>
        <p:spPr>
          <a:xfrm>
            <a:off x="823912" y="2371646"/>
            <a:ext cx="31194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97 000 000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97 010 000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97 015 000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97 020 000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510777A4-11DD-8240-022B-5A9A55F8CB87}"/>
              </a:ext>
            </a:extLst>
          </p:cNvPr>
          <p:cNvSpPr txBox="1"/>
          <p:nvPr/>
        </p:nvSpPr>
        <p:spPr>
          <a:xfrm>
            <a:off x="814387" y="904796"/>
            <a:ext cx="76819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國的人口數量是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48 507 000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，恰好是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國人口數量的一半。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國的人口數量，如準確至萬人，應是多少？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08B565F5-42BF-4C86-5806-EF3697574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9135" y="289835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58FA597-989F-8EE8-5E29-5C2D057B539E}"/>
              </a:ext>
            </a:extLst>
          </p:cNvPr>
          <p:cNvSpPr/>
          <p:nvPr/>
        </p:nvSpPr>
        <p:spPr bwMode="auto">
          <a:xfrm>
            <a:off x="4632960" y="2501265"/>
            <a:ext cx="1296000" cy="432000"/>
          </a:xfrm>
          <a:prstGeom prst="rect">
            <a:avLst/>
          </a:prstGeom>
          <a:solidFill>
            <a:srgbClr val="DFFF9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48 507 000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xmlns="" id="{F983AF29-2C5A-B952-D07F-3FB24E6C4834}"/>
              </a:ext>
            </a:extLst>
          </p:cNvPr>
          <p:cNvGrpSpPr/>
          <p:nvPr/>
        </p:nvGrpSpPr>
        <p:grpSpPr>
          <a:xfrm>
            <a:off x="4632960" y="3108555"/>
            <a:ext cx="2592000" cy="432000"/>
            <a:chOff x="4632960" y="3108555"/>
            <a:chExt cx="2592000" cy="432000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31F85737-6645-FCC4-0B05-2E21A579C937}"/>
                </a:ext>
              </a:extLst>
            </p:cNvPr>
            <p:cNvSpPr/>
            <p:nvPr/>
          </p:nvSpPr>
          <p:spPr bwMode="auto">
            <a:xfrm>
              <a:off x="4632960" y="3108555"/>
              <a:ext cx="2592000" cy="432000"/>
            </a:xfrm>
            <a:prstGeom prst="rect">
              <a:avLst/>
            </a:prstGeom>
            <a:solidFill>
              <a:srgbClr val="DFFF9F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xmlns="" id="{98024C7C-F183-F406-407A-6CB6B2CC6BDB}"/>
                </a:ext>
              </a:extLst>
            </p:cNvPr>
            <p:cNvCxnSpPr>
              <a:stCxn id="8" idx="0"/>
              <a:endCxn id="8" idx="2"/>
            </p:cNvCxnSpPr>
            <p:nvPr/>
          </p:nvCxnSpPr>
          <p:spPr bwMode="auto">
            <a:xfrm>
              <a:off x="5928960" y="3108555"/>
              <a:ext cx="0" cy="43200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CE8E845F-601F-BF21-D074-122107FB0C88}"/>
              </a:ext>
            </a:extLst>
          </p:cNvPr>
          <p:cNvSpPr txBox="1"/>
          <p:nvPr/>
        </p:nvSpPr>
        <p:spPr>
          <a:xfrm>
            <a:off x="3940163" y="2501265"/>
            <a:ext cx="719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TW" altLang="en-US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</a:t>
            </a:r>
            <a:endParaRPr lang="zh-CN" altLang="en-US" sz="22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8FACEC54-ECE1-6393-C4E1-7C1136020FC3}"/>
              </a:ext>
            </a:extLst>
          </p:cNvPr>
          <p:cNvSpPr txBox="1"/>
          <p:nvPr/>
        </p:nvSpPr>
        <p:spPr>
          <a:xfrm>
            <a:off x="3955403" y="3097823"/>
            <a:ext cx="719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2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</a:t>
            </a:r>
            <a:endParaRPr lang="zh-CN" altLang="en-US" sz="22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058209EE-D08E-9F3A-75FC-D2168F165215}"/>
              </a:ext>
            </a:extLst>
          </p:cNvPr>
          <p:cNvCxnSpPr/>
          <p:nvPr/>
        </p:nvCxnSpPr>
        <p:spPr bwMode="auto">
          <a:xfrm>
            <a:off x="918834" y="1369572"/>
            <a:ext cx="457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0E427DBC-17E8-8566-5588-67A0EA9F8570}"/>
              </a:ext>
            </a:extLst>
          </p:cNvPr>
          <p:cNvCxnSpPr>
            <a:cxnSpLocks/>
          </p:cNvCxnSpPr>
          <p:nvPr/>
        </p:nvCxnSpPr>
        <p:spPr bwMode="auto">
          <a:xfrm>
            <a:off x="918834" y="1818541"/>
            <a:ext cx="17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B3F495E8-F569-9FDB-0748-C16BF6316A7B}"/>
              </a:ext>
            </a:extLst>
          </p:cNvPr>
          <p:cNvCxnSpPr>
            <a:cxnSpLocks/>
          </p:cNvCxnSpPr>
          <p:nvPr/>
        </p:nvCxnSpPr>
        <p:spPr bwMode="auto">
          <a:xfrm>
            <a:off x="6525086" y="1378450"/>
            <a:ext cx="167258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D7194B30-C239-B1E4-EA8B-271AF3E44D49}"/>
              </a:ext>
            </a:extLst>
          </p:cNvPr>
          <p:cNvCxnSpPr>
            <a:cxnSpLocks/>
          </p:cNvCxnSpPr>
          <p:nvPr/>
        </p:nvCxnSpPr>
        <p:spPr bwMode="auto">
          <a:xfrm>
            <a:off x="6148059" y="1818541"/>
            <a:ext cx="18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30A0B2C2-CE22-79C9-FA5D-56CBEBB00932}"/>
              </a:ext>
            </a:extLst>
          </p:cNvPr>
          <p:cNvSpPr txBox="1"/>
          <p:nvPr/>
        </p:nvSpPr>
        <p:spPr>
          <a:xfrm>
            <a:off x="3996973" y="3674716"/>
            <a:ext cx="3365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的人口數量是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0D99BA57-B5E0-A7C4-87E1-1365EA6DDE47}"/>
              </a:ext>
            </a:extLst>
          </p:cNvPr>
          <p:cNvSpPr txBox="1"/>
          <p:nvPr/>
        </p:nvSpPr>
        <p:spPr>
          <a:xfrm>
            <a:off x="4273198" y="4181909"/>
            <a:ext cx="265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48 507 000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88F7C867-A90C-FCF5-DFBB-40F11F680C47}"/>
              </a:ext>
            </a:extLst>
          </p:cNvPr>
          <p:cNvSpPr txBox="1"/>
          <p:nvPr/>
        </p:nvSpPr>
        <p:spPr>
          <a:xfrm>
            <a:off x="3996973" y="4689102"/>
            <a:ext cx="265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97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014 000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3E87DB62-967A-2194-B40F-F548ADE42626}"/>
              </a:ext>
            </a:extLst>
          </p:cNvPr>
          <p:cNvSpPr txBox="1"/>
          <p:nvPr/>
        </p:nvSpPr>
        <p:spPr>
          <a:xfrm>
            <a:off x="3996973" y="5196294"/>
            <a:ext cx="265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≈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97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010 000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WordArt 11">
            <a:extLst>
              <a:ext uri="{FF2B5EF4-FFF2-40B4-BE49-F238E27FC236}">
                <a16:creationId xmlns:a16="http://schemas.microsoft.com/office/drawing/2014/main" xmlns="" id="{1BEE9221-3D4A-3DBD-E954-558B88DA06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39135" y="3843608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xmlns="" id="{1CCD6EDE-7BFB-4E14-797B-74F1DDE17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895" y="2443051"/>
            <a:ext cx="3889012" cy="117839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zh-TW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錯誤地先將</a:t>
            </a:r>
            <a:r>
              <a:rPr kumimoji="0" lang="en-US" altLang="zh-TW" sz="2400" dirty="0">
                <a:latin typeface="Calibri" panose="020F0502020204030204" pitchFamily="34" charset="0"/>
                <a:ea typeface="標楷體" panose="03000509000000000000" pitchFamily="65" charset="-120"/>
              </a:rPr>
              <a:t>M</a:t>
            </a:r>
            <a:r>
              <a:rPr kumimoji="0" lang="zh-TW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國的人口數量取近似值至萬位後，再計算</a:t>
            </a:r>
            <a:r>
              <a:rPr kumimoji="0" lang="en-US" altLang="zh-TW" sz="2400" dirty="0">
                <a:latin typeface="Calibri" panose="020F0502020204030204" pitchFamily="34" charset="0"/>
                <a:ea typeface="標楷體" panose="03000509000000000000" pitchFamily="65" charset="-120"/>
              </a:rPr>
              <a:t>N</a:t>
            </a:r>
            <a:r>
              <a:rPr kumimoji="0" lang="zh-TW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國的人口數量。</a:t>
            </a:r>
          </a:p>
        </p:txBody>
      </p:sp>
      <p:pic>
        <p:nvPicPr>
          <p:cNvPr id="27" name="Picture 23" descr="常犯錯誤-green">
            <a:extLst>
              <a:ext uri="{FF2B5EF4-FFF2-40B4-BE49-F238E27FC236}">
                <a16:creationId xmlns:a16="http://schemas.microsoft.com/office/drawing/2014/main" xmlns="" id="{620FFAC3-0C5C-D1E9-D6E9-0E8928889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895" y="1976326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286CABDF-1E73-6BB5-94DF-E00454BA0EE1}"/>
              </a:ext>
            </a:extLst>
          </p:cNvPr>
          <p:cNvSpPr txBox="1"/>
          <p:nvPr/>
        </p:nvSpPr>
        <p:spPr>
          <a:xfrm>
            <a:off x="4275828" y="4185336"/>
            <a:ext cx="265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48 510 000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A6B70510-F46A-FDCF-D318-03B05F517338}"/>
              </a:ext>
            </a:extLst>
          </p:cNvPr>
          <p:cNvSpPr txBox="1"/>
          <p:nvPr/>
        </p:nvSpPr>
        <p:spPr>
          <a:xfrm>
            <a:off x="4021808" y="3681527"/>
            <a:ext cx="4774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48 507 000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≈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48 510 000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B6D38C5F-77BC-D01B-2704-EA0287402460}"/>
              </a:ext>
            </a:extLst>
          </p:cNvPr>
          <p:cNvSpPr txBox="1"/>
          <p:nvPr/>
        </p:nvSpPr>
        <p:spPr>
          <a:xfrm>
            <a:off x="3996973" y="4689102"/>
            <a:ext cx="265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97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020 000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6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25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500"/>
                            </p:stCondLst>
                            <p:childTnLst>
                              <p:par>
                                <p:cTn id="1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4" grpId="0" animBg="1"/>
      <p:bldP spid="24" grpId="1" animBg="1"/>
      <p:bldP spid="5" grpId="0" animBg="1"/>
      <p:bldP spid="5" grpId="1" animBg="1"/>
      <p:bldP spid="6" grpId="0"/>
      <p:bldP spid="6" grpId="1"/>
      <p:bldP spid="7" grpId="0" animBg="1"/>
      <p:bldP spid="7" grpId="1" animBg="1"/>
      <p:bldP spid="11" grpId="0"/>
      <p:bldP spid="11" grpId="1"/>
      <p:bldP spid="12" grpId="0"/>
      <p:bldP spid="12" grpId="1"/>
      <p:bldP spid="19" grpId="0"/>
      <p:bldP spid="19" grpId="1"/>
      <p:bldP spid="21" grpId="0"/>
      <p:bldP spid="21" grpId="1"/>
      <p:bldP spid="22" grpId="0"/>
      <p:bldP spid="22" grpId="1"/>
      <p:bldP spid="23" grpId="0"/>
      <p:bldP spid="23" grpId="1"/>
      <p:bldP spid="26" grpId="0" animBg="1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5648</Words>
  <Application>Microsoft Office PowerPoint</Application>
  <PresentationFormat>全屏显示(4:3)</PresentationFormat>
  <Paragraphs>1168</Paragraphs>
  <Slides>54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54</vt:i4>
      </vt:variant>
    </vt:vector>
  </HeadingPairs>
  <TitlesOfParts>
    <vt:vector size="73" baseType="lpstr">
      <vt:lpstr>等线</vt:lpstr>
      <vt:lpstr>微软雅黑</vt:lpstr>
      <vt:lpstr>黑体</vt:lpstr>
      <vt:lpstr>宋体</vt:lpstr>
      <vt:lpstr>PMingLiU</vt:lpstr>
      <vt:lpstr>PMingLiU</vt:lpstr>
      <vt:lpstr>DFKai-SB</vt:lpstr>
      <vt:lpstr>DFKai-SB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2024-03-11T05:48:42Z</dcterms:created>
  <dcterms:modified xsi:type="dcterms:W3CDTF">2024-03-11T06:56:34Z</dcterms:modified>
</cp:coreProperties>
</file>