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54"/>
  </p:notesMasterIdLst>
  <p:sldIdLst>
    <p:sldId id="325" r:id="rId5"/>
    <p:sldId id="312" r:id="rId6"/>
    <p:sldId id="496" r:id="rId7"/>
    <p:sldId id="497" r:id="rId8"/>
    <p:sldId id="492" r:id="rId9"/>
    <p:sldId id="493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0" r:id="rId23"/>
    <p:sldId id="511" r:id="rId24"/>
    <p:sldId id="512" r:id="rId25"/>
    <p:sldId id="513" r:id="rId26"/>
    <p:sldId id="514" r:id="rId27"/>
    <p:sldId id="515" r:id="rId28"/>
    <p:sldId id="516" r:id="rId29"/>
    <p:sldId id="517" r:id="rId30"/>
    <p:sldId id="518" r:id="rId31"/>
    <p:sldId id="519" r:id="rId32"/>
    <p:sldId id="520" r:id="rId33"/>
    <p:sldId id="521" r:id="rId34"/>
    <p:sldId id="522" r:id="rId35"/>
    <p:sldId id="523" r:id="rId36"/>
    <p:sldId id="524" r:id="rId37"/>
    <p:sldId id="525" r:id="rId38"/>
    <p:sldId id="529" r:id="rId39"/>
    <p:sldId id="530" r:id="rId40"/>
    <p:sldId id="539" r:id="rId41"/>
    <p:sldId id="526" r:id="rId42"/>
    <p:sldId id="527" r:id="rId43"/>
    <p:sldId id="531" r:id="rId44"/>
    <p:sldId id="532" r:id="rId45"/>
    <p:sldId id="533" r:id="rId46"/>
    <p:sldId id="534" r:id="rId47"/>
    <p:sldId id="535" r:id="rId48"/>
    <p:sldId id="536" r:id="rId49"/>
    <p:sldId id="540" r:id="rId50"/>
    <p:sldId id="537" r:id="rId51"/>
    <p:sldId id="538" r:id="rId52"/>
    <p:sldId id="310" r:id="rId5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66CC"/>
    <a:srgbClr val="FF93DB"/>
    <a:srgbClr val="FFD653"/>
    <a:srgbClr val="4F4F52"/>
    <a:srgbClr val="E7E7E9"/>
    <a:srgbClr val="47CFFF"/>
    <a:srgbClr val="FF66FF"/>
    <a:srgbClr val="BDF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3" autoAdjust="0"/>
    <p:restoredTop sz="93443" autoAdjust="0"/>
  </p:normalViewPr>
  <p:slideViewPr>
    <p:cSldViewPr snapToGrid="0">
      <p:cViewPr>
        <p:scale>
          <a:sx n="100" d="100"/>
          <a:sy n="100" d="100"/>
        </p:scale>
        <p:origin x="130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2024/3/11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3080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3403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251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3816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7D018-E84C-40D6-985B-6A82BC6321D3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7155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7D018-E84C-40D6-985B-6A82BC6321D3}" type="slidenum">
              <a:rPr lang="zh-CN" altLang="en-US" smtClean="0"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550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88A408B-28D7-26F5-67E0-2823A89CDA1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4FE49E2C-9045-2A35-4966-ECDE72567E1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58FA00AC-FF4D-6FD9-49AB-C5A1D1FEE48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81C6FC50-0250-1E4F-5F22-7AE9FF0220A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7.xml"/><Relationship Id="rId26" Type="http://schemas.openxmlformats.org/officeDocument/2006/relationships/slide" Target="slide38.xml"/><Relationship Id="rId39" Type="http://schemas.openxmlformats.org/officeDocument/2006/relationships/slide" Target="slide9.xml"/><Relationship Id="rId3" Type="http://schemas.openxmlformats.org/officeDocument/2006/relationships/image" Target="../media/image7.png"/><Relationship Id="rId21" Type="http://schemas.openxmlformats.org/officeDocument/2006/relationships/slide" Target="slide30.xml"/><Relationship Id="rId34" Type="http://schemas.openxmlformats.org/officeDocument/2006/relationships/slide" Target="slide47.xml"/><Relationship Id="rId42" Type="http://schemas.openxmlformats.org/officeDocument/2006/relationships/slide" Target="slide12.xml"/><Relationship Id="rId7" Type="http://schemas.openxmlformats.org/officeDocument/2006/relationships/slide" Target="slide14.xml"/><Relationship Id="rId12" Type="http://schemas.openxmlformats.org/officeDocument/2006/relationships/slide" Target="slide20.xml"/><Relationship Id="rId17" Type="http://schemas.openxmlformats.org/officeDocument/2006/relationships/slide" Target="slide26.xml"/><Relationship Id="rId25" Type="http://schemas.openxmlformats.org/officeDocument/2006/relationships/slide" Target="slide34.xml"/><Relationship Id="rId33" Type="http://schemas.openxmlformats.org/officeDocument/2006/relationships/image" Target="../media/image9.png"/><Relationship Id="rId38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24.xml"/><Relationship Id="rId20" Type="http://schemas.openxmlformats.org/officeDocument/2006/relationships/slide" Target="slide29.xml"/><Relationship Id="rId29" Type="http://schemas.openxmlformats.org/officeDocument/2006/relationships/slide" Target="slide44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5.xml"/><Relationship Id="rId11" Type="http://schemas.openxmlformats.org/officeDocument/2006/relationships/slide" Target="slide19.xml"/><Relationship Id="rId24" Type="http://schemas.openxmlformats.org/officeDocument/2006/relationships/slide" Target="slide33.xml"/><Relationship Id="rId32" Type="http://schemas.openxmlformats.org/officeDocument/2006/relationships/slide" Target="slide3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slide" Target="slide15.xml"/><Relationship Id="rId15" Type="http://schemas.openxmlformats.org/officeDocument/2006/relationships/slide" Target="slide23.xml"/><Relationship Id="rId23" Type="http://schemas.openxmlformats.org/officeDocument/2006/relationships/slide" Target="slide32.xml"/><Relationship Id="rId28" Type="http://schemas.openxmlformats.org/officeDocument/2006/relationships/slide" Target="slide42.xml"/><Relationship Id="rId36" Type="http://schemas.openxmlformats.org/officeDocument/2006/relationships/slide" Target="slide6.xml"/><Relationship Id="rId10" Type="http://schemas.openxmlformats.org/officeDocument/2006/relationships/slide" Target="slide18.xml"/><Relationship Id="rId19" Type="http://schemas.openxmlformats.org/officeDocument/2006/relationships/slide" Target="slide28.xml"/><Relationship Id="rId31" Type="http://schemas.openxmlformats.org/officeDocument/2006/relationships/image" Target="../media/image8.png"/><Relationship Id="rId4" Type="http://schemas.openxmlformats.org/officeDocument/2006/relationships/slide" Target="slide25.xml"/><Relationship Id="rId9" Type="http://schemas.openxmlformats.org/officeDocument/2006/relationships/slide" Target="slide17.xml"/><Relationship Id="rId14" Type="http://schemas.openxmlformats.org/officeDocument/2006/relationships/slide" Target="slide22.xml"/><Relationship Id="rId22" Type="http://schemas.openxmlformats.org/officeDocument/2006/relationships/slide" Target="slide31.xml"/><Relationship Id="rId27" Type="http://schemas.openxmlformats.org/officeDocument/2006/relationships/slide" Target="slide40.xml"/><Relationship Id="rId30" Type="http://schemas.openxmlformats.org/officeDocument/2006/relationships/slide" Target="slide2.xml"/><Relationship Id="rId35" Type="http://schemas.openxmlformats.org/officeDocument/2006/relationships/slide" Target="slide5.xml"/><Relationship Id="rId43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3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3C1EC1BC-4BFB-3947-818A-D0F127FC10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4" name="Oval 4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95C475A2-1315-79A8-A1DB-FF80AFE48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5" name="Oval 5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B1CC962A-EDC6-6449-72B3-B8E563FEA8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6" name="Oval 14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E59CF87A-CC9B-3515-3D23-6A411DD33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7" name="Oval 15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22114EBB-09BF-BF14-2355-F446517003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8" name="Oval 16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E5D966E1-84B2-B421-787F-4AFFA4B61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9" name="Oval 17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54E2FC24-1B17-78FA-2F4E-33F66D9AF1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0" name="Oval 1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AA6B0620-2292-4AB5-3F84-BC559147E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" name="Oval 19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97862E60-94D9-E13B-1E14-A4524BB2F6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2" name="Oval 20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B3D989DA-A3AA-E0F7-5532-65FBFFBAC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3" name="Oval 21" descr="icon">
            <a:hlinkClick r:id="rId14" action="ppaction://hlinksldjump"/>
            <a:extLst>
              <a:ext uri="{FF2B5EF4-FFF2-40B4-BE49-F238E27FC236}">
                <a16:creationId xmlns:a16="http://schemas.microsoft.com/office/drawing/2014/main" xmlns="" id="{302C9E6F-7A0B-B418-AFC2-4EAF6C11F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4" name="Oval 22" descr="icon">
            <a:hlinkClick r:id="rId15" action="ppaction://hlinksldjump"/>
            <a:extLst>
              <a:ext uri="{FF2B5EF4-FFF2-40B4-BE49-F238E27FC236}">
                <a16:creationId xmlns:a16="http://schemas.microsoft.com/office/drawing/2014/main" xmlns="" id="{E79F8EA3-7451-E02D-9650-37B85AA710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5" name="Oval 23" descr="icon">
            <a:hlinkClick r:id="rId16" action="ppaction://hlinksldjump"/>
            <a:extLst>
              <a:ext uri="{FF2B5EF4-FFF2-40B4-BE49-F238E27FC236}">
                <a16:creationId xmlns:a16="http://schemas.microsoft.com/office/drawing/2014/main" xmlns="" id="{67F31A08-A06B-9D6A-4CA5-7D9778C30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6" name="Oval 24" descr="icon">
            <a:hlinkClick r:id="rId17" action="ppaction://hlinksldjump"/>
            <a:extLst>
              <a:ext uri="{FF2B5EF4-FFF2-40B4-BE49-F238E27FC236}">
                <a16:creationId xmlns:a16="http://schemas.microsoft.com/office/drawing/2014/main" xmlns="" id="{A4797C24-82F2-04CE-D2FA-DF48E0DCA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7" name="Oval 25" descr="icon">
            <a:hlinkClick r:id="rId18" action="ppaction://hlinksldjump"/>
            <a:extLst>
              <a:ext uri="{FF2B5EF4-FFF2-40B4-BE49-F238E27FC236}">
                <a16:creationId xmlns:a16="http://schemas.microsoft.com/office/drawing/2014/main" xmlns="" id="{76D52A9B-12EE-1795-D6AE-981040014C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8" name="Oval 26" descr="icon">
            <a:hlinkClick r:id="rId19" action="ppaction://hlinksldjump"/>
            <a:extLst>
              <a:ext uri="{FF2B5EF4-FFF2-40B4-BE49-F238E27FC236}">
                <a16:creationId xmlns:a16="http://schemas.microsoft.com/office/drawing/2014/main" xmlns="" id="{4E215F52-A89B-64E5-4085-654811457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9" name="Oval 27" descr="icon">
            <a:hlinkClick r:id="rId20" action="ppaction://hlinksldjump"/>
            <a:extLst>
              <a:ext uri="{FF2B5EF4-FFF2-40B4-BE49-F238E27FC236}">
                <a16:creationId xmlns:a16="http://schemas.microsoft.com/office/drawing/2014/main" xmlns="" id="{362751C8-532A-B418-3E95-70B57B2ED2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20" name="Oval 28" descr="icon">
            <a:hlinkClick r:id="rId21" action="ppaction://hlinksldjump"/>
            <a:extLst>
              <a:ext uri="{FF2B5EF4-FFF2-40B4-BE49-F238E27FC236}">
                <a16:creationId xmlns:a16="http://schemas.microsoft.com/office/drawing/2014/main" xmlns="" id="{FB3827B5-2AD4-30F3-BEB1-B6C99353D4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21" name="Oval 29" descr="icon">
            <a:hlinkClick r:id="rId22" action="ppaction://hlinksldjump"/>
            <a:extLst>
              <a:ext uri="{FF2B5EF4-FFF2-40B4-BE49-F238E27FC236}">
                <a16:creationId xmlns:a16="http://schemas.microsoft.com/office/drawing/2014/main" xmlns="" id="{456BC30A-3363-17CC-035C-5BD8789FBC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23" name="Oval 30" descr="icon">
            <a:hlinkClick r:id="rId23" action="ppaction://hlinksldjump"/>
            <a:extLst>
              <a:ext uri="{FF2B5EF4-FFF2-40B4-BE49-F238E27FC236}">
                <a16:creationId xmlns:a16="http://schemas.microsoft.com/office/drawing/2014/main" xmlns="" id="{B477F7D5-EEFD-A5C8-4E98-CEE44822F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24" name="Oval 31" descr="icon">
            <a:hlinkClick r:id="rId24" action="ppaction://hlinksldjump"/>
            <a:extLst>
              <a:ext uri="{FF2B5EF4-FFF2-40B4-BE49-F238E27FC236}">
                <a16:creationId xmlns:a16="http://schemas.microsoft.com/office/drawing/2014/main" xmlns="" id="{8DA5ACB0-850E-CD8A-E16E-C9ED52953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25" name="Oval 32" descr="icon">
            <a:hlinkClick r:id="rId25" action="ppaction://hlinksldjump"/>
            <a:extLst>
              <a:ext uri="{FF2B5EF4-FFF2-40B4-BE49-F238E27FC236}">
                <a16:creationId xmlns:a16="http://schemas.microsoft.com/office/drawing/2014/main" xmlns="" id="{566082E3-C924-C477-C10E-7641FED9AD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26" name="Oval 33" descr="icon">
            <a:hlinkClick r:id="rId26" action="ppaction://hlinksldjump"/>
            <a:extLst>
              <a:ext uri="{FF2B5EF4-FFF2-40B4-BE49-F238E27FC236}">
                <a16:creationId xmlns:a16="http://schemas.microsoft.com/office/drawing/2014/main" xmlns="" id="{91E9FCF9-39AF-8D15-E820-EF78E636B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27" name="Oval 34" descr="icon">
            <a:hlinkClick r:id="rId27" action="ppaction://hlinksldjump"/>
            <a:extLst>
              <a:ext uri="{FF2B5EF4-FFF2-40B4-BE49-F238E27FC236}">
                <a16:creationId xmlns:a16="http://schemas.microsoft.com/office/drawing/2014/main" xmlns="" id="{C9DF5581-B20E-11BA-71E9-07A2ACA73B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28" name="Oval 35" descr="icon">
            <a:hlinkClick r:id="rId28" action="ppaction://hlinksldjump"/>
            <a:extLst>
              <a:ext uri="{FF2B5EF4-FFF2-40B4-BE49-F238E27FC236}">
                <a16:creationId xmlns:a16="http://schemas.microsoft.com/office/drawing/2014/main" xmlns="" id="{5367EA4B-53F7-F27E-5714-EA7B6DE117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29" name="Oval 36" descr="icon">
            <a:hlinkClick r:id="rId29" action="ppaction://hlinksldjump"/>
            <a:extLst>
              <a:ext uri="{FF2B5EF4-FFF2-40B4-BE49-F238E27FC236}">
                <a16:creationId xmlns:a16="http://schemas.microsoft.com/office/drawing/2014/main" xmlns="" id="{1A2A80D3-1DD4-0559-F050-E0956216A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pic>
        <p:nvPicPr>
          <p:cNvPr id="30" name="Picture 52" descr="學生須知">
            <a:hlinkClick r:id="rId30" action="ppaction://hlinksldjump"/>
            <a:extLst>
              <a:ext uri="{FF2B5EF4-FFF2-40B4-BE49-F238E27FC236}">
                <a16:creationId xmlns:a16="http://schemas.microsoft.com/office/drawing/2014/main" xmlns="" id="{343E0DAD-F596-CF13-DDA5-AEA6ED24F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3" descr="考核課題">
            <a:hlinkClick r:id="rId32" action="ppaction://hlinksldjump"/>
            <a:extLst>
              <a:ext uri="{FF2B5EF4-FFF2-40B4-BE49-F238E27FC236}">
                <a16:creationId xmlns:a16="http://schemas.microsoft.com/office/drawing/2014/main" xmlns="" id="{9A3C1A2F-1ED3-3DA3-B614-8D97B578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7" descr="icon">
            <a:hlinkClick r:id="rId34" action="ppaction://hlinksldjump"/>
            <a:extLst>
              <a:ext uri="{FF2B5EF4-FFF2-40B4-BE49-F238E27FC236}">
                <a16:creationId xmlns:a16="http://schemas.microsoft.com/office/drawing/2014/main" xmlns="" id="{9BB277FE-BA9A-1494-3693-DF6A69569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sp>
        <p:nvSpPr>
          <p:cNvPr id="33" name="Oval 14" descr="icon">
            <a:hlinkClick r:id="rId35" action="ppaction://hlinksldjump"/>
            <a:extLst>
              <a:ext uri="{FF2B5EF4-FFF2-40B4-BE49-F238E27FC236}">
                <a16:creationId xmlns:a16="http://schemas.microsoft.com/office/drawing/2014/main" xmlns="" id="{3752DFC9-2108-1ECE-E855-4D47470B24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</a:t>
            </a:r>
          </a:p>
        </p:txBody>
      </p:sp>
      <p:sp>
        <p:nvSpPr>
          <p:cNvPr id="34" name="Oval 14" descr="icon">
            <a:hlinkClick r:id="rId36" action="ppaction://hlinksldjump"/>
            <a:extLst>
              <a:ext uri="{FF2B5EF4-FFF2-40B4-BE49-F238E27FC236}">
                <a16:creationId xmlns:a16="http://schemas.microsoft.com/office/drawing/2014/main" xmlns="" id="{A7D315E3-F37D-3666-F2B8-58049DD81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</a:t>
            </a:r>
          </a:p>
        </p:txBody>
      </p:sp>
      <p:sp>
        <p:nvSpPr>
          <p:cNvPr id="35" name="Oval 14" descr="icon">
            <a:hlinkClick r:id="rId37" action="ppaction://hlinksldjump"/>
            <a:extLst>
              <a:ext uri="{FF2B5EF4-FFF2-40B4-BE49-F238E27FC236}">
                <a16:creationId xmlns:a16="http://schemas.microsoft.com/office/drawing/2014/main" xmlns="" id="{9AD30ACD-894F-FB59-6636-4AC404366B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</a:p>
        </p:txBody>
      </p:sp>
      <p:sp>
        <p:nvSpPr>
          <p:cNvPr id="36" name="Oval 14" descr="icon">
            <a:hlinkClick r:id="rId38" action="ppaction://hlinksldjump"/>
            <a:extLst>
              <a:ext uri="{FF2B5EF4-FFF2-40B4-BE49-F238E27FC236}">
                <a16:creationId xmlns:a16="http://schemas.microsoft.com/office/drawing/2014/main" xmlns="" id="{5BCBE5D2-5D5D-1C78-9F0F-B0F1E61802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4</a:t>
            </a:r>
          </a:p>
        </p:txBody>
      </p:sp>
      <p:sp>
        <p:nvSpPr>
          <p:cNvPr id="37" name="Oval 14" descr="icon">
            <a:hlinkClick r:id="rId39" action="ppaction://hlinksldjump"/>
            <a:extLst>
              <a:ext uri="{FF2B5EF4-FFF2-40B4-BE49-F238E27FC236}">
                <a16:creationId xmlns:a16="http://schemas.microsoft.com/office/drawing/2014/main" xmlns="" id="{FC98D7EE-DA64-E4A2-D01D-BC5EE11F3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5</a:t>
            </a:r>
          </a:p>
        </p:txBody>
      </p:sp>
      <p:sp>
        <p:nvSpPr>
          <p:cNvPr id="38" name="Oval 14" descr="icon">
            <a:hlinkClick r:id="rId40" action="ppaction://hlinksldjump"/>
            <a:extLst>
              <a:ext uri="{FF2B5EF4-FFF2-40B4-BE49-F238E27FC236}">
                <a16:creationId xmlns:a16="http://schemas.microsoft.com/office/drawing/2014/main" xmlns="" id="{E27F246A-D1F4-86AA-56EC-C567B06461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6</a:t>
            </a:r>
          </a:p>
        </p:txBody>
      </p:sp>
      <p:sp>
        <p:nvSpPr>
          <p:cNvPr id="39" name="Oval 14" descr="icon">
            <a:hlinkClick r:id="rId41" action="ppaction://hlinksldjump"/>
            <a:extLst>
              <a:ext uri="{FF2B5EF4-FFF2-40B4-BE49-F238E27FC236}">
                <a16:creationId xmlns:a16="http://schemas.microsoft.com/office/drawing/2014/main" xmlns="" id="{05E99454-665A-C09A-3F29-89B4C33F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7</a:t>
            </a:r>
          </a:p>
        </p:txBody>
      </p:sp>
      <p:sp>
        <p:nvSpPr>
          <p:cNvPr id="40" name="Oval 14" descr="icon">
            <a:hlinkClick r:id="rId42" action="ppaction://hlinksldjump"/>
            <a:extLst>
              <a:ext uri="{FF2B5EF4-FFF2-40B4-BE49-F238E27FC236}">
                <a16:creationId xmlns:a16="http://schemas.microsoft.com/office/drawing/2014/main" xmlns="" id="{2EBB1A06-66C6-4514-6476-4E6DD118D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8</a:t>
            </a:r>
          </a:p>
        </p:txBody>
      </p:sp>
      <p:sp>
        <p:nvSpPr>
          <p:cNvPr id="41" name="Oval 14" descr="icon">
            <a:hlinkClick r:id="rId43" action="ppaction://hlinksldjump"/>
            <a:extLst>
              <a:ext uri="{FF2B5EF4-FFF2-40B4-BE49-F238E27FC236}">
                <a16:creationId xmlns:a16="http://schemas.microsoft.com/office/drawing/2014/main" xmlns="" id="{18A51977-1D9C-3561-AB1B-69B827348A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9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3E474FCC-EDB3-C3BF-ACAF-85386DB28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886" y="209353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42B9B09-5936-1F03-D4CD-4B4DC5A58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545485EF-E88B-367B-5CA4-6CFA9A2CA3C3}"/>
              </a:ext>
            </a:extLst>
          </p:cNvPr>
          <p:cNvSpPr txBox="1"/>
          <p:nvPr/>
        </p:nvSpPr>
        <p:spPr>
          <a:xfrm>
            <a:off x="795337" y="904796"/>
            <a:ext cx="5776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右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圖，容器中有水多少？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07267520-1986-ABF8-8392-3CF71D26832F}"/>
              </a:ext>
            </a:extLst>
          </p:cNvPr>
          <p:cNvSpPr txBox="1"/>
          <p:nvPr/>
        </p:nvSpPr>
        <p:spPr>
          <a:xfrm>
            <a:off x="862012" y="1507967"/>
            <a:ext cx="449809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7L			B. 7.5L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8L			D. 8.75L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2768409D-997B-3212-87C7-712B9D2EFC4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5550" y="1090380"/>
            <a:ext cx="1845125" cy="217669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3FA1A1D7-23E7-16C4-7914-D8D1968398D9}"/>
              </a:ext>
            </a:extLst>
          </p:cNvPr>
          <p:cNvSpPr/>
          <p:nvPr/>
        </p:nvSpPr>
        <p:spPr bwMode="auto">
          <a:xfrm>
            <a:off x="6751103" y="2178727"/>
            <a:ext cx="381217" cy="328253"/>
          </a:xfrm>
          <a:prstGeom prst="rect">
            <a:avLst/>
          </a:prstGeom>
          <a:solidFill>
            <a:srgbClr val="FFD9FF"/>
          </a:solidFill>
          <a:ln w="12700" cap="flat" cmpd="sng" algn="ctr">
            <a:solidFill>
              <a:srgbClr val="FFD9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EF821A78-2029-2323-9AF9-6C9778EB9336}"/>
              </a:ext>
            </a:extLst>
          </p:cNvPr>
          <p:cNvSpPr txBox="1"/>
          <p:nvPr/>
        </p:nvSpPr>
        <p:spPr>
          <a:xfrm>
            <a:off x="6681787" y="2117691"/>
            <a:ext cx="709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5L</a:t>
            </a:r>
            <a:endParaRPr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左大括弧 7">
            <a:extLst>
              <a:ext uri="{FF2B5EF4-FFF2-40B4-BE49-F238E27FC236}">
                <a16:creationId xmlns:a16="http://schemas.microsoft.com/office/drawing/2014/main" xmlns="" id="{9A65B71E-A651-E576-1EAB-811A8FEF2C9A}"/>
              </a:ext>
            </a:extLst>
          </p:cNvPr>
          <p:cNvSpPr/>
          <p:nvPr/>
        </p:nvSpPr>
        <p:spPr bwMode="auto">
          <a:xfrm>
            <a:off x="6204586" y="2358049"/>
            <a:ext cx="216000" cy="870926"/>
          </a:xfrm>
          <a:prstGeom prst="leftBrace">
            <a:avLst>
              <a:gd name="adj1" fmla="val 15000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87D8C469-87A5-8901-C1B2-8A8DAC4D10D9}"/>
              </a:ext>
            </a:extLst>
          </p:cNvPr>
          <p:cNvSpPr txBox="1"/>
          <p:nvPr/>
        </p:nvSpPr>
        <p:spPr>
          <a:xfrm>
            <a:off x="5600701" y="2547908"/>
            <a:ext cx="709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4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00D3D89C-8063-6EAD-2FAB-AE07B9F922B8}"/>
              </a:ext>
            </a:extLst>
          </p:cNvPr>
          <p:cNvSpPr txBox="1"/>
          <p:nvPr/>
        </p:nvSpPr>
        <p:spPr>
          <a:xfrm>
            <a:off x="816292" y="3278621"/>
            <a:ext cx="319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格代表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4)L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左大括弧 12">
            <a:extLst>
              <a:ext uri="{FF2B5EF4-FFF2-40B4-BE49-F238E27FC236}">
                <a16:creationId xmlns:a16="http://schemas.microsoft.com/office/drawing/2014/main" xmlns="" id="{7DC3B36E-BB73-BBBC-24C2-21A8AD438030}"/>
              </a:ext>
            </a:extLst>
          </p:cNvPr>
          <p:cNvSpPr/>
          <p:nvPr/>
        </p:nvSpPr>
        <p:spPr bwMode="auto">
          <a:xfrm>
            <a:off x="6201230" y="1701800"/>
            <a:ext cx="216000" cy="1527175"/>
          </a:xfrm>
          <a:prstGeom prst="leftBrace">
            <a:avLst>
              <a:gd name="adj1" fmla="val 15000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FEE61455-AAA0-CE50-67D2-CC765D52F1E0}"/>
              </a:ext>
            </a:extLst>
          </p:cNvPr>
          <p:cNvSpPr txBox="1"/>
          <p:nvPr/>
        </p:nvSpPr>
        <p:spPr>
          <a:xfrm>
            <a:off x="5619182" y="2222146"/>
            <a:ext cx="709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400" b="0" i="0" u="none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B6746DA8-D173-0E93-6918-26762E29DDAF}"/>
              </a:ext>
            </a:extLst>
          </p:cNvPr>
          <p:cNvSpPr txBox="1"/>
          <p:nvPr/>
        </p:nvSpPr>
        <p:spPr>
          <a:xfrm>
            <a:off x="816292" y="3848965"/>
            <a:ext cx="2381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容器中有水：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BFED8509-A816-742D-63E6-AAFE7008DCC8}"/>
              </a:ext>
            </a:extLst>
          </p:cNvPr>
          <p:cNvSpPr txBox="1"/>
          <p:nvPr/>
        </p:nvSpPr>
        <p:spPr>
          <a:xfrm>
            <a:off x="900443" y="4394346"/>
            <a:ext cx="1543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86B07BDA-A599-CEFE-361E-148C8E978D8C}"/>
              </a:ext>
            </a:extLst>
          </p:cNvPr>
          <p:cNvSpPr txBox="1"/>
          <p:nvPr/>
        </p:nvSpPr>
        <p:spPr>
          <a:xfrm>
            <a:off x="2120705" y="4394346"/>
            <a:ext cx="1759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8.75(L)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7EE5440E-FEFB-ABFB-5A66-BD0D7E952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394" y="2676867"/>
            <a:ext cx="3547117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先找出每格代表多少升。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1" name="TextBox 27">
            <a:extLst>
              <a:ext uri="{FF2B5EF4-FFF2-40B4-BE49-F238E27FC236}">
                <a16:creationId xmlns:a16="http://schemas.microsoft.com/office/drawing/2014/main" xmlns="" id="{E4EE39F2-52E1-1676-0FB7-BDEF03F15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3968" y="202365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14C812E8-8F02-D2A0-E60C-4E04A5BA3108}"/>
              </a:ext>
            </a:extLst>
          </p:cNvPr>
          <p:cNvCxnSpPr/>
          <p:nvPr/>
        </p:nvCxnSpPr>
        <p:spPr bwMode="auto">
          <a:xfrm>
            <a:off x="2299314" y="1374748"/>
            <a:ext cx="18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19421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 animBg="1"/>
      <p:bldP spid="10" grpId="1" animBg="1"/>
      <p:bldP spid="8" grpId="0" animBg="1"/>
      <p:bldP spid="8" grpId="1" animBg="1"/>
      <p:bldP spid="9" grpId="0"/>
      <p:bldP spid="9" grpId="1"/>
      <p:bldP spid="11" grpId="0"/>
      <p:bldP spid="11" grpId="1"/>
      <p:bldP spid="13" grpId="0" animBg="1"/>
      <p:bldP spid="13" grpId="1" animBg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19" grpId="1" animBg="1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86ECB051-F0E0-5C9D-D85B-2984736F1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7286" y="301667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A5EA71D-0940-9785-446B-A9D0CFA51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87874DF-9CC0-47EC-C5B7-799762A8AA26}"/>
              </a:ext>
            </a:extLst>
          </p:cNvPr>
          <p:cNvSpPr txBox="1"/>
          <p:nvPr/>
        </p:nvSpPr>
        <p:spPr>
          <a:xfrm>
            <a:off x="795337" y="904796"/>
            <a:ext cx="768191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兩罐茶葉共重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806g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。如果從甲罐中取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138g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茶葉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放到乙罐，兩罐茶葉的重量便相等。乙罐茶葉原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來重多少？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05039E92-B28B-5034-6C2D-AE9B3E620F05}"/>
              </a:ext>
            </a:extLst>
          </p:cNvPr>
          <p:cNvSpPr txBox="1"/>
          <p:nvPr/>
        </p:nvSpPr>
        <p:spPr>
          <a:xfrm>
            <a:off x="862012" y="2431892"/>
            <a:ext cx="5472113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541g			B. 472g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403g			D. 265g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9CF6CCD2-5761-EB73-D867-F557DD7D0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6176" y="296733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0F4D7B2C-B9C0-2A5C-358F-40C4CAA25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888" y="3581634"/>
            <a:ext cx="3060000" cy="2857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zh-TW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3B8AC364-949E-B8B1-E351-B098E795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299" y="4110271"/>
            <a:ext cx="2160000" cy="285750"/>
          </a:xfrm>
          <a:prstGeom prst="rect">
            <a:avLst/>
          </a:prstGeom>
          <a:solidFill>
            <a:srgbClr val="B2FF8B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zh-TW" sz="180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E5797BE0-1C42-B174-4AB0-FA1BB49D2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7411" y="3581634"/>
            <a:ext cx="900000" cy="2857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solidFill>
                <a:srgbClr val="003399"/>
              </a:solidFill>
            </a:endParaRPr>
          </a:p>
        </p:txBody>
      </p:sp>
      <p:sp>
        <p:nvSpPr>
          <p:cNvPr id="10" name="TextBox 58">
            <a:extLst>
              <a:ext uri="{FF2B5EF4-FFF2-40B4-BE49-F238E27FC236}">
                <a16:creationId xmlns:a16="http://schemas.microsoft.com/office/drawing/2014/main" xmlns="" id="{89AC15B4-2CD2-25A5-77A2-04F58A18D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468921"/>
            <a:ext cx="976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C00000"/>
                </a:solidFill>
                <a:ea typeface="標楷體" panose="03000509000000000000" pitchFamily="65" charset="-120"/>
              </a:rPr>
              <a:t>甲罐</a:t>
            </a:r>
            <a:endParaRPr lang="en-US" altLang="en-US" sz="240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TextBox 59">
            <a:extLst>
              <a:ext uri="{FF2B5EF4-FFF2-40B4-BE49-F238E27FC236}">
                <a16:creationId xmlns:a16="http://schemas.microsoft.com/office/drawing/2014/main" xmlns="" id="{ABA60E18-D41A-1CF5-8954-B8101E5FD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4016609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zh-CN" altLang="en-US" sz="2400">
                <a:solidFill>
                  <a:srgbClr val="C00000"/>
                </a:solidFill>
                <a:ea typeface="標楷體" panose="03000509000000000000" pitchFamily="65" charset="-120"/>
              </a:rPr>
              <a:t>乙罐</a:t>
            </a:r>
            <a:endParaRPr lang="en-US" altLang="en-US" sz="240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TextBox 62">
            <a:extLst>
              <a:ext uri="{FF2B5EF4-FFF2-40B4-BE49-F238E27FC236}">
                <a16:creationId xmlns:a16="http://schemas.microsoft.com/office/drawing/2014/main" xmlns="" id="{2EB5265A-871C-B432-86BA-B44B71F2C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98" y="3800709"/>
            <a:ext cx="92868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C00000"/>
                </a:solidFill>
              </a:rPr>
              <a:t>806g</a:t>
            </a:r>
            <a:endParaRPr lang="en-US" altLang="zh-TW" sz="2400" dirty="0">
              <a:solidFill>
                <a:srgbClr val="C00000"/>
              </a:solidFill>
            </a:endParaRPr>
          </a:p>
        </p:txBody>
      </p:sp>
      <p:sp>
        <p:nvSpPr>
          <p:cNvPr id="13" name="文字方塊 9">
            <a:extLst>
              <a:ext uri="{FF2B5EF4-FFF2-40B4-BE49-F238E27FC236}">
                <a16:creationId xmlns:a16="http://schemas.microsoft.com/office/drawing/2014/main" xmlns="" id="{42BEC37B-5B2A-7726-D04C-00463997C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5121191"/>
            <a:ext cx="344318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乙罐茶葉原來重：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Line 25">
            <a:extLst>
              <a:ext uri="{FF2B5EF4-FFF2-40B4-BE49-F238E27FC236}">
                <a16:creationId xmlns:a16="http://schemas.microsoft.com/office/drawing/2014/main" xmlns="" id="{ABB10DAE-B72B-CE82-BEBF-6C06F366E6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9888" y="3581634"/>
            <a:ext cx="0" cy="277813"/>
          </a:xfrm>
          <a:prstGeom prst="line">
            <a:avLst/>
          </a:prstGeom>
          <a:noFill/>
          <a:ln w="15875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TextBox 19">
            <a:extLst>
              <a:ext uri="{FF2B5EF4-FFF2-40B4-BE49-F238E27FC236}">
                <a16:creationId xmlns:a16="http://schemas.microsoft.com/office/drawing/2014/main" xmlns="" id="{C55FB1CF-2D92-83C6-BB8F-B56CCB856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286" y="3523337"/>
            <a:ext cx="7985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rgbClr val="C00000"/>
                </a:solidFill>
              </a:rPr>
              <a:t>138g</a:t>
            </a:r>
          </a:p>
        </p:txBody>
      </p:sp>
      <p:sp>
        <p:nvSpPr>
          <p:cNvPr id="17" name="AutoShape 26">
            <a:extLst>
              <a:ext uri="{FF2B5EF4-FFF2-40B4-BE49-F238E27FC236}">
                <a16:creationId xmlns:a16="http://schemas.microsoft.com/office/drawing/2014/main" xmlns="" id="{BA0AC158-C034-499D-A1C8-6DF41BDE9115}"/>
              </a:ext>
            </a:extLst>
          </p:cNvPr>
          <p:cNvSpPr>
            <a:spLocks/>
          </p:cNvSpPr>
          <p:nvPr/>
        </p:nvSpPr>
        <p:spPr bwMode="auto">
          <a:xfrm rot="5400000">
            <a:off x="3112609" y="3011970"/>
            <a:ext cx="144000" cy="3041481"/>
          </a:xfrm>
          <a:prstGeom prst="rightBrace">
            <a:avLst>
              <a:gd name="adj1" fmla="val 29589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solidFill>
                <a:srgbClr val="C00000"/>
              </a:solidFill>
            </a:endParaRPr>
          </a:p>
        </p:txBody>
      </p:sp>
      <p:sp>
        <p:nvSpPr>
          <p:cNvPr id="18" name="AutoShape 27">
            <a:extLst>
              <a:ext uri="{FF2B5EF4-FFF2-40B4-BE49-F238E27FC236}">
                <a16:creationId xmlns:a16="http://schemas.microsoft.com/office/drawing/2014/main" xmlns="" id="{57A82B52-F3E8-99D2-5D73-C620C024F6F5}"/>
              </a:ext>
            </a:extLst>
          </p:cNvPr>
          <p:cNvSpPr>
            <a:spLocks/>
          </p:cNvSpPr>
          <p:nvPr/>
        </p:nvSpPr>
        <p:spPr bwMode="auto">
          <a:xfrm>
            <a:off x="5741988" y="3581634"/>
            <a:ext cx="144000" cy="882650"/>
          </a:xfrm>
          <a:prstGeom prst="rightBrace">
            <a:avLst>
              <a:gd name="adj1" fmla="val 31326"/>
              <a:gd name="adj2" fmla="val 50000"/>
            </a:avLst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/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25036BFD-1B17-38B7-8150-1C5A78C8F229}"/>
              </a:ext>
            </a:extLst>
          </p:cNvPr>
          <p:cNvCxnSpPr/>
          <p:nvPr/>
        </p:nvCxnSpPr>
        <p:spPr bwMode="auto">
          <a:xfrm>
            <a:off x="929640" y="1405156"/>
            <a:ext cx="29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1D6025E6-97F4-9CB9-86D1-8856B2849CDA}"/>
              </a:ext>
            </a:extLst>
          </p:cNvPr>
          <p:cNvCxnSpPr>
            <a:cxnSpLocks/>
          </p:cNvCxnSpPr>
          <p:nvPr/>
        </p:nvCxnSpPr>
        <p:spPr bwMode="auto">
          <a:xfrm>
            <a:off x="914400" y="1854736"/>
            <a:ext cx="528066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E783AB2E-0314-97CD-8057-60348EA0A24F}"/>
              </a:ext>
            </a:extLst>
          </p:cNvPr>
          <p:cNvCxnSpPr/>
          <p:nvPr/>
        </p:nvCxnSpPr>
        <p:spPr bwMode="auto">
          <a:xfrm>
            <a:off x="4936806" y="1392992"/>
            <a:ext cx="32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5" name="文字方塊 9">
            <a:extLst>
              <a:ext uri="{FF2B5EF4-FFF2-40B4-BE49-F238E27FC236}">
                <a16:creationId xmlns:a16="http://schemas.microsoft.com/office/drawing/2014/main" xmlns="" id="{0306B381-BC00-7C65-BB30-78611F4C7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04" y="5121191"/>
            <a:ext cx="220458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806÷2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138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字方塊 9">
            <a:extLst>
              <a:ext uri="{FF2B5EF4-FFF2-40B4-BE49-F238E27FC236}">
                <a16:creationId xmlns:a16="http://schemas.microsoft.com/office/drawing/2014/main" xmlns="" id="{1F05650F-E9EF-39F2-222A-E5D528F25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752" y="4620483"/>
            <a:ext cx="14733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(806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2)g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TextBox 19">
            <a:extLst>
              <a:ext uri="{FF2B5EF4-FFF2-40B4-BE49-F238E27FC236}">
                <a16:creationId xmlns:a16="http://schemas.microsoft.com/office/drawing/2014/main" xmlns="" id="{A6471D7C-CE40-381E-9F37-5249A2E4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827" y="4062130"/>
            <a:ext cx="14512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原來的重量</a:t>
            </a:r>
            <a:endParaRPr lang="en-US" altLang="zh-TW" sz="1800" dirty="0">
              <a:solidFill>
                <a:srgbClr val="C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6" name="文字方塊 9">
            <a:extLst>
              <a:ext uri="{FF2B5EF4-FFF2-40B4-BE49-F238E27FC236}">
                <a16:creationId xmlns:a16="http://schemas.microsoft.com/office/drawing/2014/main" xmlns="" id="{2A8DFEED-079B-4686-B7DE-757523612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966" y="5098741"/>
            <a:ext cx="154932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265(g)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5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5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75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-0.09827 0.07708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384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-0.09792 0.07755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386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250"/>
                            </p:stCondLst>
                            <p:childTnLst>
                              <p:par>
                                <p:cTn id="6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-0.09583 0.00024 " pathEditMode="relative" rAng="0" ptsTypes="AA">
                                      <p:cBhvr>
                                        <p:cTn id="66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-0.09843 -0.00069 " pathEditMode="relative" rAng="0" ptsTypes="AA">
                                      <p:cBhvr>
                                        <p:cTn id="68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75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 animBg="1"/>
      <p:bldP spid="8" grpId="1" animBg="1"/>
      <p:bldP spid="9" grpId="0" uiExpand="1" animBg="1"/>
      <p:bldP spid="9" grpId="1" animBg="1"/>
      <p:bldP spid="10" grpId="0"/>
      <p:bldP spid="11" grpId="0"/>
      <p:bldP spid="12" grpId="0" uiExpand="1"/>
      <p:bldP spid="12" grpId="1"/>
      <p:bldP spid="12" grpId="2"/>
      <p:bldP spid="13" grpId="0"/>
      <p:bldP spid="13" grpId="1"/>
      <p:bldP spid="16" grpId="0"/>
      <p:bldP spid="16" grpId="1"/>
      <p:bldP spid="16" grpId="2"/>
      <p:bldP spid="17" grpId="0" animBg="1"/>
      <p:bldP spid="17" grpId="1" animBg="1"/>
      <p:bldP spid="18" grpId="0" uiExpand="1" animBg="1"/>
      <p:bldP spid="18" grpId="1" animBg="1"/>
      <p:bldP spid="18" grpId="2" animBg="1"/>
      <p:bldP spid="15" grpId="0"/>
      <p:bldP spid="15" grpId="1"/>
      <p:bldP spid="20" grpId="0"/>
      <p:bldP spid="20" grpId="1"/>
      <p:bldP spid="23" grpId="0"/>
      <p:bldP spid="23" grpId="1"/>
      <p:bldP spid="26" grpId="0"/>
      <p:bldP spid="2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EAC4E802-43A6-38DC-9204-79710912C528}"/>
              </a:ext>
            </a:extLst>
          </p:cNvPr>
          <p:cNvSpPr/>
          <p:nvPr/>
        </p:nvSpPr>
        <p:spPr bwMode="auto">
          <a:xfrm>
            <a:off x="4527720" y="1532080"/>
            <a:ext cx="2088000" cy="983076"/>
          </a:xfrm>
          <a:prstGeom prst="rect">
            <a:avLst/>
          </a:prstGeom>
          <a:solidFill>
            <a:srgbClr val="FFFF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1E53A7E1-FE6B-DCCD-E518-8F8CE96AA79F}"/>
              </a:ext>
            </a:extLst>
          </p:cNvPr>
          <p:cNvSpPr/>
          <p:nvPr/>
        </p:nvSpPr>
        <p:spPr bwMode="auto">
          <a:xfrm>
            <a:off x="888647" y="1513204"/>
            <a:ext cx="2088000" cy="983076"/>
          </a:xfrm>
          <a:prstGeom prst="rect">
            <a:avLst/>
          </a:prstGeom>
          <a:solidFill>
            <a:srgbClr val="FFFF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32D0F37F-9B6E-8F79-1826-F418C88C20DF}"/>
              </a:ext>
            </a:extLst>
          </p:cNvPr>
          <p:cNvSpPr/>
          <p:nvPr/>
        </p:nvSpPr>
        <p:spPr bwMode="auto">
          <a:xfrm>
            <a:off x="5542484" y="2063874"/>
            <a:ext cx="252000" cy="396000"/>
          </a:xfrm>
          <a:prstGeom prst="rect">
            <a:avLst/>
          </a:prstGeom>
          <a:solidFill>
            <a:srgbClr val="FFCF3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641A993C-54E1-4A12-4A40-008C27363098}"/>
              </a:ext>
            </a:extLst>
          </p:cNvPr>
          <p:cNvSpPr/>
          <p:nvPr/>
        </p:nvSpPr>
        <p:spPr bwMode="auto">
          <a:xfrm>
            <a:off x="6182989" y="1548629"/>
            <a:ext cx="441789" cy="396000"/>
          </a:xfrm>
          <a:prstGeom prst="rect">
            <a:avLst/>
          </a:prstGeom>
          <a:solidFill>
            <a:srgbClr val="FFCF3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FCA93180-51FA-46F8-0268-1EF7748EB36B}"/>
              </a:ext>
            </a:extLst>
          </p:cNvPr>
          <p:cNvSpPr/>
          <p:nvPr/>
        </p:nvSpPr>
        <p:spPr bwMode="auto">
          <a:xfrm>
            <a:off x="1876960" y="2063874"/>
            <a:ext cx="252000" cy="396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99064E16-677B-829E-650E-574DC376E7FA}"/>
              </a:ext>
            </a:extLst>
          </p:cNvPr>
          <p:cNvSpPr/>
          <p:nvPr/>
        </p:nvSpPr>
        <p:spPr bwMode="auto">
          <a:xfrm>
            <a:off x="2530324" y="1549250"/>
            <a:ext cx="441789" cy="396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5F32651C-50BC-B0D1-A5D6-66F551EAE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274" y="156682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A633C22-D1EE-ECA1-C848-AE9775F3B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EA9D070E-20DD-89CC-136A-EF2C51674CDA}"/>
              </a:ext>
            </a:extLst>
          </p:cNvPr>
          <p:cNvSpPr txBox="1"/>
          <p:nvPr/>
        </p:nvSpPr>
        <p:spPr>
          <a:xfrm>
            <a:off x="795338" y="904796"/>
            <a:ext cx="5472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下列哪一項的值最小？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876D80C8-0B77-001E-5001-D6564B9A43F0}"/>
              </a:ext>
            </a:extLst>
          </p:cNvPr>
          <p:cNvSpPr txBox="1"/>
          <p:nvPr/>
        </p:nvSpPr>
        <p:spPr>
          <a:xfrm>
            <a:off x="862013" y="1496946"/>
            <a:ext cx="645318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154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0.49		B. 183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0.32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15.4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49			D. 18.3</a:t>
            </a:r>
            <a:r>
              <a:rPr lang="nn-NO" altLang="zh-TW" sz="2800" b="0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89D7C1FC-4E4F-A737-A187-E92F03858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096" y="150572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034E8A17-6FB3-0010-54AA-B786E033187D}"/>
              </a:ext>
            </a:extLst>
          </p:cNvPr>
          <p:cNvSpPr txBox="1"/>
          <p:nvPr/>
        </p:nvSpPr>
        <p:spPr>
          <a:xfrm>
            <a:off x="903109" y="3054318"/>
            <a:ext cx="5801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選項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的計算結果的數字相同。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E1F96DE0-8C99-8483-FD1F-F3068DFF9FCE}"/>
              </a:ext>
            </a:extLst>
          </p:cNvPr>
          <p:cNvSpPr txBox="1"/>
          <p:nvPr/>
        </p:nvSpPr>
        <p:spPr>
          <a:xfrm>
            <a:off x="2877996" y="1495448"/>
            <a:ext cx="1598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兩位小數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B63DFBB9-767B-F3EC-B39E-9C0434BD882B}"/>
              </a:ext>
            </a:extLst>
          </p:cNvPr>
          <p:cNvSpPr txBox="1"/>
          <p:nvPr/>
        </p:nvSpPr>
        <p:spPr>
          <a:xfrm>
            <a:off x="2732370" y="1998209"/>
            <a:ext cx="1598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一位小數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29A36660-C85A-675A-63D2-81D1DB1CAB08}"/>
              </a:ext>
            </a:extLst>
          </p:cNvPr>
          <p:cNvSpPr txBox="1"/>
          <p:nvPr/>
        </p:nvSpPr>
        <p:spPr>
          <a:xfrm>
            <a:off x="905859" y="3055714"/>
            <a:ext cx="5747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選項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的計算結果的數字相同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BA658F0D-7F48-43DE-82EE-2F9E67BE17B7}"/>
              </a:ext>
            </a:extLst>
          </p:cNvPr>
          <p:cNvSpPr txBox="1"/>
          <p:nvPr/>
        </p:nvSpPr>
        <p:spPr>
          <a:xfrm>
            <a:off x="6562289" y="1529554"/>
            <a:ext cx="1579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兩位小數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71B6999-779E-B05D-356B-1053B3AE5EB2}"/>
              </a:ext>
            </a:extLst>
          </p:cNvPr>
          <p:cNvSpPr txBox="1"/>
          <p:nvPr/>
        </p:nvSpPr>
        <p:spPr>
          <a:xfrm>
            <a:off x="6441702" y="2016859"/>
            <a:ext cx="1598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一位小數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AB74822D-9ACA-1603-C6E1-1E25317352E9}"/>
              </a:ext>
            </a:extLst>
          </p:cNvPr>
          <p:cNvSpPr txBox="1"/>
          <p:nvPr/>
        </p:nvSpPr>
        <p:spPr>
          <a:xfrm>
            <a:off x="867749" y="2541372"/>
            <a:ext cx="5021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先觀察式子，剔除部分選項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8FB813E1-87AB-FB8A-49E0-4E05037AF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268" y="3699267"/>
            <a:ext cx="3295699" cy="1200329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數字相同時，兩位小數小於一位小數。</a:t>
            </a:r>
            <a:endParaRPr lang="en-US" altLang="zh-CN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例如：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4.12 &lt; 41.2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EF0BB131-0896-1810-F1AB-95395CF2C1E3}"/>
              </a:ext>
            </a:extLst>
          </p:cNvPr>
          <p:cNvCxnSpPr/>
          <p:nvPr/>
        </p:nvCxnSpPr>
        <p:spPr bwMode="auto">
          <a:xfrm>
            <a:off x="3401032" y="1386920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8B6EAA5D-8890-DAD3-1534-6CE4D5FE3A5C}"/>
              </a:ext>
            </a:extLst>
          </p:cNvPr>
          <p:cNvSpPr txBox="1"/>
          <p:nvPr/>
        </p:nvSpPr>
        <p:spPr>
          <a:xfrm>
            <a:off x="973077" y="4947860"/>
            <a:ext cx="4834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選項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的結果較大，故剔除。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247E9F16-A1F4-6F4A-2151-F569E7217FD1}"/>
              </a:ext>
            </a:extLst>
          </p:cNvPr>
          <p:cNvCxnSpPr/>
          <p:nvPr/>
        </p:nvCxnSpPr>
        <p:spPr bwMode="auto">
          <a:xfrm>
            <a:off x="930666" y="2104799"/>
            <a:ext cx="348305" cy="297951"/>
          </a:xfrm>
          <a:prstGeom prst="line">
            <a:avLst/>
          </a:prstGeom>
          <a:noFill/>
          <a:ln w="381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36AC9B34-46DC-A968-671F-85ED5F0EFBB7}"/>
              </a:ext>
            </a:extLst>
          </p:cNvPr>
          <p:cNvCxnSpPr/>
          <p:nvPr/>
        </p:nvCxnSpPr>
        <p:spPr bwMode="auto">
          <a:xfrm>
            <a:off x="4594258" y="2104799"/>
            <a:ext cx="348305" cy="297951"/>
          </a:xfrm>
          <a:prstGeom prst="line">
            <a:avLst/>
          </a:prstGeom>
          <a:noFill/>
          <a:ln w="381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9E889E13-72C2-4393-78ED-50AFAC123572}"/>
              </a:ext>
            </a:extLst>
          </p:cNvPr>
          <p:cNvSpPr txBox="1"/>
          <p:nvPr/>
        </p:nvSpPr>
        <p:spPr>
          <a:xfrm>
            <a:off x="912244" y="3145562"/>
            <a:ext cx="2542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154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0.49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323C7440-0305-1A8B-38A0-C2430E7AD2CD}"/>
              </a:ext>
            </a:extLst>
          </p:cNvPr>
          <p:cNvSpPr txBox="1"/>
          <p:nvPr/>
        </p:nvSpPr>
        <p:spPr>
          <a:xfrm>
            <a:off x="912244" y="3672772"/>
            <a:ext cx="2542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183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0.32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81C6912A-5C90-FDEF-F398-A6D366BE0D60}"/>
              </a:ext>
            </a:extLst>
          </p:cNvPr>
          <p:cNvSpPr txBox="1"/>
          <p:nvPr/>
        </p:nvSpPr>
        <p:spPr>
          <a:xfrm>
            <a:off x="3001429" y="3145562"/>
            <a:ext cx="1704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75.46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BCCDDCA5-613A-148F-26BE-D26A88E78163}"/>
              </a:ext>
            </a:extLst>
          </p:cNvPr>
          <p:cNvSpPr txBox="1"/>
          <p:nvPr/>
        </p:nvSpPr>
        <p:spPr>
          <a:xfrm>
            <a:off x="3001429" y="3672772"/>
            <a:ext cx="1598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nn-NO" altLang="zh-TW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58.56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字方塊 20">
            <a:extLst>
              <a:ext uri="{FF2B5EF4-FFF2-40B4-BE49-F238E27FC236}">
                <a16:creationId xmlns:a16="http://schemas.microsoft.com/office/drawing/2014/main" xmlns="" id="{4077687E-0759-4552-8468-32F722983FB4}"/>
              </a:ext>
            </a:extLst>
          </p:cNvPr>
          <p:cNvSpPr txBox="1"/>
          <p:nvPr/>
        </p:nvSpPr>
        <p:spPr>
          <a:xfrm>
            <a:off x="968783" y="4955318"/>
            <a:ext cx="4834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選項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的結果較大，故剔除。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字方塊 20">
            <a:extLst>
              <a:ext uri="{FF2B5EF4-FFF2-40B4-BE49-F238E27FC236}">
                <a16:creationId xmlns:a16="http://schemas.microsoft.com/office/drawing/2014/main" xmlns="" id="{385CED1B-0F15-4F5B-A76C-D715EA346A64}"/>
              </a:ext>
            </a:extLst>
          </p:cNvPr>
          <p:cNvSpPr txBox="1"/>
          <p:nvPr/>
        </p:nvSpPr>
        <p:spPr>
          <a:xfrm>
            <a:off x="4527720" y="3406572"/>
            <a:ext cx="2450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58.56 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&lt;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75.46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20">
            <a:extLst>
              <a:ext uri="{FF2B5EF4-FFF2-40B4-BE49-F238E27FC236}">
                <a16:creationId xmlns:a16="http://schemas.microsoft.com/office/drawing/2014/main" xmlns="" id="{DB61B2E3-28BE-4404-94BE-2A999754831B}"/>
              </a:ext>
            </a:extLst>
          </p:cNvPr>
          <p:cNvSpPr txBox="1"/>
          <p:nvPr/>
        </p:nvSpPr>
        <p:spPr>
          <a:xfrm>
            <a:off x="870336" y="2547506"/>
            <a:ext cx="5304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計算餘下選項的結果，再比較：</a:t>
            </a:r>
          </a:p>
        </p:txBody>
      </p:sp>
    </p:spTree>
    <p:extLst>
      <p:ext uri="{BB962C8B-B14F-4D97-AF65-F5344CB8AC3E}">
        <p14:creationId xmlns:p14="http://schemas.microsoft.com/office/powerpoint/2010/main" val="290283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25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25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75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25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75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0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29" grpId="0" animBg="1"/>
      <p:bldP spid="29" grpId="1" animBg="1"/>
      <p:bldP spid="16" grpId="0" animBg="1"/>
      <p:bldP spid="16" grpId="1" animBg="1"/>
      <p:bldP spid="15" grpId="0" animBg="1"/>
      <p:bldP spid="15" grpId="1" animBg="1"/>
      <p:bldP spid="14" grpId="0" animBg="1"/>
      <p:bldP spid="14" grpId="1" animBg="1"/>
      <p:bldP spid="13" grpId="0" animBg="1"/>
      <p:bldP spid="13" grpId="1" animBg="1"/>
      <p:bldP spid="5" grpId="0" animBg="1"/>
      <p:bldP spid="6" grpId="0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7" grpId="0"/>
      <p:bldP spid="17" grpId="1"/>
      <p:bldP spid="18" grpId="0" animBg="1"/>
      <p:bldP spid="18" grpId="2" animBg="1"/>
      <p:bldP spid="18" grpId="3" animBg="1"/>
      <p:bldP spid="21" grpId="0"/>
      <p:bldP spid="21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DC43D4B0-3930-944A-CF08-112BCE262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109" y="448751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D53796F-9D41-D48C-5336-F06CCCA47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5890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783C87CE-BE15-F477-D5E4-B97EAA233E63}"/>
              </a:ext>
            </a:extLst>
          </p:cNvPr>
          <p:cNvSpPr txBox="1"/>
          <p:nvPr/>
        </p:nvSpPr>
        <p:spPr>
          <a:xfrm>
            <a:off x="795338" y="1058906"/>
            <a:ext cx="771166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曉思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上月的月薪是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$8500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，她本月加薪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。如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果本月她用月薪的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購買一部相機，這部相機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的售價是多少？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88BDD3AB-712E-DCF1-52FC-DB21F650D0DF}"/>
              </a:ext>
            </a:extLst>
          </p:cNvPr>
          <p:cNvGrpSpPr/>
          <p:nvPr/>
        </p:nvGrpSpPr>
        <p:grpSpPr>
          <a:xfrm>
            <a:off x="6777813" y="907989"/>
            <a:ext cx="735011" cy="887422"/>
            <a:chOff x="1998664" y="2266876"/>
            <a:chExt cx="735011" cy="8874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F33651FB-CDC3-02BF-69CF-9AAE2403D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664" y="2266876"/>
              <a:ext cx="735011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rPr>
                <a:t>20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3519E250-55CB-DB29-647C-B1620ABBEFE4}"/>
                </a:ext>
              </a:extLst>
            </p:cNvPr>
            <p:cNvCxnSpPr/>
            <p:nvPr/>
          </p:nvCxnSpPr>
          <p:spPr bwMode="auto">
            <a:xfrm>
              <a:off x="2122577" y="2695575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3C8F117C-D402-B1F9-6263-1A4218790074}"/>
              </a:ext>
            </a:extLst>
          </p:cNvPr>
          <p:cNvGrpSpPr/>
          <p:nvPr/>
        </p:nvGrpSpPr>
        <p:grpSpPr>
          <a:xfrm>
            <a:off x="3623371" y="1500274"/>
            <a:ext cx="735011" cy="887422"/>
            <a:chOff x="1998664" y="2266876"/>
            <a:chExt cx="735011" cy="887422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1A550026-5434-3762-595F-68FD4F81F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664" y="2266876"/>
              <a:ext cx="735011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xmlns="" id="{CC8E2FB7-7665-FD6B-21C4-4C90203F18B7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9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4E86A3A6-3C4B-1B25-AC20-0C246280EEFD}"/>
              </a:ext>
            </a:extLst>
          </p:cNvPr>
          <p:cNvSpPr txBox="1"/>
          <p:nvPr/>
        </p:nvSpPr>
        <p:spPr>
          <a:xfrm>
            <a:off x="820917" y="2904502"/>
            <a:ext cx="2004476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$425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$1780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$3400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$3570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TextBox 27">
            <a:extLst>
              <a:ext uri="{FF2B5EF4-FFF2-40B4-BE49-F238E27FC236}">
                <a16:creationId xmlns:a16="http://schemas.microsoft.com/office/drawing/2014/main" xmlns="" id="{1EC00B11-E223-A692-8DD4-D9D0FD09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323" y="442640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1ADC40CE-954B-B603-4FB2-07B5B92BA22B}"/>
              </a:ext>
            </a:extLst>
          </p:cNvPr>
          <p:cNvSpPr/>
          <p:nvPr/>
        </p:nvSpPr>
        <p:spPr bwMode="auto">
          <a:xfrm>
            <a:off x="3895488" y="2973228"/>
            <a:ext cx="2736000" cy="360000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$8500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6ABCA80B-0764-6889-FE13-514E9624B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610" y="2923453"/>
            <a:ext cx="78897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上月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2899464A-8CAB-2715-4410-1A1F27D43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610" y="3513512"/>
            <a:ext cx="78897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</a:rPr>
              <a:t>本</a:t>
            </a: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月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8026A9F5-7678-0655-B299-158D19667F52}"/>
              </a:ext>
            </a:extLst>
          </p:cNvPr>
          <p:cNvSpPr/>
          <p:nvPr/>
        </p:nvSpPr>
        <p:spPr bwMode="auto">
          <a:xfrm>
            <a:off x="3895488" y="3564258"/>
            <a:ext cx="3164570" cy="360000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47FCBF40-F7E9-D15A-D2A5-E9477CA9F2C1}"/>
              </a:ext>
            </a:extLst>
          </p:cNvPr>
          <p:cNvCxnSpPr>
            <a:cxnSpLocks/>
          </p:cNvCxnSpPr>
          <p:nvPr/>
        </p:nvCxnSpPr>
        <p:spPr bwMode="auto">
          <a:xfrm>
            <a:off x="6631488" y="3328960"/>
            <a:ext cx="0" cy="576000"/>
          </a:xfrm>
          <a:prstGeom prst="line">
            <a:avLst/>
          </a:prstGeom>
          <a:noFill/>
          <a:ln w="1270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19" name="左大括弧 18">
            <a:extLst>
              <a:ext uri="{FF2B5EF4-FFF2-40B4-BE49-F238E27FC236}">
                <a16:creationId xmlns:a16="http://schemas.microsoft.com/office/drawing/2014/main" xmlns="" id="{6D6C5E63-80A0-F79A-30CF-A48F072128B3}"/>
              </a:ext>
            </a:extLst>
          </p:cNvPr>
          <p:cNvSpPr/>
          <p:nvPr/>
        </p:nvSpPr>
        <p:spPr bwMode="auto">
          <a:xfrm rot="5400000">
            <a:off x="6773508" y="3268578"/>
            <a:ext cx="144000" cy="429099"/>
          </a:xfrm>
          <a:prstGeom prst="leftBrace">
            <a:avLst>
              <a:gd name="adj1" fmla="val 38099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40CF0179-BA31-8534-A123-61CDAB4C94A6}"/>
              </a:ext>
            </a:extLst>
          </p:cNvPr>
          <p:cNvGrpSpPr/>
          <p:nvPr/>
        </p:nvGrpSpPr>
        <p:grpSpPr>
          <a:xfrm>
            <a:off x="6621369" y="3001130"/>
            <a:ext cx="1187364" cy="553998"/>
            <a:chOff x="4656628" y="4426409"/>
            <a:chExt cx="1187364" cy="553998"/>
          </a:xfrm>
        </p:grpSpPr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xmlns="" id="{00F23F55-ACCE-DF71-9FD4-3C51DAD93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628" y="4487964"/>
              <a:ext cx="1029798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上月</a:t>
              </a:r>
              <a:r>
                <a:rPr lang="zh-CN" altLang="en-US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的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xmlns="" id="{233A1ADE-AB6B-C7BD-258A-499FC73D1E26}"/>
                </a:ext>
              </a:extLst>
            </p:cNvPr>
            <p:cNvGrpSpPr/>
            <p:nvPr/>
          </p:nvGrpSpPr>
          <p:grpSpPr>
            <a:xfrm>
              <a:off x="5375992" y="4426409"/>
              <a:ext cx="468000" cy="553998"/>
              <a:chOff x="1998665" y="2452638"/>
              <a:chExt cx="468000" cy="553998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xmlns="" id="{0EEC0FBD-9888-8B13-F642-EF009779C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5" y="2452638"/>
                <a:ext cx="468000" cy="55399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1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b="0" dirty="0">
                    <a:solidFill>
                      <a:srgbClr val="C00000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1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b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20</a:t>
                </a:r>
                <a:endParaRPr kumimoji="1" lang="zh-CN" altLang="en-US" b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3" name="直線接點 22">
                <a:extLst>
                  <a:ext uri="{FF2B5EF4-FFF2-40B4-BE49-F238E27FC236}">
                    <a16:creationId xmlns:a16="http://schemas.microsoft.com/office/drawing/2014/main" xmlns="" id="{2B7D82FC-50E6-1E26-D2AD-C320CFA4BE0C}"/>
                  </a:ext>
                </a:extLst>
              </p:cNvPr>
              <p:cNvCxnSpPr/>
              <p:nvPr/>
            </p:nvCxnSpPr>
            <p:spPr bwMode="auto">
              <a:xfrm>
                <a:off x="2065427" y="2705100"/>
                <a:ext cx="324000" cy="0"/>
              </a:xfrm>
              <a:prstGeom prst="line">
                <a:avLst/>
              </a:prstGeom>
              <a:noFill/>
              <a:ln w="12700" algn="ctr">
                <a:solidFill>
                  <a:srgbClr val="C00000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72BC53DF-DDE7-41B3-5309-D2D61A235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760" y="4060943"/>
            <a:ext cx="339606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曉思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本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月的月薪是：</a:t>
            </a:r>
          </a:p>
        </p:txBody>
      </p: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C398457C-9CDF-A312-EA0B-D3DDE909B4A2}"/>
              </a:ext>
            </a:extLst>
          </p:cNvPr>
          <p:cNvGrpSpPr/>
          <p:nvPr/>
        </p:nvGrpSpPr>
        <p:grpSpPr>
          <a:xfrm>
            <a:off x="5954058" y="3901681"/>
            <a:ext cx="2604559" cy="810478"/>
            <a:chOff x="6106458" y="3901681"/>
            <a:chExt cx="2604559" cy="810478"/>
          </a:xfrm>
        </p:grpSpPr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42F67202-83C1-3F73-D973-947D68C13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6458" y="4057038"/>
              <a:ext cx="260455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8500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(1</a:t>
              </a: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＋      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)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27" name="群組 26">
              <a:extLst>
                <a:ext uri="{FF2B5EF4-FFF2-40B4-BE49-F238E27FC236}">
                  <a16:creationId xmlns:a16="http://schemas.microsoft.com/office/drawing/2014/main" xmlns="" id="{7BB934D0-76EF-D024-F2A3-1637AE50118D}"/>
                </a:ext>
              </a:extLst>
            </p:cNvPr>
            <p:cNvGrpSpPr/>
            <p:nvPr/>
          </p:nvGrpSpPr>
          <p:grpSpPr>
            <a:xfrm>
              <a:off x="7588314" y="3901681"/>
              <a:ext cx="735011" cy="810478"/>
              <a:chOff x="1998664" y="2295823"/>
              <a:chExt cx="735011" cy="810478"/>
            </a:xfrm>
          </p:grpSpPr>
          <p:sp>
            <p:nvSpPr>
              <p:cNvPr id="28" name="Rectangle 4">
                <a:extLst>
                  <a:ext uri="{FF2B5EF4-FFF2-40B4-BE49-F238E27FC236}">
                    <a16:creationId xmlns:a16="http://schemas.microsoft.com/office/drawing/2014/main" xmlns="" id="{FC6CE4E2-8408-BD2F-B03F-937C0A310B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95823"/>
                <a:ext cx="735011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20</a:t>
                </a:r>
                <a:endParaRPr kumimoji="1" lang="zh-CN" altLang="en-US" sz="24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xmlns="" id="{44769E1B-CFF7-7519-F964-2088A804A401}"/>
                  </a:ext>
                </a:extLst>
              </p:cNvPr>
              <p:cNvCxnSpPr/>
              <p:nvPr/>
            </p:nvCxnSpPr>
            <p:spPr bwMode="auto">
              <a:xfrm>
                <a:off x="2151152" y="2705100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577A3532-68AC-F120-C82D-7D08B3BAE978}"/>
              </a:ext>
            </a:extLst>
          </p:cNvPr>
          <p:cNvCxnSpPr/>
          <p:nvPr/>
        </p:nvCxnSpPr>
        <p:spPr bwMode="auto">
          <a:xfrm>
            <a:off x="1628774" y="1524976"/>
            <a:ext cx="30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466ADA7E-9B00-6F0D-1A41-2F44F8DC959B}"/>
              </a:ext>
            </a:extLst>
          </p:cNvPr>
          <p:cNvCxnSpPr/>
          <p:nvPr/>
        </p:nvCxnSpPr>
        <p:spPr bwMode="auto">
          <a:xfrm>
            <a:off x="5435858" y="1686901"/>
            <a:ext cx="19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70FCA539-D1DB-DAD5-2745-9ED3DC852A19}"/>
              </a:ext>
            </a:extLst>
          </p:cNvPr>
          <p:cNvCxnSpPr/>
          <p:nvPr/>
        </p:nvCxnSpPr>
        <p:spPr bwMode="auto">
          <a:xfrm>
            <a:off x="1260055" y="2296501"/>
            <a:ext cx="50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F0CED4A2-6154-9CEB-115B-9ADFCD782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08" y="4645084"/>
            <a:ext cx="339606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這部相機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的售價是：</a:t>
            </a:r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xmlns="" id="{AE456A48-0A7B-2634-2438-584B2C4F0C0C}"/>
              </a:ext>
            </a:extLst>
          </p:cNvPr>
          <p:cNvGrpSpPr/>
          <p:nvPr/>
        </p:nvGrpSpPr>
        <p:grpSpPr>
          <a:xfrm>
            <a:off x="3222095" y="5034792"/>
            <a:ext cx="2604559" cy="810478"/>
            <a:chOff x="3450695" y="5034792"/>
            <a:chExt cx="2604559" cy="810478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3348EBBF-F072-3B1C-644E-8D924CA86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0695" y="5190149"/>
              <a:ext cx="260455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8500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(1</a:t>
              </a: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＋      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)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xmlns="" id="{57C952C5-7472-1367-16CB-AB403EF87253}"/>
                </a:ext>
              </a:extLst>
            </p:cNvPr>
            <p:cNvGrpSpPr/>
            <p:nvPr/>
          </p:nvGrpSpPr>
          <p:grpSpPr>
            <a:xfrm>
              <a:off x="4903976" y="5034792"/>
              <a:ext cx="735011" cy="810478"/>
              <a:chOff x="1998664" y="2295823"/>
              <a:chExt cx="735011" cy="810478"/>
            </a:xfrm>
          </p:grpSpPr>
          <p:sp>
            <p:nvSpPr>
              <p:cNvPr id="37" name="Rectangle 4">
                <a:extLst>
                  <a:ext uri="{FF2B5EF4-FFF2-40B4-BE49-F238E27FC236}">
                    <a16:creationId xmlns:a16="http://schemas.microsoft.com/office/drawing/2014/main" xmlns="" id="{9D361BD8-951C-ABF0-07C3-77194E6F56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95823"/>
                <a:ext cx="735011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20</a:t>
                </a:r>
                <a:endParaRPr kumimoji="1" lang="zh-CN" altLang="en-US" sz="24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8" name="直線接點 37">
                <a:extLst>
                  <a:ext uri="{FF2B5EF4-FFF2-40B4-BE49-F238E27FC236}">
                    <a16:creationId xmlns:a16="http://schemas.microsoft.com/office/drawing/2014/main" xmlns="" id="{F72C9F12-11B9-2A53-05DB-16F6BC41BFD0}"/>
                  </a:ext>
                </a:extLst>
              </p:cNvPr>
              <p:cNvCxnSpPr/>
              <p:nvPr/>
            </p:nvCxnSpPr>
            <p:spPr bwMode="auto">
              <a:xfrm>
                <a:off x="2151152" y="2705100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390F73DC-C8F6-0DB5-824B-7775C28BEC44}"/>
              </a:ext>
            </a:extLst>
          </p:cNvPr>
          <p:cNvGrpSpPr/>
          <p:nvPr/>
        </p:nvGrpSpPr>
        <p:grpSpPr>
          <a:xfrm>
            <a:off x="5328621" y="5032636"/>
            <a:ext cx="937929" cy="810478"/>
            <a:chOff x="5557221" y="5032636"/>
            <a:chExt cx="937929" cy="810478"/>
          </a:xfrm>
        </p:grpSpPr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xmlns="" id="{FB10E464-33A3-F2F7-7634-FA9B1793F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7221" y="5190149"/>
              <a:ext cx="50260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40" name="群組 39">
              <a:extLst>
                <a:ext uri="{FF2B5EF4-FFF2-40B4-BE49-F238E27FC236}">
                  <a16:creationId xmlns:a16="http://schemas.microsoft.com/office/drawing/2014/main" xmlns="" id="{DD704673-22E2-246A-EEA9-33E7E8A8FC07}"/>
                </a:ext>
              </a:extLst>
            </p:cNvPr>
            <p:cNvGrpSpPr/>
            <p:nvPr/>
          </p:nvGrpSpPr>
          <p:grpSpPr>
            <a:xfrm>
              <a:off x="5760139" y="5032636"/>
              <a:ext cx="735011" cy="810478"/>
              <a:chOff x="1998664" y="2295823"/>
              <a:chExt cx="735011" cy="810478"/>
            </a:xfrm>
          </p:grpSpPr>
          <p:sp>
            <p:nvSpPr>
              <p:cNvPr id="41" name="Rectangle 4">
                <a:extLst>
                  <a:ext uri="{FF2B5EF4-FFF2-40B4-BE49-F238E27FC236}">
                    <a16:creationId xmlns:a16="http://schemas.microsoft.com/office/drawing/2014/main" xmlns="" id="{8515DABF-1380-46D4-7B74-DC11AA0997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95823"/>
                <a:ext cx="735011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kumimoji="1" lang="zh-CN" altLang="en-US" sz="24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xmlns="" id="{A45C3D59-3F9B-348D-EAC1-FC2FD67E68C2}"/>
                  </a:ext>
                </a:extLst>
              </p:cNvPr>
              <p:cNvCxnSpPr/>
              <p:nvPr/>
            </p:nvCxnSpPr>
            <p:spPr bwMode="auto">
              <a:xfrm>
                <a:off x="2160677" y="2705100"/>
                <a:ext cx="396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97672247-7BA3-2F41-A999-6E0B899FB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1732" y="5207042"/>
            <a:ext cx="154890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$3570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40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5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3" grpId="1" animBg="1"/>
      <p:bldP spid="14" grpId="0"/>
      <p:bldP spid="14" grpId="1"/>
      <p:bldP spid="15" grpId="0"/>
      <p:bldP spid="15" grpId="1"/>
      <p:bldP spid="16" grpId="0" animBg="1"/>
      <p:bldP spid="16" grpId="1" animBg="1"/>
      <p:bldP spid="19" grpId="0" animBg="1"/>
      <p:bldP spid="19" grpId="1" animBg="1"/>
      <p:bldP spid="25" grpId="0"/>
      <p:bldP spid="25" grpId="1"/>
      <p:bldP spid="34" grpId="0"/>
      <p:bldP spid="34" grpId="1"/>
      <p:bldP spid="46" grpId="0"/>
      <p:bldP spid="4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D5668A18-1FB3-4704-91D1-6EDD37333625}"/>
              </a:ext>
            </a:extLst>
          </p:cNvPr>
          <p:cNvSpPr/>
          <p:nvPr/>
        </p:nvSpPr>
        <p:spPr>
          <a:xfrm>
            <a:off x="7420084" y="973839"/>
            <a:ext cx="1008414" cy="702000"/>
          </a:xfrm>
          <a:prstGeom prst="rect">
            <a:avLst/>
          </a:prstGeom>
          <a:solidFill>
            <a:srgbClr val="FFE3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5893D4BA-293C-48F9-BCB5-146C9B9EB4F4}"/>
              </a:ext>
            </a:extLst>
          </p:cNvPr>
          <p:cNvSpPr/>
          <p:nvPr/>
        </p:nvSpPr>
        <p:spPr>
          <a:xfrm>
            <a:off x="4308585" y="975711"/>
            <a:ext cx="1008414" cy="702000"/>
          </a:xfrm>
          <a:prstGeom prst="rect">
            <a:avLst/>
          </a:prstGeom>
          <a:solidFill>
            <a:srgbClr val="DBFF9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F823D355-452D-4734-8DA3-7F8616B64DE2}"/>
              </a:ext>
            </a:extLst>
          </p:cNvPr>
          <p:cNvSpPr/>
          <p:nvPr/>
        </p:nvSpPr>
        <p:spPr>
          <a:xfrm>
            <a:off x="2299858" y="992051"/>
            <a:ext cx="1008414" cy="702000"/>
          </a:xfrm>
          <a:prstGeom prst="rect">
            <a:avLst/>
          </a:prstGeom>
          <a:solidFill>
            <a:srgbClr val="DBFF9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Rectangle 2">
            <a:extLst>
              <a:ext uri="{FF2B5EF4-FFF2-40B4-BE49-F238E27FC236}">
                <a16:creationId xmlns:a16="http://schemas.microsoft.com/office/drawing/2014/main" xmlns="" id="{678BC991-B592-B0D5-666D-2AB08B5A5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5" y="249742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EE87C74-B0AE-B3E0-154F-DF9DB8DA78E1}"/>
              </a:ext>
            </a:extLst>
          </p:cNvPr>
          <p:cNvSpPr txBox="1"/>
          <p:nvPr/>
        </p:nvSpPr>
        <p:spPr>
          <a:xfrm>
            <a:off x="795338" y="1058906"/>
            <a:ext cx="77116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媽媽買了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    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牛肉和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   kg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豬肉，她用了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    kg</a:t>
            </a:r>
          </a:p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肉來做肉丸，還剩肉多少？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369434F4-9506-A2F9-CA2F-A97E19C2FEBD}"/>
              </a:ext>
            </a:extLst>
          </p:cNvPr>
          <p:cNvGrpSpPr/>
          <p:nvPr/>
        </p:nvGrpSpPr>
        <p:grpSpPr>
          <a:xfrm>
            <a:off x="2375596" y="895855"/>
            <a:ext cx="624779" cy="887422"/>
            <a:chOff x="2027239" y="2266876"/>
            <a:chExt cx="624779" cy="8874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71514B5-3A3E-2D0F-60C1-CBF76DC25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rPr>
                <a:t>2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68037DEE-6176-0123-B998-EBAAD5E7727A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19702DA-338E-4FE7-CF9B-C0EEDA1EE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105890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05B5C401-559A-0BD1-314C-B8B64DC0A574}"/>
              </a:ext>
            </a:extLst>
          </p:cNvPr>
          <p:cNvGrpSpPr/>
          <p:nvPr/>
        </p:nvGrpSpPr>
        <p:grpSpPr>
          <a:xfrm>
            <a:off x="4423471" y="895855"/>
            <a:ext cx="624779" cy="887422"/>
            <a:chOff x="2027239" y="2266876"/>
            <a:chExt cx="624779" cy="887422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24BD1B2D-E452-FB0C-1D95-5476D9A38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xmlns="" id="{93AB421C-0595-8544-7952-06D15EEEC88E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xmlns="" id="{C7C1D032-A0D1-6D94-2847-4603ADFEEC47}"/>
              </a:ext>
            </a:extLst>
          </p:cNvPr>
          <p:cNvGrpSpPr/>
          <p:nvPr/>
        </p:nvGrpSpPr>
        <p:grpSpPr>
          <a:xfrm>
            <a:off x="7519096" y="895855"/>
            <a:ext cx="624779" cy="887422"/>
            <a:chOff x="2027239" y="2266876"/>
            <a:chExt cx="624779" cy="887422"/>
          </a:xfrm>
        </p:grpSpPr>
        <p:sp>
          <p:nvSpPr>
            <p:cNvPr id="12" name="Rectangle 4">
              <a:extLst>
                <a:ext uri="{FF2B5EF4-FFF2-40B4-BE49-F238E27FC236}">
                  <a16:creationId xmlns:a16="http://schemas.microsoft.com/office/drawing/2014/main" xmlns="" id="{3171BDB5-6E65-380A-86F5-7949A73EA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xmlns="" id="{6EEABC6B-6FC0-EA10-3E65-E289B8215368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74F3B86A-38AA-6FB6-E9A5-C43115CF257E}"/>
              </a:ext>
            </a:extLst>
          </p:cNvPr>
          <p:cNvSpPr txBox="1"/>
          <p:nvPr/>
        </p:nvSpPr>
        <p:spPr>
          <a:xfrm>
            <a:off x="841465" y="2401067"/>
            <a:ext cx="653538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spcAft>
                <a:spcPts val="24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3    kg			B. </a:t>
            </a:r>
            <a:r>
              <a:rPr lang="nn-NO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   kg</a:t>
            </a:r>
            <a:endParaRPr lang="nn-NO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24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2    kg			D. </a:t>
            </a:r>
            <a:r>
              <a:rPr lang="nn-NO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   kg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AB1F0A18-D082-E070-628A-887A3821A690}"/>
              </a:ext>
            </a:extLst>
          </p:cNvPr>
          <p:cNvGrpSpPr/>
          <p:nvPr/>
        </p:nvGrpSpPr>
        <p:grpSpPr>
          <a:xfrm>
            <a:off x="1450396" y="2237487"/>
            <a:ext cx="624779" cy="887422"/>
            <a:chOff x="2027239" y="2266876"/>
            <a:chExt cx="624779" cy="887422"/>
          </a:xfrm>
        </p:grpSpPr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xmlns="" id="{76C2AA2D-0F94-0D1F-461D-C01447F8A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xmlns="" id="{D0574DCF-A4D0-5498-223E-9C236E0A82E0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6955478C-B59D-1AA7-2515-8BA4FB004AA3}"/>
              </a:ext>
            </a:extLst>
          </p:cNvPr>
          <p:cNvGrpSpPr/>
          <p:nvPr/>
        </p:nvGrpSpPr>
        <p:grpSpPr>
          <a:xfrm>
            <a:off x="5099621" y="2237487"/>
            <a:ext cx="624779" cy="887422"/>
            <a:chOff x="2027239" y="2266876"/>
            <a:chExt cx="624779" cy="887422"/>
          </a:xfrm>
        </p:grpSpPr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xmlns="" id="{DCB698EF-7AA7-A32A-88EB-9E1DABE89D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7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0" name="直線接點 19">
              <a:extLst>
                <a:ext uri="{FF2B5EF4-FFF2-40B4-BE49-F238E27FC236}">
                  <a16:creationId xmlns:a16="http://schemas.microsoft.com/office/drawing/2014/main" xmlns="" id="{DD9CAA74-2276-371D-3B25-7006D4C940C8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1" name="群組 20">
            <a:extLst>
              <a:ext uri="{FF2B5EF4-FFF2-40B4-BE49-F238E27FC236}">
                <a16:creationId xmlns:a16="http://schemas.microsoft.com/office/drawing/2014/main" xmlns="" id="{DB1B9CBE-1F36-3E56-E76A-99B5EABF1A27}"/>
              </a:ext>
            </a:extLst>
          </p:cNvPr>
          <p:cNvGrpSpPr/>
          <p:nvPr/>
        </p:nvGrpSpPr>
        <p:grpSpPr>
          <a:xfrm>
            <a:off x="1470944" y="3052718"/>
            <a:ext cx="624779" cy="887422"/>
            <a:chOff x="2027239" y="2266876"/>
            <a:chExt cx="624779" cy="887422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xmlns="" id="{56677327-D416-B5DD-C69C-C30BDE4BC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3" name="直線接點 22">
              <a:extLst>
                <a:ext uri="{FF2B5EF4-FFF2-40B4-BE49-F238E27FC236}">
                  <a16:creationId xmlns:a16="http://schemas.microsoft.com/office/drawing/2014/main" xmlns="" id="{EC659918-ADF3-E18D-5FED-4766147CBEB2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B0529B4F-8400-6154-2DE8-AAA6BFED37F6}"/>
              </a:ext>
            </a:extLst>
          </p:cNvPr>
          <p:cNvGrpSpPr/>
          <p:nvPr/>
        </p:nvGrpSpPr>
        <p:grpSpPr>
          <a:xfrm>
            <a:off x="5120169" y="3052718"/>
            <a:ext cx="624779" cy="887422"/>
            <a:chOff x="2027239" y="2266876"/>
            <a:chExt cx="624779" cy="887422"/>
          </a:xfrm>
        </p:grpSpPr>
        <p:sp>
          <p:nvSpPr>
            <p:cNvPr id="25" name="Rectangle 4">
              <a:extLst>
                <a:ext uri="{FF2B5EF4-FFF2-40B4-BE49-F238E27FC236}">
                  <a16:creationId xmlns:a16="http://schemas.microsoft.com/office/drawing/2014/main" xmlns="" id="{C312C3A8-C07E-CD4B-1FBB-EA158A9D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xmlns="" id="{AE0A75A0-74A8-4C0E-4756-CEAA43F13F96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D3226F7C-3FCF-030C-9B0C-31DA0374E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802" y="3919038"/>
            <a:ext cx="6336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剩下肉的重量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肉的總重量－用去的肉的重量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7B74396E-737B-4405-9A6B-E057647F0185}"/>
              </a:ext>
            </a:extLst>
          </p:cNvPr>
          <p:cNvGrpSpPr/>
          <p:nvPr/>
        </p:nvGrpSpPr>
        <p:grpSpPr>
          <a:xfrm>
            <a:off x="955175" y="4880850"/>
            <a:ext cx="1800647" cy="887422"/>
            <a:chOff x="2023684" y="4942494"/>
            <a:chExt cx="1800647" cy="887422"/>
          </a:xfrm>
        </p:grpSpPr>
        <p:grpSp>
          <p:nvGrpSpPr>
            <p:cNvPr id="28" name="群組 27">
              <a:extLst>
                <a:ext uri="{FF2B5EF4-FFF2-40B4-BE49-F238E27FC236}">
                  <a16:creationId xmlns:a16="http://schemas.microsoft.com/office/drawing/2014/main" xmlns="" id="{EF1F048A-798E-F9E9-5CE8-8EC74CF0ED86}"/>
                </a:ext>
              </a:extLst>
            </p:cNvPr>
            <p:cNvGrpSpPr/>
            <p:nvPr/>
          </p:nvGrpSpPr>
          <p:grpSpPr>
            <a:xfrm>
              <a:off x="2199640" y="4942494"/>
              <a:ext cx="624779" cy="887422"/>
              <a:chOff x="2027239" y="2266876"/>
              <a:chExt cx="624779" cy="887422"/>
            </a:xfrm>
          </p:grpSpPr>
          <p:sp>
            <p:nvSpPr>
              <p:cNvPr id="29" name="Rectangle 4">
                <a:extLst>
                  <a:ext uri="{FF2B5EF4-FFF2-40B4-BE49-F238E27FC236}">
                    <a16:creationId xmlns:a16="http://schemas.microsoft.com/office/drawing/2014/main" xmlns="" id="{AB435703-2D26-C5D1-03B0-5744F29636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0" name="直線接點 29">
                <a:extLst>
                  <a:ext uri="{FF2B5EF4-FFF2-40B4-BE49-F238E27FC236}">
                    <a16:creationId xmlns:a16="http://schemas.microsoft.com/office/drawing/2014/main" xmlns="" id="{7A119A61-E9A7-972B-CF1D-D673892D9BCF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31" name="群組 30">
              <a:extLst>
                <a:ext uri="{FF2B5EF4-FFF2-40B4-BE49-F238E27FC236}">
                  <a16:creationId xmlns:a16="http://schemas.microsoft.com/office/drawing/2014/main" xmlns="" id="{1E93DF8C-5F8E-8E33-BC71-1B3C934B5A88}"/>
                </a:ext>
              </a:extLst>
            </p:cNvPr>
            <p:cNvGrpSpPr/>
            <p:nvPr/>
          </p:nvGrpSpPr>
          <p:grpSpPr>
            <a:xfrm>
              <a:off x="3199552" y="4942494"/>
              <a:ext cx="624779" cy="887422"/>
              <a:chOff x="2027239" y="2266876"/>
              <a:chExt cx="624779" cy="887422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6CC5CC36-4BB6-85AE-1448-037F79AB8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8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3" name="直線接點 32">
                <a:extLst>
                  <a:ext uri="{FF2B5EF4-FFF2-40B4-BE49-F238E27FC236}">
                    <a16:creationId xmlns:a16="http://schemas.microsoft.com/office/drawing/2014/main" xmlns="" id="{C11C2AD9-4350-7054-37BA-96F05748BADF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xmlns="" id="{26266AA4-0DAB-0C18-BA39-FAEAA4A11EDD}"/>
                </a:ext>
              </a:extLst>
            </p:cNvPr>
            <p:cNvSpPr txBox="1"/>
            <p:nvPr/>
          </p:nvSpPr>
          <p:spPr>
            <a:xfrm>
              <a:off x="2023684" y="5093773"/>
              <a:ext cx="6247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1200"/>
                </a:spcAft>
              </a:pP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xmlns="" id="{9A89FB6D-AD06-B2A5-351D-B187FDFFDEB9}"/>
                </a:ext>
              </a:extLst>
            </p:cNvPr>
            <p:cNvSpPr txBox="1"/>
            <p:nvPr/>
          </p:nvSpPr>
          <p:spPr>
            <a:xfrm>
              <a:off x="2644217" y="5093773"/>
              <a:ext cx="8955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1200"/>
                </a:spcAft>
              </a:pPr>
              <a:r>
                <a: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49" name="群組 48">
            <a:extLst>
              <a:ext uri="{FF2B5EF4-FFF2-40B4-BE49-F238E27FC236}">
                <a16:creationId xmlns:a16="http://schemas.microsoft.com/office/drawing/2014/main" xmlns="" id="{567001EF-EC44-A910-7296-8E309C13119D}"/>
              </a:ext>
            </a:extLst>
          </p:cNvPr>
          <p:cNvGrpSpPr/>
          <p:nvPr/>
        </p:nvGrpSpPr>
        <p:grpSpPr>
          <a:xfrm>
            <a:off x="2588634" y="4880850"/>
            <a:ext cx="1207983" cy="887422"/>
            <a:chOff x="3759883" y="4942494"/>
            <a:chExt cx="1207983" cy="887422"/>
          </a:xfrm>
        </p:grpSpPr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xmlns="" id="{DF2F1169-8517-46F1-17E5-2A8752B1A1B9}"/>
                </a:ext>
              </a:extLst>
            </p:cNvPr>
            <p:cNvGrpSpPr/>
            <p:nvPr/>
          </p:nvGrpSpPr>
          <p:grpSpPr>
            <a:xfrm>
              <a:off x="4343087" y="4942494"/>
              <a:ext cx="624779" cy="887422"/>
              <a:chOff x="2027239" y="2266876"/>
              <a:chExt cx="624779" cy="887422"/>
            </a:xfrm>
          </p:grpSpPr>
          <p:sp>
            <p:nvSpPr>
              <p:cNvPr id="35" name="Rectangle 4">
                <a:extLst>
                  <a:ext uri="{FF2B5EF4-FFF2-40B4-BE49-F238E27FC236}">
                    <a16:creationId xmlns:a16="http://schemas.microsoft.com/office/drawing/2014/main" xmlns="" id="{50AF5B69-A02E-FFC8-CE51-3E826D571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xmlns="" id="{4A5074AF-3627-86DB-DBE4-4199AB059485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9" name="文字方塊 38">
              <a:extLst>
                <a:ext uri="{FF2B5EF4-FFF2-40B4-BE49-F238E27FC236}">
                  <a16:creationId xmlns:a16="http://schemas.microsoft.com/office/drawing/2014/main" xmlns="" id="{839C3E7A-D087-EC89-23E9-14FBF2851A73}"/>
                </a:ext>
              </a:extLst>
            </p:cNvPr>
            <p:cNvSpPr txBox="1"/>
            <p:nvPr/>
          </p:nvSpPr>
          <p:spPr>
            <a:xfrm>
              <a:off x="3759883" y="5093773"/>
              <a:ext cx="8955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1200"/>
                </a:spcAft>
              </a:pPr>
              <a:r>
                <a: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CF09D85D-9880-6B41-B3B2-37F6ED9F5D69}"/>
              </a:ext>
            </a:extLst>
          </p:cNvPr>
          <p:cNvSpPr txBox="1"/>
          <p:nvPr/>
        </p:nvSpPr>
        <p:spPr>
          <a:xfrm>
            <a:off x="852533" y="4414448"/>
            <a:ext cx="2003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還剩肉：</a:t>
            </a:r>
          </a:p>
        </p:txBody>
      </p:sp>
      <p:grpSp>
        <p:nvGrpSpPr>
          <p:cNvPr id="57" name="群組 56">
            <a:extLst>
              <a:ext uri="{FF2B5EF4-FFF2-40B4-BE49-F238E27FC236}">
                <a16:creationId xmlns:a16="http://schemas.microsoft.com/office/drawing/2014/main" xmlns="" id="{C6375F8E-92F6-D19A-50CB-B45B67361FC2}"/>
              </a:ext>
            </a:extLst>
          </p:cNvPr>
          <p:cNvGrpSpPr/>
          <p:nvPr/>
        </p:nvGrpSpPr>
        <p:grpSpPr>
          <a:xfrm>
            <a:off x="3687240" y="4880851"/>
            <a:ext cx="1858791" cy="887422"/>
            <a:chOff x="4098204" y="5004139"/>
            <a:chExt cx="1858791" cy="887422"/>
          </a:xfrm>
        </p:grpSpPr>
        <p:grpSp>
          <p:nvGrpSpPr>
            <p:cNvPr id="52" name="群組 51">
              <a:extLst>
                <a:ext uri="{FF2B5EF4-FFF2-40B4-BE49-F238E27FC236}">
                  <a16:creationId xmlns:a16="http://schemas.microsoft.com/office/drawing/2014/main" xmlns="" id="{34A01C59-2200-5429-3EE1-6FBA8D1DE7A1}"/>
                </a:ext>
              </a:extLst>
            </p:cNvPr>
            <p:cNvGrpSpPr/>
            <p:nvPr/>
          </p:nvGrpSpPr>
          <p:grpSpPr>
            <a:xfrm>
              <a:off x="4619764" y="5004139"/>
              <a:ext cx="624779" cy="887422"/>
              <a:chOff x="2027239" y="2266876"/>
              <a:chExt cx="624779" cy="887422"/>
            </a:xfrm>
          </p:grpSpPr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xmlns="" id="{F66FDE2A-EF1A-81B1-0CD2-B14CAB658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8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55" name="直線接點 54">
                <a:extLst>
                  <a:ext uri="{FF2B5EF4-FFF2-40B4-BE49-F238E27FC236}">
                    <a16:creationId xmlns:a16="http://schemas.microsoft.com/office/drawing/2014/main" xmlns="" id="{F121DABC-322F-4D61-DA70-D3C78CA445B1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xmlns="" id="{ADD80A2D-2869-D358-E2CC-3D770565AE7B}"/>
                </a:ext>
              </a:extLst>
            </p:cNvPr>
            <p:cNvSpPr txBox="1"/>
            <p:nvPr/>
          </p:nvSpPr>
          <p:spPr>
            <a:xfrm>
              <a:off x="4098204" y="5165692"/>
              <a:ext cx="8955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1200"/>
                </a:spcAft>
              </a:pP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r>
                <a:rPr lang="zh-CN" altLang="en-US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xmlns="" id="{057AD023-0831-F9B9-1BC4-0C0D7529C737}"/>
                </a:ext>
              </a:extLst>
            </p:cNvPr>
            <p:cNvSpPr txBox="1"/>
            <p:nvPr/>
          </p:nvSpPr>
          <p:spPr>
            <a:xfrm>
              <a:off x="5061402" y="5153207"/>
              <a:ext cx="8955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1200"/>
                </a:spcAft>
              </a:pPr>
              <a:r>
                <a:rPr lang="en-US" altLang="zh-TW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(kg)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64" name="TextBox 27">
            <a:extLst>
              <a:ext uri="{FF2B5EF4-FFF2-40B4-BE49-F238E27FC236}">
                <a16:creationId xmlns:a16="http://schemas.microsoft.com/office/drawing/2014/main" xmlns="" id="{6687BAB0-BC2F-579A-802A-24C4C2ED3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389" y="246295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6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6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6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6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61" grpId="0" animBg="1"/>
      <p:bldP spid="61" grpId="1" animBg="1"/>
      <p:bldP spid="58" grpId="0" animBg="1"/>
      <p:bldP spid="58" grpId="1" animBg="1"/>
      <p:bldP spid="63" grpId="0" animBg="1"/>
      <p:bldP spid="27" grpId="0" animBg="1"/>
      <p:bldP spid="27" grpId="2" animBg="1"/>
      <p:bldP spid="40" grpId="0"/>
      <p:bldP spid="40" grpId="1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2">
            <a:extLst>
              <a:ext uri="{FF2B5EF4-FFF2-40B4-BE49-F238E27FC236}">
                <a16:creationId xmlns:a16="http://schemas.microsoft.com/office/drawing/2014/main" xmlns="" id="{2DD03E83-98B0-EF92-E982-1C888CA8A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896" y="2805960"/>
            <a:ext cx="360000" cy="360000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742E0EAF-7BFA-F35F-4BAA-CD431F2BB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113" y="280888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E349B500-A081-EC2A-963B-8ECB265EFD8D}"/>
              </a:ext>
            </a:extLst>
          </p:cNvPr>
          <p:cNvSpPr txBox="1"/>
          <p:nvPr/>
        </p:nvSpPr>
        <p:spPr>
          <a:xfrm>
            <a:off x="795338" y="1058906"/>
            <a:ext cx="77116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有水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    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，最多可注滿容量各是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的杯子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多少個？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xmlns="" id="{3F23270B-7AAF-1B35-6EFB-CB0957134302}"/>
              </a:ext>
            </a:extLst>
          </p:cNvPr>
          <p:cNvGrpSpPr/>
          <p:nvPr/>
        </p:nvGrpSpPr>
        <p:grpSpPr>
          <a:xfrm>
            <a:off x="1687227" y="897353"/>
            <a:ext cx="624779" cy="887422"/>
            <a:chOff x="2027239" y="2266876"/>
            <a:chExt cx="624779" cy="887422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xmlns="" id="{EB49D5B6-D6E4-4D8F-D3A9-500196394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239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5" name="直線接點 4">
              <a:extLst>
                <a:ext uri="{FF2B5EF4-FFF2-40B4-BE49-F238E27FC236}">
                  <a16:creationId xmlns:a16="http://schemas.microsoft.com/office/drawing/2014/main" xmlns="" id="{3255BDE5-BE0B-8297-3753-DD932AD8B112}"/>
                </a:ext>
              </a:extLst>
            </p:cNvPr>
            <p:cNvCxnSpPr/>
            <p:nvPr/>
          </p:nvCxnSpPr>
          <p:spPr bwMode="auto">
            <a:xfrm>
              <a:off x="2163673" y="269557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701D09D1-CCD4-641F-EFFF-9E61010EC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105890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9B6A9C6E-2B25-6B28-F3D7-CD2C6AEFA730}"/>
              </a:ext>
            </a:extLst>
          </p:cNvPr>
          <p:cNvGrpSpPr/>
          <p:nvPr/>
        </p:nvGrpSpPr>
        <p:grpSpPr>
          <a:xfrm>
            <a:off x="5919883" y="907627"/>
            <a:ext cx="624779" cy="887422"/>
            <a:chOff x="2058061" y="2266876"/>
            <a:chExt cx="624779" cy="887422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8895225F-3CFA-C0B5-B63F-EDE0F2D5A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061" y="2266876"/>
              <a:ext cx="624779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7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rPr>
                <a:t>10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xmlns="" id="{F699D95B-F62A-69F1-035B-C5C07C3103AF}"/>
                </a:ext>
              </a:extLst>
            </p:cNvPr>
            <p:cNvCxnSpPr/>
            <p:nvPr/>
          </p:nvCxnSpPr>
          <p:spPr bwMode="auto">
            <a:xfrm>
              <a:off x="2132851" y="2695575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E891891D-74DC-8C98-095F-AF07AC80A6E1}"/>
              </a:ext>
            </a:extLst>
          </p:cNvPr>
          <p:cNvSpPr txBox="1"/>
          <p:nvPr/>
        </p:nvSpPr>
        <p:spPr>
          <a:xfrm>
            <a:off x="846708" y="2215441"/>
            <a:ext cx="555142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10				B. 11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12				D. 13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TextBox 27">
            <a:extLst>
              <a:ext uri="{FF2B5EF4-FFF2-40B4-BE49-F238E27FC236}">
                <a16:creationId xmlns:a16="http://schemas.microsoft.com/office/drawing/2014/main" xmlns="" id="{CFAD1F3A-807C-7DC4-4808-B2C5D04E6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1326" y="274777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xmlns="" id="{6CD283C2-D730-2EF3-A3B2-18C519724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188" y="4075823"/>
            <a:ext cx="3033248" cy="83099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ea typeface="標楷體" panose="03000509000000000000" pitchFamily="65" charset="-120"/>
              </a:rPr>
              <a:t>部分學生會</a:t>
            </a:r>
            <a:r>
              <a:rPr lang="zh-TW" altLang="en-US" sz="2400" dirty="0">
                <a:ea typeface="標楷體" panose="03000509000000000000" pitchFamily="65" charset="-120"/>
              </a:rPr>
              <a:t>誤以為水可注滿</a:t>
            </a:r>
            <a:r>
              <a:rPr lang="en-US" altLang="zh-TW" sz="2400" dirty="0">
                <a:ea typeface="標楷體" panose="03000509000000000000" pitchFamily="65" charset="-120"/>
              </a:rPr>
              <a:t>13</a:t>
            </a:r>
            <a:r>
              <a:rPr lang="zh-TW" altLang="en-US" sz="2400" dirty="0">
                <a:ea typeface="標楷體" panose="03000509000000000000" pitchFamily="65" charset="-120"/>
              </a:rPr>
              <a:t>個杯子。</a:t>
            </a:r>
          </a:p>
        </p:txBody>
      </p:sp>
      <p:pic>
        <p:nvPicPr>
          <p:cNvPr id="14" name="Picture 17" descr="常犯錯誤-green">
            <a:extLst>
              <a:ext uri="{FF2B5EF4-FFF2-40B4-BE49-F238E27FC236}">
                <a16:creationId xmlns:a16="http://schemas.microsoft.com/office/drawing/2014/main" xmlns="" id="{21BDBCC0-335D-D93B-9F6F-247B6C92F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112" y="3605923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50">
            <a:extLst>
              <a:ext uri="{FF2B5EF4-FFF2-40B4-BE49-F238E27FC236}">
                <a16:creationId xmlns:a16="http://schemas.microsoft.com/office/drawing/2014/main" xmlns="" id="{FF2546FF-82C1-128B-8E04-1D016F1A9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382" y="4547982"/>
            <a:ext cx="3781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最多可注滿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個杯子。</a:t>
            </a: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DD0E607B-4AB7-3A8F-B398-63C63CCA74C9}"/>
              </a:ext>
            </a:extLst>
          </p:cNvPr>
          <p:cNvGrpSpPr/>
          <p:nvPr/>
        </p:nvGrpSpPr>
        <p:grpSpPr>
          <a:xfrm>
            <a:off x="900696" y="3550684"/>
            <a:ext cx="1614793" cy="887422"/>
            <a:chOff x="1495827" y="3528817"/>
            <a:chExt cx="1614793" cy="887422"/>
          </a:xfrm>
        </p:grpSpPr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xmlns="" id="{00F11A23-A00A-AAC2-337B-AF4420FC8DD4}"/>
                </a:ext>
              </a:extLst>
            </p:cNvPr>
            <p:cNvGrpSpPr/>
            <p:nvPr/>
          </p:nvGrpSpPr>
          <p:grpSpPr>
            <a:xfrm>
              <a:off x="1687226" y="3528817"/>
              <a:ext cx="624779" cy="887422"/>
              <a:chOff x="2027239" y="2266876"/>
              <a:chExt cx="624779" cy="887422"/>
            </a:xfrm>
          </p:grpSpPr>
          <p:sp>
            <p:nvSpPr>
              <p:cNvPr id="35" name="Rectangle 4">
                <a:extLst>
                  <a:ext uri="{FF2B5EF4-FFF2-40B4-BE49-F238E27FC236}">
                    <a16:creationId xmlns:a16="http://schemas.microsoft.com/office/drawing/2014/main" xmlns="" id="{4E261103-88C2-7119-0DB2-BC8425323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xmlns="" id="{9F10B3FE-8607-132C-8F02-3424F6297335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37" name="群組 36">
              <a:extLst>
                <a:ext uri="{FF2B5EF4-FFF2-40B4-BE49-F238E27FC236}">
                  <a16:creationId xmlns:a16="http://schemas.microsoft.com/office/drawing/2014/main" xmlns="" id="{A8EE3D04-0016-6DE2-47F6-02D52AA13964}"/>
                </a:ext>
              </a:extLst>
            </p:cNvPr>
            <p:cNvGrpSpPr/>
            <p:nvPr/>
          </p:nvGrpSpPr>
          <p:grpSpPr>
            <a:xfrm>
              <a:off x="2485841" y="3528817"/>
              <a:ext cx="624779" cy="887422"/>
              <a:chOff x="2058061" y="2266876"/>
              <a:chExt cx="624779" cy="887422"/>
            </a:xfrm>
          </p:grpSpPr>
          <p:sp>
            <p:nvSpPr>
              <p:cNvPr id="38" name="Rectangle 4">
                <a:extLst>
                  <a:ext uri="{FF2B5EF4-FFF2-40B4-BE49-F238E27FC236}">
                    <a16:creationId xmlns:a16="http://schemas.microsoft.com/office/drawing/2014/main" xmlns="" id="{BC25B373-A632-2D66-835C-01DD37FC3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8061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10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9" name="直線接點 38">
                <a:extLst>
                  <a:ext uri="{FF2B5EF4-FFF2-40B4-BE49-F238E27FC236}">
                    <a16:creationId xmlns:a16="http://schemas.microsoft.com/office/drawing/2014/main" xmlns="" id="{E0EA8C7C-744E-6B96-87DF-FFF552137E44}"/>
                  </a:ext>
                </a:extLst>
              </p:cNvPr>
              <p:cNvCxnSpPr/>
              <p:nvPr/>
            </p:nvCxnSpPr>
            <p:spPr bwMode="auto">
              <a:xfrm>
                <a:off x="2132851" y="2695575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0" name="Rectangle 4">
              <a:extLst>
                <a:ext uri="{FF2B5EF4-FFF2-40B4-BE49-F238E27FC236}">
                  <a16:creationId xmlns:a16="http://schemas.microsoft.com/office/drawing/2014/main" xmlns="" id="{2E00746C-2672-84BD-1C23-7421F99C4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827" y="3736292"/>
              <a:ext cx="624779" cy="4898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41" name="Rectangle 4">
              <a:extLst>
                <a:ext uri="{FF2B5EF4-FFF2-40B4-BE49-F238E27FC236}">
                  <a16:creationId xmlns:a16="http://schemas.microsoft.com/office/drawing/2014/main" xmlns="" id="{9A0272F7-1DFA-D0CF-DE3F-028667AE8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0295" y="3726018"/>
              <a:ext cx="726539" cy="4898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÷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154ECBF2-C5AE-641C-038E-730C1E6CF2DA}"/>
              </a:ext>
            </a:extLst>
          </p:cNvPr>
          <p:cNvGrpSpPr/>
          <p:nvPr/>
        </p:nvGrpSpPr>
        <p:grpSpPr>
          <a:xfrm>
            <a:off x="2456374" y="3550684"/>
            <a:ext cx="1345496" cy="887422"/>
            <a:chOff x="3051505" y="3528817"/>
            <a:chExt cx="1345496" cy="887422"/>
          </a:xfrm>
        </p:grpSpPr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xmlns="" id="{E27CBD3F-6FDB-E6DB-5FAC-B66306053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505" y="3736292"/>
              <a:ext cx="1085897" cy="4898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= 12</a:t>
              </a:r>
              <a:endParaRPr kumimoji="1" lang="zh-CN" altLang="en-US" sz="2800" b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43" name="群組 42">
              <a:extLst>
                <a:ext uri="{FF2B5EF4-FFF2-40B4-BE49-F238E27FC236}">
                  <a16:creationId xmlns:a16="http://schemas.microsoft.com/office/drawing/2014/main" xmlns="" id="{A276D4FA-9653-2B9C-6600-0A4223D16482}"/>
                </a:ext>
              </a:extLst>
            </p:cNvPr>
            <p:cNvGrpSpPr/>
            <p:nvPr/>
          </p:nvGrpSpPr>
          <p:grpSpPr>
            <a:xfrm>
              <a:off x="3772222" y="3528817"/>
              <a:ext cx="624779" cy="887422"/>
              <a:chOff x="2027239" y="2266876"/>
              <a:chExt cx="624779" cy="887422"/>
            </a:xfrm>
          </p:grpSpPr>
          <p:sp>
            <p:nvSpPr>
              <p:cNvPr id="44" name="Rectangle 4">
                <a:extLst>
                  <a:ext uri="{FF2B5EF4-FFF2-40B4-BE49-F238E27FC236}">
                    <a16:creationId xmlns:a16="http://schemas.microsoft.com/office/drawing/2014/main" xmlns="" id="{D231D7BF-91BD-AFAE-0C76-E38891188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239" y="2266876"/>
                <a:ext cx="624779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5" name="直線接點 44">
                <a:extLst>
                  <a:ext uri="{FF2B5EF4-FFF2-40B4-BE49-F238E27FC236}">
                    <a16:creationId xmlns:a16="http://schemas.microsoft.com/office/drawing/2014/main" xmlns="" id="{B830F059-D719-E8EA-B37A-096B55082E76}"/>
                  </a:ext>
                </a:extLst>
              </p:cNvPr>
              <p:cNvCxnSpPr/>
              <p:nvPr/>
            </p:nvCxnSpPr>
            <p:spPr bwMode="auto">
              <a:xfrm>
                <a:off x="2163673" y="2695575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xmlns="" id="{06AB6AC9-0EE6-3F51-38B2-5A3B8B4BB79C}"/>
              </a:ext>
            </a:extLst>
          </p:cNvPr>
          <p:cNvCxnSpPr/>
          <p:nvPr/>
        </p:nvCxnSpPr>
        <p:spPr bwMode="auto">
          <a:xfrm>
            <a:off x="944374" y="1696578"/>
            <a:ext cx="151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6" name="直線接點 85">
            <a:extLst>
              <a:ext uri="{FF2B5EF4-FFF2-40B4-BE49-F238E27FC236}">
                <a16:creationId xmlns:a16="http://schemas.microsoft.com/office/drawing/2014/main" xmlns="" id="{177D8428-0A49-DF35-C268-E10EDB0DE201}"/>
              </a:ext>
            </a:extLst>
          </p:cNvPr>
          <p:cNvCxnSpPr>
            <a:cxnSpLocks/>
          </p:cNvCxnSpPr>
          <p:nvPr/>
        </p:nvCxnSpPr>
        <p:spPr bwMode="auto">
          <a:xfrm>
            <a:off x="4561889" y="1725632"/>
            <a:ext cx="32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8" name="直線接點 87">
            <a:extLst>
              <a:ext uri="{FF2B5EF4-FFF2-40B4-BE49-F238E27FC236}">
                <a16:creationId xmlns:a16="http://schemas.microsoft.com/office/drawing/2014/main" xmlns="" id="{E2B5EAB1-7039-526E-FD0E-2DB26780C7B6}"/>
              </a:ext>
            </a:extLst>
          </p:cNvPr>
          <p:cNvCxnSpPr/>
          <p:nvPr/>
        </p:nvCxnSpPr>
        <p:spPr bwMode="auto">
          <a:xfrm>
            <a:off x="3791047" y="1557916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0" name="WordArt 11">
            <a:extLst>
              <a:ext uri="{FF2B5EF4-FFF2-40B4-BE49-F238E27FC236}">
                <a16:creationId xmlns:a16="http://schemas.microsoft.com/office/drawing/2014/main" xmlns="" id="{E1148797-5EC9-850F-4F9B-C99AB201039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43109" y="2716229"/>
            <a:ext cx="836789" cy="57487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259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11" grpId="0" animBg="1"/>
      <p:bldP spid="11" grpId="1" animBg="1"/>
      <p:bldP spid="12" grpId="0"/>
      <p:bldP spid="12" grpId="1"/>
      <p:bldP spid="15" grpId="0"/>
      <p:bldP spid="1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2">
            <a:extLst>
              <a:ext uri="{FF2B5EF4-FFF2-40B4-BE49-F238E27FC236}">
                <a16:creationId xmlns:a16="http://schemas.microsoft.com/office/drawing/2014/main" xmlns="" id="{04BB7B09-9BE0-4321-A09E-C27C1F35A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1726" y="246148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5" name="文字方塊 1">
            <a:extLst>
              <a:ext uri="{FF2B5EF4-FFF2-40B4-BE49-F238E27FC236}">
                <a16:creationId xmlns:a16="http://schemas.microsoft.com/office/drawing/2014/main" xmlns="" id="{4DBA109F-D104-4A19-ACFA-A311868F9E99}"/>
              </a:ext>
            </a:extLst>
          </p:cNvPr>
          <p:cNvSpPr txBox="1"/>
          <p:nvPr/>
        </p:nvSpPr>
        <p:spPr>
          <a:xfrm>
            <a:off x="795338" y="904796"/>
            <a:ext cx="771166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力弘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顆糖果，他將其中的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20%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送給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子淇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再將剩下部分的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50%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送給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軒宇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力弘</a:t>
            </a: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還有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糖果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多少顆？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6" name="Rectangle 4">
            <a:extLst>
              <a:ext uri="{FF2B5EF4-FFF2-40B4-BE49-F238E27FC236}">
                <a16:creationId xmlns:a16="http://schemas.microsoft.com/office/drawing/2014/main" xmlns="" id="{097DF04A-09A2-4028-B9C5-2350ED5CD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7" name="文字方塊 4">
            <a:extLst>
              <a:ext uri="{FF2B5EF4-FFF2-40B4-BE49-F238E27FC236}">
                <a16:creationId xmlns:a16="http://schemas.microsoft.com/office/drawing/2014/main" xmlns="" id="{C71BBAA6-BB89-481E-9EF4-3C581BE04BA0}"/>
              </a:ext>
            </a:extLst>
          </p:cNvPr>
          <p:cNvSpPr txBox="1"/>
          <p:nvPr/>
        </p:nvSpPr>
        <p:spPr>
          <a:xfrm>
            <a:off x="846708" y="2390099"/>
            <a:ext cx="555142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15				B. 12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9				D. 3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8" name="TextBox 27">
            <a:extLst>
              <a:ext uri="{FF2B5EF4-FFF2-40B4-BE49-F238E27FC236}">
                <a16:creationId xmlns:a16="http://schemas.microsoft.com/office/drawing/2014/main" xmlns="" id="{D2425351-A605-4992-8838-13C45E636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275" y="241064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99" name="直線接點 8">
            <a:extLst>
              <a:ext uri="{FF2B5EF4-FFF2-40B4-BE49-F238E27FC236}">
                <a16:creationId xmlns:a16="http://schemas.microsoft.com/office/drawing/2014/main" xmlns="" id="{A78BD10E-2D59-496D-904D-7EE2FE5C26F2}"/>
              </a:ext>
            </a:extLst>
          </p:cNvPr>
          <p:cNvCxnSpPr/>
          <p:nvPr/>
        </p:nvCxnSpPr>
        <p:spPr bwMode="auto">
          <a:xfrm>
            <a:off x="883578" y="1406072"/>
            <a:ext cx="252744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0" name="直線接點 9">
            <a:extLst>
              <a:ext uri="{FF2B5EF4-FFF2-40B4-BE49-F238E27FC236}">
                <a16:creationId xmlns:a16="http://schemas.microsoft.com/office/drawing/2014/main" xmlns="" id="{1658683E-F11F-4B9D-B7AB-DF8B32BD9D66}"/>
              </a:ext>
            </a:extLst>
          </p:cNvPr>
          <p:cNvCxnSpPr/>
          <p:nvPr/>
        </p:nvCxnSpPr>
        <p:spPr bwMode="auto">
          <a:xfrm>
            <a:off x="4479936" y="1406072"/>
            <a:ext cx="32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1" name="直線接點 10">
            <a:extLst>
              <a:ext uri="{FF2B5EF4-FFF2-40B4-BE49-F238E27FC236}">
                <a16:creationId xmlns:a16="http://schemas.microsoft.com/office/drawing/2014/main" xmlns="" id="{C7992500-0476-47DA-882E-7F76953C0F77}"/>
              </a:ext>
            </a:extLst>
          </p:cNvPr>
          <p:cNvCxnSpPr/>
          <p:nvPr/>
        </p:nvCxnSpPr>
        <p:spPr bwMode="auto">
          <a:xfrm>
            <a:off x="1590783" y="1868093"/>
            <a:ext cx="39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13" name="文字方塊 22">
            <a:extLst>
              <a:ext uri="{FF2B5EF4-FFF2-40B4-BE49-F238E27FC236}">
                <a16:creationId xmlns:a16="http://schemas.microsoft.com/office/drawing/2014/main" xmlns="" id="{F2DEE324-15A7-4E14-8352-7C2DAF61F35C}"/>
              </a:ext>
            </a:extLst>
          </p:cNvPr>
          <p:cNvSpPr txBox="1"/>
          <p:nvPr/>
        </p:nvSpPr>
        <p:spPr>
          <a:xfrm>
            <a:off x="1048671" y="4520914"/>
            <a:ext cx="2380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4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力弘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還有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糖果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4" name="文字方塊 23">
            <a:extLst>
              <a:ext uri="{FF2B5EF4-FFF2-40B4-BE49-F238E27FC236}">
                <a16:creationId xmlns:a16="http://schemas.microsoft.com/office/drawing/2014/main" xmlns="" id="{4D25CD32-73BE-4ACE-8383-86063EBDBEC2}"/>
              </a:ext>
            </a:extLst>
          </p:cNvPr>
          <p:cNvSpPr txBox="1"/>
          <p:nvPr/>
        </p:nvSpPr>
        <p:spPr>
          <a:xfrm>
            <a:off x="1110180" y="5033583"/>
            <a:ext cx="2282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(1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0%)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8" name="文字方塊 32">
            <a:extLst>
              <a:ext uri="{FF2B5EF4-FFF2-40B4-BE49-F238E27FC236}">
                <a16:creationId xmlns:a16="http://schemas.microsoft.com/office/drawing/2014/main" xmlns="" id="{4F7C0B6E-AFE5-4136-A597-29EDFFA27003}"/>
              </a:ext>
            </a:extLst>
          </p:cNvPr>
          <p:cNvSpPr txBox="1"/>
          <p:nvPr/>
        </p:nvSpPr>
        <p:spPr>
          <a:xfrm>
            <a:off x="1048671" y="3509408"/>
            <a:ext cx="3243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送給</a:t>
            </a:r>
            <a:r>
              <a:rPr lang="zh-TW" altLang="en-US" sz="24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子淇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後</a:t>
            </a:r>
            <a:r>
              <a:rPr lang="zh-TW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餘下糖果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9" name="文字方塊 33">
            <a:extLst>
              <a:ext uri="{FF2B5EF4-FFF2-40B4-BE49-F238E27FC236}">
                <a16:creationId xmlns:a16="http://schemas.microsoft.com/office/drawing/2014/main" xmlns="" id="{A177B55B-4680-472D-983B-50D046F2FBAF}"/>
              </a:ext>
            </a:extLst>
          </p:cNvPr>
          <p:cNvSpPr txBox="1"/>
          <p:nvPr/>
        </p:nvSpPr>
        <p:spPr>
          <a:xfrm>
            <a:off x="1074904" y="3976030"/>
            <a:ext cx="2203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(1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20%)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0" name="文字方塊 34">
            <a:extLst>
              <a:ext uri="{FF2B5EF4-FFF2-40B4-BE49-F238E27FC236}">
                <a16:creationId xmlns:a16="http://schemas.microsoft.com/office/drawing/2014/main" xmlns="" id="{0A424E6E-8991-4E71-BCB9-DBCCA54B179C}"/>
              </a:ext>
            </a:extLst>
          </p:cNvPr>
          <p:cNvSpPr txBox="1"/>
          <p:nvPr/>
        </p:nvSpPr>
        <p:spPr>
          <a:xfrm>
            <a:off x="3073222" y="4024658"/>
            <a:ext cx="1403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24(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顆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1" name="文字方塊 35">
            <a:extLst>
              <a:ext uri="{FF2B5EF4-FFF2-40B4-BE49-F238E27FC236}">
                <a16:creationId xmlns:a16="http://schemas.microsoft.com/office/drawing/2014/main" xmlns="" id="{82AE6669-7D89-48FE-8523-3211186D1356}"/>
              </a:ext>
            </a:extLst>
          </p:cNvPr>
          <p:cNvSpPr txBox="1"/>
          <p:nvPr/>
        </p:nvSpPr>
        <p:spPr>
          <a:xfrm>
            <a:off x="3073222" y="5041203"/>
            <a:ext cx="1403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12(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顆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12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8" grpId="0"/>
      <p:bldP spid="113" grpId="0"/>
      <p:bldP spid="113" grpId="1"/>
      <p:bldP spid="114" grpId="0"/>
      <p:bldP spid="114" grpId="1"/>
      <p:bldP spid="118" grpId="0"/>
      <p:bldP spid="118" grpId="1"/>
      <p:bldP spid="119" grpId="0"/>
      <p:bldP spid="119" grpId="1"/>
      <p:bldP spid="120" grpId="0"/>
      <p:bldP spid="120" grpId="1"/>
      <p:bldP spid="121" grpId="0"/>
      <p:bldP spid="12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ECEAA0B1-39F2-40B1-81B4-0E35D114E7CD}"/>
              </a:ext>
            </a:extLst>
          </p:cNvPr>
          <p:cNvSpPr/>
          <p:nvPr/>
        </p:nvSpPr>
        <p:spPr>
          <a:xfrm>
            <a:off x="5417856" y="1705464"/>
            <a:ext cx="1008000" cy="396000"/>
          </a:xfrm>
          <a:prstGeom prst="rect">
            <a:avLst/>
          </a:prstGeom>
          <a:solidFill>
            <a:srgbClr val="DBFF9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9BF64C76-26FD-4CA2-960A-3E8B23C58B80}"/>
              </a:ext>
            </a:extLst>
          </p:cNvPr>
          <p:cNvSpPr/>
          <p:nvPr/>
        </p:nvSpPr>
        <p:spPr>
          <a:xfrm>
            <a:off x="2277490" y="3383161"/>
            <a:ext cx="587630" cy="396000"/>
          </a:xfrm>
          <a:prstGeom prst="rect">
            <a:avLst/>
          </a:prstGeom>
          <a:solidFill>
            <a:srgbClr val="DBFF9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5263DF76-2623-4FEA-85F8-02BDEB8FA881}"/>
              </a:ext>
            </a:extLst>
          </p:cNvPr>
          <p:cNvSpPr/>
          <p:nvPr/>
        </p:nvSpPr>
        <p:spPr>
          <a:xfrm>
            <a:off x="2615082" y="4463072"/>
            <a:ext cx="516071" cy="366212"/>
          </a:xfrm>
          <a:prstGeom prst="rect">
            <a:avLst/>
          </a:prstGeom>
          <a:solidFill>
            <a:srgbClr val="FFE3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EA5670EE-9866-19C2-7D38-0516372D1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174" y="4059040"/>
            <a:ext cx="360000" cy="360000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EEBBF25D-C66F-8AC7-E7BA-083BC6645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448" y="456172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10C588CF-E93F-2381-0F2B-768883E54264}"/>
              </a:ext>
            </a:extLst>
          </p:cNvPr>
          <p:cNvSpPr txBox="1"/>
          <p:nvPr/>
        </p:nvSpPr>
        <p:spPr>
          <a:xfrm>
            <a:off x="795337" y="2856886"/>
            <a:ext cx="8184275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友誼廚具店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，顧客每消費滿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$40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可獲百潔布一塊。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樂怡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個碗，她共得百潔布多少塊？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30F6917-E0B0-B6C5-0089-FF587ADB7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2F6AF454-79CC-408D-9049-9AD7AEC83892}"/>
              </a:ext>
            </a:extLst>
          </p:cNvPr>
          <p:cNvSpPr txBox="1"/>
          <p:nvPr/>
        </p:nvSpPr>
        <p:spPr>
          <a:xfrm>
            <a:off x="867256" y="3972323"/>
            <a:ext cx="555142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				B. 3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8				D. 9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0ABD0EA5-2A16-529F-6126-4243CC36D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1599" y="450061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xmlns="" id="{3BDDE736-99C2-82EA-3425-D8011F687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696893"/>
              </p:ext>
            </p:extLst>
          </p:nvPr>
        </p:nvGraphicFramePr>
        <p:xfrm>
          <a:off x="1920600" y="1056402"/>
          <a:ext cx="4860000" cy="17381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60000">
                  <a:extLst>
                    <a:ext uri="{9D8B030D-6E8A-4147-A177-3AD203B41FA5}">
                      <a16:colId xmlns:a16="http://schemas.microsoft.com/office/drawing/2014/main" xmlns="" val="2851909151"/>
                    </a:ext>
                  </a:extLst>
                </a:gridCol>
              </a:tblGrid>
              <a:tr h="452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600" b="0" u="sng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友誼廚具店</a:t>
                      </a:r>
                      <a:endParaRPr lang="zh-CN" altLang="en-US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5870465"/>
                  </a:ext>
                </a:extLst>
              </a:tr>
              <a:tr h="1250483">
                <a:tc>
                  <a:txBody>
                    <a:bodyPr/>
                    <a:lstStyle/>
                    <a:p>
                      <a:pPr marL="108000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每個碗                             </a:t>
                      </a:r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$15.20</a:t>
                      </a:r>
                    </a:p>
                    <a:p>
                      <a:pPr marL="108000">
                        <a:lnSpc>
                          <a:spcPct val="100000"/>
                        </a:lnSpc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每購買一個碗，多送百潔布一塊。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432018"/>
                  </a:ext>
                </a:extLst>
              </a:tr>
            </a:tbl>
          </a:graphicData>
        </a:graphic>
      </p:graphicFrame>
      <p:sp>
        <p:nvSpPr>
          <p:cNvPr id="9" name="Text Box 13">
            <a:extLst>
              <a:ext uri="{FF2B5EF4-FFF2-40B4-BE49-F238E27FC236}">
                <a16:creationId xmlns:a16="http://schemas.microsoft.com/office/drawing/2014/main" xmlns="" id="{38B3432D-7003-2B52-A002-9CA986B6C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929" y="5126232"/>
            <a:ext cx="2997111" cy="83099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只計算消費的金額可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獲得百潔布的數量。</a:t>
            </a:r>
          </a:p>
        </p:txBody>
      </p:sp>
      <p:pic>
        <p:nvPicPr>
          <p:cNvPr id="10" name="Picture 17" descr="常犯錯誤-green">
            <a:extLst>
              <a:ext uri="{FF2B5EF4-FFF2-40B4-BE49-F238E27FC236}">
                <a16:creationId xmlns:a16="http://schemas.microsoft.com/office/drawing/2014/main" xmlns="" id="{DA53A284-6FEE-6C59-4139-74FF5A5B1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579" y="4672692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11">
            <a:extLst>
              <a:ext uri="{FF2B5EF4-FFF2-40B4-BE49-F238E27FC236}">
                <a16:creationId xmlns:a16="http://schemas.microsoft.com/office/drawing/2014/main" xmlns="" id="{9223E356-94D7-2452-A9CB-2525578AE3E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12147" y="3960868"/>
            <a:ext cx="836789" cy="57487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10FBF4FB-6AE8-FFFA-D7A7-D8F0CFC274D9}"/>
              </a:ext>
            </a:extLst>
          </p:cNvPr>
          <p:cNvCxnSpPr/>
          <p:nvPr/>
        </p:nvCxnSpPr>
        <p:spPr bwMode="auto">
          <a:xfrm>
            <a:off x="4089116" y="3353175"/>
            <a:ext cx="45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222E1873-E57A-BEDB-EAA2-423398530F74}"/>
              </a:ext>
            </a:extLst>
          </p:cNvPr>
          <p:cNvCxnSpPr/>
          <p:nvPr/>
        </p:nvCxnSpPr>
        <p:spPr bwMode="auto">
          <a:xfrm>
            <a:off x="2133970" y="2639201"/>
            <a:ext cx="43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C5D6B0CE-751F-4AA8-6E8C-9266DC263F70}"/>
              </a:ext>
            </a:extLst>
          </p:cNvPr>
          <p:cNvCxnSpPr>
            <a:cxnSpLocks/>
          </p:cNvCxnSpPr>
          <p:nvPr/>
        </p:nvCxnSpPr>
        <p:spPr bwMode="auto">
          <a:xfrm>
            <a:off x="1636256" y="3820730"/>
            <a:ext cx="15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D049385D-D58F-5077-794E-1DD8DC3F6BBB}"/>
              </a:ext>
            </a:extLst>
          </p:cNvPr>
          <p:cNvSpPr txBox="1"/>
          <p:nvPr/>
        </p:nvSpPr>
        <p:spPr>
          <a:xfrm>
            <a:off x="5603837" y="4048989"/>
            <a:ext cx="1385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15.2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F57D96BE-2E9D-60A7-4053-57EA4D726D24}"/>
              </a:ext>
            </a:extLst>
          </p:cNvPr>
          <p:cNvSpPr txBox="1"/>
          <p:nvPr/>
        </p:nvSpPr>
        <p:spPr>
          <a:xfrm>
            <a:off x="6614935" y="4048989"/>
            <a:ext cx="959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EFB562CC-BCCB-0E20-4107-40E93A95DF39}"/>
              </a:ext>
            </a:extLst>
          </p:cNvPr>
          <p:cNvSpPr txBox="1"/>
          <p:nvPr/>
        </p:nvSpPr>
        <p:spPr>
          <a:xfrm>
            <a:off x="4923334" y="4949851"/>
            <a:ext cx="4127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消費的金額可獲得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塊百潔布。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F0739E5A-C3E1-BA32-619E-10E0AF4A45A0}"/>
              </a:ext>
            </a:extLst>
          </p:cNvPr>
          <p:cNvSpPr txBox="1"/>
          <p:nvPr/>
        </p:nvSpPr>
        <p:spPr>
          <a:xfrm>
            <a:off x="1945091" y="3981339"/>
            <a:ext cx="2467408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購買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個碗，</a:t>
            </a:r>
            <a:endParaRPr lang="en-US" altLang="zh-CN" sz="24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多送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塊百潔布。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5B8EE2AC-CE90-4152-64C0-7DF5BC17D9BB}"/>
              </a:ext>
            </a:extLst>
          </p:cNvPr>
          <p:cNvSpPr txBox="1"/>
          <p:nvPr/>
        </p:nvSpPr>
        <p:spPr>
          <a:xfrm>
            <a:off x="1945091" y="4829284"/>
            <a:ext cx="2467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她共得百潔布：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EBBB830E-3BFB-86C2-13F6-0BB993F49084}"/>
              </a:ext>
            </a:extLst>
          </p:cNvPr>
          <p:cNvSpPr txBox="1"/>
          <p:nvPr/>
        </p:nvSpPr>
        <p:spPr>
          <a:xfrm>
            <a:off x="1998790" y="5249853"/>
            <a:ext cx="2113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 = 8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塊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4BD0A245-B452-ABE2-489E-24724F18A337}"/>
              </a:ext>
            </a:extLst>
          </p:cNvPr>
          <p:cNvSpPr txBox="1"/>
          <p:nvPr/>
        </p:nvSpPr>
        <p:spPr>
          <a:xfrm>
            <a:off x="6744659" y="2017196"/>
            <a:ext cx="2232161" cy="83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兩種方式都可獲得百潔布。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83A7AF0D-10CE-44C6-82C3-64B5C6820A6C}"/>
              </a:ext>
            </a:extLst>
          </p:cNvPr>
          <p:cNvSpPr/>
          <p:nvPr/>
        </p:nvSpPr>
        <p:spPr>
          <a:xfrm>
            <a:off x="5766072" y="4527075"/>
            <a:ext cx="678094" cy="366212"/>
          </a:xfrm>
          <a:prstGeom prst="rect">
            <a:avLst/>
          </a:prstGeom>
          <a:solidFill>
            <a:srgbClr val="FFE3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87E4EF2A-CB13-150B-9FE5-CE0F5042A29D}"/>
              </a:ext>
            </a:extLst>
          </p:cNvPr>
          <p:cNvSpPr txBox="1"/>
          <p:nvPr/>
        </p:nvSpPr>
        <p:spPr>
          <a:xfrm>
            <a:off x="5391399" y="4471428"/>
            <a:ext cx="2372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2(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塊</a:t>
            </a:r>
            <a:r>
              <a:rPr lang="en-US" altLang="zh-TW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$11.2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8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6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7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6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6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7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5" grpId="0" animBg="1"/>
      <p:bldP spid="35" grpId="1" animBg="1"/>
      <p:bldP spid="30" grpId="0" animBg="1"/>
      <p:bldP spid="30" grpId="1" animBg="1"/>
      <p:bldP spid="11" grpId="0" animBg="1"/>
      <p:bldP spid="5" grpId="0" animBg="1"/>
      <p:bldP spid="5" grpId="1" animBg="1"/>
      <p:bldP spid="6" grpId="0"/>
      <p:bldP spid="6" grpId="1"/>
      <p:bldP spid="22" grpId="0"/>
      <p:bldP spid="22" grpId="1"/>
      <p:bldP spid="22" grpId="2"/>
      <p:bldP spid="24" grpId="0"/>
      <p:bldP spid="24" grpId="1"/>
      <p:bldP spid="24" grpId="2"/>
      <p:bldP spid="26" grpId="0"/>
      <p:bldP spid="26" grpId="1"/>
      <p:bldP spid="26" grpId="2"/>
      <p:bldP spid="27" grpId="0" uiExpand="1" build="p"/>
      <p:bldP spid="27" grpId="1" build="allAtOnce"/>
      <p:bldP spid="28" grpId="0"/>
      <p:bldP spid="28" grpId="1"/>
      <p:bldP spid="29" grpId="0"/>
      <p:bldP spid="29" grpId="1"/>
      <p:bldP spid="34" grpId="0"/>
      <p:bldP spid="34" grpId="1"/>
      <p:bldP spid="33" grpId="0" animBg="1"/>
      <p:bldP spid="33" grpId="1" animBg="1"/>
      <p:bldP spid="33" grpId="2" animBg="1"/>
      <p:bldP spid="25" grpId="0"/>
      <p:bldP spid="25" grpId="1"/>
      <p:bldP spid="25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664EB2F-6733-4D48-4D5C-03B34567D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675" y="250257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62E3AF11-867E-98B5-CA7E-51B9C942026C}"/>
              </a:ext>
            </a:extLst>
          </p:cNvPr>
          <p:cNvSpPr txBox="1"/>
          <p:nvPr/>
        </p:nvSpPr>
        <p:spPr>
          <a:xfrm>
            <a:off x="795338" y="904796"/>
            <a:ext cx="771166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筆盒每個售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，筆記簿每本售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$12.8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傑米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，買了兩本筆記簿後，餘款最多可買筆盒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多少個？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314E32A-FFE7-F520-3613-28DD06B32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E306CD0-43CF-9EB6-1308-BA677B30C5E1}"/>
              </a:ext>
            </a:extLst>
          </p:cNvPr>
          <p:cNvSpPr txBox="1"/>
          <p:nvPr/>
        </p:nvSpPr>
        <p:spPr>
          <a:xfrm>
            <a:off x="846708" y="2420921"/>
            <a:ext cx="555142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3				B. 4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6				D. 7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F2DE7775-F4C2-B117-2B20-B7B2C9657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374" y="245174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8C43EDA7-6E21-D358-2F39-F20DDDB14D75}"/>
              </a:ext>
            </a:extLst>
          </p:cNvPr>
          <p:cNvCxnSpPr/>
          <p:nvPr/>
        </p:nvCxnSpPr>
        <p:spPr bwMode="auto">
          <a:xfrm>
            <a:off x="2072812" y="1869896"/>
            <a:ext cx="28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DAA0C4FE-DEDA-AE85-023C-B1C5557E3180}"/>
              </a:ext>
            </a:extLst>
          </p:cNvPr>
          <p:cNvCxnSpPr>
            <a:cxnSpLocks/>
          </p:cNvCxnSpPr>
          <p:nvPr/>
        </p:nvCxnSpPr>
        <p:spPr bwMode="auto">
          <a:xfrm>
            <a:off x="877530" y="1834384"/>
            <a:ext cx="8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CCE600D7-4DF6-D2C4-639C-FD51B95E8ABA}"/>
              </a:ext>
            </a:extLst>
          </p:cNvPr>
          <p:cNvCxnSpPr>
            <a:cxnSpLocks/>
          </p:cNvCxnSpPr>
          <p:nvPr/>
        </p:nvCxnSpPr>
        <p:spPr bwMode="auto">
          <a:xfrm>
            <a:off x="6999215" y="1416029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98620CED-54AD-54EA-EA9E-B720FC96B3E2}"/>
              </a:ext>
            </a:extLst>
          </p:cNvPr>
          <p:cNvCxnSpPr/>
          <p:nvPr/>
        </p:nvCxnSpPr>
        <p:spPr bwMode="auto">
          <a:xfrm>
            <a:off x="3620955" y="1373220"/>
            <a:ext cx="30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87600DD3-8CA0-52A1-3669-1D41AD9DBEBA}"/>
              </a:ext>
            </a:extLst>
          </p:cNvPr>
          <p:cNvCxnSpPr/>
          <p:nvPr/>
        </p:nvCxnSpPr>
        <p:spPr bwMode="auto">
          <a:xfrm>
            <a:off x="914949" y="1373220"/>
            <a:ext cx="23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912D3DA9-8DD0-E486-8C90-5764A224C544}"/>
              </a:ext>
            </a:extLst>
          </p:cNvPr>
          <p:cNvSpPr txBox="1"/>
          <p:nvPr/>
        </p:nvSpPr>
        <p:spPr>
          <a:xfrm>
            <a:off x="875867" y="5255079"/>
            <a:ext cx="3992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餘款最多可買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個筆盒。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05F00CB4-062C-3FD4-72F6-53677DCF4187}"/>
              </a:ext>
            </a:extLst>
          </p:cNvPr>
          <p:cNvSpPr txBox="1"/>
          <p:nvPr/>
        </p:nvSpPr>
        <p:spPr>
          <a:xfrm>
            <a:off x="875867" y="4718867"/>
            <a:ext cx="274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3(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盒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$19.4 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390EE1B6-AD9F-F4EB-6CAB-FA4EDF0D661E}"/>
              </a:ext>
            </a:extLst>
          </p:cNvPr>
          <p:cNvSpPr txBox="1"/>
          <p:nvPr/>
        </p:nvSpPr>
        <p:spPr>
          <a:xfrm>
            <a:off x="1142199" y="4182655"/>
            <a:ext cx="346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(120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12.8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CA56CF30-28EC-2AC9-0D6A-34C7A375A802}"/>
              </a:ext>
            </a:extLst>
          </p:cNvPr>
          <p:cNvSpPr txBox="1"/>
          <p:nvPr/>
        </p:nvSpPr>
        <p:spPr>
          <a:xfrm>
            <a:off x="875867" y="3646443"/>
            <a:ext cx="345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先找出餘款有多少。</a:t>
            </a:r>
          </a:p>
        </p:txBody>
      </p: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0143577C-58A5-D004-88EA-D39614632732}"/>
              </a:ext>
            </a:extLst>
          </p:cNvPr>
          <p:cNvCxnSpPr>
            <a:cxnSpLocks/>
          </p:cNvCxnSpPr>
          <p:nvPr/>
        </p:nvCxnSpPr>
        <p:spPr bwMode="auto">
          <a:xfrm>
            <a:off x="5260366" y="1861018"/>
            <a:ext cx="278284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文字方塊 24">
            <a:extLst>
              <a:ext uri="{FF2B5EF4-FFF2-40B4-BE49-F238E27FC236}">
                <a16:creationId xmlns:a16="http://schemas.microsoft.com/office/drawing/2014/main" xmlns="" id="{390EE1B6-AD9F-F4EB-6CAB-FA4EDF0D661E}"/>
              </a:ext>
            </a:extLst>
          </p:cNvPr>
          <p:cNvSpPr txBox="1"/>
          <p:nvPr/>
        </p:nvSpPr>
        <p:spPr>
          <a:xfrm>
            <a:off x="3476812" y="4182655"/>
            <a:ext cx="965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22" grpId="0"/>
      <p:bldP spid="22" grpId="1"/>
      <p:bldP spid="24" grpId="0"/>
      <p:bldP spid="24" grpId="1"/>
      <p:bldP spid="25" grpId="0"/>
      <p:bldP spid="25" grpId="1"/>
      <p:bldP spid="28" grpId="0"/>
      <p:bldP spid="28" grpId="1"/>
      <p:bldP spid="30" grpId="0"/>
      <p:bldP spid="3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C2ABC7F4-9F4B-43EF-4F65-BB135D6AE5FE}"/>
              </a:ext>
            </a:extLst>
          </p:cNvPr>
          <p:cNvSpPr txBox="1"/>
          <p:nvPr/>
        </p:nvSpPr>
        <p:spPr>
          <a:xfrm>
            <a:off x="5584102" y="1951732"/>
            <a:ext cx="3728516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b="0" i="0" strike="noStrike" baseline="0" dirty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平行四邊形的周界</a:t>
            </a:r>
            <a:r>
              <a:rPr lang="zh-CN" altLang="en-US" sz="2400" b="0" i="0" strike="noStrike" baseline="0" dirty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等</a:t>
            </a:r>
            <a:r>
              <a:rPr lang="zh-CN" altLang="en-US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於</a:t>
            </a:r>
            <a:endParaRPr lang="en-US" altLang="zh-CN" sz="2400" b="0" i="0" strike="noStrike" baseline="0" dirty="0" smtClean="0">
              <a:solidFill>
                <a:srgbClr val="FF66CC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400" b="0" i="0" strike="noStrike" baseline="0" dirty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圓</a:t>
            </a:r>
            <a:r>
              <a:rPr lang="zh-CN" altLang="en-US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TW" altLang="en-US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</a:t>
            </a:r>
            <a:r>
              <a:rPr lang="zh-CN" altLang="en-US" sz="2400" b="0" i="0" strike="noStrike" baseline="0" dirty="0" smtClean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徑</a:t>
            </a:r>
            <a:r>
              <a:rPr lang="zh-CN" altLang="en-US" sz="2400" b="0" i="0" strike="noStrike" baseline="0" dirty="0">
                <a:solidFill>
                  <a:srgbClr val="FF66CC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的長度。</a:t>
            </a:r>
            <a:endParaRPr lang="zh-CN" altLang="en-US" sz="2400" dirty="0">
              <a:solidFill>
                <a:srgbClr val="FF66CC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65695C21-74A2-B690-2155-D7FB837EE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18" y="486385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2B443A87-7E2A-A94B-92BA-F371518904C5}"/>
              </a:ext>
            </a:extLst>
          </p:cNvPr>
          <p:cNvSpPr txBox="1"/>
          <p:nvPr/>
        </p:nvSpPr>
        <p:spPr>
          <a:xfrm>
            <a:off x="818770" y="2755826"/>
            <a:ext cx="785414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把六個大小相同的圓拼砌，並把所有圓心連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成一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個平行四邊形，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如上圖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所示。如果</a:t>
            </a: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圓的直徑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，平行四邊形的周界是多少？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139989D-E286-EBEA-C279-3FB53ADA9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49" y="275582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751F2867-BF13-D612-D0B6-570A2678C6B1}"/>
              </a:ext>
            </a:extLst>
          </p:cNvPr>
          <p:cNvSpPr txBox="1"/>
          <p:nvPr/>
        </p:nvSpPr>
        <p:spPr>
          <a:xfrm>
            <a:off x="902748" y="4293039"/>
            <a:ext cx="694327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nn-NO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27cm</a:t>
            </a:r>
            <a:r>
              <a:rPr lang="zh-TW" altLang="en-US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</a:t>
            </a:r>
            <a:r>
              <a:rPr lang="nn-NO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36cm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nn-NO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54cm</a:t>
            </a:r>
            <a:r>
              <a:rPr lang="zh-TW" altLang="en-US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</a:t>
            </a:r>
            <a:r>
              <a:rPr lang="nn-NO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63cm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3FB3FE70-22EF-984C-BE37-41C96522C62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14845" y="975924"/>
            <a:ext cx="3426782" cy="1871142"/>
          </a:xfrm>
          <a:prstGeom prst="rect">
            <a:avLst/>
          </a:prstGeom>
        </p:spPr>
      </p:pic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9C4C9251-7BE9-AE11-BF0A-76E8884A29B9}"/>
              </a:ext>
            </a:extLst>
          </p:cNvPr>
          <p:cNvCxnSpPr/>
          <p:nvPr/>
        </p:nvCxnSpPr>
        <p:spPr bwMode="auto">
          <a:xfrm>
            <a:off x="6234529" y="3723593"/>
            <a:ext cx="20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C17ACAAD-186A-0180-3C94-310EEA369E07}"/>
              </a:ext>
            </a:extLst>
          </p:cNvPr>
          <p:cNvCxnSpPr/>
          <p:nvPr/>
        </p:nvCxnSpPr>
        <p:spPr bwMode="auto">
          <a:xfrm>
            <a:off x="902748" y="4177623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B14EE010-FF4C-E730-4138-4986C5DD90B3}"/>
              </a:ext>
            </a:extLst>
          </p:cNvPr>
          <p:cNvSpPr txBox="1"/>
          <p:nvPr/>
        </p:nvSpPr>
        <p:spPr>
          <a:xfrm>
            <a:off x="5657402" y="4357836"/>
            <a:ext cx="113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en-US" altLang="zh-CN" sz="2800" b="0" i="0" strike="noStrike" baseline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27029C28-C633-946F-3253-821988DC8BDB}"/>
              </a:ext>
            </a:extLst>
          </p:cNvPr>
          <p:cNvSpPr txBox="1"/>
          <p:nvPr/>
        </p:nvSpPr>
        <p:spPr>
          <a:xfrm>
            <a:off x="3140731" y="974512"/>
            <a:ext cx="157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直徑</a:t>
            </a: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xmlns="" id="{E715EC89-734C-2C52-A643-5E9B5B49F870}"/>
              </a:ext>
            </a:extLst>
          </p:cNvPr>
          <p:cNvSpPr/>
          <p:nvPr/>
        </p:nvSpPr>
        <p:spPr bwMode="auto">
          <a:xfrm>
            <a:off x="2743777" y="1493887"/>
            <a:ext cx="2368550" cy="828675"/>
          </a:xfrm>
          <a:custGeom>
            <a:avLst/>
            <a:gdLst>
              <a:gd name="connsiteX0" fmla="*/ 0 w 2368550"/>
              <a:gd name="connsiteY0" fmla="*/ 0 h 828675"/>
              <a:gd name="connsiteX1" fmla="*/ 1895475 w 2368550"/>
              <a:gd name="connsiteY1" fmla="*/ 0 h 828675"/>
              <a:gd name="connsiteX2" fmla="*/ 2368550 w 2368550"/>
              <a:gd name="connsiteY2" fmla="*/ 828675 h 828675"/>
              <a:gd name="connsiteX3" fmla="*/ 473075 w 2368550"/>
              <a:gd name="connsiteY3" fmla="*/ 828675 h 828675"/>
              <a:gd name="connsiteX4" fmla="*/ 0 w 2368550"/>
              <a:gd name="connsiteY4" fmla="*/ 0 h 82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8550" h="828675">
                <a:moveTo>
                  <a:pt x="0" y="0"/>
                </a:moveTo>
                <a:lnTo>
                  <a:pt x="1895475" y="0"/>
                </a:lnTo>
                <a:lnTo>
                  <a:pt x="2368550" y="828675"/>
                </a:lnTo>
                <a:lnTo>
                  <a:pt x="473075" y="828675"/>
                </a:lnTo>
                <a:lnTo>
                  <a:pt x="0" y="0"/>
                </a:lnTo>
                <a:close/>
              </a:path>
            </a:pathLst>
          </a:custGeom>
          <a:noFill/>
          <a:ln w="254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4A096DB0-E408-B816-DB21-634CA09C71C4}"/>
              </a:ext>
            </a:extLst>
          </p:cNvPr>
          <p:cNvCxnSpPr>
            <a:cxnSpLocks/>
          </p:cNvCxnSpPr>
          <p:nvPr/>
        </p:nvCxnSpPr>
        <p:spPr bwMode="auto">
          <a:xfrm>
            <a:off x="2280095" y="4177623"/>
            <a:ext cx="282123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1" name="TextBox 27">
            <a:extLst>
              <a:ext uri="{FF2B5EF4-FFF2-40B4-BE49-F238E27FC236}">
                <a16:creationId xmlns:a16="http://schemas.microsoft.com/office/drawing/2014/main" xmlns="" id="{1C8CB736-A075-F4C0-D3A2-8667CACB6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512" y="482550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文字方塊 12">
            <a:extLst>
              <a:ext uri="{FF2B5EF4-FFF2-40B4-BE49-F238E27FC236}">
                <a16:creationId xmlns:a16="http://schemas.microsoft.com/office/drawing/2014/main" xmlns="" id="{821BDCD1-2AC2-43EC-BF28-79C80C8D8BAC}"/>
              </a:ext>
            </a:extLst>
          </p:cNvPr>
          <p:cNvSpPr txBox="1"/>
          <p:nvPr/>
        </p:nvSpPr>
        <p:spPr>
          <a:xfrm>
            <a:off x="6527818" y="4359823"/>
            <a:ext cx="1361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54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2751992" y="1494692"/>
            <a:ext cx="1872762" cy="0"/>
          </a:xfrm>
          <a:custGeom>
            <a:avLst/>
            <a:gdLst>
              <a:gd name="connsiteX0" fmla="*/ 0 w 1872762"/>
              <a:gd name="connsiteY0" fmla="*/ 0 h 0"/>
              <a:gd name="connsiteX1" fmla="*/ 1872762 w 187276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72762">
                <a:moveTo>
                  <a:pt x="0" y="0"/>
                </a:moveTo>
                <a:lnTo>
                  <a:pt x="1872762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任意多边形 22"/>
          <p:cNvSpPr/>
          <p:nvPr/>
        </p:nvSpPr>
        <p:spPr bwMode="auto">
          <a:xfrm rot="3600000">
            <a:off x="4400841" y="1904972"/>
            <a:ext cx="960120" cy="0"/>
          </a:xfrm>
          <a:custGeom>
            <a:avLst/>
            <a:gdLst>
              <a:gd name="connsiteX0" fmla="*/ 0 w 1872762"/>
              <a:gd name="connsiteY0" fmla="*/ 0 h 0"/>
              <a:gd name="connsiteX1" fmla="*/ 1872762 w 187276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72762">
                <a:moveTo>
                  <a:pt x="0" y="0"/>
                </a:moveTo>
                <a:lnTo>
                  <a:pt x="1872762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字方塊 14">
            <a:extLst>
              <a:ext uri="{FF2B5EF4-FFF2-40B4-BE49-F238E27FC236}">
                <a16:creationId xmlns:a16="http://schemas.microsoft.com/office/drawing/2014/main" xmlns="" id="{27029C28-C633-946F-3253-821988DC8BDB}"/>
              </a:ext>
            </a:extLst>
          </p:cNvPr>
          <p:cNvSpPr txBox="1"/>
          <p:nvPr/>
        </p:nvSpPr>
        <p:spPr>
          <a:xfrm>
            <a:off x="4879434" y="1493887"/>
            <a:ext cx="157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直徑</a:t>
            </a:r>
          </a:p>
        </p:txBody>
      </p:sp>
      <p:sp>
        <p:nvSpPr>
          <p:cNvPr id="25" name="任意多边形 24"/>
          <p:cNvSpPr/>
          <p:nvPr/>
        </p:nvSpPr>
        <p:spPr bwMode="auto">
          <a:xfrm>
            <a:off x="3228563" y="2320717"/>
            <a:ext cx="1872762" cy="0"/>
          </a:xfrm>
          <a:custGeom>
            <a:avLst/>
            <a:gdLst>
              <a:gd name="connsiteX0" fmla="*/ 0 w 1872762"/>
              <a:gd name="connsiteY0" fmla="*/ 0 h 0"/>
              <a:gd name="connsiteX1" fmla="*/ 1872762 w 187276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72762">
                <a:moveTo>
                  <a:pt x="0" y="0"/>
                </a:moveTo>
                <a:lnTo>
                  <a:pt x="1872762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字方塊 14">
            <a:extLst>
              <a:ext uri="{FF2B5EF4-FFF2-40B4-BE49-F238E27FC236}">
                <a16:creationId xmlns:a16="http://schemas.microsoft.com/office/drawing/2014/main" xmlns="" id="{27029C28-C633-946F-3253-821988DC8BDB}"/>
              </a:ext>
            </a:extLst>
          </p:cNvPr>
          <p:cNvSpPr txBox="1"/>
          <p:nvPr/>
        </p:nvSpPr>
        <p:spPr>
          <a:xfrm>
            <a:off x="3397133" y="2254298"/>
            <a:ext cx="157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直徑</a:t>
            </a:r>
          </a:p>
        </p:txBody>
      </p:sp>
      <p:sp>
        <p:nvSpPr>
          <p:cNvPr id="27" name="任意多边形 26"/>
          <p:cNvSpPr/>
          <p:nvPr/>
        </p:nvSpPr>
        <p:spPr bwMode="auto">
          <a:xfrm rot="3600000">
            <a:off x="2495141" y="1904971"/>
            <a:ext cx="960120" cy="0"/>
          </a:xfrm>
          <a:custGeom>
            <a:avLst/>
            <a:gdLst>
              <a:gd name="connsiteX0" fmla="*/ 0 w 1872762"/>
              <a:gd name="connsiteY0" fmla="*/ 0 h 0"/>
              <a:gd name="connsiteX1" fmla="*/ 1872762 w 187276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72762">
                <a:moveTo>
                  <a:pt x="0" y="0"/>
                </a:moveTo>
                <a:lnTo>
                  <a:pt x="1872762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字方塊 14">
            <a:extLst>
              <a:ext uri="{FF2B5EF4-FFF2-40B4-BE49-F238E27FC236}">
                <a16:creationId xmlns:a16="http://schemas.microsoft.com/office/drawing/2014/main" xmlns="" id="{27029C28-C633-946F-3253-821988DC8BDB}"/>
              </a:ext>
            </a:extLst>
          </p:cNvPr>
          <p:cNvSpPr txBox="1"/>
          <p:nvPr/>
        </p:nvSpPr>
        <p:spPr>
          <a:xfrm>
            <a:off x="1575137" y="1828938"/>
            <a:ext cx="157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直徑</a:t>
            </a:r>
          </a:p>
        </p:txBody>
      </p:sp>
    </p:spTree>
    <p:extLst>
      <p:ext uri="{BB962C8B-B14F-4D97-AF65-F5344CB8AC3E}">
        <p14:creationId xmlns:p14="http://schemas.microsoft.com/office/powerpoint/2010/main" val="46349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20" grpId="0" animBg="1"/>
      <p:bldP spid="13" grpId="0"/>
      <p:bldP spid="13" grpId="1"/>
      <p:bldP spid="15" grpId="0"/>
      <p:bldP spid="15" grpId="1"/>
      <p:bldP spid="17" grpId="0" animBg="1"/>
      <p:bldP spid="17" grpId="1" animBg="1"/>
      <p:bldP spid="21" grpId="0"/>
      <p:bldP spid="22" grpId="0"/>
      <p:bldP spid="22" grpId="1"/>
      <p:bldP spid="8" grpId="0" animBg="1"/>
      <p:bldP spid="8" grpId="1" animBg="1"/>
      <p:bldP spid="23" grpId="0" animBg="1"/>
      <p:bldP spid="23" grpId="1" animBg="1"/>
      <p:bldP spid="24" grpId="0"/>
      <p:bldP spid="24" grpId="1"/>
      <p:bldP spid="25" grpId="0" animBg="1"/>
      <p:bldP spid="25" grpId="1" animBg="1"/>
      <p:bldP spid="26" grpId="0"/>
      <p:bldP spid="26" grpId="1"/>
      <p:bldP spid="27" grpId="0" animBg="1"/>
      <p:bldP spid="27" grpId="1" animBg="1"/>
      <p:bldP spid="28" grpId="0"/>
      <p:bldP spid="2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考核課題">
            <a:hlinkClick r:id="rId4" action="ppaction://hlinksldjump"/>
            <a:extLst>
              <a:ext uri="{FF2B5EF4-FFF2-40B4-BE49-F238E27FC236}">
                <a16:creationId xmlns:a16="http://schemas.microsoft.com/office/drawing/2014/main" xmlns="" id="{1B0C9437-2537-DDEB-CCD8-CA3C16F05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:a16="http://schemas.microsoft.com/office/drawing/2014/main" xmlns="" id="{9155FE0F-C26D-5E52-4949-A5DF914E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593012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 dirty="0"/>
              <a:t>測驗時間</a:t>
            </a:r>
            <a:r>
              <a:rPr kumimoji="0" lang="zh-TW" altLang="en-US" sz="1800" b="1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 dirty="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矩形 106">
            <a:extLst>
              <a:ext uri="{FF2B5EF4-FFF2-40B4-BE49-F238E27FC236}">
                <a16:creationId xmlns:a16="http://schemas.microsoft.com/office/drawing/2014/main" xmlns="" id="{B138C8CA-8382-A41C-8E8E-7C3995D21F4D}"/>
              </a:ext>
            </a:extLst>
          </p:cNvPr>
          <p:cNvSpPr/>
          <p:nvPr/>
        </p:nvSpPr>
        <p:spPr bwMode="auto">
          <a:xfrm>
            <a:off x="909637" y="2881227"/>
            <a:ext cx="6768000" cy="459719"/>
          </a:xfrm>
          <a:prstGeom prst="rect">
            <a:avLst/>
          </a:prstGeom>
          <a:solidFill>
            <a:srgbClr val="FFFF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93" name="群組 92">
            <a:extLst>
              <a:ext uri="{FF2B5EF4-FFF2-40B4-BE49-F238E27FC236}">
                <a16:creationId xmlns:a16="http://schemas.microsoft.com/office/drawing/2014/main" xmlns="" id="{257A3D53-90A9-FF96-A0C7-B28C80EE9FAF}"/>
              </a:ext>
            </a:extLst>
          </p:cNvPr>
          <p:cNvGrpSpPr/>
          <p:nvPr/>
        </p:nvGrpSpPr>
        <p:grpSpPr>
          <a:xfrm>
            <a:off x="995433" y="978245"/>
            <a:ext cx="7027134" cy="1284072"/>
            <a:chOff x="995433" y="978245"/>
            <a:chExt cx="7027134" cy="1284072"/>
          </a:xfrm>
        </p:grpSpPr>
        <p:grpSp>
          <p:nvGrpSpPr>
            <p:cNvPr id="75" name="群組 74">
              <a:extLst>
                <a:ext uri="{FF2B5EF4-FFF2-40B4-BE49-F238E27FC236}">
                  <a16:creationId xmlns:a16="http://schemas.microsoft.com/office/drawing/2014/main" xmlns="" id="{06515063-11FB-700E-AF36-5AFC25BDA42A}"/>
                </a:ext>
              </a:extLst>
            </p:cNvPr>
            <p:cNvGrpSpPr/>
            <p:nvPr/>
          </p:nvGrpSpPr>
          <p:grpSpPr>
            <a:xfrm>
              <a:off x="995433" y="978245"/>
              <a:ext cx="756000" cy="1008000"/>
              <a:chOff x="995433" y="947765"/>
              <a:chExt cx="756000" cy="1008000"/>
            </a:xfrm>
          </p:grpSpPr>
          <p:sp>
            <p:nvSpPr>
              <p:cNvPr id="8" name="直角三角形 7">
                <a:extLst>
                  <a:ext uri="{FF2B5EF4-FFF2-40B4-BE49-F238E27FC236}">
                    <a16:creationId xmlns:a16="http://schemas.microsoft.com/office/drawing/2014/main" xmlns="" id="{D1CA2020-324A-E783-C0B6-4746DC23CE2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995433" y="947765"/>
                <a:ext cx="756000" cy="1008000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6" name="手繪多邊形: 圖案 15">
                <a:extLst>
                  <a:ext uri="{FF2B5EF4-FFF2-40B4-BE49-F238E27FC236}">
                    <a16:creationId xmlns:a16="http://schemas.microsoft.com/office/drawing/2014/main" xmlns="" id="{CBCC4C74-4A07-E518-95B8-D64A4C65069D}"/>
                  </a:ext>
                </a:extLst>
              </p:cNvPr>
              <p:cNvSpPr/>
              <p:nvPr/>
            </p:nvSpPr>
            <p:spPr bwMode="auto">
              <a:xfrm rot="16200000">
                <a:off x="1661433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79" name="群組 78">
              <a:extLst>
                <a:ext uri="{FF2B5EF4-FFF2-40B4-BE49-F238E27FC236}">
                  <a16:creationId xmlns:a16="http://schemas.microsoft.com/office/drawing/2014/main" xmlns="" id="{8997F942-0ADD-6E47-F8A1-AB0301A84673}"/>
                </a:ext>
              </a:extLst>
            </p:cNvPr>
            <p:cNvGrpSpPr/>
            <p:nvPr/>
          </p:nvGrpSpPr>
          <p:grpSpPr>
            <a:xfrm>
              <a:off x="6510567" y="978245"/>
              <a:ext cx="1512000" cy="1008000"/>
              <a:chOff x="6510567" y="947765"/>
              <a:chExt cx="1512000" cy="1008000"/>
            </a:xfrm>
          </p:grpSpPr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xmlns="" id="{DAE261B3-238F-7D61-00D5-DAF50947328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510567" y="947765"/>
                <a:ext cx="1512000" cy="1008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9" name="手繪多邊形: 圖案 18">
                <a:extLst>
                  <a:ext uri="{FF2B5EF4-FFF2-40B4-BE49-F238E27FC236}">
                    <a16:creationId xmlns:a16="http://schemas.microsoft.com/office/drawing/2014/main" xmlns="" id="{85019EB3-661C-31AE-892A-24C6746E5BEB}"/>
                  </a:ext>
                </a:extLst>
              </p:cNvPr>
              <p:cNvSpPr/>
              <p:nvPr/>
            </p:nvSpPr>
            <p:spPr bwMode="auto">
              <a:xfrm rot="16200000">
                <a:off x="7932567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手繪多邊形: 圖案 19">
                <a:extLst>
                  <a:ext uri="{FF2B5EF4-FFF2-40B4-BE49-F238E27FC236}">
                    <a16:creationId xmlns:a16="http://schemas.microsoft.com/office/drawing/2014/main" xmlns="" id="{72FF9EEB-D44B-5990-2EFB-B1549A06C999}"/>
                  </a:ext>
                </a:extLst>
              </p:cNvPr>
              <p:cNvSpPr/>
              <p:nvPr/>
            </p:nvSpPr>
            <p:spPr bwMode="auto">
              <a:xfrm>
                <a:off x="6510567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手繪多邊形: 圖案 20">
                <a:extLst>
                  <a:ext uri="{FF2B5EF4-FFF2-40B4-BE49-F238E27FC236}">
                    <a16:creationId xmlns:a16="http://schemas.microsoft.com/office/drawing/2014/main" xmlns="" id="{9E6232E7-530E-49B2-F4C6-044A856CEFEC}"/>
                  </a:ext>
                </a:extLst>
              </p:cNvPr>
              <p:cNvSpPr/>
              <p:nvPr/>
            </p:nvSpPr>
            <p:spPr bwMode="auto">
              <a:xfrm rot="5400000">
                <a:off x="6510567" y="947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手繪多邊形: 圖案 21">
                <a:extLst>
                  <a:ext uri="{FF2B5EF4-FFF2-40B4-BE49-F238E27FC236}">
                    <a16:creationId xmlns:a16="http://schemas.microsoft.com/office/drawing/2014/main" xmlns="" id="{AC0A0FFE-E8C1-EBBD-306A-9DA887AB4F53}"/>
                  </a:ext>
                </a:extLst>
              </p:cNvPr>
              <p:cNvSpPr/>
              <p:nvPr/>
            </p:nvSpPr>
            <p:spPr bwMode="auto">
              <a:xfrm rot="10800000">
                <a:off x="7932567" y="947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xmlns="" id="{477537CA-0130-4D03-B607-A37E46FD9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371" y="1923763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5" name="Rectangle 4">
              <a:extLst>
                <a:ext uri="{FF2B5EF4-FFF2-40B4-BE49-F238E27FC236}">
                  <a16:creationId xmlns:a16="http://schemas.microsoft.com/office/drawing/2014/main" xmlns="" id="{69ED1136-AB86-E0B7-A447-E5CD93A36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9473" y="1923763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0CF7FB75-8ABA-A201-334D-BA9C7EE74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0957" y="1923763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7" name="Rectangle 4">
              <a:extLst>
                <a:ext uri="{FF2B5EF4-FFF2-40B4-BE49-F238E27FC236}">
                  <a16:creationId xmlns:a16="http://schemas.microsoft.com/office/drawing/2014/main" xmlns="" id="{64E0C47D-228F-5E91-6063-EFE761980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040" y="1293572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xmlns="" id="{A93F042F-EE6F-5728-6591-7DA3CBB57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418" y="1923763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xmlns="" id="{60E0EB38-FE31-BFEC-B144-FC95DCAFB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5576" y="1923763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6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xmlns="" id="{30E9CC19-A2DF-25E6-EDB2-E79EF316B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034" y="1293572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DB2EB8F3-F8CD-AF82-F705-0EC0190D4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6442" y="1293572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2" name="Rectangle 4">
              <a:extLst>
                <a:ext uri="{FF2B5EF4-FFF2-40B4-BE49-F238E27FC236}">
                  <a16:creationId xmlns:a16="http://schemas.microsoft.com/office/drawing/2014/main" xmlns="" id="{B8AE9496-BD1D-4ABD-6866-1140C736D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9518" y="1293572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FF207DE3-8C8B-B7B1-C416-9FCE87E6B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1849" y="1293572"/>
              <a:ext cx="71039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en-US" altLang="zh-TW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cm</a:t>
              </a:r>
              <a:endParaRPr kumimoji="1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77" name="群組 76">
              <a:extLst>
                <a:ext uri="{FF2B5EF4-FFF2-40B4-BE49-F238E27FC236}">
                  <a16:creationId xmlns:a16="http://schemas.microsoft.com/office/drawing/2014/main" xmlns="" id="{7C863480-D4C1-DDC3-E012-C411BC394BEA}"/>
                </a:ext>
              </a:extLst>
            </p:cNvPr>
            <p:cNvGrpSpPr/>
            <p:nvPr/>
          </p:nvGrpSpPr>
          <p:grpSpPr>
            <a:xfrm>
              <a:off x="2168477" y="978245"/>
              <a:ext cx="756000" cy="1008000"/>
              <a:chOff x="2168477" y="947765"/>
              <a:chExt cx="756000" cy="1008000"/>
            </a:xfrm>
          </p:grpSpPr>
          <p:sp>
            <p:nvSpPr>
              <p:cNvPr id="61" name="直角三角形 60">
                <a:extLst>
                  <a:ext uri="{FF2B5EF4-FFF2-40B4-BE49-F238E27FC236}">
                    <a16:creationId xmlns:a16="http://schemas.microsoft.com/office/drawing/2014/main" xmlns="" id="{21BD3B86-F7BE-F603-A261-3A352D64C36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168477" y="947765"/>
                <a:ext cx="756000" cy="1008000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2" name="手繪多邊形: 圖案 61">
                <a:extLst>
                  <a:ext uri="{FF2B5EF4-FFF2-40B4-BE49-F238E27FC236}">
                    <a16:creationId xmlns:a16="http://schemas.microsoft.com/office/drawing/2014/main" xmlns="" id="{32A15716-935E-F5D4-0871-1D9F324198CE}"/>
                  </a:ext>
                </a:extLst>
              </p:cNvPr>
              <p:cNvSpPr/>
              <p:nvPr/>
            </p:nvSpPr>
            <p:spPr bwMode="auto">
              <a:xfrm rot="16200000">
                <a:off x="2834477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76" name="群組 75">
              <a:extLst>
                <a:ext uri="{FF2B5EF4-FFF2-40B4-BE49-F238E27FC236}">
                  <a16:creationId xmlns:a16="http://schemas.microsoft.com/office/drawing/2014/main" xmlns="" id="{5BD20862-CC5C-FCC5-F3F2-6929A66038F0}"/>
                </a:ext>
              </a:extLst>
            </p:cNvPr>
            <p:cNvGrpSpPr/>
            <p:nvPr/>
          </p:nvGrpSpPr>
          <p:grpSpPr>
            <a:xfrm>
              <a:off x="4019700" y="978245"/>
              <a:ext cx="756000" cy="1008000"/>
              <a:chOff x="4019700" y="947765"/>
              <a:chExt cx="756000" cy="1008000"/>
            </a:xfrm>
          </p:grpSpPr>
          <p:sp>
            <p:nvSpPr>
              <p:cNvPr id="64" name="直角三角形 63">
                <a:extLst>
                  <a:ext uri="{FF2B5EF4-FFF2-40B4-BE49-F238E27FC236}">
                    <a16:creationId xmlns:a16="http://schemas.microsoft.com/office/drawing/2014/main" xmlns="" id="{52EC4288-3F10-89AD-877E-6FE74FE09D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700" y="947765"/>
                <a:ext cx="756000" cy="1008000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5" name="手繪多邊形: 圖案 64">
                <a:extLst>
                  <a:ext uri="{FF2B5EF4-FFF2-40B4-BE49-F238E27FC236}">
                    <a16:creationId xmlns:a16="http://schemas.microsoft.com/office/drawing/2014/main" xmlns="" id="{23F2E82E-DE74-3EAD-00BF-FE623EBC55A5}"/>
                  </a:ext>
                </a:extLst>
              </p:cNvPr>
              <p:cNvSpPr/>
              <p:nvPr/>
            </p:nvSpPr>
            <p:spPr bwMode="auto">
              <a:xfrm rot="5400000" flipH="1">
                <a:off x="4019700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78" name="群組 77">
              <a:extLst>
                <a:ext uri="{FF2B5EF4-FFF2-40B4-BE49-F238E27FC236}">
                  <a16:creationId xmlns:a16="http://schemas.microsoft.com/office/drawing/2014/main" xmlns="" id="{6C928A98-9B60-5D9F-B301-B587BAE42C5E}"/>
                </a:ext>
              </a:extLst>
            </p:cNvPr>
            <p:cNvGrpSpPr/>
            <p:nvPr/>
          </p:nvGrpSpPr>
          <p:grpSpPr>
            <a:xfrm>
              <a:off x="5253703" y="978245"/>
              <a:ext cx="756000" cy="1008000"/>
              <a:chOff x="5253703" y="947765"/>
              <a:chExt cx="756000" cy="1008000"/>
            </a:xfrm>
          </p:grpSpPr>
          <p:sp>
            <p:nvSpPr>
              <p:cNvPr id="67" name="直角三角形 66">
                <a:extLst>
                  <a:ext uri="{FF2B5EF4-FFF2-40B4-BE49-F238E27FC236}">
                    <a16:creationId xmlns:a16="http://schemas.microsoft.com/office/drawing/2014/main" xmlns="" id="{D99793E0-746A-682F-5139-8C31F2D54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3703" y="947765"/>
                <a:ext cx="756000" cy="1008000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68" name="手繪多邊形: 圖案 67">
                <a:extLst>
                  <a:ext uri="{FF2B5EF4-FFF2-40B4-BE49-F238E27FC236}">
                    <a16:creationId xmlns:a16="http://schemas.microsoft.com/office/drawing/2014/main" xmlns="" id="{370A7B64-D6BB-2D4B-0C38-D1AC8ED5236A}"/>
                  </a:ext>
                </a:extLst>
              </p:cNvPr>
              <p:cNvSpPr/>
              <p:nvPr/>
            </p:nvSpPr>
            <p:spPr bwMode="auto">
              <a:xfrm rot="5400000" flipH="1">
                <a:off x="5253703" y="1865765"/>
                <a:ext cx="90000" cy="90000"/>
              </a:xfrm>
              <a:custGeom>
                <a:avLst/>
                <a:gdLst>
                  <a:gd name="connsiteX0" fmla="*/ 0 w 159799"/>
                  <a:gd name="connsiteY0" fmla="*/ 0 h 213064"/>
                  <a:gd name="connsiteX1" fmla="*/ 159799 w 159799"/>
                  <a:gd name="connsiteY1" fmla="*/ 0 h 213064"/>
                  <a:gd name="connsiteX2" fmla="*/ 159799 w 159799"/>
                  <a:gd name="connsiteY2" fmla="*/ 213064 h 21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9799" h="213064">
                    <a:moveTo>
                      <a:pt x="0" y="0"/>
                    </a:moveTo>
                    <a:lnTo>
                      <a:pt x="159799" y="0"/>
                    </a:lnTo>
                    <a:lnTo>
                      <a:pt x="159799" y="213064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4" name="Rectangle 2">
            <a:extLst>
              <a:ext uri="{FF2B5EF4-FFF2-40B4-BE49-F238E27FC236}">
                <a16:creationId xmlns:a16="http://schemas.microsoft.com/office/drawing/2014/main" xmlns="" id="{476A04BC-097E-4E87-12D0-2A5B9EB19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3" y="402088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6FCE3ADE-7074-73D2-F899-33E81D781700}"/>
              </a:ext>
            </a:extLst>
          </p:cNvPr>
          <p:cNvSpPr txBox="1"/>
          <p:nvPr/>
        </p:nvSpPr>
        <p:spPr>
          <a:xfrm>
            <a:off x="795338" y="2290392"/>
            <a:ext cx="771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同時使用以上五個圖形，可組成以下哪些圖形？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7DEC318-A374-F456-6E27-4226CDE47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3C2F2BD9-F953-6DB9-32D8-E74D6551D5C6}"/>
              </a:ext>
            </a:extLst>
          </p:cNvPr>
          <p:cNvSpPr txBox="1"/>
          <p:nvPr/>
        </p:nvSpPr>
        <p:spPr>
          <a:xfrm>
            <a:off x="852488" y="2845367"/>
            <a:ext cx="7362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kumimoji="1" lang="en-US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正方形        </a:t>
            </a:r>
            <a:r>
              <a:rPr kumimoji="1" lang="en-US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三角形        </a:t>
            </a:r>
            <a:r>
              <a:rPr kumimoji="1" lang="en-US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III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平行四邊形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43E8D3F-CCB1-7983-6FFF-0A5AA2B52AB8}"/>
              </a:ext>
            </a:extLst>
          </p:cNvPr>
          <p:cNvSpPr txBox="1"/>
          <p:nvPr/>
        </p:nvSpPr>
        <p:spPr>
          <a:xfrm>
            <a:off x="853709" y="3446062"/>
            <a:ext cx="291819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III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III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zh-TW" altLang="nn-NO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kumimoji="1" lang="nn-NO" altLang="zh-TW" sz="2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III</a:t>
            </a:r>
            <a:endParaRPr kumimoji="1" lang="zh-CN" altLang="en-US" sz="28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5" name="TextBox 27">
            <a:extLst>
              <a:ext uri="{FF2B5EF4-FFF2-40B4-BE49-F238E27FC236}">
                <a16:creationId xmlns:a16="http://schemas.microsoft.com/office/drawing/2014/main" xmlns="" id="{A5F506BE-153E-49CB-B60A-91F5DE0BB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976" y="396688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0" name="直角三角形 69">
            <a:extLst>
              <a:ext uri="{FF2B5EF4-FFF2-40B4-BE49-F238E27FC236}">
                <a16:creationId xmlns:a16="http://schemas.microsoft.com/office/drawing/2014/main" xmlns="" id="{B6F050F7-7F82-7ACB-F801-7BCAC7D8FEA5}"/>
              </a:ext>
            </a:extLst>
          </p:cNvPr>
          <p:cNvSpPr>
            <a:spLocks noChangeAspect="1"/>
          </p:cNvSpPr>
          <p:nvPr/>
        </p:nvSpPr>
        <p:spPr bwMode="auto">
          <a:xfrm>
            <a:off x="4019700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1" name="直角三角形 70">
            <a:extLst>
              <a:ext uri="{FF2B5EF4-FFF2-40B4-BE49-F238E27FC236}">
                <a16:creationId xmlns:a16="http://schemas.microsoft.com/office/drawing/2014/main" xmlns="" id="{217D2284-C084-2F8E-75AE-372398160A4A}"/>
              </a:ext>
            </a:extLst>
          </p:cNvPr>
          <p:cNvSpPr>
            <a:spLocks noChangeAspect="1"/>
          </p:cNvSpPr>
          <p:nvPr/>
        </p:nvSpPr>
        <p:spPr bwMode="auto">
          <a:xfrm>
            <a:off x="5253703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直角三角形 71">
            <a:extLst>
              <a:ext uri="{FF2B5EF4-FFF2-40B4-BE49-F238E27FC236}">
                <a16:creationId xmlns:a16="http://schemas.microsoft.com/office/drawing/2014/main" xmlns="" id="{FC6CD492-5201-C2BF-6A94-73FE4129C884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2168477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3" name="直角三角形 72">
            <a:extLst>
              <a:ext uri="{FF2B5EF4-FFF2-40B4-BE49-F238E27FC236}">
                <a16:creationId xmlns:a16="http://schemas.microsoft.com/office/drawing/2014/main" xmlns="" id="{1D9A7FC4-735D-2E2A-EC8D-BCFDB4E5E683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95433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xmlns="" id="{AF6F6EF5-FEFD-9DB0-BA6D-8EBA89D677C7}"/>
              </a:ext>
            </a:extLst>
          </p:cNvPr>
          <p:cNvSpPr>
            <a:spLocks noChangeAspect="1"/>
          </p:cNvSpPr>
          <p:nvPr/>
        </p:nvSpPr>
        <p:spPr bwMode="auto">
          <a:xfrm>
            <a:off x="6510567" y="978245"/>
            <a:ext cx="1512000" cy="1008000"/>
          </a:xfrm>
          <a:prstGeom prst="rect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3" name="文字方塊 82">
            <a:extLst>
              <a:ext uri="{FF2B5EF4-FFF2-40B4-BE49-F238E27FC236}">
                <a16:creationId xmlns:a16="http://schemas.microsoft.com/office/drawing/2014/main" xmlns="" id="{10C87943-6811-1B91-5A05-EA64D5CE3498}"/>
              </a:ext>
            </a:extLst>
          </p:cNvPr>
          <p:cNvSpPr txBox="1"/>
          <p:nvPr/>
        </p:nvSpPr>
        <p:spPr>
          <a:xfrm>
            <a:off x="3011828" y="3453554"/>
            <a:ext cx="527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留意各邊的長度，嘗試拼出以上圖形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84" name="Rectangle 4">
            <a:extLst>
              <a:ext uri="{FF2B5EF4-FFF2-40B4-BE49-F238E27FC236}">
                <a16:creationId xmlns:a16="http://schemas.microsoft.com/office/drawing/2014/main" xmlns="" id="{B201742D-6F35-47E7-6E73-1EB07D558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57416"/>
            <a:ext cx="71039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73B3D3AD-DE19-2211-6153-57213EB66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427" y="4877444"/>
            <a:ext cx="71039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xmlns="" id="{7B63CB0B-8824-FE25-09F3-E5EAFDDBF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9222" y="5532235"/>
            <a:ext cx="71039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221A400F-295A-F2E9-C50D-281B40AC1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3137" y="3840903"/>
            <a:ext cx="71039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7044F20C-02C6-0550-B178-9F8F1AF56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5423" y="3264725"/>
            <a:ext cx="710391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3cm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xmlns="" id="{6A9E44B7-EA75-2E2B-FF53-1A89C615B2B2}"/>
              </a:ext>
            </a:extLst>
          </p:cNvPr>
          <p:cNvSpPr txBox="1"/>
          <p:nvPr/>
        </p:nvSpPr>
        <p:spPr>
          <a:xfrm>
            <a:off x="6132711" y="5121855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0" name="文字方塊 89">
            <a:extLst>
              <a:ext uri="{FF2B5EF4-FFF2-40B4-BE49-F238E27FC236}">
                <a16:creationId xmlns:a16="http://schemas.microsoft.com/office/drawing/2014/main" xmlns="" id="{B6D0BF8C-C1CC-6C23-CEE3-BCBC95E05B78}"/>
              </a:ext>
            </a:extLst>
          </p:cNvPr>
          <p:cNvSpPr txBox="1"/>
          <p:nvPr/>
        </p:nvSpPr>
        <p:spPr>
          <a:xfrm>
            <a:off x="569004" y="2833234"/>
            <a:ext cx="4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1" name="文字方塊 90">
            <a:extLst>
              <a:ext uri="{FF2B5EF4-FFF2-40B4-BE49-F238E27FC236}">
                <a16:creationId xmlns:a16="http://schemas.microsoft.com/office/drawing/2014/main" xmlns="" id="{13597011-0639-5338-9E9D-AE9B447E8A1F}"/>
              </a:ext>
            </a:extLst>
          </p:cNvPr>
          <p:cNvSpPr txBox="1"/>
          <p:nvPr/>
        </p:nvSpPr>
        <p:spPr>
          <a:xfrm>
            <a:off x="2685577" y="2854273"/>
            <a:ext cx="529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文字方塊 91">
            <a:extLst>
              <a:ext uri="{FF2B5EF4-FFF2-40B4-BE49-F238E27FC236}">
                <a16:creationId xmlns:a16="http://schemas.microsoft.com/office/drawing/2014/main" xmlns="" id="{B271DD50-DABF-F1C3-D20D-648BCE930702}"/>
              </a:ext>
            </a:extLst>
          </p:cNvPr>
          <p:cNvSpPr txBox="1"/>
          <p:nvPr/>
        </p:nvSpPr>
        <p:spPr>
          <a:xfrm>
            <a:off x="4953449" y="2881227"/>
            <a:ext cx="529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4" name="直角三角形 93">
            <a:extLst>
              <a:ext uri="{FF2B5EF4-FFF2-40B4-BE49-F238E27FC236}">
                <a16:creationId xmlns:a16="http://schemas.microsoft.com/office/drawing/2014/main" xmlns="" id="{6D709E24-AAB5-80AB-B9F6-F0BA10E1DF19}"/>
              </a:ext>
            </a:extLst>
          </p:cNvPr>
          <p:cNvSpPr>
            <a:spLocks noChangeAspect="1"/>
          </p:cNvSpPr>
          <p:nvPr/>
        </p:nvSpPr>
        <p:spPr bwMode="auto">
          <a:xfrm>
            <a:off x="4019700" y="984197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5" name="直角三角形 94">
            <a:extLst>
              <a:ext uri="{FF2B5EF4-FFF2-40B4-BE49-F238E27FC236}">
                <a16:creationId xmlns:a16="http://schemas.microsoft.com/office/drawing/2014/main" xmlns="" id="{E07FD8D4-8CB0-AF6D-2453-BAC24158E2E0}"/>
              </a:ext>
            </a:extLst>
          </p:cNvPr>
          <p:cNvSpPr>
            <a:spLocks noChangeAspect="1"/>
          </p:cNvSpPr>
          <p:nvPr/>
        </p:nvSpPr>
        <p:spPr bwMode="auto">
          <a:xfrm>
            <a:off x="5253703" y="984197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6" name="直角三角形 95">
            <a:extLst>
              <a:ext uri="{FF2B5EF4-FFF2-40B4-BE49-F238E27FC236}">
                <a16:creationId xmlns:a16="http://schemas.microsoft.com/office/drawing/2014/main" xmlns="" id="{7D5B3498-78C4-A551-0EF6-C82C4C499E9F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2168477" y="984197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7" name="直角三角形 96">
            <a:extLst>
              <a:ext uri="{FF2B5EF4-FFF2-40B4-BE49-F238E27FC236}">
                <a16:creationId xmlns:a16="http://schemas.microsoft.com/office/drawing/2014/main" xmlns="" id="{BFCED8DB-D239-C25C-39BF-2E7383318946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95433" y="984197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8" name="矩形 97">
            <a:extLst>
              <a:ext uri="{FF2B5EF4-FFF2-40B4-BE49-F238E27FC236}">
                <a16:creationId xmlns:a16="http://schemas.microsoft.com/office/drawing/2014/main" xmlns="" id="{DA7B83CA-7CB6-11F2-74E6-AC5B17220154}"/>
              </a:ext>
            </a:extLst>
          </p:cNvPr>
          <p:cNvSpPr>
            <a:spLocks noChangeAspect="1"/>
          </p:cNvSpPr>
          <p:nvPr/>
        </p:nvSpPr>
        <p:spPr bwMode="auto">
          <a:xfrm>
            <a:off x="6510567" y="984197"/>
            <a:ext cx="1512000" cy="1008000"/>
          </a:xfrm>
          <a:prstGeom prst="rect">
            <a:avLst/>
          </a:prstGeom>
          <a:noFill/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xmlns="" id="{9D3928C0-E1A8-F3C0-7E63-3704FD6B3FCD}"/>
              </a:ext>
            </a:extLst>
          </p:cNvPr>
          <p:cNvSpPr txBox="1"/>
          <p:nvPr/>
        </p:nvSpPr>
        <p:spPr>
          <a:xfrm>
            <a:off x="6932203" y="4541987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1" name="直角三角形 100">
            <a:extLst>
              <a:ext uri="{FF2B5EF4-FFF2-40B4-BE49-F238E27FC236}">
                <a16:creationId xmlns:a16="http://schemas.microsoft.com/office/drawing/2014/main" xmlns="" id="{8C2E5FA7-49E4-AF54-30C8-1B59B96CDE99}"/>
              </a:ext>
            </a:extLst>
          </p:cNvPr>
          <p:cNvSpPr>
            <a:spLocks noChangeAspect="1"/>
          </p:cNvSpPr>
          <p:nvPr/>
        </p:nvSpPr>
        <p:spPr bwMode="auto">
          <a:xfrm>
            <a:off x="4019700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2" name="直角三角形 101">
            <a:extLst>
              <a:ext uri="{FF2B5EF4-FFF2-40B4-BE49-F238E27FC236}">
                <a16:creationId xmlns:a16="http://schemas.microsoft.com/office/drawing/2014/main" xmlns="" id="{F31A40D5-D29C-C457-3BB1-6505A81270BA}"/>
              </a:ext>
            </a:extLst>
          </p:cNvPr>
          <p:cNvSpPr>
            <a:spLocks noChangeAspect="1"/>
          </p:cNvSpPr>
          <p:nvPr/>
        </p:nvSpPr>
        <p:spPr bwMode="auto">
          <a:xfrm>
            <a:off x="5253703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3" name="直角三角形 102">
            <a:extLst>
              <a:ext uri="{FF2B5EF4-FFF2-40B4-BE49-F238E27FC236}">
                <a16:creationId xmlns:a16="http://schemas.microsoft.com/office/drawing/2014/main" xmlns="" id="{506A0B09-E36A-15F9-17C5-DF8A1ED61714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2168477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4" name="直角三角形 103">
            <a:extLst>
              <a:ext uri="{FF2B5EF4-FFF2-40B4-BE49-F238E27FC236}">
                <a16:creationId xmlns:a16="http://schemas.microsoft.com/office/drawing/2014/main" xmlns="" id="{73186E4A-3129-4E34-97B8-14154D1D7942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95433" y="978245"/>
            <a:ext cx="756000" cy="1008000"/>
          </a:xfrm>
          <a:prstGeom prst="rtTriangle">
            <a:avLst/>
          </a:prstGeom>
          <a:noFill/>
          <a:ln w="127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xmlns="" id="{79A25E3B-FE99-0DA2-56C5-F9CA0F34EE59}"/>
              </a:ext>
            </a:extLst>
          </p:cNvPr>
          <p:cNvSpPr>
            <a:spLocks noChangeAspect="1"/>
          </p:cNvSpPr>
          <p:nvPr/>
        </p:nvSpPr>
        <p:spPr bwMode="auto">
          <a:xfrm>
            <a:off x="6510567" y="978245"/>
            <a:ext cx="1512000" cy="1008000"/>
          </a:xfrm>
          <a:prstGeom prst="rect">
            <a:avLst/>
          </a:prstGeom>
          <a:noFill/>
          <a:ln w="12700" cap="flat" cmpd="sng" algn="ctr">
            <a:solidFill>
              <a:srgbClr val="FF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6" name="文字方塊 105">
            <a:extLst>
              <a:ext uri="{FF2B5EF4-FFF2-40B4-BE49-F238E27FC236}">
                <a16:creationId xmlns:a16="http://schemas.microsoft.com/office/drawing/2014/main" xmlns="" id="{7E15BC6F-EA54-D414-DD37-054F6B0050B3}"/>
              </a:ext>
            </a:extLst>
          </p:cNvPr>
          <p:cNvSpPr txBox="1"/>
          <p:nvPr/>
        </p:nvSpPr>
        <p:spPr>
          <a:xfrm>
            <a:off x="4544854" y="4934995"/>
            <a:ext cx="172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平行四邊形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4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22153 0.52292 " pathEditMode="relative" rAng="0" ptsTypes="AA">
                                      <p:cBhvr>
                                        <p:cTn id="26" dur="1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76" y="2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0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38108 0.37593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45" y="1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75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25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75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2533 0.3757 " pathEditMode="relative" rAng="0" ptsTypes="AA">
                                      <p:cBhvr>
                                        <p:cTn id="57" dur="1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56" y="1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25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75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0.13316 0.3757 " pathEditMode="relative" rAng="0" ptsTypes="AA">
                                      <p:cBhvr>
                                        <p:cTn id="64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49" y="1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25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750"/>
                            </p:stCondLst>
                            <p:childTnLst>
                              <p:par>
                                <p:cTn id="7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1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500"/>
                            </p:stCondLst>
                            <p:childTnLst>
                              <p:par>
                                <p:cTn id="7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-0.00174 0.3757 " pathEditMode="relative" rAng="0" ptsTypes="AA">
                                      <p:cBhvr>
                                        <p:cTn id="74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17431 0.52361 " pathEditMode="relative" rAng="0" ptsTypes="AA">
                                      <p:cBhvr>
                                        <p:cTn id="129" dur="1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15" y="2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85185E-6 L 0.34618 0.52291 " pathEditMode="relative" rAng="0" ptsTypes="AA">
                                      <p:cBhvr>
                                        <p:cTn id="136" dur="1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09" y="2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0018 0.37569 " pathEditMode="relative" rAng="0" ptsTypes="AA">
                                      <p:cBhvr>
                                        <p:cTn id="143" dur="1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1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7000"/>
                            </p:stCondLst>
                            <p:childTnLst>
                              <p:par>
                                <p:cTn id="1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18108 0.37639 " pathEditMode="relative" rAng="0" ptsTypes="AA">
                                      <p:cBhvr>
                                        <p:cTn id="150" dur="1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18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8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0.12899 0.52222 " pathEditMode="relative" rAng="0" ptsTypes="AA">
                                      <p:cBhvr>
                                        <p:cTn id="157" dur="1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41" y="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2217 0.41667 " pathEditMode="relative" rAng="0" ptsTypes="AA">
                                      <p:cBhvr>
                                        <p:cTn id="193" dur="1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94" y="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00"/>
                            </p:stCondLst>
                            <p:childTnLst>
                              <p:par>
                                <p:cTn id="1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0.08125 0.41597 " pathEditMode="relative" rAng="0" ptsTypes="AA">
                                      <p:cBhvr>
                                        <p:cTn id="200" dur="1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2" y="2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4500"/>
                            </p:stCondLst>
                            <p:childTnLst>
                              <p:par>
                                <p:cTn id="2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0"/>
                            </p:stCondLst>
                            <p:childTnLst>
                              <p:par>
                                <p:cTn id="20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750"/>
                            </p:stCondLst>
                            <p:childTnLst>
                              <p:par>
                                <p:cTn id="20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0.21598 0.41621 " pathEditMode="relative" rAng="0" ptsTypes="AA">
                                      <p:cBhvr>
                                        <p:cTn id="210" dur="1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725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7750"/>
                            </p:stCondLst>
                            <p:childTnLst>
                              <p:par>
                                <p:cTn id="21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17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8500"/>
                            </p:stCondLst>
                            <p:childTnLst>
                              <p:par>
                                <p:cTn id="2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50156 0.41597 " pathEditMode="relative" rAng="0" ptsTypes="AA">
                                      <p:cBhvr>
                                        <p:cTn id="220" dur="1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69" y="2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29879 0.41621 " pathEditMode="relative" rAng="0" ptsTypes="AA">
                                      <p:cBhvr>
                                        <p:cTn id="227" dur="1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2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00"/>
                            </p:stCondLst>
                            <p:childTnLst>
                              <p:par>
                                <p:cTn id="2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000"/>
                            </p:stCondLst>
                            <p:childTnLst>
                              <p:par>
                                <p:cTn id="2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7" grpId="1" animBg="1"/>
      <p:bldP spid="34" grpId="0" animBg="1"/>
      <p:bldP spid="35" grpId="0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1" grpId="3" animBg="1"/>
      <p:bldP spid="72" grpId="0" animBg="1"/>
      <p:bldP spid="72" grpId="1" animBg="1"/>
      <p:bldP spid="72" grpId="2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4" grpId="0" animBg="1"/>
      <p:bldP spid="94" grpId="1" animBg="1"/>
      <p:bldP spid="94" grpId="2" animBg="1"/>
      <p:bldP spid="95" grpId="0" animBg="1"/>
      <p:bldP spid="95" grpId="1" animBg="1"/>
      <p:bldP spid="95" grpId="2" animBg="1"/>
      <p:bldP spid="96" grpId="0" animBg="1"/>
      <p:bldP spid="96" grpId="1" animBg="1"/>
      <p:bldP spid="96" grpId="2" animBg="1"/>
      <p:bldP spid="97" grpId="0" animBg="1"/>
      <p:bldP spid="97" grpId="1" animBg="1"/>
      <p:bldP spid="97" grpId="2" animBg="1"/>
      <p:bldP spid="98" grpId="0" animBg="1"/>
      <p:bldP spid="98" grpId="1" animBg="1"/>
      <p:bldP spid="98" grpId="2" animBg="1"/>
      <p:bldP spid="100" grpId="0"/>
      <p:bldP spid="100" grpId="1"/>
      <p:bldP spid="101" grpId="0" animBg="1"/>
      <p:bldP spid="101" grpId="1" animBg="1"/>
      <p:bldP spid="101" grpId="2" animBg="1"/>
      <p:bldP spid="101" grpId="3" animBg="1"/>
      <p:bldP spid="102" grpId="0" animBg="1"/>
      <p:bldP spid="102" grpId="1" animBg="1"/>
      <p:bldP spid="102" grpId="2" animBg="1"/>
      <p:bldP spid="103" grpId="0" animBg="1"/>
      <p:bldP spid="103" grpId="1" animBg="1"/>
      <p:bldP spid="103" grpId="2" animBg="1"/>
      <p:bldP spid="103" grpId="3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0"/>
      <p:bldP spid="10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2">
            <a:extLst>
              <a:ext uri="{FF2B5EF4-FFF2-40B4-BE49-F238E27FC236}">
                <a16:creationId xmlns:a16="http://schemas.microsoft.com/office/drawing/2014/main" xmlns="" id="{6AEEB84A-775A-44BD-B33A-C44683DBE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241" y="462900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6" name="Rectangle 23">
            <a:extLst>
              <a:ext uri="{FF2B5EF4-FFF2-40B4-BE49-F238E27FC236}">
                <a16:creationId xmlns:a16="http://schemas.microsoft.com/office/drawing/2014/main" xmlns="" id="{15197DFD-8D14-4522-B201-1E94A7BDD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57" y="3522404"/>
            <a:ext cx="6388922" cy="255454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CN" altLang="en-US" sz="2800" u="sng" dirty="0"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</a:t>
            </a:r>
            <a:r>
              <a:rPr lang="zh-CN" altLang="en-US" sz="2800" u="sng" dirty="0">
                <a:ea typeface="DFKai-SB" panose="03000509000000000000" pitchFamily="65" charset="-120"/>
                <a:cs typeface="Arial" panose="020B0604020202020204" pitchFamily="34" charset="0"/>
              </a:rPr>
              <a:t>圖二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  </a:t>
            </a:r>
            <a:r>
              <a:rPr lang="en-US" altLang="zh-CN" sz="2800" dirty="0"/>
              <a:t>1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</a:t>
            </a:r>
            <a:r>
              <a:rPr lang="en-US" altLang="zh-CN" sz="2800" dirty="0"/>
              <a:t>1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  </a:t>
            </a:r>
            <a:r>
              <a:rPr lang="en-US" altLang="zh-CN" sz="2800" dirty="0"/>
              <a:t>2                              2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  </a:t>
            </a:r>
            <a:r>
              <a:rPr lang="en-US" altLang="zh-CN" sz="2800" dirty="0"/>
              <a:t>2                              4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  </a:t>
            </a:r>
            <a:r>
              <a:rPr lang="en-US" altLang="zh-CN" sz="2800" dirty="0"/>
              <a:t>4                              4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4" name="文字方塊 4">
            <a:extLst>
              <a:ext uri="{FF2B5EF4-FFF2-40B4-BE49-F238E27FC236}">
                <a16:creationId xmlns:a16="http://schemas.microsoft.com/office/drawing/2014/main" xmlns="" id="{44860346-A853-4B9C-834F-9338B74A7B14}"/>
              </a:ext>
            </a:extLst>
          </p:cNvPr>
          <p:cNvSpPr txBox="1"/>
          <p:nvPr/>
        </p:nvSpPr>
        <p:spPr>
          <a:xfrm>
            <a:off x="801299" y="854778"/>
            <a:ext cx="77449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圖一是一個菱形。圖二是由一個菱形和四個大小</a:t>
            </a:r>
            <a:endParaRPr kumimoji="1"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kumimoji="1"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相同的正方形組成。它們都是軸對稱圖形。它們</a:t>
            </a:r>
          </a:p>
          <a:p>
            <a:r>
              <a:rPr kumimoji="1"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有對稱軸多少條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kumimoji="1"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5E87835-8943-B7AB-29F1-ED94E97AB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7" name="TextBox 27">
            <a:extLst>
              <a:ext uri="{FF2B5EF4-FFF2-40B4-BE49-F238E27FC236}">
                <a16:creationId xmlns:a16="http://schemas.microsoft.com/office/drawing/2014/main" xmlns="" id="{1B3CC3CB-7BBA-4D74-889C-C9DBC6B4C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5475" y="4578174"/>
            <a:ext cx="90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9B904FD9-2815-4476-B5BC-066F0773C64A}"/>
              </a:ext>
            </a:extLst>
          </p:cNvPr>
          <p:cNvGrpSpPr/>
          <p:nvPr/>
        </p:nvGrpSpPr>
        <p:grpSpPr>
          <a:xfrm>
            <a:off x="5080940" y="2216102"/>
            <a:ext cx="1297221" cy="1290443"/>
            <a:chOff x="4829013" y="965799"/>
            <a:chExt cx="1297221" cy="1290443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xmlns="" id="{F6AED710-A92B-43F0-9E71-D0DF69223B51}"/>
                </a:ext>
              </a:extLst>
            </p:cNvPr>
            <p:cNvGrpSpPr/>
            <p:nvPr/>
          </p:nvGrpSpPr>
          <p:grpSpPr>
            <a:xfrm>
              <a:off x="4829013" y="965799"/>
              <a:ext cx="1297221" cy="1290443"/>
              <a:chOff x="4829013" y="965799"/>
              <a:chExt cx="1297221" cy="1290443"/>
            </a:xfrm>
          </p:grpSpPr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xmlns="" id="{CD418780-3510-4F6F-8757-0DF8C1066017}"/>
                  </a:ext>
                </a:extLst>
              </p:cNvPr>
              <p:cNvSpPr/>
              <p:nvPr/>
            </p:nvSpPr>
            <p:spPr bwMode="auto">
              <a:xfrm rot="19529900">
                <a:off x="5586234" y="965799"/>
                <a:ext cx="540000" cy="540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90" name="矩形 89">
                <a:extLst>
                  <a:ext uri="{FF2B5EF4-FFF2-40B4-BE49-F238E27FC236}">
                    <a16:creationId xmlns:a16="http://schemas.microsoft.com/office/drawing/2014/main" xmlns="" id="{B287F040-D8FD-4A2E-B265-03B99977DD76}"/>
                  </a:ext>
                </a:extLst>
              </p:cNvPr>
              <p:cNvSpPr/>
              <p:nvPr/>
            </p:nvSpPr>
            <p:spPr bwMode="auto">
              <a:xfrm rot="2070100" flipV="1">
                <a:off x="5585405" y="1713133"/>
                <a:ext cx="540000" cy="540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91" name="矩形 90">
                <a:extLst>
                  <a:ext uri="{FF2B5EF4-FFF2-40B4-BE49-F238E27FC236}">
                    <a16:creationId xmlns:a16="http://schemas.microsoft.com/office/drawing/2014/main" xmlns="" id="{05CA2556-5AF4-4B16-B421-9A448E81D322}"/>
                  </a:ext>
                </a:extLst>
              </p:cNvPr>
              <p:cNvSpPr/>
              <p:nvPr/>
            </p:nvSpPr>
            <p:spPr bwMode="auto">
              <a:xfrm rot="2070100" flipH="1">
                <a:off x="4833563" y="968908"/>
                <a:ext cx="540000" cy="540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92" name="矩形 91">
                <a:extLst>
                  <a:ext uri="{FF2B5EF4-FFF2-40B4-BE49-F238E27FC236}">
                    <a16:creationId xmlns:a16="http://schemas.microsoft.com/office/drawing/2014/main" xmlns="" id="{3DD80092-E1B9-4B6A-9729-99DF55046945}"/>
                  </a:ext>
                </a:extLst>
              </p:cNvPr>
              <p:cNvSpPr/>
              <p:nvPr/>
            </p:nvSpPr>
            <p:spPr bwMode="auto">
              <a:xfrm rot="19529900" flipH="1" flipV="1">
                <a:off x="4829013" y="1716242"/>
                <a:ext cx="540000" cy="540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5" name="菱形 4">
              <a:extLst>
                <a:ext uri="{FF2B5EF4-FFF2-40B4-BE49-F238E27FC236}">
                  <a16:creationId xmlns:a16="http://schemas.microsoft.com/office/drawing/2014/main" xmlns="" id="{1128A2E3-5789-4BAC-A339-60E0A99238FE}"/>
                </a:ext>
              </a:extLst>
            </p:cNvPr>
            <p:cNvSpPr/>
            <p:nvPr/>
          </p:nvSpPr>
          <p:spPr bwMode="auto">
            <a:xfrm>
              <a:off x="5170757" y="1166406"/>
              <a:ext cx="612000" cy="900000"/>
            </a:xfrm>
            <a:prstGeom prst="diamond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8" name="菱形 17">
            <a:extLst>
              <a:ext uri="{FF2B5EF4-FFF2-40B4-BE49-F238E27FC236}">
                <a16:creationId xmlns:a16="http://schemas.microsoft.com/office/drawing/2014/main" xmlns="" id="{81636D9D-FCB2-4961-AE9D-0624EB7E0BD3}"/>
              </a:ext>
            </a:extLst>
          </p:cNvPr>
          <p:cNvSpPr/>
          <p:nvPr/>
        </p:nvSpPr>
        <p:spPr bwMode="auto">
          <a:xfrm>
            <a:off x="2094766" y="2440380"/>
            <a:ext cx="612000" cy="900000"/>
          </a:xfrm>
          <a:prstGeom prst="diamond">
            <a:avLst/>
          </a:prstGeom>
          <a:noFill/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xmlns="" id="{BB50D435-ACD1-42CB-913D-E0813A56F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99" y="2835632"/>
            <a:ext cx="72458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CN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</a:t>
            </a:r>
            <a:r>
              <a:rPr lang="zh-CN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CN" altLang="en-US" sz="2000" dirty="0" smtClean="0">
                <a:ea typeface="DFKai-SB" panose="03000509000000000000" pitchFamily="65" charset="-120"/>
                <a:cs typeface="Arial" panose="020B0604020202020204" pitchFamily="34" charset="0"/>
              </a:rPr>
              <a:t>圖二</a:t>
            </a:r>
            <a:endParaRPr lang="zh-CN" altLang="en-US" sz="2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Line 87">
            <a:extLst>
              <a:ext uri="{FF2B5EF4-FFF2-40B4-BE49-F238E27FC236}">
                <a16:creationId xmlns:a16="http://schemas.microsoft.com/office/drawing/2014/main" xmlns="" id="{1AEE5CFA-D4AD-4056-B824-84BE45F4CF8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2344794" y="2169568"/>
            <a:ext cx="0" cy="1440000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任意多边形 3">
            <a:extLst>
              <a:ext uri="{FF2B5EF4-FFF2-40B4-BE49-F238E27FC236}">
                <a16:creationId xmlns:a16="http://schemas.microsoft.com/office/drawing/2014/main" xmlns="" id="{60B0D9FE-E70E-41FA-AA89-44D92D987A40}"/>
              </a:ext>
            </a:extLst>
          </p:cNvPr>
          <p:cNvSpPr>
            <a:spLocks/>
          </p:cNvSpPr>
          <p:nvPr/>
        </p:nvSpPr>
        <p:spPr bwMode="auto">
          <a:xfrm>
            <a:off x="2400766" y="2217957"/>
            <a:ext cx="0" cy="1440000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EA7A525A-9BA7-4851-9EED-3242538B6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899" y="2971826"/>
            <a:ext cx="7612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7" name="Line 87">
            <a:extLst>
              <a:ext uri="{FF2B5EF4-FFF2-40B4-BE49-F238E27FC236}">
                <a16:creationId xmlns:a16="http://schemas.microsoft.com/office/drawing/2014/main" xmlns="" id="{BBB7E3F5-16EC-4A0C-8523-7AE25B884619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774316" y="2000657"/>
            <a:ext cx="0" cy="1728000"/>
          </a:xfrm>
          <a:prstGeom prst="line">
            <a:avLst/>
          </a:prstGeom>
          <a:noFill/>
          <a:ln w="19050">
            <a:solidFill>
              <a:srgbClr val="FF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任意多边形 3">
            <a:extLst>
              <a:ext uri="{FF2B5EF4-FFF2-40B4-BE49-F238E27FC236}">
                <a16:creationId xmlns:a16="http://schemas.microsoft.com/office/drawing/2014/main" xmlns="" id="{AAE84A47-2607-4E65-9EAA-9DFE4AB460D7}"/>
              </a:ext>
            </a:extLst>
          </p:cNvPr>
          <p:cNvSpPr>
            <a:spLocks/>
          </p:cNvSpPr>
          <p:nvPr/>
        </p:nvSpPr>
        <p:spPr bwMode="auto">
          <a:xfrm>
            <a:off x="5726386" y="1929957"/>
            <a:ext cx="0" cy="1728000"/>
          </a:xfrm>
          <a:custGeom>
            <a:avLst/>
            <a:gdLst>
              <a:gd name="T0" fmla="*/ 0 w 42729"/>
              <a:gd name="T1" fmla="*/ 0 h 1580972"/>
              <a:gd name="T2" fmla="*/ 0 w 42729"/>
              <a:gd name="T3" fmla="*/ 1581506 h 15809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2729" h="1580972">
                <a:moveTo>
                  <a:pt x="0" y="0"/>
                </a:moveTo>
                <a:lnTo>
                  <a:pt x="42729" y="1580972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3AB9195B-E010-471D-8F7E-E7C96ED48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103" y="2971720"/>
            <a:ext cx="7612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29" name="直線接點 9">
            <a:extLst>
              <a:ext uri="{FF2B5EF4-FFF2-40B4-BE49-F238E27FC236}">
                <a16:creationId xmlns:a16="http://schemas.microsoft.com/office/drawing/2014/main" xmlns="" id="{87D66C0C-4B4F-4300-82CC-3F1926253E23}"/>
              </a:ext>
            </a:extLst>
          </p:cNvPr>
          <p:cNvCxnSpPr/>
          <p:nvPr/>
        </p:nvCxnSpPr>
        <p:spPr bwMode="auto">
          <a:xfrm>
            <a:off x="1223579" y="2189964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2653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7" grpId="0"/>
      <p:bldP spid="26" grpId="0"/>
      <p:bldP spid="26" grpId="1"/>
      <p:bldP spid="32" grpId="0"/>
      <p:bldP spid="3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>
            <a:extLst>
              <a:ext uri="{FF2B5EF4-FFF2-40B4-BE49-F238E27FC236}">
                <a16:creationId xmlns:a16="http://schemas.microsoft.com/office/drawing/2014/main" xmlns="" id="{CD25DE4D-3EF1-E12A-3E76-62CF51CF8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223" y="252909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BC9645E7-5531-4F80-BA57-841578FD4851}"/>
              </a:ext>
            </a:extLst>
          </p:cNvPr>
          <p:cNvSpPr txBox="1"/>
          <p:nvPr/>
        </p:nvSpPr>
        <p:spPr>
          <a:xfrm>
            <a:off x="795338" y="904796"/>
            <a:ext cx="491709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I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E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的西北方，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K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哪一方？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B574300-A6B9-987A-B807-A1B29922D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67CC7BB0-3547-6D61-C0F9-58C1263D2C22}"/>
              </a:ext>
            </a:extLst>
          </p:cNvPr>
          <p:cNvSpPr txBox="1"/>
          <p:nvPr/>
        </p:nvSpPr>
        <p:spPr>
          <a:xfrm>
            <a:off x="836433" y="1946798"/>
            <a:ext cx="447963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西北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B.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西南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東北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D. </a:t>
            </a:r>
            <a:r>
              <a:rPr lang="zh-TW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東南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0F3F6D5E-BA24-6181-632D-C601803E64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39590" y="1038358"/>
            <a:ext cx="3076200" cy="3161650"/>
          </a:xfrm>
          <a:prstGeom prst="rect">
            <a:avLst/>
          </a:prstGeom>
        </p:spPr>
      </p:pic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A1A9AFC2-45FD-D116-CC01-157EE607829F}"/>
              </a:ext>
            </a:extLst>
          </p:cNvPr>
          <p:cNvCxnSpPr/>
          <p:nvPr/>
        </p:nvCxnSpPr>
        <p:spPr bwMode="auto">
          <a:xfrm>
            <a:off x="1586752" y="1383191"/>
            <a:ext cx="207981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0085FD51-8138-0C65-FA54-2B851BBB95A7}"/>
              </a:ext>
            </a:extLst>
          </p:cNvPr>
          <p:cNvCxnSpPr/>
          <p:nvPr/>
        </p:nvCxnSpPr>
        <p:spPr bwMode="auto">
          <a:xfrm>
            <a:off x="4080855" y="1383191"/>
            <a:ext cx="11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xmlns="" id="{7402C39B-5960-991B-FBC8-A9D0C845F82F}"/>
              </a:ext>
            </a:extLst>
          </p:cNvPr>
          <p:cNvCxnSpPr>
            <a:cxnSpLocks/>
          </p:cNvCxnSpPr>
          <p:nvPr/>
        </p:nvCxnSpPr>
        <p:spPr bwMode="auto">
          <a:xfrm flipV="1">
            <a:off x="6243969" y="1879445"/>
            <a:ext cx="1584000" cy="158400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B2441E06-F9A1-03AD-8561-1C98936FA28D}"/>
              </a:ext>
            </a:extLst>
          </p:cNvPr>
          <p:cNvSpPr txBox="1"/>
          <p:nvPr/>
        </p:nvSpPr>
        <p:spPr>
          <a:xfrm>
            <a:off x="7863101" y="1715965"/>
            <a:ext cx="128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西北</a:t>
            </a:r>
            <a:r>
              <a:rPr lang="zh-CN" altLang="en-US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方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734E2915-CE28-BF80-06D3-8AB59F790FC9}"/>
              </a:ext>
            </a:extLst>
          </p:cNvPr>
          <p:cNvGrpSpPr/>
          <p:nvPr/>
        </p:nvGrpSpPr>
        <p:grpSpPr>
          <a:xfrm>
            <a:off x="5844616" y="1744144"/>
            <a:ext cx="2476027" cy="1818743"/>
            <a:chOff x="5844616" y="1744144"/>
            <a:chExt cx="2476027" cy="1818743"/>
          </a:xfrm>
        </p:grpSpPr>
        <p:cxnSp>
          <p:nvCxnSpPr>
            <p:cNvPr id="16" name="直線單箭頭接點 15">
              <a:extLst>
                <a:ext uri="{FF2B5EF4-FFF2-40B4-BE49-F238E27FC236}">
                  <a16:creationId xmlns:a16="http://schemas.microsoft.com/office/drawing/2014/main" xmlns="" id="{4A584E49-2CA8-4474-3116-260E0559BE9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59182" y="2646141"/>
              <a:ext cx="1620000" cy="0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xmlns="" id="{AE875F26-D964-5264-9475-BDD83A849B9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68724" y="2147009"/>
              <a:ext cx="0" cy="1013012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056A6FE8-6E83-62F6-21CB-36AD35D886E9}"/>
                </a:ext>
              </a:extLst>
            </p:cNvPr>
            <p:cNvSpPr txBox="1"/>
            <p:nvPr/>
          </p:nvSpPr>
          <p:spPr>
            <a:xfrm>
              <a:off x="7809752" y="2375642"/>
              <a:ext cx="5108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zh-TW" altLang="en-US" sz="2400" b="0" i="0" u="none" strike="noStrike" baseline="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  <a:endPara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xmlns="" id="{475A89FF-0BB4-8725-287E-A0A8D935351D}"/>
                </a:ext>
              </a:extLst>
            </p:cNvPr>
            <p:cNvSpPr txBox="1"/>
            <p:nvPr/>
          </p:nvSpPr>
          <p:spPr>
            <a:xfrm>
              <a:off x="6840174" y="3101222"/>
              <a:ext cx="5108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xmlns="" id="{404042FB-27FD-FB79-F295-024AAFF6463C}"/>
                </a:ext>
              </a:extLst>
            </p:cNvPr>
            <p:cNvSpPr txBox="1"/>
            <p:nvPr/>
          </p:nvSpPr>
          <p:spPr>
            <a:xfrm>
              <a:off x="5844616" y="2388350"/>
              <a:ext cx="5108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xmlns="" id="{72EFD14D-8A15-F9DA-F46D-41443BF56491}"/>
                </a:ext>
              </a:extLst>
            </p:cNvPr>
            <p:cNvSpPr txBox="1"/>
            <p:nvPr/>
          </p:nvSpPr>
          <p:spPr>
            <a:xfrm>
              <a:off x="6828401" y="1744144"/>
              <a:ext cx="5108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</a:p>
          </p:txBody>
        </p:sp>
      </p:grpSp>
      <p:sp>
        <p:nvSpPr>
          <p:cNvPr id="26" name="TextBox 27">
            <a:extLst>
              <a:ext uri="{FF2B5EF4-FFF2-40B4-BE49-F238E27FC236}">
                <a16:creationId xmlns:a16="http://schemas.microsoft.com/office/drawing/2014/main" xmlns="" id="{CEB95FE9-FCE3-42BA-90CC-D2F7C268E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156" y="247673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xmlns="" id="{7D5FF054-2B57-1726-C378-5BB77D80654C}"/>
              </a:ext>
            </a:extLst>
          </p:cNvPr>
          <p:cNvCxnSpPr>
            <a:cxnSpLocks/>
          </p:cNvCxnSpPr>
          <p:nvPr/>
        </p:nvCxnSpPr>
        <p:spPr bwMode="auto">
          <a:xfrm>
            <a:off x="6308026" y="1887241"/>
            <a:ext cx="1512000" cy="151200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14BA26C7-2CBE-0CA6-3D7F-005BB64BE765}"/>
              </a:ext>
            </a:extLst>
          </p:cNvPr>
          <p:cNvSpPr txBox="1"/>
          <p:nvPr/>
        </p:nvSpPr>
        <p:spPr>
          <a:xfrm>
            <a:off x="5712431" y="4280504"/>
            <a:ext cx="3030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K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東</a:t>
            </a:r>
            <a:r>
              <a:rPr lang="zh-TW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北</a:t>
            </a:r>
            <a:r>
              <a:rPr lang="zh-CN" altLang="en-US" sz="28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方。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0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-0.0901 -0.12014 " pathEditMode="relative" rAng="0" ptsTypes="AA">
                                      <p:cBhvr>
                                        <p:cTn id="37" dur="1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4" y="-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3" grpId="0"/>
      <p:bldP spid="13" grpId="1"/>
      <p:bldP spid="26" grpId="0"/>
      <p:bldP spid="30" grpId="0"/>
      <p:bldP spid="3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B2DC8CB-702E-C8B2-F2EB-D200225EA652}"/>
              </a:ext>
            </a:extLst>
          </p:cNvPr>
          <p:cNvSpPr txBox="1"/>
          <p:nvPr/>
        </p:nvSpPr>
        <p:spPr>
          <a:xfrm>
            <a:off x="575036" y="3645650"/>
            <a:ext cx="7884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長方形內有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個大小相同的圓，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所示。每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個圓的半徑是多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ACF0482E-C39D-697A-B03F-CEBE771FE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57" y="526202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838A0322-2F16-C209-0F74-44AA1FEF073F}"/>
              </a:ext>
            </a:extLst>
          </p:cNvPr>
          <p:cNvSpPr/>
          <p:nvPr/>
        </p:nvSpPr>
        <p:spPr bwMode="auto">
          <a:xfrm>
            <a:off x="5940216" y="2005565"/>
            <a:ext cx="626008" cy="360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51FE1F0-DFDA-EF6A-DEAD-794FBAE8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484" y="3645650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8F2E377C-A486-74B1-2D64-26AE37128F6A}"/>
              </a:ext>
            </a:extLst>
          </p:cNvPr>
          <p:cNvSpPr txBox="1"/>
          <p:nvPr/>
        </p:nvSpPr>
        <p:spPr>
          <a:xfrm>
            <a:off x="616133" y="4687652"/>
            <a:ext cx="51516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5cm</a:t>
            </a:r>
            <a:r>
              <a:rPr lang="zh-TW" altLang="en-US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</a:t>
            </a:r>
            <a:r>
              <a:rPr lang="en-US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4cm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2.5cm</a:t>
            </a:r>
            <a:r>
              <a:rPr lang="zh-TW" altLang="en-US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</a:t>
            </a:r>
            <a:r>
              <a:rPr lang="en-US" altLang="zh-TW" sz="2800" b="0" i="0" u="none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2cm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6C3137D2-4445-6E5F-7F08-1C08B6C6829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93913" y="1016133"/>
            <a:ext cx="3176503" cy="2411918"/>
          </a:xfrm>
          <a:prstGeom prst="rect">
            <a:avLst/>
          </a:prstGeom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F205BBF-8719-D2CC-841E-4F9EED31E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773" y="1940010"/>
            <a:ext cx="95238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115AAA5B-26EC-39CE-6F9E-9C728253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261" y="3320326"/>
            <a:ext cx="76682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kumimoji="1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91DBBCF4-138D-B890-E34C-D46F492DB173}"/>
              </a:ext>
            </a:extLst>
          </p:cNvPr>
          <p:cNvCxnSpPr/>
          <p:nvPr/>
        </p:nvCxnSpPr>
        <p:spPr bwMode="auto">
          <a:xfrm>
            <a:off x="724257" y="4141939"/>
            <a:ext cx="47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357F4272-9C0A-AB58-B2A5-6E7B294981B2}"/>
              </a:ext>
            </a:extLst>
          </p:cNvPr>
          <p:cNvSpPr txBox="1"/>
          <p:nvPr/>
        </p:nvSpPr>
        <p:spPr>
          <a:xfrm>
            <a:off x="6003457" y="1482345"/>
            <a:ext cx="3468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闊</a:t>
            </a:r>
            <a:r>
              <a:rPr lang="zh-TW" altLang="en-US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圓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</a:t>
            </a:r>
            <a:r>
              <a:rPr lang="zh-TW" altLang="en-US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徑</a:t>
            </a:r>
            <a:r>
              <a:rPr lang="en-US" altLang="zh-TW" sz="2800" b="0" i="0" strike="noStrike" baseline="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3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671E3198-0473-0F08-5489-30B736352C02}"/>
              </a:ext>
            </a:extLst>
          </p:cNvPr>
          <p:cNvSpPr txBox="1"/>
          <p:nvPr/>
        </p:nvSpPr>
        <p:spPr>
          <a:xfrm>
            <a:off x="6009998" y="2473789"/>
            <a:ext cx="2463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圓的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直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徑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1AA5C234-C2FD-5B0C-CDA3-21201313AAB5}"/>
              </a:ext>
            </a:extLst>
          </p:cNvPr>
          <p:cNvSpPr txBox="1"/>
          <p:nvPr/>
        </p:nvSpPr>
        <p:spPr>
          <a:xfrm>
            <a:off x="5960292" y="3137676"/>
            <a:ext cx="129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11F8F9B4-B4C5-28AE-4D8D-051D3BE3E24D}"/>
              </a:ext>
            </a:extLst>
          </p:cNvPr>
          <p:cNvSpPr txBox="1"/>
          <p:nvPr/>
        </p:nvSpPr>
        <p:spPr>
          <a:xfrm>
            <a:off x="6906626" y="3164205"/>
            <a:ext cx="1662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(cm)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3AD29387-500A-B2D1-CB27-B5E6828EFBBF}"/>
              </a:ext>
            </a:extLst>
          </p:cNvPr>
          <p:cNvSpPr txBox="1"/>
          <p:nvPr/>
        </p:nvSpPr>
        <p:spPr>
          <a:xfrm>
            <a:off x="4348878" y="4245257"/>
            <a:ext cx="2463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圓的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半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徑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F3994784-A643-2671-E469-8B542EFA8EDE}"/>
              </a:ext>
            </a:extLst>
          </p:cNvPr>
          <p:cNvSpPr txBox="1"/>
          <p:nvPr/>
        </p:nvSpPr>
        <p:spPr>
          <a:xfrm>
            <a:off x="6461932" y="4256832"/>
            <a:ext cx="129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6824E10A-DC6C-93FC-0704-EBF49F76AFB4}"/>
              </a:ext>
            </a:extLst>
          </p:cNvPr>
          <p:cNvSpPr txBox="1"/>
          <p:nvPr/>
        </p:nvSpPr>
        <p:spPr>
          <a:xfrm>
            <a:off x="7220954" y="4245257"/>
            <a:ext cx="1786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2.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(cm)</a:t>
            </a:r>
            <a:endParaRPr lang="en-US" altLang="zh-TW" sz="28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C2924E17-8D35-6A62-57E9-67CA70B10489}"/>
              </a:ext>
            </a:extLst>
          </p:cNvPr>
          <p:cNvCxnSpPr>
            <a:cxnSpLocks/>
          </p:cNvCxnSpPr>
          <p:nvPr/>
        </p:nvCxnSpPr>
        <p:spPr bwMode="auto">
          <a:xfrm flipH="1">
            <a:off x="5841455" y="1052914"/>
            <a:ext cx="0" cy="2250000"/>
          </a:xfrm>
          <a:prstGeom prst="line">
            <a:avLst/>
          </a:prstGeom>
          <a:noFill/>
          <a:ln w="254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24" name="TextBox 27">
            <a:extLst>
              <a:ext uri="{FF2B5EF4-FFF2-40B4-BE49-F238E27FC236}">
                <a16:creationId xmlns:a16="http://schemas.microsoft.com/office/drawing/2014/main" xmlns="" id="{DC2BAD32-2214-C757-1587-798C45715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729" y="519072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748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-0.10417 -0.00046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 animBg="1"/>
      <p:bldP spid="20" grpId="1" animBg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AD70C9E3-BBEB-486E-A9F0-C0D21D7305E8}"/>
              </a:ext>
            </a:extLst>
          </p:cNvPr>
          <p:cNvSpPr/>
          <p:nvPr/>
        </p:nvSpPr>
        <p:spPr bwMode="auto">
          <a:xfrm>
            <a:off x="4059588" y="2924395"/>
            <a:ext cx="1799924" cy="373469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F9EF2B17-CD87-81A7-5424-E05A71842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328" y="348768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514FFA18-941D-8C27-7F3E-1516B85E3C67}"/>
              </a:ext>
            </a:extLst>
          </p:cNvPr>
          <p:cNvSpPr txBox="1"/>
          <p:nvPr/>
        </p:nvSpPr>
        <p:spPr>
          <a:xfrm>
            <a:off x="795338" y="2401757"/>
            <a:ext cx="7670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上圖的兩個角柱由長度相同的膠棒及膠珠組成，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用所有膠棒和膠珠，最多可組成四角錐多少個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5874B44-37D2-5A05-DF41-04BAF759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A8A690B1-F638-A2C7-6B66-9169CBE4AA74}"/>
              </a:ext>
            </a:extLst>
          </p:cNvPr>
          <p:cNvSpPr txBox="1"/>
          <p:nvPr/>
        </p:nvSpPr>
        <p:spPr>
          <a:xfrm>
            <a:off x="836433" y="3412684"/>
            <a:ext cx="379456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			  B. 3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4			  D. 5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A75996E3-053C-6ACA-349C-70951063C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258" y="34290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7A123109-DAFF-9D04-3DCC-D061E94C8D80}"/>
              </a:ext>
            </a:extLst>
          </p:cNvPr>
          <p:cNvCxnSpPr>
            <a:cxnSpLocks/>
          </p:cNvCxnSpPr>
          <p:nvPr/>
        </p:nvCxnSpPr>
        <p:spPr bwMode="auto">
          <a:xfrm>
            <a:off x="5906060" y="3296872"/>
            <a:ext cx="102637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595F77D5-2977-D6EF-10DE-EC76C653728A}"/>
              </a:ext>
            </a:extLst>
          </p:cNvPr>
          <p:cNvCxnSpPr>
            <a:cxnSpLocks/>
          </p:cNvCxnSpPr>
          <p:nvPr/>
        </p:nvCxnSpPr>
        <p:spPr bwMode="auto">
          <a:xfrm>
            <a:off x="860327" y="3309816"/>
            <a:ext cx="284889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pic>
        <p:nvPicPr>
          <p:cNvPr id="17" name="图片 16">
            <a:extLst>
              <a:ext uri="{FF2B5EF4-FFF2-40B4-BE49-F238E27FC236}">
                <a16:creationId xmlns:a16="http://schemas.microsoft.com/office/drawing/2014/main" xmlns="" id="{07460955-5690-4CDB-AC24-7C6123EEBF2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9292" y="968918"/>
            <a:ext cx="3917462" cy="1399094"/>
          </a:xfrm>
          <a:prstGeom prst="rect">
            <a:avLst/>
          </a:prstGeom>
        </p:spPr>
      </p:pic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A10388CA-3B2F-4AA9-A511-3217F9697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6827" y="1395825"/>
            <a:ext cx="2244356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共有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27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枝膠棒和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18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粒膠珠。</a:t>
            </a:r>
            <a:endParaRPr lang="zh-TW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B3A03318-6947-41F5-9C5B-A73DE9818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6162" y="3486949"/>
            <a:ext cx="150594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條稜</a:t>
            </a:r>
            <a:endParaRPr lang="en-US" altLang="zh-CN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個頂點</a:t>
            </a:r>
            <a:endParaRPr lang="zh-TW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20238649-5B90-40D4-884A-850FCC4DF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703" y="4497375"/>
            <a:ext cx="292029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27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 </a:t>
            </a:r>
            <a:r>
              <a:rPr lang="en-US" altLang="zh-TW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枝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0113ACA6-E229-42E0-9CC4-8B233FECB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702" y="5391283"/>
            <a:ext cx="329724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最多可組成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個四角錐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49032E0F-05D9-4F38-8F3B-B42E0A2B3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9702" y="4960017"/>
            <a:ext cx="292029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 </a:t>
            </a:r>
            <a:r>
              <a:rPr lang="en-US" altLang="zh-TW" sz="2400" b="0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粒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1BED4D18-2F44-4916-BE5F-C0BB267B574E}"/>
              </a:ext>
            </a:extLst>
          </p:cNvPr>
          <p:cNvSpPr/>
          <p:nvPr/>
        </p:nvSpPr>
        <p:spPr bwMode="auto">
          <a:xfrm>
            <a:off x="7381567" y="1441383"/>
            <a:ext cx="1283110" cy="386036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ED43C620-42BF-4E3F-893F-C277F1F16947}"/>
              </a:ext>
            </a:extLst>
          </p:cNvPr>
          <p:cNvSpPr/>
          <p:nvPr/>
        </p:nvSpPr>
        <p:spPr bwMode="auto">
          <a:xfrm>
            <a:off x="6932554" y="3566148"/>
            <a:ext cx="941859" cy="386036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C6B4B440-A744-4162-B5D1-57B53F84B7D9}"/>
              </a:ext>
            </a:extLst>
          </p:cNvPr>
          <p:cNvSpPr/>
          <p:nvPr/>
        </p:nvSpPr>
        <p:spPr bwMode="auto">
          <a:xfrm>
            <a:off x="7089000" y="1799994"/>
            <a:ext cx="1283110" cy="386036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A88A19DD-3F74-4F2D-B447-077AD6D49AC9}"/>
              </a:ext>
            </a:extLst>
          </p:cNvPr>
          <p:cNvSpPr/>
          <p:nvPr/>
        </p:nvSpPr>
        <p:spPr bwMode="auto">
          <a:xfrm>
            <a:off x="6930343" y="3982592"/>
            <a:ext cx="1289681" cy="386036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xmlns="" id="{4BA073A6-39EE-4CAD-A5ED-500B0E1A6761}"/>
              </a:ext>
            </a:extLst>
          </p:cNvPr>
          <p:cNvGrpSpPr/>
          <p:nvPr/>
        </p:nvGrpSpPr>
        <p:grpSpPr>
          <a:xfrm>
            <a:off x="5579439" y="3495880"/>
            <a:ext cx="1104014" cy="818473"/>
            <a:chOff x="3767546" y="4322569"/>
            <a:chExt cx="1839341" cy="1327988"/>
          </a:xfrm>
        </p:grpSpPr>
        <p:grpSp>
          <p:nvGrpSpPr>
            <p:cNvPr id="53" name="组合 52">
              <a:extLst>
                <a:ext uri="{FF2B5EF4-FFF2-40B4-BE49-F238E27FC236}">
                  <a16:creationId xmlns:a16="http://schemas.microsoft.com/office/drawing/2014/main" xmlns="" id="{92112BCE-71C0-485E-B8BE-2B0109948039}"/>
                </a:ext>
              </a:extLst>
            </p:cNvPr>
            <p:cNvGrpSpPr/>
            <p:nvPr/>
          </p:nvGrpSpPr>
          <p:grpSpPr>
            <a:xfrm>
              <a:off x="3850742" y="4395582"/>
              <a:ext cx="1701524" cy="1183787"/>
              <a:chOff x="966204" y="4571999"/>
              <a:chExt cx="1701524" cy="1183787"/>
            </a:xfrm>
          </p:grpSpPr>
          <p:sp>
            <p:nvSpPr>
              <p:cNvPr id="60" name="平行四边形 59">
                <a:extLst>
                  <a:ext uri="{FF2B5EF4-FFF2-40B4-BE49-F238E27FC236}">
                    <a16:creationId xmlns:a16="http://schemas.microsoft.com/office/drawing/2014/main" xmlns="" id="{AF0658D9-28B9-4BA5-A594-A33D363EB0AB}"/>
                  </a:ext>
                </a:extLst>
              </p:cNvPr>
              <p:cNvSpPr/>
              <p:nvPr/>
            </p:nvSpPr>
            <p:spPr>
              <a:xfrm>
                <a:off x="966204" y="5305786"/>
                <a:ext cx="1692000" cy="450000"/>
              </a:xfrm>
              <a:prstGeom prst="parallelogram">
                <a:avLst>
                  <a:gd name="adj" fmla="val 103384"/>
                </a:avLst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" name="任意多边形: 形状 60">
                <a:extLst>
                  <a:ext uri="{FF2B5EF4-FFF2-40B4-BE49-F238E27FC236}">
                    <a16:creationId xmlns:a16="http://schemas.microsoft.com/office/drawing/2014/main" xmlns="" id="{1A09693B-D475-44C6-A30B-774C71605F37}"/>
                  </a:ext>
                </a:extLst>
              </p:cNvPr>
              <p:cNvSpPr/>
              <p:nvPr/>
            </p:nvSpPr>
            <p:spPr>
              <a:xfrm>
                <a:off x="981075" y="4571999"/>
                <a:ext cx="1206000" cy="117157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1152525 h 1162050"/>
                  <a:gd name="connsiteX1" fmla="*/ 761907 w 1200150"/>
                  <a:gd name="connsiteY1" fmla="*/ 0 h 1162050"/>
                  <a:gd name="connsiteX2" fmla="*/ 0 w 1200150"/>
                  <a:gd name="connsiteY2" fmla="*/ 1162050 h 1162050"/>
                  <a:gd name="connsiteX0" fmla="*/ 1200150 w 1200150"/>
                  <a:gd name="connsiteY0" fmla="*/ 1162050 h 1171575"/>
                  <a:gd name="connsiteX1" fmla="*/ 742950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71575 h 1181100"/>
                  <a:gd name="connsiteX1" fmla="*/ 771386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62050 h 1171575"/>
                  <a:gd name="connsiteX1" fmla="*/ 733471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05034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23992 w 1200150"/>
                  <a:gd name="connsiteY1" fmla="*/ 0 h 1171575"/>
                  <a:gd name="connsiteX2" fmla="*/ 0 w 1200150"/>
                  <a:gd name="connsiteY2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1171575">
                    <a:moveTo>
                      <a:pt x="1200150" y="1162050"/>
                    </a:moveTo>
                    <a:lnTo>
                      <a:pt x="723992" y="0"/>
                    </a:lnTo>
                    <a:lnTo>
                      <a:pt x="0" y="117157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2" name="任意多边形: 形状 61">
                <a:extLst>
                  <a:ext uri="{FF2B5EF4-FFF2-40B4-BE49-F238E27FC236}">
                    <a16:creationId xmlns:a16="http://schemas.microsoft.com/office/drawing/2014/main" xmlns="" id="{F8CD9765-BCE5-459D-AA71-261F84009EC8}"/>
                  </a:ext>
                </a:extLst>
              </p:cNvPr>
              <p:cNvSpPr/>
              <p:nvPr/>
            </p:nvSpPr>
            <p:spPr>
              <a:xfrm>
                <a:off x="1427175" y="4572362"/>
                <a:ext cx="1240553" cy="73342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752475 h 762000"/>
                  <a:gd name="connsiteX1" fmla="*/ 282210 w 1200150"/>
                  <a:gd name="connsiteY1" fmla="*/ 0 h 762000"/>
                  <a:gd name="connsiteX2" fmla="*/ 0 w 1200150"/>
                  <a:gd name="connsiteY2" fmla="*/ 762000 h 762000"/>
                  <a:gd name="connsiteX0" fmla="*/ 1200150 w 1200150"/>
                  <a:gd name="connsiteY0" fmla="*/ 723900 h 733425"/>
                  <a:gd name="connsiteX1" fmla="*/ 291425 w 1200150"/>
                  <a:gd name="connsiteY1" fmla="*/ 0 h 733425"/>
                  <a:gd name="connsiteX2" fmla="*/ 0 w 1200150"/>
                  <a:gd name="connsiteY2" fmla="*/ 733425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733425">
                    <a:moveTo>
                      <a:pt x="1200150" y="723900"/>
                    </a:moveTo>
                    <a:lnTo>
                      <a:pt x="291425" y="0"/>
                    </a:lnTo>
                    <a:lnTo>
                      <a:pt x="0" y="73342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xmlns="" id="{81946728-8407-4E90-928F-51BC87809F03}"/>
                </a:ext>
              </a:extLst>
            </p:cNvPr>
            <p:cNvGrpSpPr/>
            <p:nvPr/>
          </p:nvGrpSpPr>
          <p:grpSpPr>
            <a:xfrm>
              <a:off x="3767546" y="4322569"/>
              <a:ext cx="1839341" cy="1327988"/>
              <a:chOff x="869510" y="4506998"/>
              <a:chExt cx="1839341" cy="1327988"/>
            </a:xfrm>
          </p:grpSpPr>
          <p:sp>
            <p:nvSpPr>
              <p:cNvPr id="55" name="椭圆 54">
                <a:extLst>
                  <a:ext uri="{FF2B5EF4-FFF2-40B4-BE49-F238E27FC236}">
                    <a16:creationId xmlns:a16="http://schemas.microsoft.com/office/drawing/2014/main" xmlns="" id="{163E4713-D53F-4259-B6EC-7138C95BD48A}"/>
                  </a:ext>
                </a:extLst>
              </p:cNvPr>
              <p:cNvSpPr/>
              <p:nvPr/>
            </p:nvSpPr>
            <p:spPr>
              <a:xfrm>
                <a:off x="869510" y="569098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" name="椭圆 55">
                <a:extLst>
                  <a:ext uri="{FF2B5EF4-FFF2-40B4-BE49-F238E27FC236}">
                    <a16:creationId xmlns:a16="http://schemas.microsoft.com/office/drawing/2014/main" xmlns="" id="{C460DB1E-60ED-4499-AD65-DB61F0C9277D}"/>
                  </a:ext>
                </a:extLst>
              </p:cNvPr>
              <p:cNvSpPr/>
              <p:nvPr/>
            </p:nvSpPr>
            <p:spPr>
              <a:xfrm>
                <a:off x="2126810" y="568397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椭圆 56">
                <a:extLst>
                  <a:ext uri="{FF2B5EF4-FFF2-40B4-BE49-F238E27FC236}">
                    <a16:creationId xmlns:a16="http://schemas.microsoft.com/office/drawing/2014/main" xmlns="" id="{20CE7F98-ED65-4392-8F6E-E766F8565DF0}"/>
                  </a:ext>
                </a:extLst>
              </p:cNvPr>
              <p:cNvSpPr/>
              <p:nvPr/>
            </p:nvSpPr>
            <p:spPr>
              <a:xfrm>
                <a:off x="1336126" y="525283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8" name="椭圆 57">
                <a:extLst>
                  <a:ext uri="{FF2B5EF4-FFF2-40B4-BE49-F238E27FC236}">
                    <a16:creationId xmlns:a16="http://schemas.microsoft.com/office/drawing/2014/main" xmlns="" id="{6C920EC3-DC0D-4327-91B9-6C671460C39B}"/>
                  </a:ext>
                </a:extLst>
              </p:cNvPr>
              <p:cNvSpPr/>
              <p:nvPr/>
            </p:nvSpPr>
            <p:spPr>
              <a:xfrm>
                <a:off x="2564851" y="524582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9" name="椭圆 58">
                <a:extLst>
                  <a:ext uri="{FF2B5EF4-FFF2-40B4-BE49-F238E27FC236}">
                    <a16:creationId xmlns:a16="http://schemas.microsoft.com/office/drawing/2014/main" xmlns="" id="{5AFA205F-35D1-4A62-AE73-F6B3E2D3A373}"/>
                  </a:ext>
                </a:extLst>
              </p:cNvPr>
              <p:cNvSpPr/>
              <p:nvPr/>
            </p:nvSpPr>
            <p:spPr>
              <a:xfrm>
                <a:off x="1636145" y="4506998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602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5" grpId="0" animBg="1"/>
      <p:bldP spid="6" grpId="0"/>
      <p:bldP spid="41" grpId="0"/>
      <p:bldP spid="41" grpId="1"/>
      <p:bldP spid="42" grpId="0"/>
      <p:bldP spid="42" grpId="1"/>
      <p:bldP spid="44" grpId="0"/>
      <p:bldP spid="44" grpId="1"/>
      <p:bldP spid="45" grpId="0"/>
      <p:bldP spid="45" grpId="1"/>
      <p:bldP spid="46" grpId="0"/>
      <p:bldP spid="46" grpId="1"/>
      <p:bldP spid="26" grpId="0" animBg="1"/>
      <p:bldP spid="2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3C806F8-972D-28BC-6F58-433EA29D0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675" y="351836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942366E0-A063-22F8-0A6C-9A10A97D58E7}"/>
              </a:ext>
            </a:extLst>
          </p:cNvPr>
          <p:cNvSpPr txBox="1"/>
          <p:nvPr/>
        </p:nvSpPr>
        <p:spPr>
          <a:xfrm>
            <a:off x="795338" y="904796"/>
            <a:ext cx="779498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天樂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參加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25km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單車比賽。他首先以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30km/h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的平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均速率騎行了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分鐘。由於下雨，他再騎行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5km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便停下來。在那時，他的位置到終點的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路程是多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3D3D909-84C7-D7C2-FBD9-5AA9AFDA2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DD85698D-111C-4423-FC5F-F9BB19BE5DFD}"/>
              </a:ext>
            </a:extLst>
          </p:cNvPr>
          <p:cNvSpPr txBox="1"/>
          <p:nvPr/>
        </p:nvSpPr>
        <p:spPr>
          <a:xfrm>
            <a:off x="836433" y="2922840"/>
            <a:ext cx="570820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14km			B. 11km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9km			D. 2km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EF809BBA-13F4-8387-EE9D-4D6A99D33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296" y="345212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B5B39BFC-D8E8-30F2-5AE5-211547A88CF9}"/>
              </a:ext>
            </a:extLst>
          </p:cNvPr>
          <p:cNvCxnSpPr>
            <a:cxnSpLocks/>
          </p:cNvCxnSpPr>
          <p:nvPr/>
        </p:nvCxnSpPr>
        <p:spPr bwMode="auto">
          <a:xfrm>
            <a:off x="1223579" y="4185476"/>
            <a:ext cx="3852000" cy="0"/>
          </a:xfrm>
          <a:prstGeom prst="line">
            <a:avLst/>
          </a:prstGeom>
          <a:noFill/>
          <a:ln w="19050" algn="ctr">
            <a:solidFill>
              <a:srgbClr val="7030A0"/>
            </a:solidFill>
            <a:prstDash val="solid"/>
            <a:round/>
            <a:headEnd/>
            <a:tailEnd/>
          </a:ln>
        </p:spPr>
      </p:cxnSp>
      <p:sp>
        <p:nvSpPr>
          <p:cNvPr id="11" name="橢圓 10">
            <a:extLst>
              <a:ext uri="{FF2B5EF4-FFF2-40B4-BE49-F238E27FC236}">
                <a16:creationId xmlns:a16="http://schemas.microsoft.com/office/drawing/2014/main" xmlns="" id="{705D8A23-0D1C-B1E4-8D81-5958AB175F36}"/>
              </a:ext>
            </a:extLst>
          </p:cNvPr>
          <p:cNvSpPr/>
          <p:nvPr/>
        </p:nvSpPr>
        <p:spPr bwMode="auto">
          <a:xfrm>
            <a:off x="2912460" y="4149476"/>
            <a:ext cx="72000" cy="72000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xmlns="" id="{450B76DD-32A8-4486-2585-78000A216972}"/>
              </a:ext>
            </a:extLst>
          </p:cNvPr>
          <p:cNvSpPr/>
          <p:nvPr/>
        </p:nvSpPr>
        <p:spPr bwMode="auto">
          <a:xfrm>
            <a:off x="3629013" y="4149476"/>
            <a:ext cx="72000" cy="72000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B7F3ACD2-99F4-8602-77CB-3876F3D97B8A}"/>
              </a:ext>
            </a:extLst>
          </p:cNvPr>
          <p:cNvGrpSpPr/>
          <p:nvPr/>
        </p:nvGrpSpPr>
        <p:grpSpPr>
          <a:xfrm>
            <a:off x="5046217" y="3985561"/>
            <a:ext cx="922361" cy="400110"/>
            <a:chOff x="5046217" y="4099861"/>
            <a:chExt cx="922361" cy="400110"/>
          </a:xfrm>
        </p:grpSpPr>
        <p:sp>
          <p:nvSpPr>
            <p:cNvPr id="10" name="橢圓 9">
              <a:extLst>
                <a:ext uri="{FF2B5EF4-FFF2-40B4-BE49-F238E27FC236}">
                  <a16:creationId xmlns:a16="http://schemas.microsoft.com/office/drawing/2014/main" xmlns="" id="{6760CA41-62C0-7A63-3642-857742D28055}"/>
                </a:ext>
              </a:extLst>
            </p:cNvPr>
            <p:cNvSpPr/>
            <p:nvPr/>
          </p:nvSpPr>
          <p:spPr bwMode="auto">
            <a:xfrm>
              <a:off x="5046217" y="4263776"/>
              <a:ext cx="72000" cy="72000"/>
            </a:xfrm>
            <a:prstGeom prst="ellipse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426C4E01-FD44-F370-DEB2-54713A13062E}"/>
                </a:ext>
              </a:extLst>
            </p:cNvPr>
            <p:cNvSpPr txBox="1"/>
            <p:nvPr/>
          </p:nvSpPr>
          <p:spPr>
            <a:xfrm>
              <a:off x="5118217" y="4099861"/>
              <a:ext cx="8503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000" b="0" i="0" strike="noStrike" baseline="0" dirty="0">
                  <a:solidFill>
                    <a:srgbClr val="C0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終點</a:t>
              </a:r>
              <a:endParaRPr lang="zh-CN" altLang="en-US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BAF3DC5A-65C5-0A2F-1FB6-09BB0CFA3085}"/>
              </a:ext>
            </a:extLst>
          </p:cNvPr>
          <p:cNvGrpSpPr/>
          <p:nvPr/>
        </p:nvGrpSpPr>
        <p:grpSpPr>
          <a:xfrm>
            <a:off x="548744" y="3985421"/>
            <a:ext cx="850361" cy="400110"/>
            <a:chOff x="548744" y="4099721"/>
            <a:chExt cx="850361" cy="400110"/>
          </a:xfrm>
        </p:grpSpPr>
        <p:sp>
          <p:nvSpPr>
            <p:cNvPr id="9" name="橢圓 8">
              <a:extLst>
                <a:ext uri="{FF2B5EF4-FFF2-40B4-BE49-F238E27FC236}">
                  <a16:creationId xmlns:a16="http://schemas.microsoft.com/office/drawing/2014/main" xmlns="" id="{3490CA5B-E077-4405-67DB-22EE30D41A0D}"/>
                </a:ext>
              </a:extLst>
            </p:cNvPr>
            <p:cNvSpPr/>
            <p:nvPr/>
          </p:nvSpPr>
          <p:spPr bwMode="auto">
            <a:xfrm>
              <a:off x="1197104" y="4263776"/>
              <a:ext cx="72000" cy="72000"/>
            </a:xfrm>
            <a:prstGeom prst="ellipse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50D8641E-5EEE-A78C-E2B9-0F8FAC2264CC}"/>
                </a:ext>
              </a:extLst>
            </p:cNvPr>
            <p:cNvSpPr txBox="1"/>
            <p:nvPr/>
          </p:nvSpPr>
          <p:spPr>
            <a:xfrm>
              <a:off x="548744" y="4099721"/>
              <a:ext cx="8503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000" dirty="0">
                  <a:solidFill>
                    <a:srgbClr val="C0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起</a:t>
              </a:r>
              <a:r>
                <a:rPr lang="zh-TW" altLang="en-US" sz="2000" b="0" i="0" strike="noStrike" baseline="0" dirty="0">
                  <a:solidFill>
                    <a:srgbClr val="C0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點</a:t>
              </a:r>
              <a:endParaRPr lang="zh-CN" altLang="en-US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601C57C0-6598-8279-170C-9DC4953679EB}"/>
              </a:ext>
            </a:extLst>
          </p:cNvPr>
          <p:cNvSpPr txBox="1"/>
          <p:nvPr/>
        </p:nvSpPr>
        <p:spPr>
          <a:xfrm>
            <a:off x="2778652" y="3641394"/>
            <a:ext cx="850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25km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左大括弧 17">
            <a:extLst>
              <a:ext uri="{FF2B5EF4-FFF2-40B4-BE49-F238E27FC236}">
                <a16:creationId xmlns:a16="http://schemas.microsoft.com/office/drawing/2014/main" xmlns="" id="{9BE5C9E2-2F40-A726-52ED-17FFD1EB033D}"/>
              </a:ext>
            </a:extLst>
          </p:cNvPr>
          <p:cNvSpPr/>
          <p:nvPr/>
        </p:nvSpPr>
        <p:spPr bwMode="auto">
          <a:xfrm rot="5400000">
            <a:off x="3069105" y="2115583"/>
            <a:ext cx="180000" cy="3852000"/>
          </a:xfrm>
          <a:prstGeom prst="leftBrace">
            <a:avLst>
              <a:gd name="adj1" fmla="val 2729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16A0BCEC-E7CE-CD3B-6458-4937C91EC9BE}"/>
              </a:ext>
            </a:extLst>
          </p:cNvPr>
          <p:cNvSpPr txBox="1"/>
          <p:nvPr/>
        </p:nvSpPr>
        <p:spPr>
          <a:xfrm>
            <a:off x="2984460" y="4362198"/>
            <a:ext cx="850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5km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56DCA39E-3CF7-CBC0-8776-A7AD192E8C45}"/>
              </a:ext>
            </a:extLst>
          </p:cNvPr>
          <p:cNvSpPr txBox="1"/>
          <p:nvPr/>
        </p:nvSpPr>
        <p:spPr>
          <a:xfrm>
            <a:off x="1518103" y="4280110"/>
            <a:ext cx="1129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en-US" altLang="zh-TW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km/h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A9469C9A-1621-BFBF-084B-368777A355E8}"/>
              </a:ext>
            </a:extLst>
          </p:cNvPr>
          <p:cNvSpPr txBox="1"/>
          <p:nvPr/>
        </p:nvSpPr>
        <p:spPr>
          <a:xfrm>
            <a:off x="1518103" y="4580192"/>
            <a:ext cx="1129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</a:t>
            </a:r>
            <a:r>
              <a:rPr lang="zh-CN" altLang="en-US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分鐘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4EC73A2E-0090-B51D-93D1-B8DC3F52EC73}"/>
              </a:ext>
            </a:extLst>
          </p:cNvPr>
          <p:cNvSpPr txBox="1"/>
          <p:nvPr/>
        </p:nvSpPr>
        <p:spPr>
          <a:xfrm>
            <a:off x="3953819" y="4362198"/>
            <a:ext cx="850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00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000" b="0" i="0" strike="noStrike" baseline="0" dirty="0">
                <a:solidFill>
                  <a:srgbClr val="C0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km</a:t>
            </a:r>
            <a:endParaRPr lang="zh-CN" altLang="en-US" sz="2000" dirty="0">
              <a:solidFill>
                <a:srgbClr val="C0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左大括弧 22">
            <a:extLst>
              <a:ext uri="{FF2B5EF4-FFF2-40B4-BE49-F238E27FC236}">
                <a16:creationId xmlns:a16="http://schemas.microsoft.com/office/drawing/2014/main" xmlns="" id="{EBBFF9E4-1B0D-E955-42AE-A0ACAE6C9DE2}"/>
              </a:ext>
            </a:extLst>
          </p:cNvPr>
          <p:cNvSpPr/>
          <p:nvPr/>
        </p:nvSpPr>
        <p:spPr bwMode="auto">
          <a:xfrm rot="16200000" flipV="1">
            <a:off x="3219380" y="3936214"/>
            <a:ext cx="180000" cy="721840"/>
          </a:xfrm>
          <a:prstGeom prst="leftBrace">
            <a:avLst>
              <a:gd name="adj1" fmla="val 2729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左大括弧 23">
            <a:extLst>
              <a:ext uri="{FF2B5EF4-FFF2-40B4-BE49-F238E27FC236}">
                <a16:creationId xmlns:a16="http://schemas.microsoft.com/office/drawing/2014/main" xmlns="" id="{A6CE2691-F651-B287-AFFD-63F4456B16CA}"/>
              </a:ext>
            </a:extLst>
          </p:cNvPr>
          <p:cNvSpPr/>
          <p:nvPr/>
        </p:nvSpPr>
        <p:spPr bwMode="auto">
          <a:xfrm rot="16200000" flipV="1">
            <a:off x="4283998" y="3595553"/>
            <a:ext cx="180000" cy="1403161"/>
          </a:xfrm>
          <a:prstGeom prst="leftBrace">
            <a:avLst>
              <a:gd name="adj1" fmla="val 2729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9D8685D9-92E2-F870-2B4B-A4626568BAD1}"/>
              </a:ext>
            </a:extLst>
          </p:cNvPr>
          <p:cNvCxnSpPr/>
          <p:nvPr/>
        </p:nvCxnSpPr>
        <p:spPr bwMode="auto">
          <a:xfrm>
            <a:off x="2280011" y="1341896"/>
            <a:ext cx="89566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CE7F43D4-876F-788C-C3EE-025DAD143D22}"/>
              </a:ext>
            </a:extLst>
          </p:cNvPr>
          <p:cNvCxnSpPr>
            <a:cxnSpLocks/>
          </p:cNvCxnSpPr>
          <p:nvPr/>
        </p:nvCxnSpPr>
        <p:spPr bwMode="auto">
          <a:xfrm flipV="1">
            <a:off x="905343" y="1847585"/>
            <a:ext cx="32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22931A56-303A-19F9-B3D8-A9A323E1BEB2}"/>
              </a:ext>
            </a:extLst>
          </p:cNvPr>
          <p:cNvCxnSpPr/>
          <p:nvPr/>
        </p:nvCxnSpPr>
        <p:spPr bwMode="auto">
          <a:xfrm>
            <a:off x="6351973" y="1368177"/>
            <a:ext cx="187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8CBCD46A-08B9-CE3F-B9AA-F17F1899010C}"/>
              </a:ext>
            </a:extLst>
          </p:cNvPr>
          <p:cNvCxnSpPr>
            <a:cxnSpLocks/>
          </p:cNvCxnSpPr>
          <p:nvPr/>
        </p:nvCxnSpPr>
        <p:spPr bwMode="auto">
          <a:xfrm>
            <a:off x="874533" y="2300508"/>
            <a:ext cx="15251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63F26FA7-D6A4-91F4-366F-C42EFB0735E7}"/>
              </a:ext>
            </a:extLst>
          </p:cNvPr>
          <p:cNvCxnSpPr/>
          <p:nvPr/>
        </p:nvCxnSpPr>
        <p:spPr bwMode="auto">
          <a:xfrm>
            <a:off x="7006280" y="1844163"/>
            <a:ext cx="133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E3E4D7D8-5685-3344-842C-C1D3EDE07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815" y="5077656"/>
            <a:ext cx="240292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xmlns="" id="{7BDC8EAE-2B21-C1C8-E6A3-1FC71FC7F7D5}"/>
              </a:ext>
            </a:extLst>
          </p:cNvPr>
          <p:cNvCxnSpPr/>
          <p:nvPr/>
        </p:nvCxnSpPr>
        <p:spPr bwMode="auto">
          <a:xfrm>
            <a:off x="1270386" y="4185476"/>
            <a:ext cx="16488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7" name="箭號: 向下 36">
            <a:extLst>
              <a:ext uri="{FF2B5EF4-FFF2-40B4-BE49-F238E27FC236}">
                <a16:creationId xmlns:a16="http://schemas.microsoft.com/office/drawing/2014/main" xmlns="" id="{239EA8CD-315F-89F3-9BCC-032D37B75639}"/>
              </a:ext>
            </a:extLst>
          </p:cNvPr>
          <p:cNvSpPr/>
          <p:nvPr/>
        </p:nvSpPr>
        <p:spPr bwMode="auto">
          <a:xfrm>
            <a:off x="1920240" y="4984499"/>
            <a:ext cx="154056" cy="144000"/>
          </a:xfrm>
          <a:prstGeom prst="down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BFCED3E3-7760-E137-12DC-3A996CD85ED8}"/>
              </a:ext>
            </a:extLst>
          </p:cNvPr>
          <p:cNvGrpSpPr/>
          <p:nvPr/>
        </p:nvGrpSpPr>
        <p:grpSpPr>
          <a:xfrm>
            <a:off x="1468500" y="4897234"/>
            <a:ext cx="1268672" cy="784830"/>
            <a:chOff x="1468500" y="4897234"/>
            <a:chExt cx="1268672" cy="784830"/>
          </a:xfrm>
        </p:grpSpPr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xmlns="" id="{D2083E9B-F58B-8B73-78F2-1A451EA8195E}"/>
                </a:ext>
              </a:extLst>
            </p:cNvPr>
            <p:cNvSpPr txBox="1"/>
            <p:nvPr/>
          </p:nvSpPr>
          <p:spPr>
            <a:xfrm>
              <a:off x="1468500" y="5031788"/>
              <a:ext cx="975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30</a:t>
              </a:r>
              <a:r>
                <a:rPr lang="en-US" altLang="zh-CN" sz="2400" b="0" i="0" strike="noStrike" baseline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endParaRPr lang="en-US" altLang="zh-TW" sz="24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F1183984-7135-DA0C-CF75-829764B34BF6}"/>
                </a:ext>
              </a:extLst>
            </p:cNvPr>
            <p:cNvGrpSpPr/>
            <p:nvPr/>
          </p:nvGrpSpPr>
          <p:grpSpPr>
            <a:xfrm>
              <a:off x="2151058" y="4897234"/>
              <a:ext cx="586114" cy="784830"/>
              <a:chOff x="5631807" y="5615188"/>
              <a:chExt cx="586114" cy="784830"/>
            </a:xfrm>
          </p:grpSpPr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xmlns="" id="{967E3D37-DA9A-41E6-E631-8AA7C47A7C77}"/>
                  </a:ext>
                </a:extLst>
              </p:cNvPr>
              <p:cNvSpPr txBox="1"/>
              <p:nvPr/>
            </p:nvSpPr>
            <p:spPr>
              <a:xfrm>
                <a:off x="5631807" y="5615188"/>
                <a:ext cx="586114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ts val="2700"/>
                  </a:lnSpc>
                </a:pPr>
                <a:r>
                  <a:rPr lang="en-US" altLang="zh-CN" sz="2400" b="0" i="0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22</a:t>
                </a:r>
              </a:p>
              <a:p>
                <a:pPr algn="l">
                  <a:lnSpc>
                    <a:spcPts val="2700"/>
                  </a:lnSpc>
                </a:pPr>
                <a:r>
                  <a:rPr lang="en-US" altLang="zh-CN" sz="2400" b="0" i="0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60</a:t>
                </a:r>
                <a:endParaRPr lang="en-US" altLang="zh-TW" sz="2400" b="0" i="0" strike="noStrike" baseline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cxnSp>
            <p:nvCxnSpPr>
              <p:cNvPr id="40" name="直線接點 39">
                <a:extLst>
                  <a:ext uri="{FF2B5EF4-FFF2-40B4-BE49-F238E27FC236}">
                    <a16:creationId xmlns:a16="http://schemas.microsoft.com/office/drawing/2014/main" xmlns="" id="{E5CFAB46-1494-29FC-113C-48D188223637}"/>
                  </a:ext>
                </a:extLst>
              </p:cNvPr>
              <p:cNvCxnSpPr/>
              <p:nvPr/>
            </p:nvCxnSpPr>
            <p:spPr bwMode="auto">
              <a:xfrm>
                <a:off x="5646420" y="5998318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xmlns="" id="{442818CA-F061-04EB-3F72-9E015AF91652}"/>
              </a:ext>
            </a:extLst>
          </p:cNvPr>
          <p:cNvSpPr txBox="1"/>
          <p:nvPr/>
        </p:nvSpPr>
        <p:spPr>
          <a:xfrm>
            <a:off x="1201392" y="5493453"/>
            <a:ext cx="1509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11(km)</a:t>
            </a:r>
            <a:endParaRPr lang="en-US" altLang="zh-TW" sz="24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xmlns="" id="{6C521B97-7EC6-FFAA-E403-AEF66A0591F1}"/>
              </a:ext>
            </a:extLst>
          </p:cNvPr>
          <p:cNvSpPr txBox="1"/>
          <p:nvPr/>
        </p:nvSpPr>
        <p:spPr>
          <a:xfrm>
            <a:off x="5858161" y="4289442"/>
            <a:ext cx="2655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他的位置到終點的路程是</a:t>
            </a:r>
            <a:endParaRPr lang="en-US" altLang="zh-TW" sz="2400" b="0" i="0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xmlns="" id="{7BD81D9E-4BF2-E355-27CB-1FDB9C763447}"/>
              </a:ext>
            </a:extLst>
          </p:cNvPr>
          <p:cNvSpPr txBox="1"/>
          <p:nvPr/>
        </p:nvSpPr>
        <p:spPr>
          <a:xfrm>
            <a:off x="6018658" y="5433836"/>
            <a:ext cx="1276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9(km)</a:t>
            </a:r>
            <a:endParaRPr lang="en-US" altLang="zh-TW" sz="24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xmlns="" id="{F1887A4F-CE86-0B19-B8E0-F8769F193FCD}"/>
              </a:ext>
            </a:extLst>
          </p:cNvPr>
          <p:cNvSpPr txBox="1"/>
          <p:nvPr/>
        </p:nvSpPr>
        <p:spPr>
          <a:xfrm>
            <a:off x="6257827" y="4965306"/>
            <a:ext cx="1772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zh-CN" altLang="en-US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en-US" altLang="zh-TW" sz="24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xmlns="" id="{3F2ECF8D-FACA-D774-2E38-1BD5E2D5065A}"/>
              </a:ext>
            </a:extLst>
          </p:cNvPr>
          <p:cNvCxnSpPr>
            <a:cxnSpLocks/>
            <a:endCxn id="10" idx="2"/>
          </p:cNvCxnSpPr>
          <p:nvPr/>
        </p:nvCxnSpPr>
        <p:spPr bwMode="auto">
          <a:xfrm flipV="1">
            <a:off x="3706410" y="4185476"/>
            <a:ext cx="1339807" cy="1154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46" name="左大括弧 22">
            <a:extLst>
              <a:ext uri="{FF2B5EF4-FFF2-40B4-BE49-F238E27FC236}">
                <a16:creationId xmlns:a16="http://schemas.microsoft.com/office/drawing/2014/main" xmlns="" id="{92B63269-2143-456C-9D11-0A46AD784DF0}"/>
              </a:ext>
            </a:extLst>
          </p:cNvPr>
          <p:cNvSpPr/>
          <p:nvPr/>
        </p:nvSpPr>
        <p:spPr bwMode="auto">
          <a:xfrm rot="16200000" flipV="1">
            <a:off x="2005549" y="3443124"/>
            <a:ext cx="180000" cy="1684532"/>
          </a:xfrm>
          <a:prstGeom prst="leftBrace">
            <a:avLst>
              <a:gd name="adj1" fmla="val 27296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09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75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 animBg="1"/>
      <p:bldP spid="11" grpId="1" animBg="1"/>
      <p:bldP spid="12" grpId="0" animBg="1"/>
      <p:bldP spid="12" grpId="1" animBg="1"/>
      <p:bldP spid="16" grpId="0"/>
      <p:bldP spid="16" grpId="1"/>
      <p:bldP spid="18" grpId="0" animBg="1"/>
      <p:bldP spid="18" grpId="1" animBg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 animBg="1"/>
      <p:bldP spid="23" grpId="1" animBg="1"/>
      <p:bldP spid="24" grpId="0" animBg="1"/>
      <p:bldP spid="24" grpId="1" animBg="1"/>
      <p:bldP spid="32" grpId="0" animBg="1"/>
      <p:bldP spid="32" grpId="2" animBg="1"/>
      <p:bldP spid="37" grpId="0" animBg="1"/>
      <p:bldP spid="37" grpId="1" animBg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 animBg="1"/>
      <p:bldP spid="4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2D03AE2-9A13-0CD7-F639-674A5DCF6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675" y="253204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F51757CA-C808-AE91-2247-F0B054746A70}"/>
              </a:ext>
            </a:extLst>
          </p:cNvPr>
          <p:cNvSpPr txBox="1"/>
          <p:nvPr/>
        </p:nvSpPr>
        <p:spPr>
          <a:xfrm>
            <a:off x="795338" y="904796"/>
            <a:ext cx="767056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迪奇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有一條長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120cm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的繩子，他用部分繩子圍了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一個邊長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的正方形後，用餘下的繩子圍成一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個闊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的長方形。這個長方形的長是多少？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0F8328D-8723-565A-B190-E9030D8C5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6F68E90F-2BC0-8004-E5F8-052D98A2DA7A}"/>
              </a:ext>
            </a:extLst>
          </p:cNvPr>
          <p:cNvSpPr txBox="1"/>
          <p:nvPr/>
        </p:nvSpPr>
        <p:spPr>
          <a:xfrm>
            <a:off x="867255" y="2439957"/>
            <a:ext cx="570820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28cm			B. 14cm</a:t>
            </a:r>
          </a:p>
          <a:p>
            <a:pPr algn="l">
              <a:spcAft>
                <a:spcPts val="600"/>
              </a:spcAft>
            </a:pPr>
            <a:r>
              <a:rPr lang="nn-NO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12cm			D. 8cm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DDA45C9A-9F91-155F-925D-DAF131792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505" y="247093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40A506B-71A3-AA89-8FBD-CEF52EBC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2" y="3544230"/>
            <a:ext cx="5470786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正方形的周界＋長方形的周界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120cm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F5A878BF-DD34-83F0-A749-82A69D84DF7D}"/>
              </a:ext>
            </a:extLst>
          </p:cNvPr>
          <p:cNvCxnSpPr/>
          <p:nvPr/>
        </p:nvCxnSpPr>
        <p:spPr bwMode="auto">
          <a:xfrm>
            <a:off x="1631383" y="1849257"/>
            <a:ext cx="277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79E79F27-93EB-B8B4-F4E6-5AC6810FDE7E}"/>
              </a:ext>
            </a:extLst>
          </p:cNvPr>
          <p:cNvCxnSpPr/>
          <p:nvPr/>
        </p:nvCxnSpPr>
        <p:spPr bwMode="auto">
          <a:xfrm>
            <a:off x="1284675" y="2312499"/>
            <a:ext cx="2628000" cy="0"/>
          </a:xfrm>
          <a:prstGeom prst="line">
            <a:avLst/>
          </a:prstGeom>
          <a:noFill/>
          <a:ln w="28575" algn="ctr">
            <a:solidFill>
              <a:srgbClr val="FF9933"/>
            </a:solidFill>
            <a:prstDash val="solid"/>
            <a:round/>
            <a:headEnd/>
            <a:tailEnd/>
          </a:ln>
        </p:spPr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AB9A3028-8042-67A1-4E83-8F5F920A31B4}"/>
              </a:ext>
            </a:extLst>
          </p:cNvPr>
          <p:cNvSpPr txBox="1"/>
          <p:nvPr/>
        </p:nvSpPr>
        <p:spPr>
          <a:xfrm>
            <a:off x="867255" y="5289832"/>
            <a:ext cx="2653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長方形的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426BD891-6C63-E276-702C-4F738ADDE514}"/>
              </a:ext>
            </a:extLst>
          </p:cNvPr>
          <p:cNvSpPr txBox="1"/>
          <p:nvPr/>
        </p:nvSpPr>
        <p:spPr>
          <a:xfrm>
            <a:off x="1601429" y="4192131"/>
            <a:ext cx="97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箭號: 向下 13">
            <a:extLst>
              <a:ext uri="{FF2B5EF4-FFF2-40B4-BE49-F238E27FC236}">
                <a16:creationId xmlns:a16="http://schemas.microsoft.com/office/drawing/2014/main" xmlns="" id="{3E823647-2AA9-B1E0-16B4-32E3F2B85C6A}"/>
              </a:ext>
            </a:extLst>
          </p:cNvPr>
          <p:cNvSpPr/>
          <p:nvPr/>
        </p:nvSpPr>
        <p:spPr bwMode="auto">
          <a:xfrm>
            <a:off x="1923070" y="4067245"/>
            <a:ext cx="186714" cy="186394"/>
          </a:xfrm>
          <a:prstGeom prst="downArrow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箭號: 向下 14">
            <a:extLst>
              <a:ext uri="{FF2B5EF4-FFF2-40B4-BE49-F238E27FC236}">
                <a16:creationId xmlns:a16="http://schemas.microsoft.com/office/drawing/2014/main" xmlns="" id="{FFAAB39B-ABA9-E6A8-E658-070936342877}"/>
              </a:ext>
            </a:extLst>
          </p:cNvPr>
          <p:cNvSpPr/>
          <p:nvPr/>
        </p:nvSpPr>
        <p:spPr bwMode="auto">
          <a:xfrm>
            <a:off x="4078931" y="4067245"/>
            <a:ext cx="186714" cy="186394"/>
          </a:xfrm>
          <a:prstGeom prst="downArrow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3BDD7683-876B-39F9-FC01-43A6CDF30892}"/>
              </a:ext>
            </a:extLst>
          </p:cNvPr>
          <p:cNvSpPr txBox="1"/>
          <p:nvPr/>
        </p:nvSpPr>
        <p:spPr>
          <a:xfrm>
            <a:off x="3357318" y="4192131"/>
            <a:ext cx="1771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120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3C43E9AD-61EE-597C-045D-137916EBD85D}"/>
              </a:ext>
            </a:extLst>
          </p:cNvPr>
          <p:cNvSpPr txBox="1"/>
          <p:nvPr/>
        </p:nvSpPr>
        <p:spPr>
          <a:xfrm>
            <a:off x="2320188" y="4192131"/>
            <a:ext cx="97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32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F08B2845-A889-2BB1-A2CC-1501925ABC6F}"/>
              </a:ext>
            </a:extLst>
          </p:cNvPr>
          <p:cNvSpPr txBox="1"/>
          <p:nvPr/>
        </p:nvSpPr>
        <p:spPr>
          <a:xfrm>
            <a:off x="4795006" y="4192131"/>
            <a:ext cx="97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88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BE49D53F-D845-6420-DA6D-A0B4A3618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12" y="4742625"/>
            <a:ext cx="3690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長方形的長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周界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－闊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708BECA4-A97E-516D-C147-9E52BC13C2B3}"/>
              </a:ext>
            </a:extLst>
          </p:cNvPr>
          <p:cNvSpPr txBox="1"/>
          <p:nvPr/>
        </p:nvSpPr>
        <p:spPr>
          <a:xfrm>
            <a:off x="3396386" y="5289832"/>
            <a:ext cx="1175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88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A5653CF2-2DA4-D81A-6DF6-4239312AB07B}"/>
              </a:ext>
            </a:extLst>
          </p:cNvPr>
          <p:cNvSpPr txBox="1"/>
          <p:nvPr/>
        </p:nvSpPr>
        <p:spPr>
          <a:xfrm>
            <a:off x="5109580" y="5289832"/>
            <a:ext cx="1959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28(cm)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48A16A16-C26E-A3F6-C34A-C2B86890DCD5}"/>
              </a:ext>
            </a:extLst>
          </p:cNvPr>
          <p:cNvCxnSpPr/>
          <p:nvPr/>
        </p:nvCxnSpPr>
        <p:spPr bwMode="auto">
          <a:xfrm>
            <a:off x="5438925" y="3953436"/>
            <a:ext cx="900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7C67A52F-7846-9A53-78F8-489254A10B12}"/>
              </a:ext>
            </a:extLst>
          </p:cNvPr>
          <p:cNvCxnSpPr/>
          <p:nvPr/>
        </p:nvCxnSpPr>
        <p:spPr bwMode="auto">
          <a:xfrm>
            <a:off x="2703367" y="4634754"/>
            <a:ext cx="432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C044714D-760E-9814-1815-E740F6AC9228}"/>
              </a:ext>
            </a:extLst>
          </p:cNvPr>
          <p:cNvCxnSpPr>
            <a:cxnSpLocks/>
          </p:cNvCxnSpPr>
          <p:nvPr/>
        </p:nvCxnSpPr>
        <p:spPr bwMode="auto">
          <a:xfrm>
            <a:off x="5172391" y="4624665"/>
            <a:ext cx="468000" cy="0"/>
          </a:xfrm>
          <a:prstGeom prst="line">
            <a:avLst/>
          </a:prstGeom>
          <a:noFill/>
          <a:ln w="28575" algn="ctr">
            <a:solidFill>
              <a:srgbClr val="FF9933"/>
            </a:solidFill>
            <a:prstDash val="solid"/>
            <a:round/>
            <a:headEnd/>
            <a:tailEnd/>
          </a:ln>
        </p:spPr>
      </p:cxnSp>
      <p:sp>
        <p:nvSpPr>
          <p:cNvPr id="26" name="文字方塊 19">
            <a:extLst>
              <a:ext uri="{FF2B5EF4-FFF2-40B4-BE49-F238E27FC236}">
                <a16:creationId xmlns:a16="http://schemas.microsoft.com/office/drawing/2014/main" xmlns="" id="{DD32A25E-EAF5-414A-BD0B-2EEA2246B7F3}"/>
              </a:ext>
            </a:extLst>
          </p:cNvPr>
          <p:cNvSpPr txBox="1"/>
          <p:nvPr/>
        </p:nvSpPr>
        <p:spPr>
          <a:xfrm>
            <a:off x="4258302" y="5295635"/>
            <a:ext cx="105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endParaRPr lang="en-US" altLang="zh-TW" sz="2800" b="0" i="0" strike="noStrike" baseline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84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7" grpId="1" animBg="1"/>
      <p:bldP spid="11" grpId="0"/>
      <p:bldP spid="11" grpId="1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19" grpId="1" animBg="1"/>
      <p:bldP spid="20" grpId="0"/>
      <p:bldP spid="20" grpId="1"/>
      <p:bldP spid="21" grpId="0"/>
      <p:bldP spid="21" grpId="1"/>
      <p:bldP spid="26" grpId="0"/>
      <p:bldP spid="2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B9A7B55D-1DF1-404A-A759-6B6832892CC6}"/>
              </a:ext>
            </a:extLst>
          </p:cNvPr>
          <p:cNvSpPr/>
          <p:nvPr/>
        </p:nvSpPr>
        <p:spPr bwMode="auto">
          <a:xfrm>
            <a:off x="3027803" y="3790878"/>
            <a:ext cx="32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89FF5679-A28F-4DBC-844B-C3E90D6FED99}"/>
              </a:ext>
            </a:extLst>
          </p:cNvPr>
          <p:cNvSpPr/>
          <p:nvPr/>
        </p:nvSpPr>
        <p:spPr bwMode="auto">
          <a:xfrm>
            <a:off x="2093529" y="3768457"/>
            <a:ext cx="32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3C83132D-FE94-470E-BFC6-F6D9A7BD77F1}"/>
              </a:ext>
            </a:extLst>
          </p:cNvPr>
          <p:cNvSpPr/>
          <p:nvPr/>
        </p:nvSpPr>
        <p:spPr bwMode="auto">
          <a:xfrm>
            <a:off x="5834454" y="3782618"/>
            <a:ext cx="1099745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72C1CDF1-8045-4774-917C-AF11BDD629C8}"/>
              </a:ext>
            </a:extLst>
          </p:cNvPr>
          <p:cNvSpPr/>
          <p:nvPr/>
        </p:nvSpPr>
        <p:spPr bwMode="auto">
          <a:xfrm>
            <a:off x="7601248" y="3768457"/>
            <a:ext cx="637878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CE831A0E-0602-487B-A47B-7753AC6EB80B}"/>
              </a:ext>
            </a:extLst>
          </p:cNvPr>
          <p:cNvSpPr/>
          <p:nvPr/>
        </p:nvSpPr>
        <p:spPr bwMode="auto">
          <a:xfrm>
            <a:off x="748593" y="4251654"/>
            <a:ext cx="4232982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0A15B48B-8BE7-4280-807F-A8777F66709B}"/>
              </a:ext>
            </a:extLst>
          </p:cNvPr>
          <p:cNvSpPr/>
          <p:nvPr/>
        </p:nvSpPr>
        <p:spPr bwMode="auto">
          <a:xfrm>
            <a:off x="5264793" y="4235609"/>
            <a:ext cx="1384497" cy="396000"/>
          </a:xfrm>
          <a:prstGeom prst="rect">
            <a:avLst/>
          </a:prstGeom>
          <a:solidFill>
            <a:srgbClr val="FFD65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98156AF1-62F4-432E-91C0-A99046CBA7AE}"/>
              </a:ext>
            </a:extLst>
          </p:cNvPr>
          <p:cNvSpPr/>
          <p:nvPr/>
        </p:nvSpPr>
        <p:spPr bwMode="auto">
          <a:xfrm>
            <a:off x="2721750" y="3790641"/>
            <a:ext cx="619689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xmlns="" id="{B3EAF472-13FB-4522-8FF7-9585BC5FA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112" y="909745"/>
            <a:ext cx="3848521" cy="2531922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72C90F8D-4413-EDB1-DD77-634BCBF9E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97" y="483435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99F2EB7-0FC1-44F0-76DC-3CE5B00F7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0" y="3695928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D0E22984-6AF3-6A42-7872-2B4364B57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5940" y="477822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42384B56-0F24-4ADA-803F-17DC5FCE1E2E}"/>
              </a:ext>
            </a:extLst>
          </p:cNvPr>
          <p:cNvSpPr/>
          <p:nvPr/>
        </p:nvSpPr>
        <p:spPr bwMode="auto">
          <a:xfrm>
            <a:off x="3740604" y="2895072"/>
            <a:ext cx="750796" cy="3096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295932A9-AA84-4ED4-9A89-0FFBAFFEAFD8}"/>
              </a:ext>
            </a:extLst>
          </p:cNvPr>
          <p:cNvSpPr/>
          <p:nvPr/>
        </p:nvSpPr>
        <p:spPr bwMode="auto">
          <a:xfrm>
            <a:off x="1983110" y="2235293"/>
            <a:ext cx="540000" cy="309772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E528BB72-47A1-44D0-9960-E8AB19DEDC67}"/>
              </a:ext>
            </a:extLst>
          </p:cNvPr>
          <p:cNvSpPr/>
          <p:nvPr/>
        </p:nvSpPr>
        <p:spPr bwMode="auto">
          <a:xfrm>
            <a:off x="3907372" y="922472"/>
            <a:ext cx="684000" cy="309772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8219CACD-84DA-4496-A4F0-880968CB7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422" y="3461800"/>
            <a:ext cx="83537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17cm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AAD78AB9-07E1-43F7-95A7-6E23589B3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4750734"/>
            <a:ext cx="563311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36cm² 			B. 72cm²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81cm² 			D. 442cm²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8B3C7F4B-C05E-440A-8C70-5835554B4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096" y="3460911"/>
            <a:ext cx="936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26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17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左大括弧 35">
            <a:extLst>
              <a:ext uri="{FF2B5EF4-FFF2-40B4-BE49-F238E27FC236}">
                <a16:creationId xmlns:a16="http://schemas.microsoft.com/office/drawing/2014/main" xmlns="" id="{32F8E329-7A52-4515-8A47-237C256B2765}"/>
              </a:ext>
            </a:extLst>
          </p:cNvPr>
          <p:cNvSpPr/>
          <p:nvPr/>
        </p:nvSpPr>
        <p:spPr bwMode="auto">
          <a:xfrm rot="16200000">
            <a:off x="5186595" y="2921918"/>
            <a:ext cx="144000" cy="1080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184DC22A-F085-4285-9FAF-39C42F1E4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3283" y="4631609"/>
            <a:ext cx="20855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面積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是：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4F7DC98E-B11F-4755-A0CC-185756BC7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0085" y="5063766"/>
            <a:ext cx="7806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×4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8" name="左大括弧 35">
            <a:extLst>
              <a:ext uri="{FF2B5EF4-FFF2-40B4-BE49-F238E27FC236}">
                <a16:creationId xmlns:a16="http://schemas.microsoft.com/office/drawing/2014/main" xmlns="" id="{8D53003E-F3D8-4510-B81C-7A4EA4C3540A}"/>
              </a:ext>
            </a:extLst>
          </p:cNvPr>
          <p:cNvSpPr/>
          <p:nvPr/>
        </p:nvSpPr>
        <p:spPr bwMode="auto">
          <a:xfrm rot="16200000" flipV="1">
            <a:off x="3619391" y="2445656"/>
            <a:ext cx="144000" cy="2052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8E1297D5-427D-4ECE-836C-0FAEB23EB226}"/>
              </a:ext>
            </a:extLst>
          </p:cNvPr>
          <p:cNvSpPr/>
          <p:nvPr/>
        </p:nvSpPr>
        <p:spPr bwMode="auto">
          <a:xfrm>
            <a:off x="3313823" y="3481106"/>
            <a:ext cx="684000" cy="309772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CB490EA-9F2B-49CC-8E23-3D3976814758}"/>
              </a:ext>
            </a:extLst>
          </p:cNvPr>
          <p:cNvSpPr/>
          <p:nvPr/>
        </p:nvSpPr>
        <p:spPr bwMode="auto">
          <a:xfrm>
            <a:off x="4727334" y="2931475"/>
            <a:ext cx="1062000" cy="471690"/>
          </a:xfrm>
          <a:prstGeom prst="rect">
            <a:avLst/>
          </a:prstGeom>
          <a:solidFill>
            <a:srgbClr val="FFD653">
              <a:alpha val="50196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23BA1E9C-F4D0-4660-81F8-DF69B4960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3937" y="2194783"/>
            <a:ext cx="648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9cm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左大括弧 35">
            <a:extLst>
              <a:ext uri="{FF2B5EF4-FFF2-40B4-BE49-F238E27FC236}">
                <a16:creationId xmlns:a16="http://schemas.microsoft.com/office/drawing/2014/main" xmlns="" id="{1B955447-5803-4FAE-83EE-0456F46E3D58}"/>
              </a:ext>
            </a:extLst>
          </p:cNvPr>
          <p:cNvSpPr/>
          <p:nvPr/>
        </p:nvSpPr>
        <p:spPr bwMode="auto">
          <a:xfrm rot="10800000" flipV="1">
            <a:off x="5796075" y="1836841"/>
            <a:ext cx="144000" cy="1080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F740CAEB-3638-446F-96A5-34D9CDF23B1C}"/>
              </a:ext>
            </a:extLst>
          </p:cNvPr>
          <p:cNvSpPr/>
          <p:nvPr/>
        </p:nvSpPr>
        <p:spPr bwMode="auto">
          <a:xfrm>
            <a:off x="5945825" y="2213051"/>
            <a:ext cx="537983" cy="309772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左大括弧 35">
            <a:extLst>
              <a:ext uri="{FF2B5EF4-FFF2-40B4-BE49-F238E27FC236}">
                <a16:creationId xmlns:a16="http://schemas.microsoft.com/office/drawing/2014/main" xmlns="" id="{D05B3150-92D1-4A8E-AF4A-7EFFFB7E98C5}"/>
              </a:ext>
            </a:extLst>
          </p:cNvPr>
          <p:cNvSpPr/>
          <p:nvPr/>
        </p:nvSpPr>
        <p:spPr bwMode="auto">
          <a:xfrm rot="10800000" flipV="1">
            <a:off x="5780612" y="2901861"/>
            <a:ext cx="180000" cy="494463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495A74EE-8440-46FA-B451-A5A10EA17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644" y="3458553"/>
            <a:ext cx="900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(cm)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82C034FF-1D21-408C-A9A8-37FC1D5E5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742" y="2939361"/>
            <a:ext cx="1260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(17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9)</a:t>
            </a:r>
            <a:r>
              <a:rPr lang="en-US" altLang="zh-CN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÷2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A8B68801-F55A-402B-B24A-71E45D0B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1240" y="2956053"/>
            <a:ext cx="900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(cm)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BDCBE025-52BC-48B0-AE71-BF1AF6F38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3850" y="5511285"/>
            <a:ext cx="16602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36(cm²)</a:t>
            </a: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D09D024D-FEF5-4D3C-9393-37F56E05E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950" y="2453372"/>
            <a:ext cx="64800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9cm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65" name="左大括弧 35">
            <a:extLst>
              <a:ext uri="{FF2B5EF4-FFF2-40B4-BE49-F238E27FC236}">
                <a16:creationId xmlns:a16="http://schemas.microsoft.com/office/drawing/2014/main" xmlns="" id="{97F11E8F-D4A5-476C-B360-057F1B939FED}"/>
              </a:ext>
            </a:extLst>
          </p:cNvPr>
          <p:cNvSpPr/>
          <p:nvPr/>
        </p:nvSpPr>
        <p:spPr bwMode="auto">
          <a:xfrm rot="5400000" flipV="1">
            <a:off x="5184074" y="2293984"/>
            <a:ext cx="144000" cy="1080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17D7AF02-2AA4-4918-B81B-96C65C684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3693897"/>
            <a:ext cx="8127285" cy="99257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上圖中，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E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F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是兩個大小不同的正方形，而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G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是兩個大小相同的長方形。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的面積是多少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01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6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24" grpId="0" animBg="1"/>
      <p:bldP spid="24" grpId="1" animBg="1"/>
      <p:bldP spid="51" grpId="0" animBg="1"/>
      <p:bldP spid="51" grpId="1" animBg="1"/>
      <p:bldP spid="51" grpId="2" animBg="1"/>
      <p:bldP spid="51" grpId="3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61" grpId="0" animBg="1"/>
      <p:bldP spid="61" grpId="1" animBg="1"/>
      <p:bldP spid="5" grpId="0" animBg="1"/>
      <p:bldP spid="6" grpId="0"/>
      <p:bldP spid="20" grpId="0"/>
      <p:bldP spid="20" grpId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6" grpId="0" animBg="1"/>
      <p:bldP spid="26" grpId="1" animBg="1"/>
      <p:bldP spid="31" grpId="0"/>
      <p:bldP spid="31" grpId="1"/>
      <p:bldP spid="35" grpId="0" animBg="1"/>
      <p:bldP spid="35" grpId="1" animBg="1"/>
      <p:bldP spid="36" grpId="0"/>
      <p:bldP spid="36" grpId="1"/>
      <p:bldP spid="37" grpId="0"/>
      <p:bldP spid="37" grpId="1"/>
      <p:bldP spid="38" grpId="0" animBg="1"/>
      <p:bldP spid="38" grpId="1" animBg="1"/>
      <p:bldP spid="41" grpId="0" animBg="1"/>
      <p:bldP spid="41" grpId="1" animBg="1"/>
      <p:bldP spid="42" grpId="0" animBg="1"/>
      <p:bldP spid="42" grpId="1" animBg="1"/>
      <p:bldP spid="47" grpId="0"/>
      <p:bldP spid="47" grpId="1"/>
      <p:bldP spid="48" grpId="0" animBg="1"/>
      <p:bldP spid="48" grpId="1" animBg="1"/>
      <p:bldP spid="55" grpId="0" animBg="1"/>
      <p:bldP spid="55" grpId="1" animBg="1"/>
      <p:bldP spid="57" grpId="0" animBg="1"/>
      <p:bldP spid="57" grpId="1" animBg="1"/>
      <p:bldP spid="58" grpId="0"/>
      <p:bldP spid="58" grpId="1"/>
      <p:bldP spid="59" grpId="0"/>
      <p:bldP spid="59" grpId="1"/>
      <p:bldP spid="60" grpId="0"/>
      <p:bldP spid="60" grpId="1"/>
      <p:bldP spid="62" grpId="0"/>
      <p:bldP spid="62" grpId="1"/>
      <p:bldP spid="64" grpId="0"/>
      <p:bldP spid="64" grpId="1"/>
      <p:bldP spid="65" grpId="0" animBg="1"/>
      <p:bldP spid="6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71F50DE6-CF70-77C8-8F53-46EF195FA493}"/>
              </a:ext>
            </a:extLst>
          </p:cNvPr>
          <p:cNvSpPr/>
          <p:nvPr/>
        </p:nvSpPr>
        <p:spPr bwMode="auto">
          <a:xfrm>
            <a:off x="3403046" y="5247521"/>
            <a:ext cx="1522971" cy="426880"/>
          </a:xfrm>
          <a:prstGeom prst="rect">
            <a:avLst/>
          </a:prstGeom>
          <a:solidFill>
            <a:srgbClr val="FFDEB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A92D7FC0-BCF2-0552-49B2-0FEC94BB85A7}"/>
              </a:ext>
            </a:extLst>
          </p:cNvPr>
          <p:cNvSpPr/>
          <p:nvPr/>
        </p:nvSpPr>
        <p:spPr bwMode="auto">
          <a:xfrm>
            <a:off x="4926017" y="4804626"/>
            <a:ext cx="1526633" cy="869774"/>
          </a:xfrm>
          <a:prstGeom prst="rect">
            <a:avLst/>
          </a:prstGeom>
          <a:solidFill>
            <a:srgbClr val="EDFFC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Rectangle 2">
            <a:extLst>
              <a:ext uri="{FF2B5EF4-FFF2-40B4-BE49-F238E27FC236}">
                <a16:creationId xmlns:a16="http://schemas.microsoft.com/office/drawing/2014/main" xmlns="" id="{048B83A3-105E-24C9-CBD2-7DC625B56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08" y="343695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graphicFrame>
        <p:nvGraphicFramePr>
          <p:cNvPr id="29" name="表格 29">
            <a:extLst>
              <a:ext uri="{FF2B5EF4-FFF2-40B4-BE49-F238E27FC236}">
                <a16:creationId xmlns:a16="http://schemas.microsoft.com/office/drawing/2014/main" xmlns="" id="{CE3FA9BF-7FB0-E740-4017-FC602DE5E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88246"/>
              </p:ext>
            </p:extLst>
          </p:nvPr>
        </p:nvGraphicFramePr>
        <p:xfrm>
          <a:off x="941885" y="4394241"/>
          <a:ext cx="550800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xmlns="" val="406443287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17409048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8941971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419687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路程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平均速率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0006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的士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0666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貨車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98120642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4D6B2932-BE80-D206-693D-81FE4A09E017}"/>
              </a:ext>
            </a:extLst>
          </p:cNvPr>
          <p:cNvSpPr txBox="1"/>
          <p:nvPr/>
        </p:nvSpPr>
        <p:spPr>
          <a:xfrm>
            <a:off x="795338" y="904796"/>
            <a:ext cx="7670568" cy="1423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圖中，的士以平均速率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50km/h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店直接前往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店。同一時間，貨車從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店出發，經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店前往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店。它們同時到達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店，貨車的平均速率是多少？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2BB9BB8-42E2-735F-A5F9-A2CE803F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ECD2A0AF-DD42-9206-49B2-1226FE742A46}"/>
              </a:ext>
            </a:extLst>
          </p:cNvPr>
          <p:cNvSpPr txBox="1"/>
          <p:nvPr/>
        </p:nvSpPr>
        <p:spPr>
          <a:xfrm>
            <a:off x="836433" y="2368237"/>
            <a:ext cx="255403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1.4km/h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50km/h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65km/h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127.4km/h</a:t>
            </a:r>
            <a:endParaRPr lang="zh-CN" altLang="en-US" sz="2800" baseline="30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xmlns="" id="{55B4396B-8D8C-F2C0-C3C3-CAB9394B8156}"/>
              </a:ext>
            </a:extLst>
          </p:cNvPr>
          <p:cNvGrpSpPr/>
          <p:nvPr/>
        </p:nvGrpSpPr>
        <p:grpSpPr>
          <a:xfrm>
            <a:off x="3962990" y="2388314"/>
            <a:ext cx="4413877" cy="2219541"/>
            <a:chOff x="3880798" y="2501130"/>
            <a:chExt cx="4413877" cy="2219541"/>
          </a:xfrm>
        </p:grpSpPr>
        <p:sp>
          <p:nvSpPr>
            <p:cNvPr id="7" name="等腰三角形 6">
              <a:extLst>
                <a:ext uri="{FF2B5EF4-FFF2-40B4-BE49-F238E27FC236}">
                  <a16:creationId xmlns:a16="http://schemas.microsoft.com/office/drawing/2014/main" xmlns="" id="{AD6AE605-2715-275E-82F6-C803B8288C9A}"/>
                </a:ext>
              </a:extLst>
            </p:cNvPr>
            <p:cNvSpPr/>
            <p:nvPr/>
          </p:nvSpPr>
          <p:spPr bwMode="auto">
            <a:xfrm flipV="1">
              <a:off x="4500079" y="2917861"/>
              <a:ext cx="3143892" cy="1224000"/>
            </a:xfrm>
            <a:prstGeom prst="triangle">
              <a:avLst>
                <a:gd name="adj" fmla="val 79412"/>
              </a:avLst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69C2DB6F-8906-AEC3-9DF2-0EAEFFCC0E48}"/>
                </a:ext>
              </a:extLst>
            </p:cNvPr>
            <p:cNvSpPr/>
            <p:nvPr/>
          </p:nvSpPr>
          <p:spPr bwMode="auto">
            <a:xfrm>
              <a:off x="3880798" y="2683861"/>
              <a:ext cx="468000" cy="468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L</a:t>
              </a:r>
              <a:endParaRPr kumimoji="1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="" id="{98422B45-5055-2DA0-B4F4-6D4E300C7357}"/>
                </a:ext>
              </a:extLst>
            </p:cNvPr>
            <p:cNvSpPr/>
            <p:nvPr/>
          </p:nvSpPr>
          <p:spPr bwMode="auto">
            <a:xfrm>
              <a:off x="6794431" y="4252671"/>
              <a:ext cx="468000" cy="468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400" dirty="0">
                  <a:latin typeface="Arial" charset="0"/>
                  <a:ea typeface="新細明體" pitchFamily="18" charset="-120"/>
                </a:rPr>
                <a:t>M</a:t>
              </a:r>
              <a:endParaRPr kumimoji="1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xmlns="" id="{897A3753-4370-4241-AAEA-31B9B1F46CBA}"/>
                </a:ext>
              </a:extLst>
            </p:cNvPr>
            <p:cNvSpPr/>
            <p:nvPr/>
          </p:nvSpPr>
          <p:spPr bwMode="auto">
            <a:xfrm>
              <a:off x="7777923" y="2683861"/>
              <a:ext cx="468000" cy="468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400" dirty="0">
                  <a:latin typeface="Arial" charset="0"/>
                  <a:ea typeface="新細明體" pitchFamily="18" charset="-120"/>
                </a:rPr>
                <a:t>N</a:t>
              </a:r>
              <a:endParaRPr kumimoji="1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86A40288-FC2A-1D03-A98C-50E6BF18F496}"/>
                </a:ext>
              </a:extLst>
            </p:cNvPr>
            <p:cNvSpPr txBox="1"/>
            <p:nvPr/>
          </p:nvSpPr>
          <p:spPr>
            <a:xfrm>
              <a:off x="5745366" y="2501130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70</a:t>
              </a: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km</a:t>
              </a: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EBD063EB-3BAE-2976-BA88-1E0B68E0CB22}"/>
                </a:ext>
              </a:extLst>
            </p:cNvPr>
            <p:cNvSpPr txBox="1"/>
            <p:nvPr/>
          </p:nvSpPr>
          <p:spPr>
            <a:xfrm>
              <a:off x="7331015" y="3449127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37km</a:t>
              </a: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91778889-8F19-3486-5802-FD4D74544D91}"/>
                </a:ext>
              </a:extLst>
            </p:cNvPr>
            <p:cNvSpPr txBox="1"/>
            <p:nvPr/>
          </p:nvSpPr>
          <p:spPr>
            <a:xfrm>
              <a:off x="5081470" y="3516969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54km</a:t>
              </a:r>
            </a:p>
          </p:txBody>
        </p: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BD0DB20E-0704-6300-53F4-F584893E6F2F}"/>
              </a:ext>
            </a:extLst>
          </p:cNvPr>
          <p:cNvSpPr txBox="1"/>
          <p:nvPr/>
        </p:nvSpPr>
        <p:spPr>
          <a:xfrm>
            <a:off x="4441263" y="2315915"/>
            <a:ext cx="963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2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的士</a:t>
            </a:r>
            <a:endParaRPr lang="pt-BR" altLang="zh-TW" sz="2200" b="0" i="0" u="none" strike="noStrike" baseline="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38CCBF6A-D778-90D8-A2D9-37115F587F72}"/>
              </a:ext>
            </a:extLst>
          </p:cNvPr>
          <p:cNvSpPr txBox="1"/>
          <p:nvPr/>
        </p:nvSpPr>
        <p:spPr>
          <a:xfrm>
            <a:off x="4288579" y="2988091"/>
            <a:ext cx="8249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200" dirty="0">
                <a:solidFill>
                  <a:srgbClr val="FF66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貨車</a:t>
            </a:r>
            <a:endParaRPr lang="pt-BR" altLang="zh-TW" sz="2200" b="0" i="0" u="none" strike="noStrike" baseline="0" dirty="0">
              <a:solidFill>
                <a:srgbClr val="FF66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xmlns="" id="{0ED6A6E8-99BA-C3C3-97BA-7833ECFBEF93}"/>
              </a:ext>
            </a:extLst>
          </p:cNvPr>
          <p:cNvCxnSpPr/>
          <p:nvPr/>
        </p:nvCxnSpPr>
        <p:spPr bwMode="auto">
          <a:xfrm>
            <a:off x="4566462" y="2732310"/>
            <a:ext cx="3168000" cy="0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 type="triangle"/>
          </a:ln>
        </p:spPr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xmlns="" id="{733533E6-5D55-9A89-6EA0-2AB964E98096}"/>
              </a:ext>
            </a:extLst>
          </p:cNvPr>
          <p:cNvCxnSpPr>
            <a:cxnSpLocks/>
          </p:cNvCxnSpPr>
          <p:nvPr/>
        </p:nvCxnSpPr>
        <p:spPr bwMode="auto">
          <a:xfrm flipV="1">
            <a:off x="7115175" y="2810502"/>
            <a:ext cx="695325" cy="1321478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F09BD617-C144-7DC2-97F2-A8523C5D0224}"/>
              </a:ext>
            </a:extLst>
          </p:cNvPr>
          <p:cNvCxnSpPr>
            <a:cxnSpLocks/>
          </p:cNvCxnSpPr>
          <p:nvPr/>
        </p:nvCxnSpPr>
        <p:spPr bwMode="auto">
          <a:xfrm>
            <a:off x="4521200" y="2855630"/>
            <a:ext cx="2593975" cy="127635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84A1DB63-2EC3-A5C6-278A-A2B88A85C780}"/>
              </a:ext>
            </a:extLst>
          </p:cNvPr>
          <p:cNvSpPr txBox="1"/>
          <p:nvPr/>
        </p:nvSpPr>
        <p:spPr>
          <a:xfrm>
            <a:off x="3636495" y="4823956"/>
            <a:ext cx="14176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50km/h</a:t>
            </a:r>
            <a:endParaRPr lang="pt-BR" altLang="zh-TW" sz="22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261AFE63-98D6-A79D-D08C-FB463F8DC700}"/>
              </a:ext>
            </a:extLst>
          </p:cNvPr>
          <p:cNvSpPr txBox="1"/>
          <p:nvPr/>
        </p:nvSpPr>
        <p:spPr>
          <a:xfrm>
            <a:off x="2238230" y="4823956"/>
            <a:ext cx="11082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70km</a:t>
            </a:r>
            <a:endParaRPr lang="pt-BR" altLang="zh-TW" sz="22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EF6917B9-6CFB-16C9-89AF-066F7CE7FE30}"/>
              </a:ext>
            </a:extLst>
          </p:cNvPr>
          <p:cNvSpPr txBox="1"/>
          <p:nvPr/>
        </p:nvSpPr>
        <p:spPr>
          <a:xfrm>
            <a:off x="2254309" y="5247521"/>
            <a:ext cx="11082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91km</a:t>
            </a:r>
            <a:endParaRPr lang="pt-BR" altLang="zh-TW" sz="2200" b="0" i="0" u="none" strike="noStrike" baseline="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36B9D6DB-5C2B-9113-D997-E3C77AE6973F}"/>
              </a:ext>
            </a:extLst>
          </p:cNvPr>
          <p:cNvSpPr txBox="1"/>
          <p:nvPr/>
        </p:nvSpPr>
        <p:spPr>
          <a:xfrm>
            <a:off x="3446118" y="3909022"/>
            <a:ext cx="3324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兩車所用的時間相同。</a:t>
            </a:r>
            <a:endParaRPr lang="pt-BR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9CD73279-0A83-9809-28F5-98074309492F}"/>
              </a:ext>
            </a:extLst>
          </p:cNvPr>
          <p:cNvSpPr txBox="1"/>
          <p:nvPr/>
        </p:nvSpPr>
        <p:spPr>
          <a:xfrm>
            <a:off x="1800207" y="5716764"/>
            <a:ext cx="20074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54</a:t>
            </a: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37 = 91</a:t>
            </a:r>
            <a:endParaRPr lang="pt-BR" altLang="zh-TW" sz="22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87E11D35-CE88-B207-0CE8-65B79F28C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4168" y="4818729"/>
            <a:ext cx="2460587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E3056C19-636D-41B0-17FD-BF2A50D7B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154" y="5253466"/>
            <a:ext cx="2459538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967B8F8D-349A-C827-9F44-0DBCCC08F34C}"/>
              </a:ext>
            </a:extLst>
          </p:cNvPr>
          <p:cNvSpPr txBox="1"/>
          <p:nvPr/>
        </p:nvSpPr>
        <p:spPr>
          <a:xfrm>
            <a:off x="6437410" y="5260089"/>
            <a:ext cx="1274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</a:t>
            </a:r>
            <a:endParaRPr lang="pt-BR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xmlns="" id="{B59FAA76-1EBD-16D4-3FEB-8798472DDF64}"/>
              </a:ext>
            </a:extLst>
          </p:cNvPr>
          <p:cNvSpPr txBox="1"/>
          <p:nvPr/>
        </p:nvSpPr>
        <p:spPr>
          <a:xfrm>
            <a:off x="7420902" y="5260089"/>
            <a:ext cx="1274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1.4(h)</a:t>
            </a:r>
            <a:endParaRPr lang="pt-BR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69C522FC-0F04-03D3-8C69-4246AE667C5A}"/>
              </a:ext>
            </a:extLst>
          </p:cNvPr>
          <p:cNvSpPr txBox="1"/>
          <p:nvPr/>
        </p:nvSpPr>
        <p:spPr>
          <a:xfrm>
            <a:off x="3559261" y="5669424"/>
            <a:ext cx="1274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91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1.4</a:t>
            </a:r>
            <a:endParaRPr lang="pt-BR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3C925F8D-4B6E-D3BC-1C9D-3E85AA819FFC}"/>
              </a:ext>
            </a:extLst>
          </p:cNvPr>
          <p:cNvSpPr txBox="1"/>
          <p:nvPr/>
        </p:nvSpPr>
        <p:spPr>
          <a:xfrm>
            <a:off x="4599902" y="5669424"/>
            <a:ext cx="1725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65(km/h)</a:t>
            </a:r>
            <a:endParaRPr lang="pt-BR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FCE5AFEC-E8C2-5450-EE75-1AA8D6598774}"/>
              </a:ext>
            </a:extLst>
          </p:cNvPr>
          <p:cNvCxnSpPr/>
          <p:nvPr/>
        </p:nvCxnSpPr>
        <p:spPr bwMode="auto">
          <a:xfrm>
            <a:off x="2324099" y="1380391"/>
            <a:ext cx="59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xmlns="" id="{4A1027EE-7024-AD13-5D83-2BF51F2B1B55}"/>
              </a:ext>
            </a:extLst>
          </p:cNvPr>
          <p:cNvCxnSpPr/>
          <p:nvPr/>
        </p:nvCxnSpPr>
        <p:spPr bwMode="auto">
          <a:xfrm>
            <a:off x="1899772" y="1818541"/>
            <a:ext cx="64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E1D9DFF3-AC81-A18F-4EB3-D30C88611644}"/>
              </a:ext>
            </a:extLst>
          </p:cNvPr>
          <p:cNvCxnSpPr>
            <a:cxnSpLocks/>
          </p:cNvCxnSpPr>
          <p:nvPr/>
        </p:nvCxnSpPr>
        <p:spPr bwMode="auto">
          <a:xfrm>
            <a:off x="1636243" y="2286606"/>
            <a:ext cx="266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C1869A0E-6754-1A1D-44B2-BEA988E02374}"/>
              </a:ext>
            </a:extLst>
          </p:cNvPr>
          <p:cNvCxnSpPr>
            <a:cxnSpLocks/>
          </p:cNvCxnSpPr>
          <p:nvPr/>
        </p:nvCxnSpPr>
        <p:spPr bwMode="auto">
          <a:xfrm>
            <a:off x="881711" y="1818541"/>
            <a:ext cx="61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xmlns="" id="{F64A2667-7984-E609-A9A5-95A6DAC15F44}"/>
              </a:ext>
            </a:extLst>
          </p:cNvPr>
          <p:cNvCxnSpPr>
            <a:cxnSpLocks/>
          </p:cNvCxnSpPr>
          <p:nvPr/>
        </p:nvCxnSpPr>
        <p:spPr bwMode="auto">
          <a:xfrm>
            <a:off x="869954" y="2286606"/>
            <a:ext cx="3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9" name="TextBox 27">
            <a:extLst>
              <a:ext uri="{FF2B5EF4-FFF2-40B4-BE49-F238E27FC236}">
                <a16:creationId xmlns:a16="http://schemas.microsoft.com/office/drawing/2014/main" xmlns="" id="{A5859B38-217D-8DDF-4DDE-B86327FB4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561" y="340292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xmlns="" id="{E02E1703-0411-BF5D-95C4-9D0FACD15F81}"/>
              </a:ext>
            </a:extLst>
          </p:cNvPr>
          <p:cNvSpPr txBox="1"/>
          <p:nvPr/>
        </p:nvSpPr>
        <p:spPr>
          <a:xfrm>
            <a:off x="5320568" y="4823956"/>
            <a:ext cx="883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1.4h</a:t>
            </a:r>
            <a:endParaRPr lang="pt-BR" altLang="zh-TW" sz="2200" b="0" i="0" u="none" strike="noStrike" baseline="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xmlns="" id="{7358D2BD-AEAE-9F02-6108-E2C37533E3D6}"/>
              </a:ext>
            </a:extLst>
          </p:cNvPr>
          <p:cNvSpPr txBox="1"/>
          <p:nvPr/>
        </p:nvSpPr>
        <p:spPr>
          <a:xfrm>
            <a:off x="5320568" y="5247521"/>
            <a:ext cx="883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1.4h</a:t>
            </a:r>
            <a:endParaRPr lang="pt-BR" altLang="zh-TW" sz="2200" b="0" i="0" u="none" strike="noStrike" baseline="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xmlns="" id="{D664592B-5116-9B56-076D-E9025069C49A}"/>
              </a:ext>
            </a:extLst>
          </p:cNvPr>
          <p:cNvSpPr txBox="1"/>
          <p:nvPr/>
        </p:nvSpPr>
        <p:spPr>
          <a:xfrm>
            <a:off x="3636495" y="5247521"/>
            <a:ext cx="12742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200" dirty="0">
                <a:solidFill>
                  <a:srgbClr val="FF66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65km/h</a:t>
            </a:r>
            <a:endParaRPr lang="pt-BR" altLang="zh-TW" sz="2200" b="0" i="0" u="none" strike="noStrike" baseline="0" dirty="0">
              <a:solidFill>
                <a:srgbClr val="FF66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F32AE8D7-6C95-F7CB-5762-770E22551D53}"/>
              </a:ext>
            </a:extLst>
          </p:cNvPr>
          <p:cNvCxnSpPr/>
          <p:nvPr/>
        </p:nvCxnSpPr>
        <p:spPr bwMode="auto">
          <a:xfrm>
            <a:off x="5242560" y="3751233"/>
            <a:ext cx="64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xmlns="" id="{8B709A6B-4470-CDFA-2E72-0878A8ED5380}"/>
              </a:ext>
            </a:extLst>
          </p:cNvPr>
          <p:cNvCxnSpPr/>
          <p:nvPr/>
        </p:nvCxnSpPr>
        <p:spPr bwMode="auto">
          <a:xfrm>
            <a:off x="7471495" y="3675033"/>
            <a:ext cx="64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08282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48" grpId="0" animBg="1"/>
      <p:bldP spid="15" grpId="0"/>
      <p:bldP spid="15" grpId="1"/>
      <p:bldP spid="16" grpId="0"/>
      <p:bldP spid="16" grpId="1"/>
      <p:bldP spid="28" grpId="0"/>
      <p:bldP spid="28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9" grpId="0"/>
      <p:bldP spid="50" grpId="0"/>
      <p:bldP spid="50" grpId="1"/>
      <p:bldP spid="50" grpId="2"/>
      <p:bldP spid="51" grpId="0"/>
      <p:bldP spid="51" grpId="1"/>
      <p:bldP spid="51" grpId="2"/>
      <p:bldP spid="52" grpId="0"/>
      <p:bldP spid="52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D9745B6A-218A-E6A3-677A-A3249FBBC019}"/>
              </a:ext>
            </a:extLst>
          </p:cNvPr>
          <p:cNvSpPr txBox="1"/>
          <p:nvPr/>
        </p:nvSpPr>
        <p:spPr>
          <a:xfrm>
            <a:off x="690563" y="2632094"/>
            <a:ext cx="786577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小志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個大小相同的圓放在一個長方形上，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所示。如果這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個圓的圓周共長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264cm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長方形的長是多少？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)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AAAFB34D-08CB-30CC-4616-43BDAE5D8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991" y="5014378"/>
            <a:ext cx="2995612" cy="830997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ea typeface="標楷體" panose="03000509000000000000" pitchFamily="65" charset="-120"/>
              </a:rPr>
              <a:t>逆向運用圓周的公式求圓的直徑。</a:t>
            </a:r>
          </a:p>
        </p:txBody>
      </p:sp>
      <p:pic>
        <p:nvPicPr>
          <p:cNvPr id="18" name="Picture 33" descr="e-BookBtn-yellow">
            <a:extLst>
              <a:ext uri="{FF2B5EF4-FFF2-40B4-BE49-F238E27FC236}">
                <a16:creationId xmlns:a16="http://schemas.microsoft.com/office/drawing/2014/main" xmlns="" id="{46484482-3D5D-603F-26D6-ACD88A894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990" y="4555591"/>
            <a:ext cx="1385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41C485B3-E642-0B7C-762B-DD4874C6F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060" y="535637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A44A531-7807-3D17-4BAD-C3BC3F886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42" y="2632094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0D3E6BA-9DA1-2ED7-DE3B-71EC6DB51660}"/>
              </a:ext>
            </a:extLst>
          </p:cNvPr>
          <p:cNvSpPr txBox="1"/>
          <p:nvPr/>
        </p:nvSpPr>
        <p:spPr>
          <a:xfrm>
            <a:off x="741932" y="4270197"/>
            <a:ext cx="255403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4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7cm</a:t>
            </a:r>
          </a:p>
          <a:p>
            <a:pPr algn="l">
              <a:spcAft>
                <a:spcPts val="4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21cm</a:t>
            </a:r>
          </a:p>
          <a:p>
            <a:pPr algn="l">
              <a:spcAft>
                <a:spcPts val="4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42cm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84cm</a:t>
            </a:r>
            <a:endParaRPr lang="zh-CN" altLang="en-US" sz="2800" baseline="30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xmlns="" id="{3A6786B9-717B-A5D4-B756-C2532D434945}"/>
              </a:ext>
            </a:extLst>
          </p:cNvPr>
          <p:cNvGrpSpPr/>
          <p:nvPr/>
        </p:nvGrpSpPr>
        <p:grpSpPr>
          <a:xfrm>
            <a:off x="4978675" y="3590544"/>
            <a:ext cx="586114" cy="887422"/>
            <a:chOff x="5611259" y="5574092"/>
            <a:chExt cx="586114" cy="887422"/>
          </a:xfrm>
        </p:grpSpPr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05FBF4B6-CF17-31D9-558A-58A4081E6297}"/>
                </a:ext>
              </a:extLst>
            </p:cNvPr>
            <p:cNvSpPr txBox="1"/>
            <p:nvPr/>
          </p:nvSpPr>
          <p:spPr>
            <a:xfrm>
              <a:off x="5611259" y="5574092"/>
              <a:ext cx="586114" cy="887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100"/>
                </a:lnSpc>
              </a:pPr>
              <a:r>
                <a:rPr lang="en-US" altLang="zh-CN" sz="28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22</a:t>
              </a:r>
            </a:p>
            <a:p>
              <a:pPr algn="ctr">
                <a:lnSpc>
                  <a:spcPts val="3100"/>
                </a:lnSpc>
              </a:pPr>
              <a:r>
                <a:rPr lang="en-US" altLang="zh-TW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7</a:t>
              </a:r>
              <a:endParaRPr lang="en-US" altLang="zh-TW" sz="2800" b="0" i="0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xmlns="" id="{303E8877-E401-B4E5-14A6-E16FE8A5ADF2}"/>
                </a:ext>
              </a:extLst>
            </p:cNvPr>
            <p:cNvCxnSpPr/>
            <p:nvPr/>
          </p:nvCxnSpPr>
          <p:spPr bwMode="auto">
            <a:xfrm>
              <a:off x="5656694" y="5998318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4" name="TextBox 27">
            <a:extLst>
              <a:ext uri="{FF2B5EF4-FFF2-40B4-BE49-F238E27FC236}">
                <a16:creationId xmlns:a16="http://schemas.microsoft.com/office/drawing/2014/main" xmlns="" id="{D67154E9-A126-9AFF-DF05-C158F5101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720" y="530929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xmlns="" id="{EB4EDDB4-12EA-D778-CD3C-A1E64B2D8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0827" y="888323"/>
            <a:ext cx="2661996" cy="1801746"/>
          </a:xfrm>
          <a:prstGeom prst="rect">
            <a:avLst/>
          </a:prstGeom>
        </p:spPr>
      </p:pic>
      <p:sp>
        <p:nvSpPr>
          <p:cNvPr id="20" name="任意多边形: 形状 8">
            <a:extLst>
              <a:ext uri="{FF2B5EF4-FFF2-40B4-BE49-F238E27FC236}">
                <a16:creationId xmlns:a16="http://schemas.microsoft.com/office/drawing/2014/main" xmlns="" id="{161ACBAA-6B5F-0C4F-83B7-0237331A9EAB}"/>
              </a:ext>
            </a:extLst>
          </p:cNvPr>
          <p:cNvSpPr>
            <a:spLocks/>
          </p:cNvSpPr>
          <p:nvPr/>
        </p:nvSpPr>
        <p:spPr bwMode="auto">
          <a:xfrm>
            <a:off x="2745671" y="2649610"/>
            <a:ext cx="2598481" cy="45719"/>
          </a:xfrm>
          <a:custGeom>
            <a:avLst/>
            <a:gdLst>
              <a:gd name="T0" fmla="*/ 0 w 2190750"/>
              <a:gd name="T1" fmla="*/ 2190750 w 2190750"/>
              <a:gd name="T2" fmla="*/ 0 60000 65536"/>
              <a:gd name="T3" fmla="*/ 0 60000 6553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0" t="0" r="r" b="b"/>
            <a:pathLst>
              <a:path w="2190750">
                <a:moveTo>
                  <a:pt x="0" y="0"/>
                </a:moveTo>
                <a:lnTo>
                  <a:pt x="2190750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21" name="直接箭头连接符 10">
            <a:extLst>
              <a:ext uri="{FF2B5EF4-FFF2-40B4-BE49-F238E27FC236}">
                <a16:creationId xmlns:a16="http://schemas.microsoft.com/office/drawing/2014/main" xmlns="" id="{0EDDD0C3-01FD-7731-E61C-7E987AA1BB4E}"/>
              </a:ext>
            </a:extLst>
          </p:cNvPr>
          <p:cNvCxnSpPr>
            <a:cxnSpLocks/>
          </p:cNvCxnSpPr>
          <p:nvPr/>
        </p:nvCxnSpPr>
        <p:spPr bwMode="auto">
          <a:xfrm>
            <a:off x="4483540" y="2232008"/>
            <a:ext cx="864000" cy="0"/>
          </a:xfrm>
          <a:prstGeom prst="straightConnector1">
            <a:avLst/>
          </a:prstGeom>
          <a:noFill/>
          <a:ln w="15875" algn="ctr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直接箭头连接符 34">
            <a:extLst>
              <a:ext uri="{FF2B5EF4-FFF2-40B4-BE49-F238E27FC236}">
                <a16:creationId xmlns:a16="http://schemas.microsoft.com/office/drawing/2014/main" xmlns="" id="{34FA838D-536F-5D6E-E75B-E4D52771926E}"/>
              </a:ext>
            </a:extLst>
          </p:cNvPr>
          <p:cNvCxnSpPr>
            <a:cxnSpLocks/>
          </p:cNvCxnSpPr>
          <p:nvPr/>
        </p:nvCxnSpPr>
        <p:spPr bwMode="auto">
          <a:xfrm>
            <a:off x="3616366" y="2232008"/>
            <a:ext cx="864000" cy="0"/>
          </a:xfrm>
          <a:prstGeom prst="straightConnector1">
            <a:avLst/>
          </a:prstGeom>
          <a:noFill/>
          <a:ln w="15875" algn="ctr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直接箭头连接符 35">
            <a:extLst>
              <a:ext uri="{FF2B5EF4-FFF2-40B4-BE49-F238E27FC236}">
                <a16:creationId xmlns:a16="http://schemas.microsoft.com/office/drawing/2014/main" xmlns="" id="{F71608C6-41CB-FB38-93ED-99EA7BD667FC}"/>
              </a:ext>
            </a:extLst>
          </p:cNvPr>
          <p:cNvCxnSpPr>
            <a:cxnSpLocks/>
          </p:cNvCxnSpPr>
          <p:nvPr/>
        </p:nvCxnSpPr>
        <p:spPr bwMode="auto">
          <a:xfrm>
            <a:off x="2752366" y="2232008"/>
            <a:ext cx="864000" cy="0"/>
          </a:xfrm>
          <a:prstGeom prst="straightConnector1">
            <a:avLst/>
          </a:prstGeom>
          <a:noFill/>
          <a:ln w="15875" algn="ctr">
            <a:solidFill>
              <a:srgbClr val="FF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文本框 36">
            <a:extLst>
              <a:ext uri="{FF2B5EF4-FFF2-40B4-BE49-F238E27FC236}">
                <a16:creationId xmlns:a16="http://schemas.microsoft.com/office/drawing/2014/main" xmlns="" id="{89462BAC-55F1-BA20-D281-B84B42BC1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694" y="3682425"/>
            <a:ext cx="3206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每個圓的直徑是</a:t>
            </a:r>
            <a:endParaRPr lang="en-US" altLang="zh-TW" sz="28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41" name="群組 40">
            <a:extLst>
              <a:ext uri="{FF2B5EF4-FFF2-40B4-BE49-F238E27FC236}">
                <a16:creationId xmlns:a16="http://schemas.microsoft.com/office/drawing/2014/main" xmlns="" id="{153F6D70-2DF1-11BC-47E3-1A9A20F3D4E9}"/>
              </a:ext>
            </a:extLst>
          </p:cNvPr>
          <p:cNvGrpSpPr/>
          <p:nvPr/>
        </p:nvGrpSpPr>
        <p:grpSpPr>
          <a:xfrm>
            <a:off x="6182603" y="4126415"/>
            <a:ext cx="1983101" cy="887422"/>
            <a:chOff x="2970415" y="3626210"/>
            <a:chExt cx="1983101" cy="887422"/>
          </a:xfrm>
        </p:grpSpPr>
        <p:grpSp>
          <p:nvGrpSpPr>
            <p:cNvPr id="7" name="群組 6">
              <a:extLst>
                <a:ext uri="{FF2B5EF4-FFF2-40B4-BE49-F238E27FC236}">
                  <a16:creationId xmlns:a16="http://schemas.microsoft.com/office/drawing/2014/main" xmlns="" id="{8F898DB1-C21E-CBF5-CA9A-FA2E0EA8B840}"/>
                </a:ext>
              </a:extLst>
            </p:cNvPr>
            <p:cNvGrpSpPr/>
            <p:nvPr/>
          </p:nvGrpSpPr>
          <p:grpSpPr>
            <a:xfrm>
              <a:off x="4367402" y="3626210"/>
              <a:ext cx="586114" cy="887422"/>
              <a:chOff x="5611259" y="5574092"/>
              <a:chExt cx="586114" cy="887422"/>
            </a:xfrm>
          </p:grpSpPr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xmlns="" id="{9E7A54F4-445E-B6CF-62FF-F00B699313FE}"/>
                  </a:ext>
                </a:extLst>
              </p:cNvPr>
              <p:cNvSpPr txBox="1"/>
              <p:nvPr/>
            </p:nvSpPr>
            <p:spPr>
              <a:xfrm>
                <a:off x="5611259" y="5574092"/>
                <a:ext cx="586114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ts val="3100"/>
                  </a:lnSpc>
                </a:pPr>
                <a:r>
                  <a:rPr lang="en-US" altLang="zh-CN" sz="2800" b="0" i="0" strike="noStrike" baseline="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22</a:t>
                </a:r>
              </a:p>
              <a:p>
                <a:pPr algn="ctr">
                  <a:lnSpc>
                    <a:spcPts val="3100"/>
                  </a:lnSpc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7</a:t>
                </a:r>
                <a:endParaRPr lang="en-US" altLang="zh-TW" sz="2800" b="0" i="0" strike="noStrike" baseline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cxnSp>
            <p:nvCxnSpPr>
              <p:cNvPr id="9" name="直線接點 8">
                <a:extLst>
                  <a:ext uri="{FF2B5EF4-FFF2-40B4-BE49-F238E27FC236}">
                    <a16:creationId xmlns:a16="http://schemas.microsoft.com/office/drawing/2014/main" xmlns="" id="{B7C4ED3D-82DB-4F46-85C4-FCB425C53F69}"/>
                  </a:ext>
                </a:extLst>
              </p:cNvPr>
              <p:cNvCxnSpPr/>
              <p:nvPr/>
            </p:nvCxnSpPr>
            <p:spPr bwMode="auto">
              <a:xfrm>
                <a:off x="5656694" y="5998318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6" name="文本框 14">
              <a:extLst>
                <a:ext uri="{FF2B5EF4-FFF2-40B4-BE49-F238E27FC236}">
                  <a16:creationId xmlns:a16="http://schemas.microsoft.com/office/drawing/2014/main" xmlns="" id="{95F91697-553D-CBB7-ABF1-660AC5EB5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0415" y="3775831"/>
              <a:ext cx="1604962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264</a:t>
              </a:r>
              <a:r>
                <a:rPr lang="en-US" altLang="zh-TW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÷</a:t>
              </a: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6</a:t>
              </a:r>
              <a:r>
                <a:rPr lang="en-US" altLang="zh-TW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÷</a:t>
              </a:r>
              <a:endParaRPr lang="en-US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31" name="文本框 44">
            <a:extLst>
              <a:ext uri="{FF2B5EF4-FFF2-40B4-BE49-F238E27FC236}">
                <a16:creationId xmlns:a16="http://schemas.microsoft.com/office/drawing/2014/main" xmlns="" id="{5BCDEA83-13B3-C85D-169A-96ECCC6E8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511" y="5271472"/>
            <a:ext cx="275079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長方形的長是：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75FBF7E0-7B19-6D79-CF34-D122A9D3D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73" y="1182246"/>
            <a:ext cx="2178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TW" altLang="en-US" sz="2400" b="0" dirty="0">
                <a:solidFill>
                  <a:srgbClr val="CC00FF"/>
                </a:solidFill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B57CB430-8259-0197-B571-1E1E48DE3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8657" y="4362717"/>
            <a:ext cx="3067640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72000" indent="0">
              <a:spcBef>
                <a:spcPct val="0"/>
              </a:spcBef>
              <a:buFontTx/>
              <a:buNone/>
            </a:pPr>
            <a:r>
              <a:rPr lang="zh-TW" altLang="en-US" sz="2400" b="0" dirty="0">
                <a:solidFill>
                  <a:srgbClr val="CC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長方形的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</a:t>
            </a:r>
            <a:endParaRPr lang="en-US" altLang="zh-TW" sz="2400" b="0" dirty="0">
              <a:solidFill>
                <a:srgbClr val="CC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3</a:t>
            </a:r>
            <a:r>
              <a:rPr lang="zh-TW" altLang="en-US" sz="2400" b="0" dirty="0">
                <a:solidFill>
                  <a:srgbClr val="CC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條圓的直徑的長</a:t>
            </a:r>
            <a:r>
              <a:rPr lang="zh-CN" altLang="en-US" sz="2400" b="0" dirty="0">
                <a:solidFill>
                  <a:srgbClr val="CC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</a:t>
            </a:r>
            <a:endParaRPr lang="en-US" altLang="en-US" sz="2400" b="0" dirty="0">
              <a:solidFill>
                <a:srgbClr val="CC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5" name="文本框 14">
            <a:extLst>
              <a:ext uri="{FF2B5EF4-FFF2-40B4-BE49-F238E27FC236}">
                <a16:creationId xmlns:a16="http://schemas.microsoft.com/office/drawing/2014/main" xmlns="" id="{9FA96D35-E91D-006F-96A0-CD91B8E20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033" y="4795052"/>
            <a:ext cx="1775291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14(cm)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本框 44">
            <a:extLst>
              <a:ext uri="{FF2B5EF4-FFF2-40B4-BE49-F238E27FC236}">
                <a16:creationId xmlns:a16="http://schemas.microsoft.com/office/drawing/2014/main" xmlns="" id="{1102E559-1FCA-D7E8-A5E4-0D7A60770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511" y="5756524"/>
            <a:ext cx="1207794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7" name="文本框 44">
            <a:extLst>
              <a:ext uri="{FF2B5EF4-FFF2-40B4-BE49-F238E27FC236}">
                <a16:creationId xmlns:a16="http://schemas.microsoft.com/office/drawing/2014/main" xmlns="" id="{A79800D5-9108-C8E6-4DF4-71992159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171" y="5756524"/>
            <a:ext cx="175413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42(cm)</a:t>
            </a:r>
          </a:p>
        </p:txBody>
      </p:sp>
      <p:sp>
        <p:nvSpPr>
          <p:cNvPr id="38" name="文本框 36">
            <a:extLst>
              <a:ext uri="{FF2B5EF4-FFF2-40B4-BE49-F238E27FC236}">
                <a16:creationId xmlns:a16="http://schemas.microsoft.com/office/drawing/2014/main" xmlns="" id="{CD7E3954-2D06-A94E-6176-06675D37A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73" y="1820972"/>
            <a:ext cx="243995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每個圓的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圓周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en-US" altLang="zh-TW" sz="24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(264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6)cm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xmlns="" id="{1FAA586A-647E-5B9D-29B7-1907491A83F2}"/>
              </a:ext>
            </a:extLst>
          </p:cNvPr>
          <p:cNvCxnSpPr/>
          <p:nvPr/>
        </p:nvCxnSpPr>
        <p:spPr bwMode="auto">
          <a:xfrm flipV="1">
            <a:off x="3999246" y="3655947"/>
            <a:ext cx="37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F6676D4A-E2B7-C284-306E-3E44B3F0EE68}"/>
              </a:ext>
            </a:extLst>
          </p:cNvPr>
          <p:cNvCxnSpPr/>
          <p:nvPr/>
        </p:nvCxnSpPr>
        <p:spPr bwMode="auto">
          <a:xfrm>
            <a:off x="3369797" y="5146089"/>
            <a:ext cx="1224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xmlns="" id="{99743439-FD04-CBA9-BE7B-22998649EF72}"/>
              </a:ext>
            </a:extLst>
          </p:cNvPr>
          <p:cNvCxnSpPr/>
          <p:nvPr/>
        </p:nvCxnSpPr>
        <p:spPr bwMode="auto">
          <a:xfrm>
            <a:off x="3203220" y="3109469"/>
            <a:ext cx="5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54943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6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autoUpdateAnimBg="0"/>
      <p:bldP spid="17" grpId="1" animBg="1"/>
      <p:bldP spid="13" grpId="0" animBg="1"/>
      <p:bldP spid="14" grpId="0"/>
      <p:bldP spid="24" grpId="0"/>
      <p:bldP spid="24" grpId="1"/>
      <p:bldP spid="31" grpId="0"/>
      <p:bldP spid="31" grpId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/>
      <p:bldP spid="35" grpId="1"/>
      <p:bldP spid="36" grpId="0"/>
      <p:bldP spid="36" grpId="1"/>
      <p:bldP spid="37" grpId="0"/>
      <p:bldP spid="37" grpId="1"/>
      <p:bldP spid="38" grpId="0" uiExpand="1" build="p"/>
      <p:bldP spid="38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ED2F5118-207F-EC74-F2FF-443DCAF38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E8FF4D54-D3BA-5CF6-D26C-B59E778D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pic>
        <p:nvPicPr>
          <p:cNvPr id="7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373232F4-60C6-A7CC-3D07-49A1C3610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44">
            <a:extLst>
              <a:ext uri="{FF2B5EF4-FFF2-40B4-BE49-F238E27FC236}">
                <a16:creationId xmlns:a16="http://schemas.microsoft.com/office/drawing/2014/main" xmlns="" id="{B992CF17-A0F2-5C71-CF00-F625FCFDFB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WordArt 45">
            <a:hlinkClick r:id="rId3" action="ppaction://hlinksldjump"/>
            <a:extLst>
              <a:ext uri="{FF2B5EF4-FFF2-40B4-BE49-F238E27FC236}">
                <a16:creationId xmlns:a16="http://schemas.microsoft.com/office/drawing/2014/main" xmlns="" id="{7A834D4A-F3A1-AE56-6348-411A8E767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</a:p>
        </p:txBody>
      </p:sp>
      <p:graphicFrame>
        <p:nvGraphicFramePr>
          <p:cNvPr id="10" name="Group 65">
            <a:extLst>
              <a:ext uri="{FF2B5EF4-FFF2-40B4-BE49-F238E27FC236}">
                <a16:creationId xmlns:a16="http://schemas.microsoft.com/office/drawing/2014/main" xmlns="" id="{1F52A0C2-5ED2-C69F-1468-B915063ED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822259"/>
              </p:ext>
            </p:extLst>
          </p:nvPr>
        </p:nvGraphicFramePr>
        <p:xfrm>
          <a:off x="606425" y="1473200"/>
          <a:ext cx="7995088" cy="4647565"/>
        </p:xfrm>
        <a:graphic>
          <a:graphicData uri="http://schemas.openxmlformats.org/drawingml/2006/table">
            <a:tbl>
              <a:tblPr/>
              <a:tblGrid>
                <a:gridCol w="111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42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82851">
                  <a:extLst>
                    <a:ext uri="{9D8B030D-6E8A-4147-A177-3AD203B41FA5}">
                      <a16:colId xmlns:a16="http://schemas.microsoft.com/office/drawing/2014/main" xmlns="" val="1329289723"/>
                    </a:ext>
                  </a:extLst>
                </a:gridCol>
              </a:tblGrid>
              <a:tr h="365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475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、分數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分數的互化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及大小比較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數乘法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分數加減混合計算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倍數和因數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分數乘法和加法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多位數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整數除法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空間</a:t>
                      </a:r>
                    </a:p>
                  </a:txBody>
                  <a:tcPr marL="9144" marR="45720"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軸對稱</a:t>
                      </a:r>
                      <a:endParaRPr kumimoji="1" lang="zh-TW" alt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立體圖形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(2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拼砌與分割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三角形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速率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        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        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27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折線圖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複合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圓形圖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下、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6A520DD0-58C5-95BB-D4DE-F3152C287665}"/>
              </a:ext>
            </a:extLst>
          </p:cNvPr>
          <p:cNvSpPr/>
          <p:nvPr/>
        </p:nvSpPr>
        <p:spPr bwMode="auto">
          <a:xfrm>
            <a:off x="2628242" y="1427884"/>
            <a:ext cx="1044000" cy="397772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81CCD9F4-763D-ECC6-1C99-76EF5E805556}"/>
              </a:ext>
            </a:extLst>
          </p:cNvPr>
          <p:cNvSpPr/>
          <p:nvPr/>
        </p:nvSpPr>
        <p:spPr bwMode="auto">
          <a:xfrm>
            <a:off x="8059711" y="3347127"/>
            <a:ext cx="684000" cy="288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FCE54251-5399-771F-4806-3DE34C3A2E32}"/>
              </a:ext>
            </a:extLst>
          </p:cNvPr>
          <p:cNvSpPr/>
          <p:nvPr/>
        </p:nvSpPr>
        <p:spPr bwMode="auto">
          <a:xfrm>
            <a:off x="6359395" y="3580350"/>
            <a:ext cx="720000" cy="288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xmlns="" id="{29AB79C6-7172-5CA5-79B3-58EE32CDE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575" y="354049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7402C14-F3AE-6C6E-B5F5-78CAA7C6D8A6}"/>
              </a:ext>
            </a:extLst>
          </p:cNvPr>
          <p:cNvSpPr txBox="1"/>
          <p:nvPr/>
        </p:nvSpPr>
        <p:spPr>
          <a:xfrm>
            <a:off x="795338" y="904796"/>
            <a:ext cx="786577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靜文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從上圖的容器內取出三座體積相同的假山後，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水位下降了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4.5cm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。每座假山的體積是多少？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C7BE628-7691-7D98-5C90-905A44065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FEA454E2-7986-E7D6-ADDC-B74DBA113A98}"/>
              </a:ext>
            </a:extLst>
          </p:cNvPr>
          <p:cNvSpPr txBox="1"/>
          <p:nvPr/>
        </p:nvSpPr>
        <p:spPr>
          <a:xfrm>
            <a:off x="827890" y="1945482"/>
            <a:ext cx="255988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6384cm</a:t>
            </a:r>
            <a:r>
              <a:rPr lang="pt-BR" altLang="zh-TW" sz="2800" b="0" i="0" u="none" strike="noStrike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2394cm</a:t>
            </a:r>
            <a:r>
              <a:rPr lang="pt-BR" altLang="zh-TW" sz="2800" b="0" i="0" u="none" strike="noStrike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1596cm</a:t>
            </a:r>
            <a:r>
              <a:rPr lang="pt-BR" altLang="zh-TW" sz="2800" b="0" i="0" u="none" strike="noStrike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798cm</a:t>
            </a:r>
            <a:r>
              <a:rPr lang="pt-BR" altLang="zh-TW" sz="2800" b="0" i="0" u="none" strike="noStrike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baseline="30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4F0F8FC8-4739-37B4-1D2F-E43817B47661}"/>
              </a:ext>
            </a:extLst>
          </p:cNvPr>
          <p:cNvGrpSpPr/>
          <p:nvPr/>
        </p:nvGrpSpPr>
        <p:grpSpPr>
          <a:xfrm>
            <a:off x="4617575" y="2023245"/>
            <a:ext cx="4331906" cy="1877249"/>
            <a:chOff x="908353" y="1025456"/>
            <a:chExt cx="4331906" cy="1877249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xmlns="" id="{BCC65CBE-1341-B97B-4A60-2608331C5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613048" y="1025456"/>
              <a:ext cx="3002506" cy="1584000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B1781410-AFF0-9AF5-01A9-8550E982FEFE}"/>
                </a:ext>
              </a:extLst>
            </p:cNvPr>
            <p:cNvSpPr txBox="1"/>
            <p:nvPr/>
          </p:nvSpPr>
          <p:spPr>
            <a:xfrm>
              <a:off x="908353" y="1947934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12cm</a:t>
              </a: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B635A7CC-2E93-CDEB-E35A-30D582F6A5CE}"/>
                </a:ext>
              </a:extLst>
            </p:cNvPr>
            <p:cNvSpPr txBox="1"/>
            <p:nvPr/>
          </p:nvSpPr>
          <p:spPr>
            <a:xfrm>
              <a:off x="2605348" y="2502595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38</a:t>
              </a: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cm</a:t>
              </a: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65DA6A4A-5E2A-0AB7-3C92-AEB3BC4F0157}"/>
                </a:ext>
              </a:extLst>
            </p:cNvPr>
            <p:cNvSpPr txBox="1"/>
            <p:nvPr/>
          </p:nvSpPr>
          <p:spPr>
            <a:xfrm>
              <a:off x="4276599" y="2269186"/>
              <a:ext cx="963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pt-BR" altLang="zh-TW" sz="2000" b="0" i="0" u="none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14cm</a:t>
              </a:r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693E99DA-1B93-AAA5-5BBF-D0F466699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726" y="3986422"/>
            <a:ext cx="5112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三座假山的總體積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下降的水的體積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" name="文本框 44">
            <a:extLst>
              <a:ext uri="{FF2B5EF4-FFF2-40B4-BE49-F238E27FC236}">
                <a16:creationId xmlns:a16="http://schemas.microsoft.com/office/drawing/2014/main" xmlns="" id="{89DC5A64-0FD9-90B7-105B-035919AB1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680" y="4442314"/>
            <a:ext cx="37782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三座假山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總體積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本框 44">
            <a:extLst>
              <a:ext uri="{FF2B5EF4-FFF2-40B4-BE49-F238E27FC236}">
                <a16:creationId xmlns:a16="http://schemas.microsoft.com/office/drawing/2014/main" xmlns="" id="{E00D0FD0-A79B-4D30-8DDF-2D4EBB50D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483" y="4898294"/>
            <a:ext cx="23051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38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4.5</a:t>
            </a:r>
          </a:p>
        </p:txBody>
      </p:sp>
      <p:sp>
        <p:nvSpPr>
          <p:cNvPr id="14" name="文本框 44">
            <a:extLst>
              <a:ext uri="{FF2B5EF4-FFF2-40B4-BE49-F238E27FC236}">
                <a16:creationId xmlns:a16="http://schemas.microsoft.com/office/drawing/2014/main" xmlns="" id="{AF3A7B34-ABBF-0BD1-4116-F2550834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680" y="5354274"/>
            <a:ext cx="24574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2394(cm</a:t>
            </a:r>
            <a:r>
              <a:rPr lang="en-US" altLang="zh-TW" sz="2800" baseline="30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5" name="文本框 44">
            <a:extLst>
              <a:ext uri="{FF2B5EF4-FFF2-40B4-BE49-F238E27FC236}">
                <a16:creationId xmlns:a16="http://schemas.microsoft.com/office/drawing/2014/main" xmlns="" id="{C7C68E74-F8D5-11BB-6F32-A134DBA5D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428" y="4442314"/>
            <a:ext cx="3501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每座假山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體積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本框 44">
            <a:extLst>
              <a:ext uri="{FF2B5EF4-FFF2-40B4-BE49-F238E27FC236}">
                <a16:creationId xmlns:a16="http://schemas.microsoft.com/office/drawing/2014/main" xmlns="" id="{5EC5E474-C794-3B00-C90F-B859BACDF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4229" y="4898294"/>
            <a:ext cx="17566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2394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文本框 44">
            <a:extLst>
              <a:ext uri="{FF2B5EF4-FFF2-40B4-BE49-F238E27FC236}">
                <a16:creationId xmlns:a16="http://schemas.microsoft.com/office/drawing/2014/main" xmlns="" id="{2DF46F25-91DD-EB3B-DBA5-3F871DE40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428" y="5354274"/>
            <a:ext cx="20984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798(cm</a:t>
            </a:r>
            <a:r>
              <a:rPr lang="en-US" altLang="zh-TW" sz="2800" baseline="30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" name="TextBox 27">
            <a:extLst>
              <a:ext uri="{FF2B5EF4-FFF2-40B4-BE49-F238E27FC236}">
                <a16:creationId xmlns:a16="http://schemas.microsoft.com/office/drawing/2014/main" xmlns="" id="{EE37440B-425E-94FD-3448-297368DC8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0872" y="348561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6B6BD841-2F4B-609A-1978-B7060D0958D9}"/>
              </a:ext>
            </a:extLst>
          </p:cNvPr>
          <p:cNvCxnSpPr/>
          <p:nvPr/>
        </p:nvCxnSpPr>
        <p:spPr bwMode="auto">
          <a:xfrm flipV="1">
            <a:off x="4060904" y="1376425"/>
            <a:ext cx="42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DEB9D26D-C865-675D-1C4A-10947F43A672}"/>
              </a:ext>
            </a:extLst>
          </p:cNvPr>
          <p:cNvCxnSpPr/>
          <p:nvPr/>
        </p:nvCxnSpPr>
        <p:spPr bwMode="auto">
          <a:xfrm flipV="1">
            <a:off x="903215" y="1834621"/>
            <a:ext cx="27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D388D67A-6F5A-F793-8B94-D1140CA4A289}"/>
              </a:ext>
            </a:extLst>
          </p:cNvPr>
          <p:cNvCxnSpPr>
            <a:cxnSpLocks/>
          </p:cNvCxnSpPr>
          <p:nvPr/>
        </p:nvCxnSpPr>
        <p:spPr bwMode="auto">
          <a:xfrm>
            <a:off x="5500089" y="1378919"/>
            <a:ext cx="14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21289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5" grpId="0" animBg="1"/>
      <p:bldP spid="25" grpId="1" animBg="1"/>
      <p:bldP spid="24" grpId="0" animBg="1"/>
      <p:bldP spid="24" grpId="1" animBg="1"/>
      <p:bldP spid="19" grpId="0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矩形 117">
            <a:extLst>
              <a:ext uri="{FF2B5EF4-FFF2-40B4-BE49-F238E27FC236}">
                <a16:creationId xmlns:a16="http://schemas.microsoft.com/office/drawing/2014/main" xmlns="" id="{78DF5469-64AC-318B-5509-F0B58A11713A}"/>
              </a:ext>
            </a:extLst>
          </p:cNvPr>
          <p:cNvSpPr/>
          <p:nvPr/>
        </p:nvSpPr>
        <p:spPr bwMode="auto">
          <a:xfrm>
            <a:off x="3994934" y="3359821"/>
            <a:ext cx="468000" cy="180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7" name="矩形 116">
            <a:extLst>
              <a:ext uri="{FF2B5EF4-FFF2-40B4-BE49-F238E27FC236}">
                <a16:creationId xmlns:a16="http://schemas.microsoft.com/office/drawing/2014/main" xmlns="" id="{EC2ED8B2-634E-2344-8096-C4A62C312551}"/>
              </a:ext>
            </a:extLst>
          </p:cNvPr>
          <p:cNvSpPr/>
          <p:nvPr/>
        </p:nvSpPr>
        <p:spPr bwMode="auto">
          <a:xfrm>
            <a:off x="6818411" y="3358930"/>
            <a:ext cx="468000" cy="180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6" name="矩形 115">
            <a:extLst>
              <a:ext uri="{FF2B5EF4-FFF2-40B4-BE49-F238E27FC236}">
                <a16:creationId xmlns:a16="http://schemas.microsoft.com/office/drawing/2014/main" xmlns="" id="{F90E92ED-1954-3C39-ED16-ECB942CB510C}"/>
              </a:ext>
            </a:extLst>
          </p:cNvPr>
          <p:cNvSpPr/>
          <p:nvPr/>
        </p:nvSpPr>
        <p:spPr bwMode="auto">
          <a:xfrm>
            <a:off x="5885274" y="3358556"/>
            <a:ext cx="468000" cy="180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7" name="Rectangle 2">
            <a:extLst>
              <a:ext uri="{FF2B5EF4-FFF2-40B4-BE49-F238E27FC236}">
                <a16:creationId xmlns:a16="http://schemas.microsoft.com/office/drawing/2014/main" xmlns="" id="{16B21B9C-5A80-F7E3-CAA6-32BF42E1B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7" y="542588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D078856B-53B7-959A-8425-57BEE7B270F0}"/>
              </a:ext>
            </a:extLst>
          </p:cNvPr>
          <p:cNvSpPr txBox="1"/>
          <p:nvPr/>
        </p:nvSpPr>
        <p:spPr>
          <a:xfrm>
            <a:off x="877530" y="3565798"/>
            <a:ext cx="81329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校長嘗試用上圖來表示學校過去十二年中一的學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/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生人數，但他忘記標示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2024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年中一的學生人數。</a:t>
            </a:r>
          </a:p>
          <a:p>
            <a:pPr algn="l"/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如果最多中一學生的兩年的平均人數是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350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人，則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/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2024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年中一的學生人數是多少人？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81CEB1F-CCE9-C4A2-CD28-AD6D91749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8401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BE2B83D3-A90B-7145-30E8-A140349B3C3E}"/>
              </a:ext>
            </a:extLst>
          </p:cNvPr>
          <p:cNvSpPr txBox="1"/>
          <p:nvPr/>
        </p:nvSpPr>
        <p:spPr>
          <a:xfrm>
            <a:off x="877530" y="5340754"/>
            <a:ext cx="7670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altLang="zh-TW" sz="28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400	B. 375	C. 325	D. 300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xmlns="" id="{72F73704-B498-D770-C53A-AF0E649F3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635037"/>
              </p:ext>
            </p:extLst>
          </p:nvPr>
        </p:nvGraphicFramePr>
        <p:xfrm>
          <a:off x="1524000" y="1304534"/>
          <a:ext cx="5902352" cy="20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176">
                  <a:extLst>
                    <a:ext uri="{9D8B030D-6E8A-4147-A177-3AD203B41FA5}">
                      <a16:colId xmlns:a16="http://schemas.microsoft.com/office/drawing/2014/main" xmlns="" val="4222195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54176993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290735517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30083142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92973572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18476094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32709551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41584367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34913921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96447763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28575513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272521388"/>
                    </a:ext>
                  </a:extLst>
                </a:gridCol>
                <a:gridCol w="377176">
                  <a:extLst>
                    <a:ext uri="{9D8B030D-6E8A-4147-A177-3AD203B41FA5}">
                      <a16:colId xmlns:a16="http://schemas.microsoft.com/office/drawing/2014/main" xmlns="" val="347703371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35515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584965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7193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095309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098247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20078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823486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5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35391445"/>
                  </a:ext>
                </a:extLst>
              </a:tr>
            </a:tbl>
          </a:graphicData>
        </a:graphic>
      </p:graphicFrame>
      <p:grpSp>
        <p:nvGrpSpPr>
          <p:cNvPr id="96" name="群組 95">
            <a:extLst>
              <a:ext uri="{FF2B5EF4-FFF2-40B4-BE49-F238E27FC236}">
                <a16:creationId xmlns:a16="http://schemas.microsoft.com/office/drawing/2014/main" xmlns="" id="{967B1DC0-D963-8915-304C-4F65FDF17D35}"/>
              </a:ext>
            </a:extLst>
          </p:cNvPr>
          <p:cNvGrpSpPr/>
          <p:nvPr/>
        </p:nvGrpSpPr>
        <p:grpSpPr>
          <a:xfrm>
            <a:off x="736058" y="863611"/>
            <a:ext cx="7262181" cy="2742715"/>
            <a:chOff x="736058" y="863611"/>
            <a:chExt cx="7262181" cy="2742715"/>
          </a:xfrm>
        </p:grpSpPr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38696D8A-DF10-5863-182D-B2F1255DEA37}"/>
                </a:ext>
              </a:extLst>
            </p:cNvPr>
            <p:cNvSpPr txBox="1"/>
            <p:nvPr/>
          </p:nvSpPr>
          <p:spPr>
            <a:xfrm>
              <a:off x="2673997" y="863611"/>
              <a:ext cx="38523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某</a:t>
              </a:r>
              <a:r>
                <a:rPr lang="zh-TW" altLang="en-US" b="0" i="0" u="sng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學校過去十二年中一的學生人數</a:t>
              </a:r>
              <a:endParaRPr lang="zh-CN" altLang="en-US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30" name="群組 29">
              <a:extLst>
                <a:ext uri="{FF2B5EF4-FFF2-40B4-BE49-F238E27FC236}">
                  <a16:creationId xmlns:a16="http://schemas.microsoft.com/office/drawing/2014/main" xmlns="" id="{D36EC059-A2C6-7E11-C486-CC0EEC7D2358}"/>
                </a:ext>
              </a:extLst>
            </p:cNvPr>
            <p:cNvGrpSpPr/>
            <p:nvPr/>
          </p:nvGrpSpPr>
          <p:grpSpPr>
            <a:xfrm>
              <a:off x="1589064" y="3298549"/>
              <a:ext cx="6409175" cy="307777"/>
              <a:chOff x="1589064" y="3288275"/>
              <a:chExt cx="6409175" cy="307777"/>
            </a:xfrm>
          </p:grpSpPr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xmlns="" id="{9AC258A4-449C-D51C-89D9-DA23098009BF}"/>
                  </a:ext>
                </a:extLst>
              </p:cNvPr>
              <p:cNvSpPr txBox="1"/>
              <p:nvPr/>
            </p:nvSpPr>
            <p:spPr>
              <a:xfrm>
                <a:off x="158906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2013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xmlns="" id="{040AF7D1-4900-1BE5-82FA-75708F9F5653}"/>
                  </a:ext>
                </a:extLst>
              </p:cNvPr>
              <p:cNvSpPr txBox="1"/>
              <p:nvPr/>
            </p:nvSpPr>
            <p:spPr>
              <a:xfrm>
                <a:off x="6774239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2024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xmlns="" id="{2372432F-55B2-ACF3-A521-3B1C525BC3DF}"/>
                  </a:ext>
                </a:extLst>
              </p:cNvPr>
              <p:cNvSpPr txBox="1"/>
              <p:nvPr/>
            </p:nvSpPr>
            <p:spPr>
              <a:xfrm>
                <a:off x="206044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2014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xmlns="" id="{3B9D9CCB-A9C8-5DA4-1815-2CC048A18898}"/>
                  </a:ext>
                </a:extLst>
              </p:cNvPr>
              <p:cNvSpPr txBox="1"/>
              <p:nvPr/>
            </p:nvSpPr>
            <p:spPr>
              <a:xfrm>
                <a:off x="253182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2015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xmlns="" id="{85B09DAE-037A-39AC-F739-BDEDC9F77EE3}"/>
                  </a:ext>
                </a:extLst>
              </p:cNvPr>
              <p:cNvSpPr txBox="1"/>
              <p:nvPr/>
            </p:nvSpPr>
            <p:spPr>
              <a:xfrm>
                <a:off x="630286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2023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xmlns="" id="{8BF77F7C-7A9A-7F42-0E96-4FB48A1D9A79}"/>
                  </a:ext>
                </a:extLst>
              </p:cNvPr>
              <p:cNvSpPr txBox="1"/>
              <p:nvPr/>
            </p:nvSpPr>
            <p:spPr>
              <a:xfrm>
                <a:off x="583148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2022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xmlns="" id="{FF8CF005-DF14-8977-5531-21BB3DFB15EB}"/>
                  </a:ext>
                </a:extLst>
              </p:cNvPr>
              <p:cNvSpPr txBox="1"/>
              <p:nvPr/>
            </p:nvSpPr>
            <p:spPr>
              <a:xfrm>
                <a:off x="536010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2021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xmlns="" id="{0948B5CA-7ED2-5432-1177-DB4D623A9EF5}"/>
                  </a:ext>
                </a:extLst>
              </p:cNvPr>
              <p:cNvSpPr txBox="1"/>
              <p:nvPr/>
            </p:nvSpPr>
            <p:spPr>
              <a:xfrm>
                <a:off x="300320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2016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xmlns="" id="{4D21FE6A-EEA9-2844-2F6D-88EE0B0BFF44}"/>
                  </a:ext>
                </a:extLst>
              </p:cNvPr>
              <p:cNvSpPr txBox="1"/>
              <p:nvPr/>
            </p:nvSpPr>
            <p:spPr>
              <a:xfrm>
                <a:off x="347458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2017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xmlns="" id="{F06085A5-6D26-975C-8B92-9846C91B9AB1}"/>
                  </a:ext>
                </a:extLst>
              </p:cNvPr>
              <p:cNvSpPr txBox="1"/>
              <p:nvPr/>
            </p:nvSpPr>
            <p:spPr>
              <a:xfrm>
                <a:off x="394596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2018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xmlns="" id="{AA051798-6559-EF0B-0EB9-AB5D8AE3B9CD}"/>
                  </a:ext>
                </a:extLst>
              </p:cNvPr>
              <p:cNvSpPr txBox="1"/>
              <p:nvPr/>
            </p:nvSpPr>
            <p:spPr>
              <a:xfrm>
                <a:off x="441734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2019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xmlns="" id="{0055761C-C96A-21A9-3B79-13FC4E999D69}"/>
                  </a:ext>
                </a:extLst>
              </p:cNvPr>
              <p:cNvSpPr txBox="1"/>
              <p:nvPr/>
            </p:nvSpPr>
            <p:spPr>
              <a:xfrm>
                <a:off x="4888724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2020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xmlns="" id="{BE9B9064-29C7-E017-A56A-07ECFA488F2E}"/>
                  </a:ext>
                </a:extLst>
              </p:cNvPr>
              <p:cNvSpPr txBox="1"/>
              <p:nvPr/>
            </p:nvSpPr>
            <p:spPr>
              <a:xfrm>
                <a:off x="7386239" y="3288275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zh-CN" altLang="en-US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年份</a:t>
                </a:r>
              </a:p>
            </p:txBody>
          </p:sp>
        </p:grpSp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xmlns="" id="{30E53EE1-2CA4-25F7-476D-E8205F998700}"/>
                </a:ext>
              </a:extLst>
            </p:cNvPr>
            <p:cNvGrpSpPr/>
            <p:nvPr/>
          </p:nvGrpSpPr>
          <p:grpSpPr>
            <a:xfrm>
              <a:off x="736058" y="1143501"/>
              <a:ext cx="977370" cy="2328123"/>
              <a:chOff x="736058" y="1143501"/>
              <a:chExt cx="977370" cy="2328123"/>
            </a:xfrm>
          </p:grpSpPr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xmlns="" id="{3E45F00C-840D-98ED-C380-A3BDF12ECBF4}"/>
                  </a:ext>
                </a:extLst>
              </p:cNvPr>
              <p:cNvSpPr txBox="1"/>
              <p:nvPr/>
            </p:nvSpPr>
            <p:spPr>
              <a:xfrm>
                <a:off x="1101428" y="1143501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400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xmlns="" id="{A4CB202A-CB6F-C39C-DBC9-1AD435DD4A97}"/>
                  </a:ext>
                </a:extLst>
              </p:cNvPr>
              <p:cNvSpPr txBox="1"/>
              <p:nvPr/>
            </p:nvSpPr>
            <p:spPr>
              <a:xfrm>
                <a:off x="1101428" y="1396044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350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xmlns="" id="{6EBAA8C8-D176-CAC0-6A82-29B91BFB55E5}"/>
                  </a:ext>
                </a:extLst>
              </p:cNvPr>
              <p:cNvSpPr txBox="1"/>
              <p:nvPr/>
            </p:nvSpPr>
            <p:spPr>
              <a:xfrm>
                <a:off x="1101428" y="1648587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xmlns="" id="{2BC98595-10F4-D58A-1C18-3CE978429533}"/>
                  </a:ext>
                </a:extLst>
              </p:cNvPr>
              <p:cNvSpPr txBox="1"/>
              <p:nvPr/>
            </p:nvSpPr>
            <p:spPr>
              <a:xfrm>
                <a:off x="1101428" y="1901130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xmlns="" id="{BFDAA26D-329C-19DE-02E6-18E07B0B23E9}"/>
                  </a:ext>
                </a:extLst>
              </p:cNvPr>
              <p:cNvSpPr txBox="1"/>
              <p:nvPr/>
            </p:nvSpPr>
            <p:spPr>
              <a:xfrm>
                <a:off x="1101428" y="2153673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xmlns="" id="{56B2B6AD-E840-43BD-F049-B7CFAE42C9B4}"/>
                  </a:ext>
                </a:extLst>
              </p:cNvPr>
              <p:cNvSpPr txBox="1"/>
              <p:nvPr/>
            </p:nvSpPr>
            <p:spPr>
              <a:xfrm>
                <a:off x="1101428" y="2406216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xmlns="" id="{5660D39C-FACF-FD0D-7C3E-B3FC60A902CD}"/>
                  </a:ext>
                </a:extLst>
              </p:cNvPr>
              <p:cNvSpPr txBox="1"/>
              <p:nvPr/>
            </p:nvSpPr>
            <p:spPr>
              <a:xfrm>
                <a:off x="1101428" y="2658759"/>
                <a:ext cx="61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29" name="文字方塊 28">
                <a:extLst>
                  <a:ext uri="{FF2B5EF4-FFF2-40B4-BE49-F238E27FC236}">
                    <a16:creationId xmlns:a16="http://schemas.microsoft.com/office/drawing/2014/main" xmlns="" id="{B7FC5BFA-B6A7-E4B8-5508-23E6FFC4ACBB}"/>
                  </a:ext>
                </a:extLst>
              </p:cNvPr>
              <p:cNvSpPr txBox="1"/>
              <p:nvPr/>
            </p:nvSpPr>
            <p:spPr>
              <a:xfrm>
                <a:off x="1291928" y="3163847"/>
                <a:ext cx="3857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xmlns="" id="{27DAF488-034D-8518-DBF5-D5E54D0720BF}"/>
                  </a:ext>
                </a:extLst>
              </p:cNvPr>
              <p:cNvSpPr txBox="1"/>
              <p:nvPr/>
            </p:nvSpPr>
            <p:spPr>
              <a:xfrm>
                <a:off x="1200488" y="2911302"/>
                <a:ext cx="38576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50</a:t>
                </a:r>
                <a:endParaRPr lang="zh-CN" altLang="en-US" sz="1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xmlns="" id="{9D3F727E-9376-079E-0137-F61501B1E38C}"/>
                  </a:ext>
                </a:extLst>
              </p:cNvPr>
              <p:cNvSpPr txBox="1"/>
              <p:nvPr/>
            </p:nvSpPr>
            <p:spPr>
              <a:xfrm>
                <a:off x="736058" y="1882803"/>
                <a:ext cx="430887" cy="935981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zh-CN" altLang="en-US" sz="1600" dirty="0">
                    <a:latin typeface="DFKai-SB" panose="03000509000000000000" pitchFamily="65" charset="-120"/>
                    <a:ea typeface="DFKai-SB" panose="03000509000000000000" pitchFamily="65" charset="-120"/>
                  </a:rPr>
                  <a:t>學生人數</a:t>
                </a:r>
              </a:p>
            </p:txBody>
          </p:sp>
        </p:grpSp>
        <p:grpSp>
          <p:nvGrpSpPr>
            <p:cNvPr id="95" name="群組 94">
              <a:extLst>
                <a:ext uri="{FF2B5EF4-FFF2-40B4-BE49-F238E27FC236}">
                  <a16:creationId xmlns:a16="http://schemas.microsoft.com/office/drawing/2014/main" xmlns="" id="{0E683F58-889F-95CE-AB92-BF93B0C16F2F}"/>
                </a:ext>
              </a:extLst>
            </p:cNvPr>
            <p:cNvGrpSpPr/>
            <p:nvPr/>
          </p:nvGrpSpPr>
          <p:grpSpPr>
            <a:xfrm>
              <a:off x="1846779" y="1633119"/>
              <a:ext cx="4790047" cy="1239195"/>
              <a:chOff x="1846779" y="1633119"/>
              <a:chExt cx="4790047" cy="1239195"/>
            </a:xfrm>
          </p:grpSpPr>
          <p:grpSp>
            <p:nvGrpSpPr>
              <p:cNvPr id="38" name="群組 37">
                <a:extLst>
                  <a:ext uri="{FF2B5EF4-FFF2-40B4-BE49-F238E27FC236}">
                    <a16:creationId xmlns:a16="http://schemas.microsoft.com/office/drawing/2014/main" xmlns="" id="{7B3EDCAF-9C83-3C1C-6F4C-E80BBBB094F9}"/>
                  </a:ext>
                </a:extLst>
              </p:cNvPr>
              <p:cNvGrpSpPr/>
              <p:nvPr/>
            </p:nvGrpSpPr>
            <p:grpSpPr>
              <a:xfrm rot="2700000">
                <a:off x="1846779" y="2764314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35" name="直線接點 34">
                  <a:extLst>
                    <a:ext uri="{FF2B5EF4-FFF2-40B4-BE49-F238E27FC236}">
                      <a16:creationId xmlns:a16="http://schemas.microsoft.com/office/drawing/2014/main" xmlns="" id="{35CC392B-9D02-DC86-11AF-6E755D6A8AF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37" name="直線接點 36">
                  <a:extLst>
                    <a:ext uri="{FF2B5EF4-FFF2-40B4-BE49-F238E27FC236}">
                      <a16:creationId xmlns:a16="http://schemas.microsoft.com/office/drawing/2014/main" xmlns="" id="{6EF05FA1-0494-7D1C-0BAF-6B80BAAE570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39" name="群組 38">
                <a:extLst>
                  <a:ext uri="{FF2B5EF4-FFF2-40B4-BE49-F238E27FC236}">
                    <a16:creationId xmlns:a16="http://schemas.microsoft.com/office/drawing/2014/main" xmlns="" id="{8A4362B9-FAB0-9B16-2A09-1DFA5638699A}"/>
                  </a:ext>
                </a:extLst>
              </p:cNvPr>
              <p:cNvGrpSpPr/>
              <p:nvPr/>
            </p:nvGrpSpPr>
            <p:grpSpPr>
              <a:xfrm rot="2700000">
                <a:off x="2315619" y="2512764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40" name="直線接點 39">
                  <a:extLst>
                    <a:ext uri="{FF2B5EF4-FFF2-40B4-BE49-F238E27FC236}">
                      <a16:creationId xmlns:a16="http://schemas.microsoft.com/office/drawing/2014/main" xmlns="" id="{E2453A42-B345-A740-27FB-708E369F0A1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1" name="直線接點 40">
                  <a:extLst>
                    <a:ext uri="{FF2B5EF4-FFF2-40B4-BE49-F238E27FC236}">
                      <a16:creationId xmlns:a16="http://schemas.microsoft.com/office/drawing/2014/main" xmlns="" id="{6D6C1399-C77D-68B5-78E2-ACC2EE83C64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42" name="群組 41">
                <a:extLst>
                  <a:ext uri="{FF2B5EF4-FFF2-40B4-BE49-F238E27FC236}">
                    <a16:creationId xmlns:a16="http://schemas.microsoft.com/office/drawing/2014/main" xmlns="" id="{63C4D073-DFF1-FB0E-7F1B-ACF5CF85562B}"/>
                  </a:ext>
                </a:extLst>
              </p:cNvPr>
              <p:cNvGrpSpPr/>
              <p:nvPr/>
            </p:nvGrpSpPr>
            <p:grpSpPr>
              <a:xfrm rot="2700000">
                <a:off x="2783824" y="2007368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43" name="直線接點 42">
                  <a:extLst>
                    <a:ext uri="{FF2B5EF4-FFF2-40B4-BE49-F238E27FC236}">
                      <a16:creationId xmlns:a16="http://schemas.microsoft.com/office/drawing/2014/main" xmlns="" id="{96D46F5E-88D2-01F1-5C31-93A8089584A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4" name="直線接點 43">
                  <a:extLst>
                    <a:ext uri="{FF2B5EF4-FFF2-40B4-BE49-F238E27FC236}">
                      <a16:creationId xmlns:a16="http://schemas.microsoft.com/office/drawing/2014/main" xmlns="" id="{2F2BF592-4860-8D11-B0F8-68D82E08148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45" name="群組 44">
                <a:extLst>
                  <a:ext uri="{FF2B5EF4-FFF2-40B4-BE49-F238E27FC236}">
                    <a16:creationId xmlns:a16="http://schemas.microsoft.com/office/drawing/2014/main" xmlns="" id="{281A6EA9-5B02-60B9-D938-2076018AA11D}"/>
                  </a:ext>
                </a:extLst>
              </p:cNvPr>
              <p:cNvGrpSpPr/>
              <p:nvPr/>
            </p:nvGrpSpPr>
            <p:grpSpPr>
              <a:xfrm rot="2700000">
                <a:off x="3252029" y="2256896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46" name="直線接點 45">
                  <a:extLst>
                    <a:ext uri="{FF2B5EF4-FFF2-40B4-BE49-F238E27FC236}">
                      <a16:creationId xmlns:a16="http://schemas.microsoft.com/office/drawing/2014/main" xmlns="" id="{EF79EE72-3180-FC09-2EAB-FA028A4B6DD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7" name="直線接點 46">
                  <a:extLst>
                    <a:ext uri="{FF2B5EF4-FFF2-40B4-BE49-F238E27FC236}">
                      <a16:creationId xmlns:a16="http://schemas.microsoft.com/office/drawing/2014/main" xmlns="" id="{AB40B325-3A4C-40DA-7657-D8DD7BD2A9E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48" name="群組 47">
                <a:extLst>
                  <a:ext uri="{FF2B5EF4-FFF2-40B4-BE49-F238E27FC236}">
                    <a16:creationId xmlns:a16="http://schemas.microsoft.com/office/drawing/2014/main" xmlns="" id="{9B5515D7-8430-320C-3B06-7DBFB2A104ED}"/>
                  </a:ext>
                </a:extLst>
              </p:cNvPr>
              <p:cNvGrpSpPr/>
              <p:nvPr/>
            </p:nvGrpSpPr>
            <p:grpSpPr>
              <a:xfrm rot="2700000">
                <a:off x="3718873" y="2126553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49" name="直線接點 48">
                  <a:extLst>
                    <a:ext uri="{FF2B5EF4-FFF2-40B4-BE49-F238E27FC236}">
                      <a16:creationId xmlns:a16="http://schemas.microsoft.com/office/drawing/2014/main" xmlns="" id="{230C43FA-5EC3-40D2-BB95-BB262FCDA83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0" name="直線接點 49">
                  <a:extLst>
                    <a:ext uri="{FF2B5EF4-FFF2-40B4-BE49-F238E27FC236}">
                      <a16:creationId xmlns:a16="http://schemas.microsoft.com/office/drawing/2014/main" xmlns="" id="{9A50B7B1-4520-A124-13EA-72B4A806D0B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51" name="群組 50">
                <a:extLst>
                  <a:ext uri="{FF2B5EF4-FFF2-40B4-BE49-F238E27FC236}">
                    <a16:creationId xmlns:a16="http://schemas.microsoft.com/office/drawing/2014/main" xmlns="" id="{4F102605-FB1C-25BE-6588-D04711CF8788}"/>
                  </a:ext>
                </a:extLst>
              </p:cNvPr>
              <p:cNvGrpSpPr/>
              <p:nvPr/>
            </p:nvGrpSpPr>
            <p:grpSpPr>
              <a:xfrm rot="2700000">
                <a:off x="4188438" y="1752436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52" name="直線接點 51">
                  <a:extLst>
                    <a:ext uri="{FF2B5EF4-FFF2-40B4-BE49-F238E27FC236}">
                      <a16:creationId xmlns:a16="http://schemas.microsoft.com/office/drawing/2014/main" xmlns="" id="{1F58238A-703D-2AA7-2AB8-329BF3B798D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3" name="直線接點 52">
                  <a:extLst>
                    <a:ext uri="{FF2B5EF4-FFF2-40B4-BE49-F238E27FC236}">
                      <a16:creationId xmlns:a16="http://schemas.microsoft.com/office/drawing/2014/main" xmlns="" id="{CA0020E9-21B5-2847-7783-8C9A7E96CDB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54" name="群組 53">
                <a:extLst>
                  <a:ext uri="{FF2B5EF4-FFF2-40B4-BE49-F238E27FC236}">
                    <a16:creationId xmlns:a16="http://schemas.microsoft.com/office/drawing/2014/main" xmlns="" id="{03BFCD94-27D8-05C7-AD82-92E1EF608C6F}"/>
                  </a:ext>
                </a:extLst>
              </p:cNvPr>
              <p:cNvGrpSpPr/>
              <p:nvPr/>
            </p:nvGrpSpPr>
            <p:grpSpPr>
              <a:xfrm rot="2700000">
                <a:off x="4654052" y="1881788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55" name="直線接點 54">
                  <a:extLst>
                    <a:ext uri="{FF2B5EF4-FFF2-40B4-BE49-F238E27FC236}">
                      <a16:creationId xmlns:a16="http://schemas.microsoft.com/office/drawing/2014/main" xmlns="" id="{4FED7B40-C58F-89F7-D31D-DBAB2343D2A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6" name="直線接點 55">
                  <a:extLst>
                    <a:ext uri="{FF2B5EF4-FFF2-40B4-BE49-F238E27FC236}">
                      <a16:creationId xmlns:a16="http://schemas.microsoft.com/office/drawing/2014/main" xmlns="" id="{87196847-48F3-D2C6-23C2-48B7AC78E29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57" name="群組 56">
                <a:extLst>
                  <a:ext uri="{FF2B5EF4-FFF2-40B4-BE49-F238E27FC236}">
                    <a16:creationId xmlns:a16="http://schemas.microsoft.com/office/drawing/2014/main" xmlns="" id="{C9CF1F89-5D56-039A-D49A-A505B830ACB3}"/>
                  </a:ext>
                </a:extLst>
              </p:cNvPr>
              <p:cNvGrpSpPr/>
              <p:nvPr/>
            </p:nvGrpSpPr>
            <p:grpSpPr>
              <a:xfrm rot="2700000">
                <a:off x="5126435" y="2259118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58" name="直線接點 57">
                  <a:extLst>
                    <a:ext uri="{FF2B5EF4-FFF2-40B4-BE49-F238E27FC236}">
                      <a16:creationId xmlns:a16="http://schemas.microsoft.com/office/drawing/2014/main" xmlns="" id="{89ACB13F-0134-7C8F-4AF2-1F2ABD14D0E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9" name="直線接點 58">
                  <a:extLst>
                    <a:ext uri="{FF2B5EF4-FFF2-40B4-BE49-F238E27FC236}">
                      <a16:creationId xmlns:a16="http://schemas.microsoft.com/office/drawing/2014/main" xmlns="" id="{0539592D-FA76-9AB7-950F-2F80D383262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60" name="群組 59">
                <a:extLst>
                  <a:ext uri="{FF2B5EF4-FFF2-40B4-BE49-F238E27FC236}">
                    <a16:creationId xmlns:a16="http://schemas.microsoft.com/office/drawing/2014/main" xmlns="" id="{E837D5D0-869A-855E-5A78-3102F6127AB3}"/>
                  </a:ext>
                </a:extLst>
              </p:cNvPr>
              <p:cNvGrpSpPr/>
              <p:nvPr/>
            </p:nvGrpSpPr>
            <p:grpSpPr>
              <a:xfrm rot="2700000">
                <a:off x="5589049" y="2006705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61" name="直線接點 60">
                  <a:extLst>
                    <a:ext uri="{FF2B5EF4-FFF2-40B4-BE49-F238E27FC236}">
                      <a16:creationId xmlns:a16="http://schemas.microsoft.com/office/drawing/2014/main" xmlns="" id="{101569E0-D771-2515-CF8D-FC4A7BFBBEA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2" name="直線接點 61">
                  <a:extLst>
                    <a:ext uri="{FF2B5EF4-FFF2-40B4-BE49-F238E27FC236}">
                      <a16:creationId xmlns:a16="http://schemas.microsoft.com/office/drawing/2014/main" xmlns="" id="{A54C5F4C-DC14-92D2-5699-02994EE6BA8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63" name="群組 62">
                <a:extLst>
                  <a:ext uri="{FF2B5EF4-FFF2-40B4-BE49-F238E27FC236}">
                    <a16:creationId xmlns:a16="http://schemas.microsoft.com/office/drawing/2014/main" xmlns="" id="{7063F315-0640-7555-B777-AC4240781EB2}"/>
                  </a:ext>
                </a:extLst>
              </p:cNvPr>
              <p:cNvGrpSpPr/>
              <p:nvPr/>
            </p:nvGrpSpPr>
            <p:grpSpPr>
              <a:xfrm rot="2700000">
                <a:off x="6061549" y="1633119"/>
                <a:ext cx="108000" cy="108000"/>
                <a:chOff x="6038837" y="374147"/>
                <a:chExt cx="108000" cy="108000"/>
              </a:xfrm>
            </p:grpSpPr>
            <p:cxnSp>
              <p:nvCxnSpPr>
                <p:cNvPr id="64" name="直線接點 63">
                  <a:extLst>
                    <a:ext uri="{FF2B5EF4-FFF2-40B4-BE49-F238E27FC236}">
                      <a16:creationId xmlns:a16="http://schemas.microsoft.com/office/drawing/2014/main" xmlns="" id="{016D2F24-FEDC-EC53-B81D-7688C62E4CB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38837" y="428147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5" name="直線接點 64">
                  <a:extLst>
                    <a:ext uri="{FF2B5EF4-FFF2-40B4-BE49-F238E27FC236}">
                      <a16:creationId xmlns:a16="http://schemas.microsoft.com/office/drawing/2014/main" xmlns="" id="{75FECF83-C9B8-E458-BE19-385F91D3ED0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2838" y="374147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66" name="群組 65">
                <a:extLst>
                  <a:ext uri="{FF2B5EF4-FFF2-40B4-BE49-F238E27FC236}">
                    <a16:creationId xmlns:a16="http://schemas.microsoft.com/office/drawing/2014/main" xmlns="" id="{67C64BBF-972C-BAA0-BAB5-797137A20CEF}"/>
                  </a:ext>
                </a:extLst>
              </p:cNvPr>
              <p:cNvGrpSpPr/>
              <p:nvPr/>
            </p:nvGrpSpPr>
            <p:grpSpPr>
              <a:xfrm rot="2700000">
                <a:off x="6528826" y="2007367"/>
                <a:ext cx="108000" cy="108000"/>
                <a:chOff x="6042205" y="377515"/>
                <a:chExt cx="108000" cy="108000"/>
              </a:xfrm>
            </p:grpSpPr>
            <p:cxnSp>
              <p:nvCxnSpPr>
                <p:cNvPr id="67" name="直線接點 66">
                  <a:extLst>
                    <a:ext uri="{FF2B5EF4-FFF2-40B4-BE49-F238E27FC236}">
                      <a16:creationId xmlns:a16="http://schemas.microsoft.com/office/drawing/2014/main" xmlns="" id="{84166E3F-805E-80E9-44AA-B42D956B2EB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42205" y="431515"/>
                  <a:ext cx="10800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8" name="直線接點 67">
                  <a:extLst>
                    <a:ext uri="{FF2B5EF4-FFF2-40B4-BE49-F238E27FC236}">
                      <a16:creationId xmlns:a16="http://schemas.microsoft.com/office/drawing/2014/main" xmlns="" id="{C20A1B21-1B64-C738-6140-CD0CC59385F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096205" y="377515"/>
                  <a:ext cx="0" cy="10800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69" name="手繪多邊形: 圖案 68">
                <a:extLst>
                  <a:ext uri="{FF2B5EF4-FFF2-40B4-BE49-F238E27FC236}">
                    <a16:creationId xmlns:a16="http://schemas.microsoft.com/office/drawing/2014/main" xmlns="" id="{F3D352A7-1DA8-A3B6-EF62-54103C10D837}"/>
                  </a:ext>
                </a:extLst>
              </p:cNvPr>
              <p:cNvSpPr/>
              <p:nvPr/>
            </p:nvSpPr>
            <p:spPr bwMode="auto">
              <a:xfrm>
                <a:off x="1900238" y="1690688"/>
                <a:ext cx="4681537" cy="1123950"/>
              </a:xfrm>
              <a:custGeom>
                <a:avLst/>
                <a:gdLst>
                  <a:gd name="connsiteX0" fmla="*/ 0 w 4681537"/>
                  <a:gd name="connsiteY0" fmla="*/ 1123950 h 1123950"/>
                  <a:gd name="connsiteX1" fmla="*/ 466725 w 4681537"/>
                  <a:gd name="connsiteY1" fmla="*/ 876300 h 1123950"/>
                  <a:gd name="connsiteX2" fmla="*/ 938212 w 4681537"/>
                  <a:gd name="connsiteY2" fmla="*/ 371475 h 1123950"/>
                  <a:gd name="connsiteX3" fmla="*/ 1404937 w 4681537"/>
                  <a:gd name="connsiteY3" fmla="*/ 623887 h 1123950"/>
                  <a:gd name="connsiteX4" fmla="*/ 1871662 w 4681537"/>
                  <a:gd name="connsiteY4" fmla="*/ 490537 h 1123950"/>
                  <a:gd name="connsiteX5" fmla="*/ 2343150 w 4681537"/>
                  <a:gd name="connsiteY5" fmla="*/ 119062 h 1123950"/>
                  <a:gd name="connsiteX6" fmla="*/ 2805112 w 4681537"/>
                  <a:gd name="connsiteY6" fmla="*/ 242887 h 1123950"/>
                  <a:gd name="connsiteX7" fmla="*/ 3281362 w 4681537"/>
                  <a:gd name="connsiteY7" fmla="*/ 623887 h 1123950"/>
                  <a:gd name="connsiteX8" fmla="*/ 3743325 w 4681537"/>
                  <a:gd name="connsiteY8" fmla="*/ 371475 h 1123950"/>
                  <a:gd name="connsiteX9" fmla="*/ 4210050 w 4681537"/>
                  <a:gd name="connsiteY9" fmla="*/ 0 h 1123950"/>
                  <a:gd name="connsiteX10" fmla="*/ 4681537 w 4681537"/>
                  <a:gd name="connsiteY10" fmla="*/ 371475 h 1123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81537" h="1123950">
                    <a:moveTo>
                      <a:pt x="0" y="1123950"/>
                    </a:moveTo>
                    <a:lnTo>
                      <a:pt x="466725" y="876300"/>
                    </a:lnTo>
                    <a:lnTo>
                      <a:pt x="938212" y="371475"/>
                    </a:lnTo>
                    <a:lnTo>
                      <a:pt x="1404937" y="623887"/>
                    </a:lnTo>
                    <a:lnTo>
                      <a:pt x="1871662" y="490537"/>
                    </a:lnTo>
                    <a:lnTo>
                      <a:pt x="2343150" y="119062"/>
                    </a:lnTo>
                    <a:lnTo>
                      <a:pt x="2805112" y="242887"/>
                    </a:lnTo>
                    <a:lnTo>
                      <a:pt x="3281362" y="623887"/>
                    </a:lnTo>
                    <a:lnTo>
                      <a:pt x="3743325" y="371475"/>
                    </a:lnTo>
                    <a:lnTo>
                      <a:pt x="4210050" y="0"/>
                    </a:lnTo>
                    <a:lnTo>
                      <a:pt x="4681537" y="371475"/>
                    </a:ln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86" name="群組 85">
              <a:extLst>
                <a:ext uri="{FF2B5EF4-FFF2-40B4-BE49-F238E27FC236}">
                  <a16:creationId xmlns:a16="http://schemas.microsoft.com/office/drawing/2014/main" xmlns="" id="{FABE4459-77E0-2C9D-7EB7-25D60BD8C9CF}"/>
                </a:ext>
              </a:extLst>
            </p:cNvPr>
            <p:cNvGrpSpPr/>
            <p:nvPr/>
          </p:nvGrpSpPr>
          <p:grpSpPr>
            <a:xfrm>
              <a:off x="1900293" y="3207076"/>
              <a:ext cx="5148263" cy="108000"/>
              <a:chOff x="1900293" y="3207076"/>
              <a:chExt cx="5148263" cy="108000"/>
            </a:xfrm>
          </p:grpSpPr>
          <p:cxnSp>
            <p:nvCxnSpPr>
              <p:cNvPr id="71" name="直線接點 70">
                <a:extLst>
                  <a:ext uri="{FF2B5EF4-FFF2-40B4-BE49-F238E27FC236}">
                    <a16:creationId xmlns:a16="http://schemas.microsoft.com/office/drawing/2014/main" xmlns="" id="{06D4BD4B-349D-C4A3-2C4F-A683713CF35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900293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2" name="直線接點 71">
                <a:extLst>
                  <a:ext uri="{FF2B5EF4-FFF2-40B4-BE49-F238E27FC236}">
                    <a16:creationId xmlns:a16="http://schemas.microsoft.com/office/drawing/2014/main" xmlns="" id="{374AA652-09CF-9FAA-E24A-9C62DA5D715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048556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3" name="直線接點 72">
                <a:extLst>
                  <a:ext uri="{FF2B5EF4-FFF2-40B4-BE49-F238E27FC236}">
                    <a16:creationId xmlns:a16="http://schemas.microsoft.com/office/drawing/2014/main" xmlns="" id="{60ABD3EE-80F2-0BC6-B5EF-15BE2A22114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4365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6" name="直線接點 75">
                <a:extLst>
                  <a:ext uri="{FF2B5EF4-FFF2-40B4-BE49-F238E27FC236}">
                    <a16:creationId xmlns:a16="http://schemas.microsoft.com/office/drawing/2014/main" xmlns="" id="{747FB1CD-5698-E681-E3AF-364211A672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368317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7" name="直線接點 76">
                <a:extLst>
                  <a:ext uri="{FF2B5EF4-FFF2-40B4-BE49-F238E27FC236}">
                    <a16:creationId xmlns:a16="http://schemas.microsoft.com/office/drawing/2014/main" xmlns="" id="{E0EB14CE-0587-7E49-AF10-1EB5DB27E2A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836341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8" name="直線接點 77">
                <a:extLst>
                  <a:ext uri="{FF2B5EF4-FFF2-40B4-BE49-F238E27FC236}">
                    <a16:creationId xmlns:a16="http://schemas.microsoft.com/office/drawing/2014/main" xmlns="" id="{31AB4511-E029-9604-F0C0-45232983449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772389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9" name="直線接點 78">
                <a:extLst>
                  <a:ext uri="{FF2B5EF4-FFF2-40B4-BE49-F238E27FC236}">
                    <a16:creationId xmlns:a16="http://schemas.microsoft.com/office/drawing/2014/main" xmlns="" id="{F01E9B23-F573-0F89-3A27-2518FFD50F1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240413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0" name="直線接點 79">
                <a:extLst>
                  <a:ext uri="{FF2B5EF4-FFF2-40B4-BE49-F238E27FC236}">
                    <a16:creationId xmlns:a16="http://schemas.microsoft.com/office/drawing/2014/main" xmlns="" id="{B50CCDF4-67B4-8983-9323-D78B711009F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708437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1" name="直線接點 80">
                <a:extLst>
                  <a:ext uri="{FF2B5EF4-FFF2-40B4-BE49-F238E27FC236}">
                    <a16:creationId xmlns:a16="http://schemas.microsoft.com/office/drawing/2014/main" xmlns="" id="{F667FB5E-333A-45A0-E80C-AD8538368B4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176461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2" name="直線接點 81">
                <a:extLst>
                  <a:ext uri="{FF2B5EF4-FFF2-40B4-BE49-F238E27FC236}">
                    <a16:creationId xmlns:a16="http://schemas.microsoft.com/office/drawing/2014/main" xmlns="" id="{D0D8C955-762F-1870-EF74-0AFC10EBF96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644485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3" name="直線接點 82">
                <a:extLst>
                  <a:ext uri="{FF2B5EF4-FFF2-40B4-BE49-F238E27FC236}">
                    <a16:creationId xmlns:a16="http://schemas.microsoft.com/office/drawing/2014/main" xmlns="" id="{73CBC45F-2382-1D94-B81A-A18903E92F8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12509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xmlns="" id="{C21AA6F4-BB6B-DEAD-D496-8F4FE966D9A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580533" y="3207076"/>
                <a:ext cx="0" cy="10800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94" name="群組 93">
              <a:extLst>
                <a:ext uri="{FF2B5EF4-FFF2-40B4-BE49-F238E27FC236}">
                  <a16:creationId xmlns:a16="http://schemas.microsoft.com/office/drawing/2014/main" xmlns="" id="{A3EE5F92-D5CC-A871-5F7B-DD4ED3E943F9}"/>
                </a:ext>
              </a:extLst>
            </p:cNvPr>
            <p:cNvGrpSpPr/>
            <p:nvPr/>
          </p:nvGrpSpPr>
          <p:grpSpPr>
            <a:xfrm>
              <a:off x="1527490" y="1431835"/>
              <a:ext cx="108000" cy="1758097"/>
              <a:chOff x="1527490" y="1431835"/>
              <a:chExt cx="108000" cy="1758097"/>
            </a:xfrm>
          </p:grpSpPr>
          <p:cxnSp>
            <p:nvCxnSpPr>
              <p:cNvPr id="85" name="直線接點 84">
                <a:extLst>
                  <a:ext uri="{FF2B5EF4-FFF2-40B4-BE49-F238E27FC236}">
                    <a16:creationId xmlns:a16="http://schemas.microsoft.com/office/drawing/2014/main" xmlns="" id="{029D21B1-4BD3-45F4-BDB9-790D3AD9790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3189932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7" name="直線接點 86">
                <a:extLst>
                  <a:ext uri="{FF2B5EF4-FFF2-40B4-BE49-F238E27FC236}">
                    <a16:creationId xmlns:a16="http://schemas.microsoft.com/office/drawing/2014/main" xmlns="" id="{ACAF022B-37EE-55CF-2F52-63205DF1DA8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1431835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8" name="直線接點 87">
                <a:extLst>
                  <a:ext uri="{FF2B5EF4-FFF2-40B4-BE49-F238E27FC236}">
                    <a16:creationId xmlns:a16="http://schemas.microsoft.com/office/drawing/2014/main" xmlns="" id="{07B32AA8-2F7F-F3E5-3E57-7B2400359E9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1682992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9" name="直線接點 88">
                <a:extLst>
                  <a:ext uri="{FF2B5EF4-FFF2-40B4-BE49-F238E27FC236}">
                    <a16:creationId xmlns:a16="http://schemas.microsoft.com/office/drawing/2014/main" xmlns="" id="{6177735A-E265-5D60-BD11-D08C14B4BAE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1934149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0" name="直線接點 89">
                <a:extLst>
                  <a:ext uri="{FF2B5EF4-FFF2-40B4-BE49-F238E27FC236}">
                    <a16:creationId xmlns:a16="http://schemas.microsoft.com/office/drawing/2014/main" xmlns="" id="{059EC11C-8705-9826-E663-59C9006E3A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2185306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1" name="直線接點 90">
                <a:extLst>
                  <a:ext uri="{FF2B5EF4-FFF2-40B4-BE49-F238E27FC236}">
                    <a16:creationId xmlns:a16="http://schemas.microsoft.com/office/drawing/2014/main" xmlns="" id="{7F03ADD9-3E7C-AE8F-7EEA-0E473193812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2436463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2" name="直線接點 91">
                <a:extLst>
                  <a:ext uri="{FF2B5EF4-FFF2-40B4-BE49-F238E27FC236}">
                    <a16:creationId xmlns:a16="http://schemas.microsoft.com/office/drawing/2014/main" xmlns="" id="{41BB66B0-8622-829F-476A-4354F0386CF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2687620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3" name="直線接點 92">
                <a:extLst>
                  <a:ext uri="{FF2B5EF4-FFF2-40B4-BE49-F238E27FC236}">
                    <a16:creationId xmlns:a16="http://schemas.microsoft.com/office/drawing/2014/main" xmlns="" id="{10F6E199-5398-2634-0266-BFCDC00ABC7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527490" y="2938777"/>
                <a:ext cx="108000" cy="0"/>
              </a:xfrm>
              <a:prstGeom prst="line">
                <a:avLst/>
              </a:prstGeom>
              <a:noFill/>
              <a:ln w="12700" algn="ctr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98" name="TextBox 27">
            <a:extLst>
              <a:ext uri="{FF2B5EF4-FFF2-40B4-BE49-F238E27FC236}">
                <a16:creationId xmlns:a16="http://schemas.microsoft.com/office/drawing/2014/main" xmlns="" id="{E032D9BE-9763-2683-6248-435DC9BAD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069" y="535266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00" name="直線接點 99">
            <a:extLst>
              <a:ext uri="{FF2B5EF4-FFF2-40B4-BE49-F238E27FC236}">
                <a16:creationId xmlns:a16="http://schemas.microsoft.com/office/drawing/2014/main" xmlns="" id="{C552F230-AA60-76DA-8456-770BF13C15F9}"/>
              </a:ext>
            </a:extLst>
          </p:cNvPr>
          <p:cNvCxnSpPr/>
          <p:nvPr/>
        </p:nvCxnSpPr>
        <p:spPr bwMode="auto">
          <a:xfrm>
            <a:off x="1698211" y="4902082"/>
            <a:ext cx="63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01" name="文本框 44">
            <a:extLst>
              <a:ext uri="{FF2B5EF4-FFF2-40B4-BE49-F238E27FC236}">
                <a16:creationId xmlns:a16="http://schemas.microsoft.com/office/drawing/2014/main" xmlns="" id="{968B2255-92E7-F704-894E-B50E83722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261" y="2333905"/>
            <a:ext cx="37408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2024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年中一的學生人數是：</a:t>
            </a:r>
            <a:endParaRPr lang="en-US" altLang="zh-TW" sz="22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2" name="文本框 44">
            <a:extLst>
              <a:ext uri="{FF2B5EF4-FFF2-40B4-BE49-F238E27FC236}">
                <a16:creationId xmlns:a16="http://schemas.microsoft.com/office/drawing/2014/main" xmlns="" id="{22145A9B-6D35-013C-C045-5B09A0E95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261" y="2743433"/>
            <a:ext cx="20895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350</a:t>
            </a:r>
            <a:r>
              <a:rPr lang="en-US" altLang="zh-CN" sz="22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325</a:t>
            </a:r>
            <a:endParaRPr lang="en-US" altLang="zh-TW" sz="22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3" name="文本框 44">
            <a:extLst>
              <a:ext uri="{FF2B5EF4-FFF2-40B4-BE49-F238E27FC236}">
                <a16:creationId xmlns:a16="http://schemas.microsoft.com/office/drawing/2014/main" xmlns="" id="{A42D55CF-FD86-4EF0-F1FC-492F2C503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806" y="2743433"/>
            <a:ext cx="15049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375(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人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2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05" name="直線接點 104">
            <a:extLst>
              <a:ext uri="{FF2B5EF4-FFF2-40B4-BE49-F238E27FC236}">
                <a16:creationId xmlns:a16="http://schemas.microsoft.com/office/drawing/2014/main" xmlns="" id="{CCF5D7E9-BD9C-E864-0F7D-79CFEFD99368}"/>
              </a:ext>
            </a:extLst>
          </p:cNvPr>
          <p:cNvCxnSpPr/>
          <p:nvPr/>
        </p:nvCxnSpPr>
        <p:spPr bwMode="auto">
          <a:xfrm flipH="1">
            <a:off x="1527686" y="1679710"/>
            <a:ext cx="457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106" name="文字方塊 105">
            <a:extLst>
              <a:ext uri="{FF2B5EF4-FFF2-40B4-BE49-F238E27FC236}">
                <a16:creationId xmlns:a16="http://schemas.microsoft.com/office/drawing/2014/main" xmlns="" id="{197CA3E1-BBB0-3C36-634B-ADC6C515117F}"/>
              </a:ext>
            </a:extLst>
          </p:cNvPr>
          <p:cNvSpPr txBox="1"/>
          <p:nvPr/>
        </p:nvSpPr>
        <p:spPr>
          <a:xfrm>
            <a:off x="1109711" y="1521787"/>
            <a:ext cx="6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325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09" name="直線接點 108">
            <a:extLst>
              <a:ext uri="{FF2B5EF4-FFF2-40B4-BE49-F238E27FC236}">
                <a16:creationId xmlns:a16="http://schemas.microsoft.com/office/drawing/2014/main" xmlns="" id="{FAA8BF96-EC8D-FA9B-F576-B356FB0D9F09}"/>
              </a:ext>
            </a:extLst>
          </p:cNvPr>
          <p:cNvCxnSpPr>
            <a:cxnSpLocks/>
          </p:cNvCxnSpPr>
          <p:nvPr/>
        </p:nvCxnSpPr>
        <p:spPr bwMode="auto">
          <a:xfrm flipH="1">
            <a:off x="1521759" y="1802892"/>
            <a:ext cx="270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113" name="矩形 112">
            <a:extLst>
              <a:ext uri="{FF2B5EF4-FFF2-40B4-BE49-F238E27FC236}">
                <a16:creationId xmlns:a16="http://schemas.microsoft.com/office/drawing/2014/main" xmlns="" id="{FEE94D1A-BEF9-7673-4F43-2B0EFF63AB77}"/>
              </a:ext>
            </a:extLst>
          </p:cNvPr>
          <p:cNvSpPr/>
          <p:nvPr/>
        </p:nvSpPr>
        <p:spPr bwMode="auto">
          <a:xfrm>
            <a:off x="957606" y="3586763"/>
            <a:ext cx="7670567" cy="934404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2" name="文本框 44">
            <a:extLst>
              <a:ext uri="{FF2B5EF4-FFF2-40B4-BE49-F238E27FC236}">
                <a16:creationId xmlns:a16="http://schemas.microsoft.com/office/drawing/2014/main" xmlns="" id="{87FD1286-2411-E685-A33A-DEF58C378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212" y="3551832"/>
            <a:ext cx="67113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2013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年至</a:t>
            </a:r>
            <a:r>
              <a:rPr lang="en-US" altLang="zh-CN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2023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年中，最多中一學生的兩年的平均人數是：</a:t>
            </a:r>
            <a:endParaRPr lang="en-US" altLang="zh-CN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1" name="文本框 44">
            <a:extLst>
              <a:ext uri="{FF2B5EF4-FFF2-40B4-BE49-F238E27FC236}">
                <a16:creationId xmlns:a16="http://schemas.microsoft.com/office/drawing/2014/main" xmlns="" id="{B73817AD-040D-F59F-2655-B5C5FBD4B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06" y="3845414"/>
            <a:ext cx="30029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(325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300)</a:t>
            </a:r>
            <a:r>
              <a:rPr lang="en-US" altLang="zh-CN" sz="20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 = 312.5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4" name="文本框 44">
            <a:extLst>
              <a:ext uri="{FF2B5EF4-FFF2-40B4-BE49-F238E27FC236}">
                <a16:creationId xmlns:a16="http://schemas.microsoft.com/office/drawing/2014/main" xmlns="" id="{3E1AD4D9-E299-0FF0-A57A-4E31F9F5E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458" y="3845414"/>
            <a:ext cx="25597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，不滿足題目要求。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7" name="文本框 44">
            <a:extLst>
              <a:ext uri="{FF2B5EF4-FFF2-40B4-BE49-F238E27FC236}">
                <a16:creationId xmlns:a16="http://schemas.microsoft.com/office/drawing/2014/main" xmlns="" id="{FC9B3147-4202-9FAE-CE85-B8EC1E6DC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211" y="4150781"/>
            <a:ext cx="60828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所以中一學生最多的兩年應該是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2022</a:t>
            </a:r>
            <a:r>
              <a:rPr lang="zh-CN" altLang="en-US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2024</a:t>
            </a:r>
            <a:r>
              <a:rPr lang="zh-CN" altLang="en-US" sz="20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6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35" presetClass="emph" presetSubtype="0" repeatCount="3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18" grpId="1" animBg="1"/>
      <p:bldP spid="117" grpId="0" animBg="1"/>
      <p:bldP spid="117" grpId="1" animBg="1"/>
      <p:bldP spid="116" grpId="0" animBg="1"/>
      <p:bldP spid="116" grpId="1" animBg="1"/>
      <p:bldP spid="97" grpId="0" animBg="1"/>
      <p:bldP spid="98" grpId="0"/>
      <p:bldP spid="101" grpId="0"/>
      <p:bldP spid="101" grpId="1"/>
      <p:bldP spid="102" grpId="0"/>
      <p:bldP spid="102" grpId="1"/>
      <p:bldP spid="103" grpId="0"/>
      <p:bldP spid="103" grpId="1"/>
      <p:bldP spid="106" grpId="0"/>
      <p:bldP spid="106" grpId="2"/>
      <p:bldP spid="106" grpId="3"/>
      <p:bldP spid="113" grpId="0" animBg="1"/>
      <p:bldP spid="113" grpId="1" animBg="1"/>
      <p:bldP spid="112" grpId="0"/>
      <p:bldP spid="112" grpId="1"/>
      <p:bldP spid="111" grpId="0"/>
      <p:bldP spid="111" grpId="1"/>
      <p:bldP spid="114" grpId="0"/>
      <p:bldP spid="114" grpId="1"/>
      <p:bldP spid="107" grpId="0"/>
      <p:bldP spid="107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xmlns="" id="{96839B26-5C99-14A0-7ABB-17471D86AB2A}"/>
              </a:ext>
            </a:extLst>
          </p:cNvPr>
          <p:cNvSpPr/>
          <p:nvPr/>
        </p:nvSpPr>
        <p:spPr bwMode="auto">
          <a:xfrm>
            <a:off x="2952750" y="4540129"/>
            <a:ext cx="5872988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xmlns="" id="{A7F36B64-64C8-41D7-AF5B-DAC6F1460EF3}"/>
              </a:ext>
            </a:extLst>
          </p:cNvPr>
          <p:cNvSpPr/>
          <p:nvPr/>
        </p:nvSpPr>
        <p:spPr bwMode="auto">
          <a:xfrm>
            <a:off x="1527685" y="5040481"/>
            <a:ext cx="2160000" cy="432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8" name="矩形 137">
            <a:extLst>
              <a:ext uri="{FF2B5EF4-FFF2-40B4-BE49-F238E27FC236}">
                <a16:creationId xmlns:a16="http://schemas.microsoft.com/office/drawing/2014/main" xmlns="" id="{B1C2ED12-CA16-42D2-ADE5-83F170D8B4BC}"/>
              </a:ext>
            </a:extLst>
          </p:cNvPr>
          <p:cNvSpPr/>
          <p:nvPr/>
        </p:nvSpPr>
        <p:spPr bwMode="auto">
          <a:xfrm>
            <a:off x="1527685" y="5478474"/>
            <a:ext cx="2160000" cy="432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9" name="矩形 138">
            <a:extLst>
              <a:ext uri="{FF2B5EF4-FFF2-40B4-BE49-F238E27FC236}">
                <a16:creationId xmlns:a16="http://schemas.microsoft.com/office/drawing/2014/main" xmlns="" id="{4DCCFC29-0C40-4DD2-8A03-F4D96AEFDA57}"/>
              </a:ext>
            </a:extLst>
          </p:cNvPr>
          <p:cNvSpPr/>
          <p:nvPr/>
        </p:nvSpPr>
        <p:spPr bwMode="auto">
          <a:xfrm>
            <a:off x="5524787" y="5040481"/>
            <a:ext cx="2160000" cy="432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0" name="矩形 139">
            <a:extLst>
              <a:ext uri="{FF2B5EF4-FFF2-40B4-BE49-F238E27FC236}">
                <a16:creationId xmlns:a16="http://schemas.microsoft.com/office/drawing/2014/main" xmlns="" id="{CBFFFE8E-EA03-4D69-BCF5-9C87F18CCE48}"/>
              </a:ext>
            </a:extLst>
          </p:cNvPr>
          <p:cNvSpPr/>
          <p:nvPr/>
        </p:nvSpPr>
        <p:spPr bwMode="auto">
          <a:xfrm>
            <a:off x="5524787" y="5478474"/>
            <a:ext cx="2160000" cy="432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4B8F9FE4-287C-C0FC-44B1-DBFC4A005A00}"/>
              </a:ext>
            </a:extLst>
          </p:cNvPr>
          <p:cNvSpPr txBox="1"/>
          <p:nvPr/>
        </p:nvSpPr>
        <p:spPr>
          <a:xfrm>
            <a:off x="1011175" y="4506635"/>
            <a:ext cx="813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</a:t>
            </a:r>
            <a:r>
              <a:rPr lang="zh-CN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圖，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哪連續兩天使用游泳池的居民人數相差大於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45</a:t>
            </a:r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xmlns="" id="{330B8B11-C580-4E8B-AC7A-8E6200A97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45061" y="1334116"/>
            <a:ext cx="4661018" cy="2936490"/>
          </a:xfrm>
          <a:prstGeom prst="rect">
            <a:avLst/>
          </a:prstGeom>
        </p:spPr>
      </p:pic>
      <p:sp>
        <p:nvSpPr>
          <p:cNvPr id="57" name="Rectangle 2">
            <a:extLst>
              <a:ext uri="{FF2B5EF4-FFF2-40B4-BE49-F238E27FC236}">
                <a16:creationId xmlns:a16="http://schemas.microsoft.com/office/drawing/2014/main" xmlns="" id="{157075C4-1931-E3CA-197E-F55341B82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830" y="505516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E866BDC-5919-99E5-CE87-987F01271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35573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28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A0EBFB9F-1A27-8D49-074B-1F36DF379C86}"/>
              </a:ext>
            </a:extLst>
          </p:cNvPr>
          <p:cNvSpPr txBox="1"/>
          <p:nvPr/>
        </p:nvSpPr>
        <p:spPr>
          <a:xfrm>
            <a:off x="1059011" y="5015107"/>
            <a:ext cx="712393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星期日和星期一                  </a:t>
            </a:r>
            <a:r>
              <a:rPr lang="pt-BR" altLang="zh-TW" sz="24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星期一和星期二</a:t>
            </a:r>
          </a:p>
          <a:p>
            <a:pPr>
              <a:spcAft>
                <a:spcPts val="600"/>
              </a:spcAft>
            </a:pPr>
            <a:r>
              <a:rPr lang="pt-BR" altLang="zh-TW" sz="24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星期三和星期四                  </a:t>
            </a:r>
            <a:r>
              <a:rPr lang="pt-BR" altLang="zh-TW" sz="24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星期四和星期五</a:t>
            </a: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xmlns="" id="{2ADE33F0-0ED4-79D2-BCCA-19A1AD28FF85}"/>
              </a:ext>
            </a:extLst>
          </p:cNvPr>
          <p:cNvSpPr txBox="1"/>
          <p:nvPr/>
        </p:nvSpPr>
        <p:spPr>
          <a:xfrm>
            <a:off x="2542528" y="892838"/>
            <a:ext cx="38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上星期使用游泳池的居民人數</a:t>
            </a:r>
            <a:endParaRPr lang="zh-CN" altLang="en-US" sz="2200" u="sng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xmlns="" id="{50F26941-186E-7412-76BC-2DE3C56B0A34}"/>
              </a:ext>
            </a:extLst>
          </p:cNvPr>
          <p:cNvSpPr txBox="1"/>
          <p:nvPr/>
        </p:nvSpPr>
        <p:spPr>
          <a:xfrm>
            <a:off x="2478270" y="4218997"/>
            <a:ext cx="496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星期日  星期一 星期二  星期三  星期四  星期五  星期六   星期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xmlns="" id="{DFCD2EE8-ABC1-A229-4EBD-89581DDDCF4B}"/>
              </a:ext>
            </a:extLst>
          </p:cNvPr>
          <p:cNvSpPr txBox="1"/>
          <p:nvPr/>
        </p:nvSpPr>
        <p:spPr>
          <a:xfrm>
            <a:off x="1850230" y="1169269"/>
            <a:ext cx="583860" cy="328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</a:p>
          <a:p>
            <a:pPr algn="r">
              <a:lnSpc>
                <a:spcPts val="1900"/>
              </a:lnSpc>
              <a:spcAft>
                <a:spcPts val="400"/>
              </a:spcAft>
            </a:pPr>
            <a:r>
              <a:rPr lang="en-US" altLang="zh-CN" sz="1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1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xmlns="" id="{508D287B-97D1-26B6-58CE-7A73E66ACE0D}"/>
              </a:ext>
            </a:extLst>
          </p:cNvPr>
          <p:cNvSpPr txBox="1"/>
          <p:nvPr/>
        </p:nvSpPr>
        <p:spPr>
          <a:xfrm>
            <a:off x="1580118" y="2308975"/>
            <a:ext cx="461665" cy="103660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zh-CN" altLang="en-US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居民人數</a:t>
            </a:r>
          </a:p>
        </p:txBody>
      </p:sp>
      <p:sp>
        <p:nvSpPr>
          <p:cNvPr id="58" name="TextBox 27">
            <a:extLst>
              <a:ext uri="{FF2B5EF4-FFF2-40B4-BE49-F238E27FC236}">
                <a16:creationId xmlns:a16="http://schemas.microsoft.com/office/drawing/2014/main" xmlns="" id="{D982310D-A2B7-4F70-437E-6FF5F182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645" y="499162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0" name="文字方塊 109">
            <a:extLst>
              <a:ext uri="{FF2B5EF4-FFF2-40B4-BE49-F238E27FC236}">
                <a16:creationId xmlns:a16="http://schemas.microsoft.com/office/drawing/2014/main" xmlns="" id="{2AA40B25-60AF-1E1F-68E7-2948B276C4AE}"/>
              </a:ext>
            </a:extLst>
          </p:cNvPr>
          <p:cNvSpPr txBox="1"/>
          <p:nvPr/>
        </p:nvSpPr>
        <p:spPr>
          <a:xfrm>
            <a:off x="6995417" y="1567947"/>
            <a:ext cx="14586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78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9" name="直線接點 104">
            <a:extLst>
              <a:ext uri="{FF2B5EF4-FFF2-40B4-BE49-F238E27FC236}">
                <a16:creationId xmlns:a16="http://schemas.microsoft.com/office/drawing/2014/main" xmlns="" id="{04A777FB-D652-43CF-B908-EAD1AFF49DCA}"/>
              </a:ext>
            </a:extLst>
          </p:cNvPr>
          <p:cNvCxnSpPr/>
          <p:nvPr/>
        </p:nvCxnSpPr>
        <p:spPr bwMode="auto">
          <a:xfrm flipH="1">
            <a:off x="2363529" y="1538828"/>
            <a:ext cx="3096000" cy="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91" name="文字方塊 105">
            <a:extLst>
              <a:ext uri="{FF2B5EF4-FFF2-40B4-BE49-F238E27FC236}">
                <a16:creationId xmlns:a16="http://schemas.microsoft.com/office/drawing/2014/main" xmlns="" id="{2CBB4A3D-9034-4D4C-BB1A-2A8228AA86EF}"/>
              </a:ext>
            </a:extLst>
          </p:cNvPr>
          <p:cNvSpPr txBox="1"/>
          <p:nvPr/>
        </p:nvSpPr>
        <p:spPr>
          <a:xfrm>
            <a:off x="2648279" y="2560978"/>
            <a:ext cx="3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93" name="直線接點 108">
            <a:extLst>
              <a:ext uri="{FF2B5EF4-FFF2-40B4-BE49-F238E27FC236}">
                <a16:creationId xmlns:a16="http://schemas.microsoft.com/office/drawing/2014/main" xmlns="" id="{67642CFC-184D-471E-BB91-62499821AA90}"/>
              </a:ext>
            </a:extLst>
          </p:cNvPr>
          <p:cNvCxnSpPr>
            <a:cxnSpLocks/>
          </p:cNvCxnSpPr>
          <p:nvPr/>
        </p:nvCxnSpPr>
        <p:spPr bwMode="auto">
          <a:xfrm flipH="1">
            <a:off x="2382385" y="1995285"/>
            <a:ext cx="1224000" cy="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95" name="文字方塊 105">
            <a:extLst>
              <a:ext uri="{FF2B5EF4-FFF2-40B4-BE49-F238E27FC236}">
                <a16:creationId xmlns:a16="http://schemas.microsoft.com/office/drawing/2014/main" xmlns="" id="{55EC5496-A9C8-447D-B304-61C9FB2E60AF}"/>
              </a:ext>
            </a:extLst>
          </p:cNvPr>
          <p:cNvSpPr txBox="1"/>
          <p:nvPr/>
        </p:nvSpPr>
        <p:spPr>
          <a:xfrm>
            <a:off x="3247709" y="1735475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78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6" name="左大括弧 35">
            <a:extLst>
              <a:ext uri="{FF2B5EF4-FFF2-40B4-BE49-F238E27FC236}">
                <a16:creationId xmlns:a16="http://schemas.microsoft.com/office/drawing/2014/main" xmlns="" id="{768E4A77-2775-48A0-8C4A-980D7864A96A}"/>
              </a:ext>
            </a:extLst>
          </p:cNvPr>
          <p:cNvSpPr/>
          <p:nvPr/>
        </p:nvSpPr>
        <p:spPr bwMode="auto">
          <a:xfrm rot="10800000" flipH="1" flipV="1">
            <a:off x="2266378" y="3962054"/>
            <a:ext cx="106676" cy="288000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7" name="文字方塊 105">
            <a:extLst>
              <a:ext uri="{FF2B5EF4-FFF2-40B4-BE49-F238E27FC236}">
                <a16:creationId xmlns:a16="http://schemas.microsoft.com/office/drawing/2014/main" xmlns="" id="{BB9535D5-FB98-45F7-A3C3-509AC492F8FB}"/>
              </a:ext>
            </a:extLst>
          </p:cNvPr>
          <p:cNvSpPr txBox="1"/>
          <p:nvPr/>
        </p:nvSpPr>
        <p:spPr>
          <a:xfrm>
            <a:off x="351730" y="3952149"/>
            <a:ext cx="155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</a:t>
            </a:r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小格，每小格表示</a:t>
            </a:r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人。</a:t>
            </a:r>
          </a:p>
        </p:txBody>
      </p:sp>
      <p:sp>
        <p:nvSpPr>
          <p:cNvPr id="15" name="弧形 14">
            <a:extLst>
              <a:ext uri="{FF2B5EF4-FFF2-40B4-BE49-F238E27FC236}">
                <a16:creationId xmlns:a16="http://schemas.microsoft.com/office/drawing/2014/main" xmlns="" id="{6356E5B4-292E-4FD8-A394-D2F7CDE4F5BC}"/>
              </a:ext>
            </a:extLst>
          </p:cNvPr>
          <p:cNvSpPr/>
          <p:nvPr/>
        </p:nvSpPr>
        <p:spPr bwMode="auto">
          <a:xfrm>
            <a:off x="1777349" y="4084885"/>
            <a:ext cx="640593" cy="288000"/>
          </a:xfrm>
          <a:prstGeom prst="arc">
            <a:avLst>
              <a:gd name="adj1" fmla="val 11641550"/>
              <a:gd name="adj2" fmla="val 18989717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9" name="文字方塊 109">
            <a:extLst>
              <a:ext uri="{FF2B5EF4-FFF2-40B4-BE49-F238E27FC236}">
                <a16:creationId xmlns:a16="http://schemas.microsoft.com/office/drawing/2014/main" xmlns="" id="{12C06A66-7665-4F92-A4C7-A595039457B3}"/>
              </a:ext>
            </a:extLst>
          </p:cNvPr>
          <p:cNvSpPr txBox="1"/>
          <p:nvPr/>
        </p:nvSpPr>
        <p:spPr>
          <a:xfrm>
            <a:off x="8288950" y="1542377"/>
            <a:ext cx="7407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28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0" name="Text Box 54">
            <a:extLst>
              <a:ext uri="{FF2B5EF4-FFF2-40B4-BE49-F238E27FC236}">
                <a16:creationId xmlns:a16="http://schemas.microsoft.com/office/drawing/2014/main" xmlns="" id="{A9B9175C-B7A6-4CD1-A665-9459D0DF2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1688" y="5018936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1" name="Text Box 54">
            <a:extLst>
              <a:ext uri="{FF2B5EF4-FFF2-40B4-BE49-F238E27FC236}">
                <a16:creationId xmlns:a16="http://schemas.microsoft.com/office/drawing/2014/main" xmlns="" id="{90145980-78AD-4C9B-BCFA-A0C2D4B9B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549" y="507781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4" name="文字方塊 105">
            <a:extLst>
              <a:ext uri="{FF2B5EF4-FFF2-40B4-BE49-F238E27FC236}">
                <a16:creationId xmlns:a16="http://schemas.microsoft.com/office/drawing/2014/main" xmlns="" id="{DE93FA92-269C-4B50-BA00-1FA267F20827}"/>
              </a:ext>
            </a:extLst>
          </p:cNvPr>
          <p:cNvSpPr txBox="1"/>
          <p:nvPr/>
        </p:nvSpPr>
        <p:spPr>
          <a:xfrm>
            <a:off x="3859709" y="3116740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25" name="直線接點 108">
            <a:extLst>
              <a:ext uri="{FF2B5EF4-FFF2-40B4-BE49-F238E27FC236}">
                <a16:creationId xmlns:a16="http://schemas.microsoft.com/office/drawing/2014/main" xmlns="" id="{9D16688B-7CD4-445A-AEB9-3EDFF1D4AE16}"/>
              </a:ext>
            </a:extLst>
          </p:cNvPr>
          <p:cNvCxnSpPr>
            <a:cxnSpLocks/>
          </p:cNvCxnSpPr>
          <p:nvPr/>
        </p:nvCxnSpPr>
        <p:spPr bwMode="auto">
          <a:xfrm flipH="1">
            <a:off x="2380677" y="2751977"/>
            <a:ext cx="2448000" cy="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126" name="文字方塊 105">
            <a:extLst>
              <a:ext uri="{FF2B5EF4-FFF2-40B4-BE49-F238E27FC236}">
                <a16:creationId xmlns:a16="http://schemas.microsoft.com/office/drawing/2014/main" xmlns="" id="{C24048CD-C645-4542-94E5-A5E239C499A9}"/>
              </a:ext>
            </a:extLst>
          </p:cNvPr>
          <p:cNvSpPr txBox="1"/>
          <p:nvPr/>
        </p:nvSpPr>
        <p:spPr>
          <a:xfrm>
            <a:off x="4468503" y="2482642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52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7" name="文字方塊 105">
            <a:extLst>
              <a:ext uri="{FF2B5EF4-FFF2-40B4-BE49-F238E27FC236}">
                <a16:creationId xmlns:a16="http://schemas.microsoft.com/office/drawing/2014/main" xmlns="" id="{1EF67BC3-13FB-4CFB-B6D5-D82F3DC9409E}"/>
              </a:ext>
            </a:extLst>
          </p:cNvPr>
          <p:cNvSpPr txBox="1"/>
          <p:nvPr/>
        </p:nvSpPr>
        <p:spPr>
          <a:xfrm>
            <a:off x="5090103" y="1281077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94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8" name="文字方塊 105">
            <a:extLst>
              <a:ext uri="{FF2B5EF4-FFF2-40B4-BE49-F238E27FC236}">
                <a16:creationId xmlns:a16="http://schemas.microsoft.com/office/drawing/2014/main" xmlns="" id="{E7BD0068-BEFF-4784-BA4E-EC11077768D3}"/>
              </a:ext>
            </a:extLst>
          </p:cNvPr>
          <p:cNvSpPr txBox="1"/>
          <p:nvPr/>
        </p:nvSpPr>
        <p:spPr>
          <a:xfrm>
            <a:off x="5729060" y="2269562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  <a:endParaRPr lang="zh-CN" altLang="en-US" sz="1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0" name="文字方塊 109">
            <a:extLst>
              <a:ext uri="{FF2B5EF4-FFF2-40B4-BE49-F238E27FC236}">
                <a16:creationId xmlns:a16="http://schemas.microsoft.com/office/drawing/2014/main" xmlns="" id="{224E0F6B-67B6-45D3-9703-48BC95BA1D79}"/>
              </a:ext>
            </a:extLst>
          </p:cNvPr>
          <p:cNvSpPr txBox="1"/>
          <p:nvPr/>
        </p:nvSpPr>
        <p:spPr>
          <a:xfrm>
            <a:off x="6995417" y="2044370"/>
            <a:ext cx="14586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78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1" name="文字方塊 109">
            <a:extLst>
              <a:ext uri="{FF2B5EF4-FFF2-40B4-BE49-F238E27FC236}">
                <a16:creationId xmlns:a16="http://schemas.microsoft.com/office/drawing/2014/main" xmlns="" id="{49CF04CC-C056-485B-BF34-BD88A1B25E30}"/>
              </a:ext>
            </a:extLst>
          </p:cNvPr>
          <p:cNvSpPr txBox="1"/>
          <p:nvPr/>
        </p:nvSpPr>
        <p:spPr>
          <a:xfrm>
            <a:off x="8288950" y="2018800"/>
            <a:ext cx="7407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48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2" name="文字方塊 109">
            <a:extLst>
              <a:ext uri="{FF2B5EF4-FFF2-40B4-BE49-F238E27FC236}">
                <a16:creationId xmlns:a16="http://schemas.microsoft.com/office/drawing/2014/main" xmlns="" id="{484CAB0B-DFD7-4E6D-9BCA-8C3B9FDA71DD}"/>
              </a:ext>
            </a:extLst>
          </p:cNvPr>
          <p:cNvSpPr txBox="1"/>
          <p:nvPr/>
        </p:nvSpPr>
        <p:spPr>
          <a:xfrm>
            <a:off x="7006079" y="2474370"/>
            <a:ext cx="14586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94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52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3" name="文字方塊 109">
            <a:extLst>
              <a:ext uri="{FF2B5EF4-FFF2-40B4-BE49-F238E27FC236}">
                <a16:creationId xmlns:a16="http://schemas.microsoft.com/office/drawing/2014/main" xmlns="" id="{88504D2F-DF12-4AF8-89D1-B68107CC783C}"/>
              </a:ext>
            </a:extLst>
          </p:cNvPr>
          <p:cNvSpPr txBox="1"/>
          <p:nvPr/>
        </p:nvSpPr>
        <p:spPr>
          <a:xfrm>
            <a:off x="8299612" y="2448800"/>
            <a:ext cx="7407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42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4" name="文字方塊 109">
            <a:extLst>
              <a:ext uri="{FF2B5EF4-FFF2-40B4-BE49-F238E27FC236}">
                <a16:creationId xmlns:a16="http://schemas.microsoft.com/office/drawing/2014/main" xmlns="" id="{C313A9EF-CECE-4C9F-B154-3FDD3781EB10}"/>
              </a:ext>
            </a:extLst>
          </p:cNvPr>
          <p:cNvSpPr txBox="1"/>
          <p:nvPr/>
        </p:nvSpPr>
        <p:spPr>
          <a:xfrm>
            <a:off x="7016741" y="2900272"/>
            <a:ext cx="14586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94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5" name="文字方塊 109">
            <a:extLst>
              <a:ext uri="{FF2B5EF4-FFF2-40B4-BE49-F238E27FC236}">
                <a16:creationId xmlns:a16="http://schemas.microsoft.com/office/drawing/2014/main" xmlns="" id="{1600554B-3C02-4427-A01F-2CA911465FD9}"/>
              </a:ext>
            </a:extLst>
          </p:cNvPr>
          <p:cNvSpPr txBox="1"/>
          <p:nvPr/>
        </p:nvSpPr>
        <p:spPr>
          <a:xfrm>
            <a:off x="8310274" y="2874702"/>
            <a:ext cx="7407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34</a:t>
            </a:r>
            <a:endParaRPr lang="zh-CN" altLang="en-US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6" name="Text Box 54">
            <a:extLst>
              <a:ext uri="{FF2B5EF4-FFF2-40B4-BE49-F238E27FC236}">
                <a16:creationId xmlns:a16="http://schemas.microsoft.com/office/drawing/2014/main" xmlns="" id="{D0E99A1D-FCA9-41F9-A574-56A846415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88" y="546621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7" name="Text Box 54">
            <a:extLst>
              <a:ext uri="{FF2B5EF4-FFF2-40B4-BE49-F238E27FC236}">
                <a16:creationId xmlns:a16="http://schemas.microsoft.com/office/drawing/2014/main" xmlns="" id="{58004AEB-8F84-498D-B82A-28ED787FB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2246" y="5442806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41" name="矩形 140">
            <a:extLst>
              <a:ext uri="{FF2B5EF4-FFF2-40B4-BE49-F238E27FC236}">
                <a16:creationId xmlns:a16="http://schemas.microsoft.com/office/drawing/2014/main" xmlns="" id="{A92959F8-0BAC-4DDB-8D08-CC363DD9ABD9}"/>
              </a:ext>
            </a:extLst>
          </p:cNvPr>
          <p:cNvSpPr/>
          <p:nvPr/>
        </p:nvSpPr>
        <p:spPr bwMode="auto">
          <a:xfrm>
            <a:off x="2538040" y="4277556"/>
            <a:ext cx="1233860" cy="216505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2" name="矩形 141">
            <a:extLst>
              <a:ext uri="{FF2B5EF4-FFF2-40B4-BE49-F238E27FC236}">
                <a16:creationId xmlns:a16="http://schemas.microsoft.com/office/drawing/2014/main" xmlns="" id="{CC7F0217-A23B-4F34-AB97-4F07A47C6419}"/>
              </a:ext>
            </a:extLst>
          </p:cNvPr>
          <p:cNvSpPr/>
          <p:nvPr/>
        </p:nvSpPr>
        <p:spPr bwMode="auto">
          <a:xfrm>
            <a:off x="3154970" y="4277556"/>
            <a:ext cx="1233860" cy="216505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3" name="矩形 142">
            <a:extLst>
              <a:ext uri="{FF2B5EF4-FFF2-40B4-BE49-F238E27FC236}">
                <a16:creationId xmlns:a16="http://schemas.microsoft.com/office/drawing/2014/main" xmlns="" id="{91C97DC7-EDFF-452E-87C5-6E2D6A8C0C89}"/>
              </a:ext>
            </a:extLst>
          </p:cNvPr>
          <p:cNvSpPr/>
          <p:nvPr/>
        </p:nvSpPr>
        <p:spPr bwMode="auto">
          <a:xfrm>
            <a:off x="4389075" y="4277556"/>
            <a:ext cx="1233860" cy="216505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4" name="矩形 143">
            <a:extLst>
              <a:ext uri="{FF2B5EF4-FFF2-40B4-BE49-F238E27FC236}">
                <a16:creationId xmlns:a16="http://schemas.microsoft.com/office/drawing/2014/main" xmlns="" id="{73A7E157-A2C1-4EE4-845F-11F7E58CC707}"/>
              </a:ext>
            </a:extLst>
          </p:cNvPr>
          <p:cNvSpPr/>
          <p:nvPr/>
        </p:nvSpPr>
        <p:spPr bwMode="auto">
          <a:xfrm>
            <a:off x="5014565" y="4277608"/>
            <a:ext cx="1233860" cy="216505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122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25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7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25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750"/>
                            </p:stCondLst>
                            <p:childTnLst>
                              <p:par>
                                <p:cTn id="1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75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"/>
                            </p:stCondLst>
                            <p:childTnLst>
                              <p:par>
                                <p:cTn id="2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100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7" grpId="0" animBg="1"/>
      <p:bldP spid="8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57" grpId="0" animBg="1"/>
      <p:bldP spid="58" grpId="0"/>
      <p:bldP spid="110" grpId="0"/>
      <p:bldP spid="110" grpId="1"/>
      <p:bldP spid="91" grpId="0"/>
      <p:bldP spid="91" grpId="1"/>
      <p:bldP spid="95" grpId="0"/>
      <p:bldP spid="95" grpId="1"/>
      <p:bldP spid="116" grpId="0" animBg="1"/>
      <p:bldP spid="116" grpId="1" animBg="1"/>
      <p:bldP spid="117" grpId="0"/>
      <p:bldP spid="117" grpId="1"/>
      <p:bldP spid="15" grpId="0" animBg="1"/>
      <p:bldP spid="15" grpId="1" animBg="1"/>
      <p:bldP spid="119" grpId="0"/>
      <p:bldP spid="119" grpId="1"/>
      <p:bldP spid="120" grpId="0"/>
      <p:bldP spid="120" grpId="1"/>
      <p:bldP spid="121" grpId="0"/>
      <p:bldP spid="121" grpId="1"/>
      <p:bldP spid="124" grpId="0"/>
      <p:bldP spid="124" grpId="1"/>
      <p:bldP spid="126" grpId="0"/>
      <p:bldP spid="126" grpId="1"/>
      <p:bldP spid="127" grpId="0"/>
      <p:bldP spid="127" grpId="1"/>
      <p:bldP spid="128" grpId="0"/>
      <p:bldP spid="128" grpId="1"/>
      <p:bldP spid="130" grpId="0"/>
      <p:bldP spid="130" grpId="1"/>
      <p:bldP spid="131" grpId="0"/>
      <p:bldP spid="131" grpId="1"/>
      <p:bldP spid="132" grpId="0"/>
      <p:bldP spid="132" grpId="1"/>
      <p:bldP spid="133" grpId="0"/>
      <p:bldP spid="133" grpId="1"/>
      <p:bldP spid="134" grpId="0"/>
      <p:bldP spid="134" grpId="1"/>
      <p:bldP spid="135" grpId="0"/>
      <p:bldP spid="135" grpId="1"/>
      <p:bldP spid="136" grpId="0"/>
      <p:bldP spid="136" grpId="1"/>
      <p:bldP spid="137" grpId="0"/>
      <p:bldP spid="137" grpId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AA324A7E-3A69-46BC-BD69-D09361343031}"/>
              </a:ext>
            </a:extLst>
          </p:cNvPr>
          <p:cNvSpPr/>
          <p:nvPr/>
        </p:nvSpPr>
        <p:spPr bwMode="auto">
          <a:xfrm>
            <a:off x="719988" y="4037601"/>
            <a:ext cx="2587596" cy="39600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B9C507C1-FB6C-494E-873C-C79F79492FFB}"/>
              </a:ext>
            </a:extLst>
          </p:cNvPr>
          <p:cNvSpPr/>
          <p:nvPr/>
        </p:nvSpPr>
        <p:spPr bwMode="auto">
          <a:xfrm>
            <a:off x="3240258" y="3598446"/>
            <a:ext cx="997651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15" name="矩形 114">
            <a:extLst>
              <a:ext uri="{FF2B5EF4-FFF2-40B4-BE49-F238E27FC236}">
                <a16:creationId xmlns:a16="http://schemas.microsoft.com/office/drawing/2014/main" xmlns="" id="{58084C52-3241-4888-97D4-78A505B09DBB}"/>
              </a:ext>
            </a:extLst>
          </p:cNvPr>
          <p:cNvSpPr/>
          <p:nvPr/>
        </p:nvSpPr>
        <p:spPr bwMode="auto">
          <a:xfrm>
            <a:off x="8105775" y="3607971"/>
            <a:ext cx="423881" cy="39600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023D6A93-7937-4C93-8BC2-05458EE06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3526918"/>
            <a:ext cx="794631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一間店鋪售出了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瓶果醬。根據以上圓形圖，最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暢銷的兩種果醬共售出了多少瓶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2E655029-875F-4B29-9C4A-3078E3097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859" y="2546556"/>
            <a:ext cx="302866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120×(                        )</a:t>
            </a:r>
          </a:p>
        </p:txBody>
      </p:sp>
      <p:grpSp>
        <p:nvGrpSpPr>
          <p:cNvPr id="85" name="组合 84">
            <a:extLst>
              <a:ext uri="{FF2B5EF4-FFF2-40B4-BE49-F238E27FC236}">
                <a16:creationId xmlns:a16="http://schemas.microsoft.com/office/drawing/2014/main" xmlns="" id="{580F389A-346E-43AB-8F5E-C44F963ADB8D}"/>
              </a:ext>
            </a:extLst>
          </p:cNvPr>
          <p:cNvGrpSpPr/>
          <p:nvPr/>
        </p:nvGrpSpPr>
        <p:grpSpPr>
          <a:xfrm>
            <a:off x="3309067" y="1476497"/>
            <a:ext cx="2052000" cy="2052000"/>
            <a:chOff x="6494881" y="2257745"/>
            <a:chExt cx="2052000" cy="2052000"/>
          </a:xfrm>
        </p:grpSpPr>
        <p:grpSp>
          <p:nvGrpSpPr>
            <p:cNvPr id="86" name="组合 85">
              <a:extLst>
                <a:ext uri="{FF2B5EF4-FFF2-40B4-BE49-F238E27FC236}">
                  <a16:creationId xmlns:a16="http://schemas.microsoft.com/office/drawing/2014/main" xmlns="" id="{93FE3248-4415-424E-A577-300904B8093F}"/>
                </a:ext>
              </a:extLst>
            </p:cNvPr>
            <p:cNvGrpSpPr/>
            <p:nvPr/>
          </p:nvGrpSpPr>
          <p:grpSpPr>
            <a:xfrm>
              <a:off x="6959581" y="2257745"/>
              <a:ext cx="1529948" cy="2014837"/>
              <a:chOff x="3110534" y="3826610"/>
              <a:chExt cx="1529948" cy="2014837"/>
            </a:xfrm>
          </p:grpSpPr>
          <p:cxnSp>
            <p:nvCxnSpPr>
              <p:cNvPr id="88" name="直接连接符 87">
                <a:extLst>
                  <a:ext uri="{FF2B5EF4-FFF2-40B4-BE49-F238E27FC236}">
                    <a16:creationId xmlns:a16="http://schemas.microsoft.com/office/drawing/2014/main" xmlns="" id="{7BBED1C9-718B-4924-9A1F-EFEBB4305088}"/>
                  </a:ext>
                </a:extLst>
              </p:cNvPr>
              <p:cNvCxnSpPr>
                <a:cxnSpLocks/>
                <a:endCxn id="87" idx="0"/>
              </p:cNvCxnSpPr>
              <p:nvPr/>
            </p:nvCxnSpPr>
            <p:spPr bwMode="auto">
              <a:xfrm flipV="1">
                <a:off x="3669985" y="3826610"/>
                <a:ext cx="1849" cy="1023720"/>
              </a:xfrm>
              <a:prstGeom prst="line">
                <a:avLst/>
              </a:prstGeom>
              <a:noFill/>
              <a:ln w="12700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89" name="直接连接符 88">
                <a:extLst>
                  <a:ext uri="{FF2B5EF4-FFF2-40B4-BE49-F238E27FC236}">
                    <a16:creationId xmlns:a16="http://schemas.microsoft.com/office/drawing/2014/main" xmlns="" id="{40B4354C-3A2A-4767-8A1A-0B0FE4916F5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3110534" y="3988732"/>
                <a:ext cx="571441" cy="873746"/>
              </a:xfrm>
              <a:prstGeom prst="line">
                <a:avLst/>
              </a:prstGeom>
              <a:noFill/>
              <a:ln w="12700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0" name="直接连接符 89">
                <a:extLst>
                  <a:ext uri="{FF2B5EF4-FFF2-40B4-BE49-F238E27FC236}">
                    <a16:creationId xmlns:a16="http://schemas.microsoft.com/office/drawing/2014/main" xmlns="" id="{B9273A1D-CA26-4028-943A-ADE0A17B224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3668482" y="4843716"/>
                <a:ext cx="972000" cy="324000"/>
              </a:xfrm>
              <a:prstGeom prst="line">
                <a:avLst/>
              </a:prstGeom>
              <a:noFill/>
              <a:ln w="12700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91" name="直接连接符 90">
                <a:extLst>
                  <a:ext uri="{FF2B5EF4-FFF2-40B4-BE49-F238E27FC236}">
                    <a16:creationId xmlns:a16="http://schemas.microsoft.com/office/drawing/2014/main" xmlns="" id="{2A1B73A8-6C1B-4354-9090-965FEEDE99F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3379662" y="4843426"/>
                <a:ext cx="288000" cy="998021"/>
              </a:xfrm>
              <a:prstGeom prst="line">
                <a:avLst/>
              </a:prstGeom>
              <a:noFill/>
              <a:ln w="12700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87" name="椭圆 86">
              <a:extLst>
                <a:ext uri="{FF2B5EF4-FFF2-40B4-BE49-F238E27FC236}">
                  <a16:creationId xmlns:a16="http://schemas.microsoft.com/office/drawing/2014/main" xmlns="" id="{32F2A133-098A-4F2D-8B98-D410A84099D8}"/>
                </a:ext>
              </a:extLst>
            </p:cNvPr>
            <p:cNvSpPr/>
            <p:nvPr/>
          </p:nvSpPr>
          <p:spPr bwMode="auto">
            <a:xfrm>
              <a:off x="6494881" y="2257745"/>
              <a:ext cx="2052000" cy="2052000"/>
            </a:xfrm>
            <a:prstGeom prst="ellipse">
              <a:avLst/>
            </a:prstGeom>
            <a:noFill/>
            <a:ln w="1270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81" name="Text Box 117">
            <a:extLst>
              <a:ext uri="{FF2B5EF4-FFF2-40B4-BE49-F238E27FC236}">
                <a16:creationId xmlns:a16="http://schemas.microsoft.com/office/drawing/2014/main" xmlns="" id="{78CAD2E9-E1FF-4C43-AC51-04627D638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1442" y="906176"/>
            <a:ext cx="3390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400" u="sng" dirty="0">
                <a:ea typeface="標楷體" panose="03000509000000000000" pitchFamily="65" charset="-120"/>
                <a:cs typeface="Arial" panose="020B0604020202020204" pitchFamily="34" charset="0"/>
              </a:rPr>
              <a:t>某店鋪售出果醬的瓶數</a:t>
            </a:r>
            <a:endParaRPr lang="en-US" altLang="zh-TW" sz="2400" u="sng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9166952F-536F-109B-590A-4AA19832B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29" y="509675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41E4C86-8225-F8A9-37BC-E0454A88F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185" y="845922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TextBox 27">
            <a:extLst>
              <a:ext uri="{FF2B5EF4-FFF2-40B4-BE49-F238E27FC236}">
                <a16:creationId xmlns:a16="http://schemas.microsoft.com/office/drawing/2014/main" xmlns="" id="{34BA5C83-E3BE-F7DD-29D1-4E20C7DE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026" y="502088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884FCCB9-16F9-4B65-89B2-88222F770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744" y="1879819"/>
            <a:ext cx="26906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最暢銷的兩種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果醬</a:t>
            </a: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17887211-90AA-4AD7-81C7-15DF4F402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65" y="4501690"/>
            <a:ext cx="614005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66 			B. 72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78 			D. 90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xmlns="" id="{278E61FA-36B3-45C0-A75D-2D877CCFA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40" y="2315723"/>
            <a:ext cx="24443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是：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草莓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藍莓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0B62FBAC-BBBE-4DD7-8450-3191D9BA7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657" y="1648559"/>
            <a:ext cx="20520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草莓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藍莓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共</a:t>
            </a: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D48C387C-9237-4723-B6DF-A7C6B8D7E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703" y="2567776"/>
            <a:ext cx="225082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1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10%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25%</a:t>
            </a: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A3402274-FB62-4BB4-BAA5-6CE15AD75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572" y="2989171"/>
            <a:ext cx="85051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78</a:t>
            </a:r>
          </a:p>
        </p:txBody>
      </p: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439AB875-EE0B-4654-BD8A-D636746D2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48" y="2027859"/>
            <a:ext cx="276537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草莓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藍莓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共售出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xmlns="" id="{1ACB6958-9B35-4479-B266-FB6AF253A28F}"/>
              </a:ext>
            </a:extLst>
          </p:cNvPr>
          <p:cNvSpPr/>
          <p:nvPr/>
        </p:nvSpPr>
        <p:spPr>
          <a:xfrm>
            <a:off x="3918756" y="1782061"/>
            <a:ext cx="426452" cy="252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xmlns="" id="{4D05831E-50DE-4A8B-BD22-8FD61C946FF1}"/>
              </a:ext>
            </a:extLst>
          </p:cNvPr>
          <p:cNvSpPr/>
          <p:nvPr/>
        </p:nvSpPr>
        <p:spPr>
          <a:xfrm>
            <a:off x="4284109" y="2735789"/>
            <a:ext cx="516638" cy="2600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114" name="组合 113">
            <a:extLst>
              <a:ext uri="{FF2B5EF4-FFF2-40B4-BE49-F238E27FC236}">
                <a16:creationId xmlns:a16="http://schemas.microsoft.com/office/drawing/2014/main" xmlns="" id="{CCD58430-129A-4BFC-8EC7-699F09893660}"/>
              </a:ext>
            </a:extLst>
          </p:cNvPr>
          <p:cNvGrpSpPr/>
          <p:nvPr/>
        </p:nvGrpSpPr>
        <p:grpSpPr>
          <a:xfrm>
            <a:off x="3523132" y="1483206"/>
            <a:ext cx="1631568" cy="1850850"/>
            <a:chOff x="3523132" y="1483206"/>
            <a:chExt cx="1631568" cy="1850850"/>
          </a:xfrm>
        </p:grpSpPr>
        <p:grpSp>
          <p:nvGrpSpPr>
            <p:cNvPr id="83" name="组合 82">
              <a:extLst>
                <a:ext uri="{FF2B5EF4-FFF2-40B4-BE49-F238E27FC236}">
                  <a16:creationId xmlns:a16="http://schemas.microsoft.com/office/drawing/2014/main" xmlns="" id="{B648D24F-15E9-45CD-8FF9-96201482DE63}"/>
                </a:ext>
              </a:extLst>
            </p:cNvPr>
            <p:cNvGrpSpPr/>
            <p:nvPr/>
          </p:nvGrpSpPr>
          <p:grpSpPr>
            <a:xfrm>
              <a:off x="3523132" y="1483206"/>
              <a:ext cx="1631568" cy="1850850"/>
              <a:chOff x="6098264" y="3000581"/>
              <a:chExt cx="1631568" cy="1850850"/>
            </a:xfrm>
          </p:grpSpPr>
          <p:sp>
            <p:nvSpPr>
              <p:cNvPr id="97" name="Text Box 117">
                <a:extLst>
                  <a:ext uri="{FF2B5EF4-FFF2-40B4-BE49-F238E27FC236}">
                    <a16:creationId xmlns:a16="http://schemas.microsoft.com/office/drawing/2014/main" xmlns="" id="{4539D854-64C4-45F4-A544-E9A1274983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9112" y="3000581"/>
                <a:ext cx="71195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zh-CN" altLang="en-US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橙子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8" name="Text Box 117">
                <a:extLst>
                  <a:ext uri="{FF2B5EF4-FFF2-40B4-BE49-F238E27FC236}">
                    <a16:creationId xmlns:a16="http://schemas.microsoft.com/office/drawing/2014/main" xmlns="" id="{AD5E002B-CF77-4C70-9D75-B5047D7508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70407" y="4482099"/>
                <a:ext cx="8351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zh-CN" altLang="en-US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鳳梨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 Box 117">
                <a:extLst>
                  <a:ext uri="{FF2B5EF4-FFF2-40B4-BE49-F238E27FC236}">
                    <a16:creationId xmlns:a16="http://schemas.microsoft.com/office/drawing/2014/main" xmlns="" id="{36FECC50-3B8B-464A-A5BA-6A8C044F3F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49875" y="3621620"/>
                <a:ext cx="67995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altLang="zh-CN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30%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Text Box 117">
                <a:extLst>
                  <a:ext uri="{FF2B5EF4-FFF2-40B4-BE49-F238E27FC236}">
                    <a16:creationId xmlns:a16="http://schemas.microsoft.com/office/drawing/2014/main" xmlns="" id="{92D3E21F-9214-4C48-BB2B-DB81770FCB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9112" y="3245678"/>
                <a:ext cx="64654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altLang="zh-CN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10%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Text Box 117">
                <a:extLst>
                  <a:ext uri="{FF2B5EF4-FFF2-40B4-BE49-F238E27FC236}">
                    <a16:creationId xmlns:a16="http://schemas.microsoft.com/office/drawing/2014/main" xmlns="" id="{9FB326FD-876A-48E7-A00F-A823A3295F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8264" y="3887884"/>
                <a:ext cx="69147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zh-CN" altLang="en-US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草莓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Text Box 117">
                <a:extLst>
                  <a:ext uri="{FF2B5EF4-FFF2-40B4-BE49-F238E27FC236}">
                    <a16:creationId xmlns:a16="http://schemas.microsoft.com/office/drawing/2014/main" xmlns="" id="{77C22BB1-8DA6-4F84-ABEB-327BE25E81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308462"/>
                <a:ext cx="64341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zh-CN" altLang="en-US" sz="1800" dirty="0">
                    <a:ea typeface="標楷體" panose="03000509000000000000" pitchFamily="65" charset="-120"/>
                    <a:cs typeface="Arial" panose="020B0604020202020204" pitchFamily="34" charset="0"/>
                  </a:rPr>
                  <a:t>藍莓</a:t>
                </a:r>
                <a:endPara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Text Box 117">
              <a:extLst>
                <a:ext uri="{FF2B5EF4-FFF2-40B4-BE49-F238E27FC236}">
                  <a16:creationId xmlns:a16="http://schemas.microsoft.com/office/drawing/2014/main" xmlns="" id="{69CF9AAD-F2A5-4DB7-A511-1E3AC7FD8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7910" y="2688432"/>
              <a:ext cx="7404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1800" dirty="0">
                  <a:ea typeface="標楷體" panose="03000509000000000000" pitchFamily="65" charset="-120"/>
                  <a:cs typeface="Arial" panose="020B0604020202020204" pitchFamily="34" charset="0"/>
                </a:rPr>
                <a:t>25%</a:t>
              </a:r>
              <a:endParaRPr lang="en-US" altLang="zh-TW" sz="1800" dirty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17" name="弧形 116">
            <a:extLst>
              <a:ext uri="{FF2B5EF4-FFF2-40B4-BE49-F238E27FC236}">
                <a16:creationId xmlns:a16="http://schemas.microsoft.com/office/drawing/2014/main" xmlns="" id="{261B254A-08AB-4C56-891A-F94B1D011295}"/>
              </a:ext>
            </a:extLst>
          </p:cNvPr>
          <p:cNvSpPr/>
          <p:nvPr/>
        </p:nvSpPr>
        <p:spPr bwMode="auto">
          <a:xfrm>
            <a:off x="3312320" y="1473540"/>
            <a:ext cx="2052000" cy="2052000"/>
          </a:xfrm>
          <a:prstGeom prst="arc">
            <a:avLst>
              <a:gd name="adj1" fmla="val 6368792"/>
              <a:gd name="adj2" fmla="val 14177096"/>
            </a:avLst>
          </a:prstGeom>
          <a:solidFill>
            <a:srgbClr val="FF66CC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8" name="弧形 117">
            <a:extLst>
              <a:ext uri="{FF2B5EF4-FFF2-40B4-BE49-F238E27FC236}">
                <a16:creationId xmlns:a16="http://schemas.microsoft.com/office/drawing/2014/main" xmlns="" id="{7E25B133-0887-4DC1-91EE-B78235AB6EF3}"/>
              </a:ext>
            </a:extLst>
          </p:cNvPr>
          <p:cNvSpPr/>
          <p:nvPr/>
        </p:nvSpPr>
        <p:spPr bwMode="auto">
          <a:xfrm>
            <a:off x="3315573" y="1472162"/>
            <a:ext cx="2052000" cy="2052000"/>
          </a:xfrm>
          <a:prstGeom prst="arc">
            <a:avLst>
              <a:gd name="adj1" fmla="val 16184028"/>
              <a:gd name="adj2" fmla="val 1082932"/>
            </a:avLst>
          </a:prstGeom>
          <a:solidFill>
            <a:srgbClr val="47CFFF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9" name="Rectangle 4">
            <a:extLst>
              <a:ext uri="{FF2B5EF4-FFF2-40B4-BE49-F238E27FC236}">
                <a16:creationId xmlns:a16="http://schemas.microsoft.com/office/drawing/2014/main" xmlns="" id="{06B08CD2-850D-464F-BECA-824312A29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596" y="2018859"/>
            <a:ext cx="19216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佔總銷量的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7495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1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1" grpId="1" animBg="1"/>
      <p:bldP spid="115" grpId="0" animBg="1"/>
      <p:bldP spid="115" grpId="1" animBg="1"/>
      <p:bldP spid="74" grpId="0"/>
      <p:bldP spid="74" grpId="1"/>
      <p:bldP spid="14" grpId="0" animBg="1"/>
      <p:bldP spid="15" grpId="0"/>
      <p:bldP spid="59" grpId="0"/>
      <p:bldP spid="59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5" grpId="0" animBg="1"/>
      <p:bldP spid="75" grpId="1" animBg="1"/>
      <p:bldP spid="76" grpId="0" animBg="1"/>
      <p:bldP spid="76" grpId="1" animBg="1"/>
      <p:bldP spid="117" grpId="0" animBg="1"/>
      <p:bldP spid="117" grpId="1" animBg="1"/>
      <p:bldP spid="118" grpId="0" animBg="1"/>
      <p:bldP spid="118" grpId="1" animBg="1"/>
      <p:bldP spid="119" grpId="0"/>
      <p:bldP spid="119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6D264390-200E-4CB9-A89F-C36D92220FD9}"/>
              </a:ext>
            </a:extLst>
          </p:cNvPr>
          <p:cNvSpPr/>
          <p:nvPr/>
        </p:nvSpPr>
        <p:spPr bwMode="auto">
          <a:xfrm>
            <a:off x="4356914" y="1004427"/>
            <a:ext cx="612000" cy="764577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xmlns="" id="{A6152D89-E653-E985-3A6E-96864FB96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452" y="195269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324D46CC-FFB8-1A68-C188-C34A11CC6170}"/>
              </a:ext>
            </a:extLst>
          </p:cNvPr>
          <p:cNvSpPr txBox="1"/>
          <p:nvPr/>
        </p:nvSpPr>
        <p:spPr>
          <a:xfrm>
            <a:off x="795339" y="1151373"/>
            <a:ext cx="519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     ＋</a:t>
            </a:r>
            <a:r>
              <a:rPr lang="en-US" altLang="zh-CN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 = 8</a:t>
            </a: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，那麼       </a:t>
            </a:r>
            <a:r>
              <a:rPr lang="en-US" altLang="zh-CN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CN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898583A-5C3A-4CD6-0188-6E8D66C4B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115137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387F5C53-F1D0-E0B3-B26E-57EAB152136B}"/>
              </a:ext>
            </a:extLst>
          </p:cNvPr>
          <p:cNvSpPr txBox="1"/>
          <p:nvPr/>
        </p:nvSpPr>
        <p:spPr>
          <a:xfrm>
            <a:off x="827890" y="1873562"/>
            <a:ext cx="5357153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altLang="zh-TW" sz="28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4				B. 8</a:t>
            </a:r>
          </a:p>
          <a:p>
            <a:pPr algn="l">
              <a:spcAft>
                <a:spcPts val="600"/>
              </a:spcAft>
            </a:pPr>
            <a:r>
              <a:rPr lang="pt-BR" altLang="zh-TW" sz="2800" b="0" i="0" u="none" strike="noStrike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12				D. 24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7212685C-3A66-3092-5E35-4DF81463142C}"/>
              </a:ext>
            </a:extLst>
          </p:cNvPr>
          <p:cNvGrpSpPr/>
          <p:nvPr/>
        </p:nvGrpSpPr>
        <p:grpSpPr>
          <a:xfrm>
            <a:off x="1515134" y="925655"/>
            <a:ext cx="684124" cy="954107"/>
            <a:chOff x="990565" y="3429000"/>
            <a:chExt cx="684124" cy="954107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xmlns="" id="{7958BB90-976F-0DDF-D5E7-15DD4CB6F794}"/>
                </a:ext>
              </a:extLst>
            </p:cNvPr>
            <p:cNvSpPr txBox="1"/>
            <p:nvPr/>
          </p:nvSpPr>
          <p:spPr>
            <a:xfrm>
              <a:off x="990565" y="3429000"/>
              <a:ext cx="6841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altLang="zh-TW" sz="2800" b="0" i="1" u="none" strike="noStrike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y</a:t>
              </a:r>
            </a:p>
            <a:p>
              <a:pPr algn="ctr"/>
              <a:r>
                <a:rPr lang="pt-BR" altLang="zh-CN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xmlns="" id="{DFD2BE4B-1135-8CD0-22EB-FB5F3ADFE9D0}"/>
                </a:ext>
              </a:extLst>
            </p:cNvPr>
            <p:cNvCxnSpPr/>
            <p:nvPr/>
          </p:nvCxnSpPr>
          <p:spPr bwMode="auto">
            <a:xfrm>
              <a:off x="1109610" y="3932839"/>
              <a:ext cx="4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xmlns="" id="{D5BDF3D3-9C7A-82C0-9B9F-DB0244E96FBD}"/>
              </a:ext>
            </a:extLst>
          </p:cNvPr>
          <p:cNvGrpSpPr/>
          <p:nvPr/>
        </p:nvGrpSpPr>
        <p:grpSpPr>
          <a:xfrm>
            <a:off x="4312129" y="911344"/>
            <a:ext cx="684124" cy="954107"/>
            <a:chOff x="990565" y="3429000"/>
            <a:chExt cx="684124" cy="954107"/>
          </a:xfrm>
        </p:grpSpPr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5516C3E3-1F78-5D02-5E77-6C12CECED050}"/>
                </a:ext>
              </a:extLst>
            </p:cNvPr>
            <p:cNvSpPr txBox="1"/>
            <p:nvPr/>
          </p:nvSpPr>
          <p:spPr>
            <a:xfrm>
              <a:off x="990565" y="3429000"/>
              <a:ext cx="6841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altLang="zh-TW" sz="2800" b="0" u="none" strike="noStrike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r>
                <a:rPr lang="pt-BR" altLang="zh-TW" sz="2800" b="0" i="1" u="none" strike="noStrike" dirty="0"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y</a:t>
              </a:r>
            </a:p>
            <a:p>
              <a:pPr algn="ctr"/>
              <a:r>
                <a:rPr lang="pt-BR" altLang="zh-CN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xmlns="" id="{713DDD51-360C-08FB-2A74-7FC54C0E8208}"/>
                </a:ext>
              </a:extLst>
            </p:cNvPr>
            <p:cNvCxnSpPr/>
            <p:nvPr/>
          </p:nvCxnSpPr>
          <p:spPr bwMode="auto">
            <a:xfrm>
              <a:off x="1078788" y="3932839"/>
              <a:ext cx="504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955E1199-E1B9-7442-5A80-13BDB3E02E68}"/>
              </a:ext>
            </a:extLst>
          </p:cNvPr>
          <p:cNvCxnSpPr/>
          <p:nvPr/>
        </p:nvCxnSpPr>
        <p:spPr bwMode="auto">
          <a:xfrm>
            <a:off x="1556230" y="1803807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15F8D24E-04E7-188E-8C26-551069AD5B1F}"/>
              </a:ext>
            </a:extLst>
          </p:cNvPr>
          <p:cNvGrpSpPr/>
          <p:nvPr/>
        </p:nvGrpSpPr>
        <p:grpSpPr>
          <a:xfrm>
            <a:off x="1790819" y="2583955"/>
            <a:ext cx="2234519" cy="954107"/>
            <a:chOff x="1420952" y="2789435"/>
            <a:chExt cx="2234519" cy="954107"/>
          </a:xfrm>
        </p:grpSpPr>
        <p:grpSp>
          <p:nvGrpSpPr>
            <p:cNvPr id="15" name="群組 14">
              <a:extLst>
                <a:ext uri="{FF2B5EF4-FFF2-40B4-BE49-F238E27FC236}">
                  <a16:creationId xmlns:a16="http://schemas.microsoft.com/office/drawing/2014/main" xmlns="" id="{B4BFFFC5-0453-8DF7-13CB-985DB4E48E30}"/>
                </a:ext>
              </a:extLst>
            </p:cNvPr>
            <p:cNvGrpSpPr/>
            <p:nvPr/>
          </p:nvGrpSpPr>
          <p:grpSpPr>
            <a:xfrm>
              <a:off x="1420952" y="2789435"/>
              <a:ext cx="684124" cy="954107"/>
              <a:chOff x="990565" y="3429000"/>
              <a:chExt cx="684124" cy="954107"/>
            </a:xfrm>
          </p:grpSpPr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xmlns="" id="{BB93F2AD-05DA-BFDB-9196-5A3A095A9573}"/>
                  </a:ext>
                </a:extLst>
              </p:cNvPr>
              <p:cNvSpPr txBox="1"/>
              <p:nvPr/>
            </p:nvSpPr>
            <p:spPr>
              <a:xfrm>
                <a:off x="990565" y="3429000"/>
                <a:ext cx="68412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altLang="zh-TW" sz="2800" b="0" i="1" u="none" strike="no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y</a:t>
                </a:r>
              </a:p>
              <a:p>
                <a:pPr algn="ctr"/>
                <a:r>
                  <a:rPr lang="pt-BR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xmlns="" id="{A3065ECB-A719-88F8-2D44-CF4ED3973B6E}"/>
                  </a:ext>
                </a:extLst>
              </p:cNvPr>
              <p:cNvCxnSpPr/>
              <p:nvPr/>
            </p:nvCxnSpPr>
            <p:spPr bwMode="auto">
              <a:xfrm>
                <a:off x="1109610" y="3932839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2778E5D5-5DA8-7D9C-3A85-57F4C04B1E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353" y="3021390"/>
              <a:ext cx="174511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 = 8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</p:grp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18536C4B-0C14-4B56-3B7D-D5098C49F499}"/>
              </a:ext>
            </a:extLst>
          </p:cNvPr>
          <p:cNvGrpSpPr/>
          <p:nvPr/>
        </p:nvGrpSpPr>
        <p:grpSpPr>
          <a:xfrm>
            <a:off x="1228578" y="3245440"/>
            <a:ext cx="3176773" cy="954107"/>
            <a:chOff x="858711" y="3556540"/>
            <a:chExt cx="3176773" cy="954107"/>
          </a:xfrm>
        </p:grpSpPr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995412CE-B500-B930-FE8E-B6FB6D9E5C79}"/>
                </a:ext>
              </a:extLst>
            </p:cNvPr>
            <p:cNvGrpSpPr/>
            <p:nvPr/>
          </p:nvGrpSpPr>
          <p:grpSpPr>
            <a:xfrm>
              <a:off x="858711" y="3556540"/>
              <a:ext cx="684124" cy="954107"/>
              <a:chOff x="990565" y="3429000"/>
              <a:chExt cx="684124" cy="954107"/>
            </a:xfrm>
          </p:grpSpPr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xmlns="" id="{421918E6-E48F-A87E-E704-083F0B681DC4}"/>
                  </a:ext>
                </a:extLst>
              </p:cNvPr>
              <p:cNvSpPr txBox="1"/>
              <p:nvPr/>
            </p:nvSpPr>
            <p:spPr>
              <a:xfrm>
                <a:off x="990565" y="3429000"/>
                <a:ext cx="68412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altLang="zh-TW" sz="2800" b="0" i="1" u="none" strike="no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y</a:t>
                </a:r>
              </a:p>
              <a:p>
                <a:pPr algn="ctr"/>
                <a:r>
                  <a:rPr lang="pt-BR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xmlns="" id="{27BA643B-EC24-E448-8522-453608172653}"/>
                  </a:ext>
                </a:extLst>
              </p:cNvPr>
              <p:cNvCxnSpPr/>
              <p:nvPr/>
            </p:nvCxnSpPr>
            <p:spPr bwMode="auto">
              <a:xfrm>
                <a:off x="1109610" y="3932839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xmlns="" id="{8DC20959-F2D9-E6DF-78B4-49713E121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111" y="3788495"/>
              <a:ext cx="268737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zh-CN" altLang="en-US" sz="2800" b="0" dirty="0">
                  <a:solidFill>
                    <a:srgbClr val="FF66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800" b="0" i="0" strike="noStrike" baseline="0" dirty="0">
                  <a:solidFill>
                    <a:srgbClr val="FF66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= 8</a:t>
              </a:r>
              <a:r>
                <a:rPr lang="zh-CN" altLang="en-US" sz="2800" b="0" dirty="0">
                  <a:solidFill>
                    <a:srgbClr val="FF66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800" b="0" i="0" strike="noStrike" baseline="0" dirty="0">
                  <a:solidFill>
                    <a:srgbClr val="FF66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xmlns="" id="{103E8A4A-0B84-208A-CADC-52614E7F159A}"/>
              </a:ext>
            </a:extLst>
          </p:cNvPr>
          <p:cNvGrpSpPr/>
          <p:nvPr/>
        </p:nvGrpSpPr>
        <p:grpSpPr>
          <a:xfrm>
            <a:off x="2325791" y="3906926"/>
            <a:ext cx="1563731" cy="954107"/>
            <a:chOff x="1955924" y="4323645"/>
            <a:chExt cx="1563731" cy="954107"/>
          </a:xfrm>
        </p:grpSpPr>
        <p:grpSp>
          <p:nvGrpSpPr>
            <p:cNvPr id="23" name="群組 22">
              <a:extLst>
                <a:ext uri="{FF2B5EF4-FFF2-40B4-BE49-F238E27FC236}">
                  <a16:creationId xmlns:a16="http://schemas.microsoft.com/office/drawing/2014/main" xmlns="" id="{455AE6EA-140F-4772-D77B-4C4814F2BBC0}"/>
                </a:ext>
              </a:extLst>
            </p:cNvPr>
            <p:cNvGrpSpPr/>
            <p:nvPr/>
          </p:nvGrpSpPr>
          <p:grpSpPr>
            <a:xfrm>
              <a:off x="1955924" y="4323645"/>
              <a:ext cx="684124" cy="954107"/>
              <a:chOff x="990565" y="3429000"/>
              <a:chExt cx="684124" cy="954107"/>
            </a:xfrm>
          </p:grpSpPr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xmlns="" id="{B1C2E647-FA31-A158-E531-D655DB271978}"/>
                  </a:ext>
                </a:extLst>
              </p:cNvPr>
              <p:cNvSpPr txBox="1"/>
              <p:nvPr/>
            </p:nvSpPr>
            <p:spPr>
              <a:xfrm>
                <a:off x="990565" y="3429000"/>
                <a:ext cx="68412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altLang="zh-TW" sz="2800" b="0" i="1" u="none" strike="no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y</a:t>
                </a:r>
              </a:p>
              <a:p>
                <a:pPr algn="ctr"/>
                <a:r>
                  <a:rPr lang="pt-BR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5" name="直線接點 24">
                <a:extLst>
                  <a:ext uri="{FF2B5EF4-FFF2-40B4-BE49-F238E27FC236}">
                    <a16:creationId xmlns:a16="http://schemas.microsoft.com/office/drawing/2014/main" xmlns="" id="{A0127406-38DE-FD32-951C-D927C2A9FCD1}"/>
                  </a:ext>
                </a:extLst>
              </p:cNvPr>
              <p:cNvCxnSpPr/>
              <p:nvPr/>
            </p:nvCxnSpPr>
            <p:spPr bwMode="auto">
              <a:xfrm>
                <a:off x="1109610" y="3932839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2CBEDF8E-5005-878F-2EFF-C43410F13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325" y="4555600"/>
              <a:ext cx="107433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= </a:t>
              </a:r>
              <a:r>
                <a:rPr lang="en-US" altLang="zh-CN" sz="28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4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xmlns="" id="{F40AECB7-5737-08DA-5FA7-0D126B9B2201}"/>
              </a:ext>
            </a:extLst>
          </p:cNvPr>
          <p:cNvGrpSpPr/>
          <p:nvPr/>
        </p:nvGrpSpPr>
        <p:grpSpPr>
          <a:xfrm>
            <a:off x="1864453" y="4568412"/>
            <a:ext cx="2493921" cy="954107"/>
            <a:chOff x="1494586" y="5014486"/>
            <a:chExt cx="2493921" cy="954107"/>
          </a:xfrm>
        </p:grpSpPr>
        <p:grpSp>
          <p:nvGrpSpPr>
            <p:cNvPr id="27" name="群組 26">
              <a:extLst>
                <a:ext uri="{FF2B5EF4-FFF2-40B4-BE49-F238E27FC236}">
                  <a16:creationId xmlns:a16="http://schemas.microsoft.com/office/drawing/2014/main" xmlns="" id="{0F12BD4D-D867-F8FE-B6A2-CFEFF56DD08B}"/>
                </a:ext>
              </a:extLst>
            </p:cNvPr>
            <p:cNvGrpSpPr/>
            <p:nvPr/>
          </p:nvGrpSpPr>
          <p:grpSpPr>
            <a:xfrm>
              <a:off x="1494586" y="5014486"/>
              <a:ext cx="684124" cy="954107"/>
              <a:chOff x="990565" y="3429000"/>
              <a:chExt cx="684124" cy="954107"/>
            </a:xfrm>
          </p:grpSpPr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xmlns="" id="{22EBBD22-B676-229A-B166-79468F7CA868}"/>
                  </a:ext>
                </a:extLst>
              </p:cNvPr>
              <p:cNvSpPr txBox="1"/>
              <p:nvPr/>
            </p:nvSpPr>
            <p:spPr>
              <a:xfrm>
                <a:off x="990565" y="3429000"/>
                <a:ext cx="68412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altLang="zh-TW" sz="2800" b="0" i="1" u="none" strike="no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DFKai-SB" panose="03000509000000000000" pitchFamily="65" charset="-120"/>
                    <a:cs typeface="Times New Roman" panose="02020603050405020304" pitchFamily="18" charset="0"/>
                  </a:rPr>
                  <a:t>y</a:t>
                </a:r>
              </a:p>
              <a:p>
                <a:pPr algn="ctr"/>
                <a:r>
                  <a:rPr lang="pt-BR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xmlns="" id="{16ECF232-40DA-8C4E-A305-BE7E850770B8}"/>
                  </a:ext>
                </a:extLst>
              </p:cNvPr>
              <p:cNvCxnSpPr/>
              <p:nvPr/>
            </p:nvCxnSpPr>
            <p:spPr bwMode="auto">
              <a:xfrm>
                <a:off x="1109610" y="3932839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xmlns="" id="{5235F734-D301-918B-B3DA-5999C4C23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3986" y="5246441"/>
              <a:ext cx="200452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B0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800" b="0" dirty="0">
                  <a:solidFill>
                    <a:srgbClr val="00B05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= 4</a:t>
              </a:r>
              <a:r>
                <a:rPr lang="en-US" altLang="zh-CN" sz="2800" b="0" dirty="0">
                  <a:solidFill>
                    <a:srgbClr val="00B0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r>
                <a:rPr lang="en-US" altLang="zh-CN" sz="2800" b="0" dirty="0">
                  <a:solidFill>
                    <a:srgbClr val="00B05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</p:grp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C9010B23-C991-113E-5007-2DF1230C9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2857" y="5322363"/>
            <a:ext cx="15022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zh-TW" sz="2800" b="0" i="1" u="none" strike="noStrike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y 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D5ACFA7D-9BB0-40D3-15E1-815B739FD130}"/>
              </a:ext>
            </a:extLst>
          </p:cNvPr>
          <p:cNvGrpSpPr/>
          <p:nvPr/>
        </p:nvGrpSpPr>
        <p:grpSpPr>
          <a:xfrm>
            <a:off x="5128353" y="3247125"/>
            <a:ext cx="684124" cy="954107"/>
            <a:chOff x="990565" y="3429000"/>
            <a:chExt cx="684124" cy="954107"/>
          </a:xfrm>
        </p:grpSpPr>
        <p:sp>
          <p:nvSpPr>
            <p:cNvPr id="37" name="文字方塊 36">
              <a:extLst>
                <a:ext uri="{FF2B5EF4-FFF2-40B4-BE49-F238E27FC236}">
                  <a16:creationId xmlns:a16="http://schemas.microsoft.com/office/drawing/2014/main" xmlns="" id="{2FEBAA3F-2E61-C78A-895C-1443460BDF29}"/>
                </a:ext>
              </a:extLst>
            </p:cNvPr>
            <p:cNvSpPr txBox="1"/>
            <p:nvPr/>
          </p:nvSpPr>
          <p:spPr>
            <a:xfrm>
              <a:off x="990565" y="3429000"/>
              <a:ext cx="6841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altLang="zh-TW" sz="2800" b="0" u="none" strike="noStrike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r>
                <a:rPr lang="pt-BR" altLang="zh-TW" sz="2800" b="0" i="1" u="none" strike="noStrike" dirty="0">
                  <a:solidFill>
                    <a:srgbClr val="0000FF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y</a:t>
              </a:r>
            </a:p>
            <a:p>
              <a:pPr algn="ctr"/>
              <a:r>
                <a:rPr lang="pt-BR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xmlns="" id="{24F986F9-9CF7-7C9D-C1F4-E3E0620932E8}"/>
                </a:ext>
              </a:extLst>
            </p:cNvPr>
            <p:cNvCxnSpPr/>
            <p:nvPr/>
          </p:nvCxnSpPr>
          <p:spPr bwMode="auto">
            <a:xfrm>
              <a:off x="1078788" y="3932839"/>
              <a:ext cx="504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4D0F4CD1-CF80-F887-7010-D48CB92D6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4981" y="3479080"/>
            <a:ext cx="9814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A7C5091D-F726-9667-C6CD-0725D9404FBF}"/>
              </a:ext>
            </a:extLst>
          </p:cNvPr>
          <p:cNvGrpSpPr/>
          <p:nvPr/>
        </p:nvGrpSpPr>
        <p:grpSpPr>
          <a:xfrm>
            <a:off x="5727328" y="3272225"/>
            <a:ext cx="1547359" cy="954107"/>
            <a:chOff x="5383724" y="3774379"/>
            <a:chExt cx="1547359" cy="954107"/>
          </a:xfrm>
        </p:grpSpPr>
        <p:grpSp>
          <p:nvGrpSpPr>
            <p:cNvPr id="40" name="群組 39">
              <a:extLst>
                <a:ext uri="{FF2B5EF4-FFF2-40B4-BE49-F238E27FC236}">
                  <a16:creationId xmlns:a16="http://schemas.microsoft.com/office/drawing/2014/main" xmlns="" id="{156CBB46-F4A3-6390-653A-7EDE21F8308E}"/>
                </a:ext>
              </a:extLst>
            </p:cNvPr>
            <p:cNvGrpSpPr/>
            <p:nvPr/>
          </p:nvGrpSpPr>
          <p:grpSpPr>
            <a:xfrm>
              <a:off x="5704278" y="3774379"/>
              <a:ext cx="1226805" cy="954107"/>
              <a:chOff x="990564" y="3429000"/>
              <a:chExt cx="1226805" cy="954107"/>
            </a:xfrm>
          </p:grpSpPr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xmlns="" id="{43117257-8300-6994-C42B-3B07A3F9A10E}"/>
                  </a:ext>
                </a:extLst>
              </p:cNvPr>
              <p:cNvSpPr txBox="1"/>
              <p:nvPr/>
            </p:nvSpPr>
            <p:spPr>
              <a:xfrm>
                <a:off x="990564" y="3429000"/>
                <a:ext cx="122680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altLang="zh-TW" sz="2800" b="0" u="none" strike="noStrike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</a:t>
                </a:r>
                <a:r>
                  <a:rPr lang="en-US" altLang="zh-CN" sz="2800" b="0" dirty="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Arial" panose="020B0604020202020204" pitchFamily="34" charset="0"/>
                  </a:rPr>
                  <a:t>×</a:t>
                </a:r>
                <a:r>
                  <a:rPr lang="en-US" altLang="zh-CN" sz="2800" b="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12</a:t>
                </a:r>
                <a:endParaRPr lang="pt-BR" altLang="zh-TW" sz="2800" b="0" i="1" u="none" strike="noStrike" dirty="0">
                  <a:solidFill>
                    <a:srgbClr val="0000FF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/>
                <a:r>
                  <a:rPr lang="pt-BR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xmlns="" id="{68A37ACE-DB48-9F68-50F9-C556D9194C72}"/>
                  </a:ext>
                </a:extLst>
              </p:cNvPr>
              <p:cNvCxnSpPr/>
              <p:nvPr/>
            </p:nvCxnSpPr>
            <p:spPr bwMode="auto">
              <a:xfrm>
                <a:off x="1099336" y="3912291"/>
                <a:ext cx="1044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4135B18C-F13E-D5D7-E1BD-15C3B5F688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3724" y="3981234"/>
              <a:ext cx="72720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endParaRPr>
            </a:p>
          </p:txBody>
        </p:sp>
      </p:grpSp>
      <p:sp>
        <p:nvSpPr>
          <p:cNvPr id="46" name="TextBox 27">
            <a:extLst>
              <a:ext uri="{FF2B5EF4-FFF2-40B4-BE49-F238E27FC236}">
                <a16:creationId xmlns:a16="http://schemas.microsoft.com/office/drawing/2014/main" xmlns="" id="{713218AD-ED4E-2271-896C-EAD55D691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6630" y="187572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xmlns="" id="{47D0F196-30B4-1DBA-119B-FA1014711DD8}"/>
              </a:ext>
            </a:extLst>
          </p:cNvPr>
          <p:cNvCxnSpPr>
            <a:cxnSpLocks/>
          </p:cNvCxnSpPr>
          <p:nvPr/>
        </p:nvCxnSpPr>
        <p:spPr bwMode="auto">
          <a:xfrm>
            <a:off x="2668636" y="5807103"/>
            <a:ext cx="108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24026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5" grpId="0" animBg="1"/>
      <p:bldP spid="31" grpId="0"/>
      <p:bldP spid="31" grpId="1"/>
      <p:bldP spid="39" grpId="0"/>
      <p:bldP spid="39" grpId="1"/>
      <p:bldP spid="4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C1AFC03D-240F-439E-8216-7245BE389FB6}"/>
              </a:ext>
            </a:extLst>
          </p:cNvPr>
          <p:cNvSpPr/>
          <p:nvPr/>
        </p:nvSpPr>
        <p:spPr bwMode="auto">
          <a:xfrm>
            <a:off x="2099647" y="950826"/>
            <a:ext cx="6006127" cy="432000"/>
          </a:xfrm>
          <a:prstGeom prst="rect">
            <a:avLst/>
          </a:prstGeom>
          <a:solidFill>
            <a:srgbClr val="DB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E8690301-6E63-4609-B19C-22BD292472FD}"/>
              </a:ext>
            </a:extLst>
          </p:cNvPr>
          <p:cNvSpPr/>
          <p:nvPr/>
        </p:nvSpPr>
        <p:spPr bwMode="auto">
          <a:xfrm>
            <a:off x="2144773" y="1352784"/>
            <a:ext cx="1465202" cy="432000"/>
          </a:xfrm>
          <a:prstGeom prst="rect">
            <a:avLst/>
          </a:prstGeom>
          <a:solidFill>
            <a:srgbClr val="DB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FA82BFBF-4992-42A3-A87B-6AA9B196D832}"/>
              </a:ext>
            </a:extLst>
          </p:cNvPr>
          <p:cNvSpPr/>
          <p:nvPr/>
        </p:nvSpPr>
        <p:spPr bwMode="auto">
          <a:xfrm>
            <a:off x="4322393" y="1352784"/>
            <a:ext cx="2371542" cy="432000"/>
          </a:xfrm>
          <a:prstGeom prst="rect">
            <a:avLst/>
          </a:prstGeom>
          <a:solidFill>
            <a:srgbClr val="DB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EF1A85B-F631-283A-8059-477DD553A55F}"/>
              </a:ext>
            </a:extLst>
          </p:cNvPr>
          <p:cNvSpPr/>
          <p:nvPr/>
        </p:nvSpPr>
        <p:spPr bwMode="auto">
          <a:xfrm>
            <a:off x="1250937" y="2936807"/>
            <a:ext cx="7299496" cy="1512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72BF3A72-F584-16D0-AF53-03AA4EF4F04C}"/>
              </a:ext>
            </a:extLst>
          </p:cNvPr>
          <p:cNvSpPr txBox="1"/>
          <p:nvPr/>
        </p:nvSpPr>
        <p:spPr>
          <a:xfrm>
            <a:off x="1375936" y="2955824"/>
            <a:ext cx="318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800" i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42)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15 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750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65571466-38F3-BA66-0826-19C8FBE2B653}"/>
              </a:ext>
            </a:extLst>
          </p:cNvPr>
          <p:cNvSpPr txBox="1"/>
          <p:nvPr/>
        </p:nvSpPr>
        <p:spPr>
          <a:xfrm>
            <a:off x="2953194" y="3489058"/>
            <a:ext cx="120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i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8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1C2F7EEC-5CDB-E61E-F995-22743CBC8D5E}"/>
              </a:ext>
            </a:extLst>
          </p:cNvPr>
          <p:cNvSpPr txBox="1"/>
          <p:nvPr/>
        </p:nvSpPr>
        <p:spPr>
          <a:xfrm>
            <a:off x="1375937" y="3925291"/>
            <a:ext cx="4968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他每星期上攝影課用去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小時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xmlns="" id="{323F2923-6E27-13DC-CC63-45E2CDB5D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442" y="296764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xmlns="" id="{638C388F-7CF2-0B2D-A703-E2F0689E3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442" y="344646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文字方塊 3">
            <a:extLst>
              <a:ext uri="{FF2B5EF4-FFF2-40B4-BE49-F238E27FC236}">
                <a16:creationId xmlns:a16="http://schemas.microsoft.com/office/drawing/2014/main" xmlns="" id="{A4911BA2-39AC-4AB7-8554-F9C9EDF2BC7C}"/>
              </a:ext>
            </a:extLst>
          </p:cNvPr>
          <p:cNvSpPr txBox="1"/>
          <p:nvPr/>
        </p:nvSpPr>
        <p:spPr>
          <a:xfrm>
            <a:off x="1337410" y="886386"/>
            <a:ext cx="72130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子聰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每星期上攝影課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小時和做兼職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小時。過去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個星期，他共用了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750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小時上攝影課和做兼職。他每星期上攝影課用去多少時間？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須用方程列式計算，並展示步驟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9D64BBD7-DE25-48B6-A5E7-1BB0FD4A1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5C43E285-2C2D-4299-8E35-CDBA867B2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56" y="886386"/>
            <a:ext cx="66735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xmlns="" id="{49962A58-5CE8-4135-AA58-B550AAFF1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3576" y="5344028"/>
            <a:ext cx="6995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B050"/>
                </a:solidFill>
                <a:ea typeface="標楷體" panose="03000509000000000000" pitchFamily="65" charset="-120"/>
              </a:rPr>
              <a:t>15</a:t>
            </a:r>
            <a:endParaRPr lang="zh-TW" altLang="en-US" sz="28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xmlns="" id="{2346C9A2-7B00-4F18-BEFB-B71D3A96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027" y="5311560"/>
            <a:ext cx="11933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i="1" dirty="0">
                <a:solidFill>
                  <a:srgbClr val="00B05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B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42</a:t>
            </a:r>
            <a:endParaRPr lang="zh-TW" altLang="en-US" sz="28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BF47D7B6-3194-4C33-A259-04EA1F0C0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837" y="4486179"/>
            <a:ext cx="8024325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每星期上攝影課和做兼職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用的時間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×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星期個數 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共用的時間</a:t>
            </a:r>
            <a:endParaRPr lang="zh-TW" altLang="en-US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4" name="箭头: 下 23">
            <a:extLst>
              <a:ext uri="{FF2B5EF4-FFF2-40B4-BE49-F238E27FC236}">
                <a16:creationId xmlns:a16="http://schemas.microsoft.com/office/drawing/2014/main" xmlns="" id="{FBF5A1DB-C913-428D-8638-7FB580F222A1}"/>
              </a:ext>
            </a:extLst>
          </p:cNvPr>
          <p:cNvSpPr/>
          <p:nvPr/>
        </p:nvSpPr>
        <p:spPr bwMode="auto">
          <a:xfrm>
            <a:off x="2793054" y="5004232"/>
            <a:ext cx="225131" cy="377120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箭头: 下 24">
            <a:extLst>
              <a:ext uri="{FF2B5EF4-FFF2-40B4-BE49-F238E27FC236}">
                <a16:creationId xmlns:a16="http://schemas.microsoft.com/office/drawing/2014/main" xmlns="" id="{1CFA3224-0E41-4470-A3B8-BB2FA9DA19AD}"/>
              </a:ext>
            </a:extLst>
          </p:cNvPr>
          <p:cNvSpPr/>
          <p:nvPr/>
        </p:nvSpPr>
        <p:spPr bwMode="auto">
          <a:xfrm>
            <a:off x="5905291" y="5032001"/>
            <a:ext cx="225131" cy="377120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TextBox 8">
            <a:extLst>
              <a:ext uri="{FF2B5EF4-FFF2-40B4-BE49-F238E27FC236}">
                <a16:creationId xmlns:a16="http://schemas.microsoft.com/office/drawing/2014/main" xmlns="" id="{CC2CE149-E4C7-4409-9F82-AE58FE3ED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9116" y="5329347"/>
            <a:ext cx="884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dirty="0">
                <a:solidFill>
                  <a:srgbClr val="00B050"/>
                </a:solidFill>
                <a:ea typeface="標楷體" panose="03000509000000000000" pitchFamily="65" charset="-120"/>
              </a:rPr>
              <a:t>750</a:t>
            </a:r>
            <a:endParaRPr lang="zh-TW" altLang="en-US" sz="280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箭头: 下 27">
            <a:extLst>
              <a:ext uri="{FF2B5EF4-FFF2-40B4-BE49-F238E27FC236}">
                <a16:creationId xmlns:a16="http://schemas.microsoft.com/office/drawing/2014/main" xmlns="" id="{9D30DBDF-ACA7-4430-8358-A818A6DB0609}"/>
              </a:ext>
            </a:extLst>
          </p:cNvPr>
          <p:cNvSpPr/>
          <p:nvPr/>
        </p:nvSpPr>
        <p:spPr bwMode="auto">
          <a:xfrm>
            <a:off x="7618801" y="5004232"/>
            <a:ext cx="225131" cy="377120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0" name="直線接點 7">
            <a:extLst>
              <a:ext uri="{FF2B5EF4-FFF2-40B4-BE49-F238E27FC236}">
                <a16:creationId xmlns:a16="http://schemas.microsoft.com/office/drawing/2014/main" xmlns="" id="{137F8EDD-F26D-4CA1-A9AB-158B2939CE4B}"/>
              </a:ext>
            </a:extLst>
          </p:cNvPr>
          <p:cNvCxnSpPr>
            <a:cxnSpLocks/>
          </p:cNvCxnSpPr>
          <p:nvPr/>
        </p:nvCxnSpPr>
        <p:spPr bwMode="auto">
          <a:xfrm>
            <a:off x="3609975" y="2234090"/>
            <a:ext cx="4563641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31139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6" grpId="0" animBg="1"/>
      <p:bldP spid="26" grpId="1" animBg="1"/>
      <p:bldP spid="29" grpId="0" animBg="1"/>
      <p:bldP spid="29" grpId="1" animBg="1"/>
      <p:bldP spid="6" grpId="0"/>
      <p:bldP spid="8" grpId="0"/>
      <p:bldP spid="9" grpId="0"/>
      <p:bldP spid="14" grpId="0"/>
      <p:bldP spid="15" grpId="0"/>
      <p:bldP spid="21" grpId="0"/>
      <p:bldP spid="21" grpId="1"/>
      <p:bldP spid="22" grpId="0"/>
      <p:bldP spid="22" grpId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7" grpId="0"/>
      <p:bldP spid="27" grpId="1"/>
      <p:bldP spid="28" grpId="0" animBg="1"/>
      <p:bldP spid="28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E6B2247D-5989-6C17-0858-4393CC47609C}"/>
              </a:ext>
            </a:extLst>
          </p:cNvPr>
          <p:cNvSpPr txBox="1"/>
          <p:nvPr/>
        </p:nvSpPr>
        <p:spPr>
          <a:xfrm>
            <a:off x="1327885" y="904796"/>
            <a:ext cx="73024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子聰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每星期的兼職工資是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$3350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。他認為自己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每星期的兼職工資中將有多於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$400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會用於購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買攝影書籍。你同意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嗎？試解釋。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D974D20-BD23-5AF6-22AB-D3466F17B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4307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A877ECBE-E638-31CD-D90A-EC4A13235C81}"/>
              </a:ext>
            </a:extLst>
          </p:cNvPr>
          <p:cNvCxnSpPr>
            <a:cxnSpLocks/>
          </p:cNvCxnSpPr>
          <p:nvPr/>
        </p:nvCxnSpPr>
        <p:spPr bwMode="auto">
          <a:xfrm>
            <a:off x="2196972" y="1375529"/>
            <a:ext cx="425568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07A2DCA0-2307-4FE0-9432-EBBB7C99ABC6}"/>
              </a:ext>
            </a:extLst>
          </p:cNvPr>
          <p:cNvGrpSpPr/>
          <p:nvPr/>
        </p:nvGrpSpPr>
        <p:grpSpPr>
          <a:xfrm>
            <a:off x="1448657" y="2392451"/>
            <a:ext cx="6432599" cy="1849755"/>
            <a:chOff x="1448657" y="2392451"/>
            <a:chExt cx="6432599" cy="1849755"/>
          </a:xfrm>
        </p:grpSpPr>
        <p:pic>
          <p:nvPicPr>
            <p:cNvPr id="31" name="图片 30">
              <a:extLst>
                <a:ext uri="{FF2B5EF4-FFF2-40B4-BE49-F238E27FC236}">
                  <a16:creationId xmlns:a16="http://schemas.microsoft.com/office/drawing/2014/main" xmlns="" id="{CB208487-39C7-45D5-9868-04A52D128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8657" y="2392451"/>
              <a:ext cx="6432599" cy="1849755"/>
            </a:xfrm>
            <a:prstGeom prst="rect">
              <a:avLst/>
            </a:prstGeom>
          </p:spPr>
        </p:pic>
        <p:sp>
          <p:nvSpPr>
            <p:cNvPr id="32" name="文字方塊 2">
              <a:extLst>
                <a:ext uri="{FF2B5EF4-FFF2-40B4-BE49-F238E27FC236}">
                  <a16:creationId xmlns:a16="http://schemas.microsoft.com/office/drawing/2014/main" xmlns="" id="{EA53BB39-96F3-46C7-9190-D0EC0B3E922B}"/>
                </a:ext>
              </a:extLst>
            </p:cNvPr>
            <p:cNvSpPr txBox="1"/>
            <p:nvPr/>
          </p:nvSpPr>
          <p:spPr>
            <a:xfrm>
              <a:off x="1633592" y="2565281"/>
              <a:ext cx="6134454" cy="146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800"/>
                </a:spcAft>
              </a:pPr>
              <a:r>
                <a:rPr lang="zh-TW" altLang="zh-CN" sz="2400" b="1" u="sng" kern="10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購買攝影書籍計劃</a:t>
              </a:r>
              <a:endParaRPr lang="zh-CN" altLang="zh-CN" sz="2400" kern="100" dirty="0"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>
                <a:spcAft>
                  <a:spcPts val="1200"/>
                </a:spcAft>
              </a:pPr>
              <a:r>
                <a:rPr lang="zh-TW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從每星期的兼職工資減去</a:t>
              </a:r>
              <a:r>
                <a:rPr lang="en-US" altLang="zh-TW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$2400</a:t>
              </a:r>
              <a:r>
                <a:rPr lang="zh-TW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後，</a:t>
              </a:r>
              <a:r>
                <a:rPr lang="zh-TW" altLang="en-US" sz="2000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子聰</a:t>
              </a:r>
              <a:r>
                <a:rPr lang="zh-TW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將餘下的兼</a:t>
              </a:r>
              <a:endParaRPr lang="en-US" altLang="zh-TW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  <a:p>
              <a:pPr>
                <a:spcAft>
                  <a:spcPts val="1200"/>
                </a:spcAft>
              </a:pPr>
              <a:r>
                <a:rPr lang="zh-TW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職工資的</a:t>
              </a:r>
              <a:r>
                <a:rPr lang="en-US" altLang="zh-TW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40%</a:t>
              </a:r>
              <a:r>
                <a:rPr lang="zh-TW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用於購買攝影書籍。</a:t>
              </a:r>
              <a:endParaRPr lang="zh-CN" altLang="zh-CN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4E597ED4-31EA-575E-58D5-8F7481837197}"/>
              </a:ext>
            </a:extLst>
          </p:cNvPr>
          <p:cNvCxnSpPr>
            <a:cxnSpLocks/>
          </p:cNvCxnSpPr>
          <p:nvPr/>
        </p:nvCxnSpPr>
        <p:spPr bwMode="auto">
          <a:xfrm>
            <a:off x="1736040" y="3540376"/>
            <a:ext cx="38113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6" name="文本框 45">
            <a:extLst>
              <a:ext uri="{FF2B5EF4-FFF2-40B4-BE49-F238E27FC236}">
                <a16:creationId xmlns:a16="http://schemas.microsoft.com/office/drawing/2014/main" xmlns="" id="{567CD25C-A28F-416D-9185-7466D6C44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048" y="5411051"/>
            <a:ext cx="2686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</a:rPr>
              <a:t>餘下的</a:t>
            </a:r>
            <a:r>
              <a:rPr lang="zh-CN" altLang="en-US" dirty="0">
                <a:solidFill>
                  <a:srgbClr val="0000FF"/>
                </a:solidFill>
              </a:rPr>
              <a:t>兼職工資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xmlns="" id="{2B4B865B-6387-44C8-B9C9-58D67DF16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727" y="4392208"/>
            <a:ext cx="22800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(3350</a:t>
            </a:r>
            <a:r>
              <a:rPr lang="zh-TW" altLang="en-US" dirty="0">
                <a:solidFill>
                  <a:srgbClr val="0000FF"/>
                </a:solidFill>
              </a:rPr>
              <a:t>－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2400)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8" name="左大括号 47">
            <a:extLst>
              <a:ext uri="{FF2B5EF4-FFF2-40B4-BE49-F238E27FC236}">
                <a16:creationId xmlns:a16="http://schemas.microsoft.com/office/drawing/2014/main" xmlns="" id="{BAE61FBC-9CD5-42EA-BA90-04271978DBBB}"/>
              </a:ext>
            </a:extLst>
          </p:cNvPr>
          <p:cNvSpPr/>
          <p:nvPr/>
        </p:nvSpPr>
        <p:spPr bwMode="auto">
          <a:xfrm rot="16200000">
            <a:off x="2264249" y="4085562"/>
            <a:ext cx="184275" cy="1836079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右箭头 51">
            <a:extLst>
              <a:ext uri="{FF2B5EF4-FFF2-40B4-BE49-F238E27FC236}">
                <a16:creationId xmlns:a16="http://schemas.microsoft.com/office/drawing/2014/main" xmlns="" id="{846F4275-0E41-4733-BE40-50B94E67F4B7}"/>
              </a:ext>
            </a:extLst>
          </p:cNvPr>
          <p:cNvSpPr/>
          <p:nvPr/>
        </p:nvSpPr>
        <p:spPr bwMode="auto">
          <a:xfrm rot="16200000">
            <a:off x="2212370" y="5184679"/>
            <a:ext cx="288032" cy="193971"/>
          </a:xfrm>
          <a:prstGeom prst="rightArrow">
            <a:avLst/>
          </a:prstGeom>
          <a:solidFill>
            <a:srgbClr val="FFDDFF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xmlns="" id="{CD75E9F4-FAE8-44DE-B8D9-A4C124F2B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136" y="5437474"/>
            <a:ext cx="50023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用於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購買攝影書籍</a:t>
            </a: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CN" altLang="en-US" dirty="0">
                <a:solidFill>
                  <a:srgbClr val="0000FF"/>
                </a:solidFill>
              </a:rPr>
              <a:t>兼職工資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51" name="右箭头 55">
            <a:extLst>
              <a:ext uri="{FF2B5EF4-FFF2-40B4-BE49-F238E27FC236}">
                <a16:creationId xmlns:a16="http://schemas.microsoft.com/office/drawing/2014/main" xmlns="" id="{858650C5-0B7F-4C85-89CC-309C9A13FC4D}"/>
              </a:ext>
            </a:extLst>
          </p:cNvPr>
          <p:cNvSpPr/>
          <p:nvPr/>
        </p:nvSpPr>
        <p:spPr bwMode="auto">
          <a:xfrm rot="16200000">
            <a:off x="2637667" y="5199953"/>
            <a:ext cx="288032" cy="193971"/>
          </a:xfrm>
          <a:prstGeom prst="rightArrow">
            <a:avLst/>
          </a:prstGeom>
          <a:solidFill>
            <a:srgbClr val="92D050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左大括号 51">
            <a:extLst>
              <a:ext uri="{FF2B5EF4-FFF2-40B4-BE49-F238E27FC236}">
                <a16:creationId xmlns:a16="http://schemas.microsoft.com/office/drawing/2014/main" xmlns="" id="{E92D2928-5191-482E-A559-52716902987C}"/>
              </a:ext>
            </a:extLst>
          </p:cNvPr>
          <p:cNvSpPr/>
          <p:nvPr/>
        </p:nvSpPr>
        <p:spPr bwMode="auto">
          <a:xfrm rot="16200000">
            <a:off x="2670508" y="3668933"/>
            <a:ext cx="222350" cy="2686674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xmlns="" id="{85DB4AEA-0FD7-46EE-A1A3-7E3E08B4F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766" y="4368575"/>
            <a:ext cx="11712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×40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%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xmlns="" id="{80B58AFC-45DF-4890-9055-EF6B8968E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949" y="4392208"/>
            <a:ext cx="1278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380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65" name="直線接點 7">
            <a:extLst>
              <a:ext uri="{FF2B5EF4-FFF2-40B4-BE49-F238E27FC236}">
                <a16:creationId xmlns:a16="http://schemas.microsoft.com/office/drawing/2014/main" xmlns="" id="{01DA5983-B766-4644-B909-202015E2894B}"/>
              </a:ext>
            </a:extLst>
          </p:cNvPr>
          <p:cNvCxnSpPr>
            <a:cxnSpLocks/>
          </p:cNvCxnSpPr>
          <p:nvPr/>
        </p:nvCxnSpPr>
        <p:spPr bwMode="auto">
          <a:xfrm>
            <a:off x="6277560" y="3540718"/>
            <a:ext cx="12205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7" name="直線接點 7">
            <a:extLst>
              <a:ext uri="{FF2B5EF4-FFF2-40B4-BE49-F238E27FC236}">
                <a16:creationId xmlns:a16="http://schemas.microsoft.com/office/drawing/2014/main" xmlns="" id="{77F7A665-5ADB-4B3A-B1B2-AC78200BD4BA}"/>
              </a:ext>
            </a:extLst>
          </p:cNvPr>
          <p:cNvCxnSpPr>
            <a:cxnSpLocks/>
          </p:cNvCxnSpPr>
          <p:nvPr/>
        </p:nvCxnSpPr>
        <p:spPr bwMode="auto">
          <a:xfrm>
            <a:off x="1698761" y="3993069"/>
            <a:ext cx="354379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93158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7" grpId="0"/>
      <p:bldP spid="48" grpId="0" animBg="1"/>
      <p:bldP spid="48" grpId="1" animBg="1"/>
      <p:bldP spid="49" grpId="0" animBg="1"/>
      <p:bldP spid="49" grpId="1" animBg="1"/>
      <p:bldP spid="50" grpId="0"/>
      <p:bldP spid="51" grpId="0" animBg="1"/>
      <p:bldP spid="52" grpId="0" animBg="1"/>
      <p:bldP spid="54" grpId="0"/>
      <p:bldP spid="5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CBB0BEB4-F006-8062-FAED-6D4CD0ED3EE6}"/>
              </a:ext>
            </a:extLst>
          </p:cNvPr>
          <p:cNvSpPr/>
          <p:nvPr/>
        </p:nvSpPr>
        <p:spPr bwMode="auto">
          <a:xfrm>
            <a:off x="4572000" y="1387959"/>
            <a:ext cx="2307771" cy="432000"/>
          </a:xfrm>
          <a:prstGeom prst="rect">
            <a:avLst/>
          </a:prstGeom>
          <a:solidFill>
            <a:srgbClr val="FFD65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D974D20-BD23-5AF6-22AB-D3466F17B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4307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xmlns="" id="{216CA95A-356B-4462-8E3E-B4EF0CABC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5461" y="2492295"/>
            <a:ext cx="7017980" cy="2745367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indent="1778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0"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因為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　  * 同意 </a:t>
            </a:r>
            <a:r>
              <a:rPr lang="en-US" altLang="zh-TW" sz="2800" dirty="0"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ea typeface="標楷體" panose="03000509000000000000" pitchFamily="65" charset="-120"/>
              </a:rPr>
              <a:t> 不同意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*圈出答案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5" name="Rectangle 403">
            <a:extLst>
              <a:ext uri="{FF2B5EF4-FFF2-40B4-BE49-F238E27FC236}">
                <a16:creationId xmlns:a16="http://schemas.microsoft.com/office/drawing/2014/main" xmlns="" id="{1F532CC7-0307-48CD-8043-21FB2DDD1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1513" y="2491497"/>
            <a:ext cx="41370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tabLst>
                <a:tab pos="7178675" algn="l"/>
              </a:tabLst>
              <a:defRPr/>
            </a:pPr>
            <a:r>
              <a:rPr lang="en-US" altLang="zh-TW" sz="2800" dirty="0">
                <a:solidFill>
                  <a:srgbClr val="FF0000"/>
                </a:solidFill>
              </a:rPr>
              <a:t>(3350</a:t>
            </a:r>
            <a:r>
              <a:rPr lang="zh-TW" altLang="en-US" sz="2800" dirty="0">
                <a:solidFill>
                  <a:srgbClr val="FF0000"/>
                </a:solidFill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</a:rPr>
              <a:t>2400)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×40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%</a:t>
            </a:r>
            <a:r>
              <a:rPr lang="en-US" altLang="zh-TW" sz="2800" dirty="0">
                <a:solidFill>
                  <a:srgbClr val="FF0000"/>
                </a:solidFill>
              </a:rPr>
              <a:t>=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380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  <p:sp>
        <p:nvSpPr>
          <p:cNvPr id="36" name="Rectangle 403">
            <a:extLst>
              <a:ext uri="{FF2B5EF4-FFF2-40B4-BE49-F238E27FC236}">
                <a16:creationId xmlns:a16="http://schemas.microsoft.com/office/drawing/2014/main" xmlns="" id="{5D649815-0C52-4B2C-8587-D421F3AB4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466" y="3025592"/>
            <a:ext cx="59275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zh-TW" altLang="en-US" sz="28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子聰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每星期的兼職工資中只有</a:t>
            </a:r>
            <a:r>
              <a:rPr lang="en-US" altLang="zh-TW" sz="2800" dirty="0">
                <a:solidFill>
                  <a:srgbClr val="FF0000"/>
                </a:solidFill>
              </a:rPr>
              <a:t>$380</a:t>
            </a:r>
            <a:endParaRPr lang="en-US" altLang="zh-TW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7" name="椭圆 36">
            <a:extLst>
              <a:ext uri="{FF2B5EF4-FFF2-40B4-BE49-F238E27FC236}">
                <a16:creationId xmlns:a16="http://schemas.microsoft.com/office/drawing/2014/main" xmlns="" id="{F3D37921-A68E-4C32-AB42-0ABBA5712CF9}"/>
              </a:ext>
            </a:extLst>
          </p:cNvPr>
          <p:cNvSpPr/>
          <p:nvPr/>
        </p:nvSpPr>
        <p:spPr bwMode="auto">
          <a:xfrm>
            <a:off x="3390583" y="4749005"/>
            <a:ext cx="1144942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Rectangle 403">
            <a:extLst>
              <a:ext uri="{FF2B5EF4-FFF2-40B4-BE49-F238E27FC236}">
                <a16:creationId xmlns:a16="http://schemas.microsoft.com/office/drawing/2014/main" xmlns="" id="{C490D69A-6D9B-45AF-B4E4-54AE837B3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3449" y="4135237"/>
            <a:ext cx="316159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en-US" altLang="zh-TW" sz="22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2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)</a:t>
            </a:r>
            <a:endParaRPr kumimoji="0" lang="en-US" altLang="zh-TW" sz="22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9" name="Rectangle 8">
            <a:extLst>
              <a:ext uri="{FF2B5EF4-FFF2-40B4-BE49-F238E27FC236}">
                <a16:creationId xmlns:a16="http://schemas.microsoft.com/office/drawing/2014/main" xmlns="" id="{C43A77FB-F021-4FBC-BB27-1D1B150D4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325" y="2422894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9C166B3B-28C9-493C-B399-7A32BCA54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5034" y="4775997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xmlns="" id="{66C92485-C388-46A7-BE6E-F5437123D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2971" y="3628118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[1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Rectangle 403">
            <a:extLst>
              <a:ext uri="{FF2B5EF4-FFF2-40B4-BE49-F238E27FC236}">
                <a16:creationId xmlns:a16="http://schemas.microsoft.com/office/drawing/2014/main" xmlns="" id="{D3B1ACC0-8DEB-4B32-815E-71DE876F8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467" y="3571141"/>
            <a:ext cx="5563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會用於購買攝影書籍，少於</a:t>
            </a:r>
            <a:r>
              <a:rPr lang="en-US" altLang="zh-TW" sz="2800" dirty="0">
                <a:solidFill>
                  <a:srgbClr val="FF0000"/>
                </a:solidFill>
              </a:rPr>
              <a:t>$400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E6B2247D-5989-6C17-0858-4393CC47609C}"/>
              </a:ext>
            </a:extLst>
          </p:cNvPr>
          <p:cNvSpPr txBox="1"/>
          <p:nvPr/>
        </p:nvSpPr>
        <p:spPr>
          <a:xfrm>
            <a:off x="1327885" y="904796"/>
            <a:ext cx="73024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子聰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每星期的兼職工資是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$3350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。他認為自己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每星期的兼職工資中將有多於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$400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會用於購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買攝影書籍。你同意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嗎？試解釋。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2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35" grpId="0"/>
      <p:bldP spid="36" grpId="0"/>
      <p:bldP spid="37" grpId="0" animBg="1"/>
      <p:bldP spid="38" grpId="0"/>
      <p:bldP spid="39" grpId="0"/>
      <p:bldP spid="40" grpId="0"/>
      <p:bldP spid="41" grpId="0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95688842-A683-19CD-080A-7E27D82D7FC5}"/>
              </a:ext>
            </a:extLst>
          </p:cNvPr>
          <p:cNvSpPr/>
          <p:nvPr/>
        </p:nvSpPr>
        <p:spPr bwMode="auto">
          <a:xfrm>
            <a:off x="3352489" y="1885761"/>
            <a:ext cx="2628000" cy="252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60B3463B-5E32-056C-0EAF-9100BE7A0F3E}"/>
              </a:ext>
            </a:extLst>
          </p:cNvPr>
          <p:cNvSpPr txBox="1"/>
          <p:nvPr/>
        </p:nvSpPr>
        <p:spPr>
          <a:xfrm>
            <a:off x="795339" y="904796"/>
            <a:ext cx="7167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圖顯示報名參加各級編程課程的人數。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6CDBBCC-639C-8283-92BE-4A3056A56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478F7DF2-A98E-2DEF-9EA6-653149EEEB22}"/>
              </a:ext>
            </a:extLst>
          </p:cNvPr>
          <p:cNvSpPr txBox="1"/>
          <p:nvPr/>
        </p:nvSpPr>
        <p:spPr>
          <a:xfrm>
            <a:off x="1387860" y="4748927"/>
            <a:ext cx="73554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哪個等級的報名人數最多？共有多少人報名？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9CB2B563-2112-E334-87F6-C44D46AD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61" y="474892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51" name="群組 50">
            <a:extLst>
              <a:ext uri="{FF2B5EF4-FFF2-40B4-BE49-F238E27FC236}">
                <a16:creationId xmlns:a16="http://schemas.microsoft.com/office/drawing/2014/main" xmlns="" id="{D56364BA-89B4-E83A-3B33-4A5872658735}"/>
              </a:ext>
            </a:extLst>
          </p:cNvPr>
          <p:cNvGrpSpPr/>
          <p:nvPr/>
        </p:nvGrpSpPr>
        <p:grpSpPr>
          <a:xfrm>
            <a:off x="1001177" y="1356006"/>
            <a:ext cx="7176961" cy="3451721"/>
            <a:chOff x="1001177" y="1356006"/>
            <a:chExt cx="7176961" cy="3451721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xmlns="" id="{B1ADCAC4-D7E3-DD8E-606B-2BFABCEDD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72634" y="1818436"/>
              <a:ext cx="5043417" cy="2671373"/>
            </a:xfrm>
            <a:prstGeom prst="rect">
              <a:avLst/>
            </a:prstGeom>
          </p:spPr>
        </p:pic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xmlns="" id="{7248DD48-B9ED-CE4A-A726-BB6A73AE1ABE}"/>
                </a:ext>
              </a:extLst>
            </p:cNvPr>
            <p:cNvSpPr txBox="1"/>
            <p:nvPr/>
          </p:nvSpPr>
          <p:spPr>
            <a:xfrm>
              <a:off x="2593853" y="1356006"/>
              <a:ext cx="3983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200" b="0" i="0" u="sng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報名參加各級編程課程的人數</a:t>
              </a:r>
              <a:endParaRPr lang="zh-CN" altLang="en-US" sz="22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1DCBEDFC-D042-1163-F8EE-7E0934186ABB}"/>
                </a:ext>
              </a:extLst>
            </p:cNvPr>
            <p:cNvSpPr txBox="1"/>
            <p:nvPr/>
          </p:nvSpPr>
          <p:spPr>
            <a:xfrm>
              <a:off x="2475186" y="4407617"/>
              <a:ext cx="53282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A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B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C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D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等級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8CB067B7-4173-3E0B-9E4F-567DADD00546}"/>
                </a:ext>
              </a:extLst>
            </p:cNvPr>
            <p:cNvSpPr txBox="1"/>
            <p:nvPr/>
          </p:nvSpPr>
          <p:spPr>
            <a:xfrm>
              <a:off x="7317479" y="1896072"/>
              <a:ext cx="8606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男性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E3059AD6-FBCC-E07C-AA65-3CFBD42D7815}"/>
                </a:ext>
              </a:extLst>
            </p:cNvPr>
            <p:cNvSpPr txBox="1"/>
            <p:nvPr/>
          </p:nvSpPr>
          <p:spPr>
            <a:xfrm>
              <a:off x="7317479" y="2303034"/>
              <a:ext cx="8606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女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性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E98C3842-0A19-1DB5-687C-B12523719B09}"/>
                </a:ext>
              </a:extLst>
            </p:cNvPr>
            <p:cNvSpPr txBox="1"/>
            <p:nvPr/>
          </p:nvSpPr>
          <p:spPr>
            <a:xfrm>
              <a:off x="1351696" y="1656109"/>
              <a:ext cx="716822" cy="30931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1700"/>
                </a:spcAft>
              </a:pPr>
              <a:r>
                <a:rPr lang="en-US" altLang="zh-CN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0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02E775EA-C205-DFB2-FAA1-4EEB073AF2EA}"/>
                </a:ext>
              </a:extLst>
            </p:cNvPr>
            <p:cNvSpPr txBox="1"/>
            <p:nvPr/>
          </p:nvSpPr>
          <p:spPr>
            <a:xfrm>
              <a:off x="1001177" y="2649406"/>
              <a:ext cx="492443" cy="78340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sz="2000" dirty="0">
                  <a:latin typeface="DFKai-SB" panose="03000509000000000000" pitchFamily="65" charset="-120"/>
                  <a:ea typeface="DFKai-SB" panose="03000509000000000000" pitchFamily="65" charset="-120"/>
                </a:rPr>
                <a:t>人數</a:t>
              </a: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="" id="{30BB249B-3585-2BD9-36D2-73DA076142E5}"/>
                </a:ext>
              </a:extLst>
            </p:cNvPr>
            <p:cNvSpPr/>
            <p:nvPr/>
          </p:nvSpPr>
          <p:spPr bwMode="auto">
            <a:xfrm>
              <a:off x="7016051" y="1955956"/>
              <a:ext cx="324000" cy="288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xmlns="" id="{8907F58E-FE21-87F3-3792-589735A03B6C}"/>
                </a:ext>
              </a:extLst>
            </p:cNvPr>
            <p:cNvSpPr/>
            <p:nvPr/>
          </p:nvSpPr>
          <p:spPr bwMode="auto">
            <a:xfrm>
              <a:off x="7020354" y="2398602"/>
              <a:ext cx="324000" cy="288000"/>
            </a:xfrm>
            <a:prstGeom prst="rect">
              <a:avLst/>
            </a:prstGeom>
            <a:pattFill prst="dkUpDiag">
              <a:fgClr>
                <a:schemeClr val="bg2">
                  <a:lumMod val="60000"/>
                  <a:lumOff val="4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7" name="文字方塊 9">
            <a:extLst>
              <a:ext uri="{FF2B5EF4-FFF2-40B4-BE49-F238E27FC236}">
                <a16:creationId xmlns:a16="http://schemas.microsoft.com/office/drawing/2014/main" xmlns="" id="{2F99A4F4-E608-9077-C666-2A4BD0F2C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118" y="4811087"/>
            <a:ext cx="7278353" cy="1008000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tIns="36000" bIns="360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u="sng" dirty="0">
                <a:ea typeface="標楷體" panose="03000509000000000000" pitchFamily="65" charset="-120"/>
              </a:rPr>
              <a:t>              </a:t>
            </a:r>
            <a:r>
              <a:rPr lang="zh-TW" altLang="en-US" sz="2800" dirty="0">
                <a:ea typeface="標楷體" panose="03000509000000000000" pitchFamily="65" charset="-120"/>
              </a:rPr>
              <a:t>級的報名人數最多</a:t>
            </a:r>
            <a:r>
              <a:rPr lang="zh-CN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ea typeface="標楷體" panose="03000509000000000000" pitchFamily="65" charset="-120"/>
              </a:rPr>
              <a:t>共有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</a:t>
            </a:r>
            <a:r>
              <a:rPr lang="en-US" altLang="zh-TW" sz="2800" u="sng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人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報名。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18" name="文字方塊 9">
            <a:extLst>
              <a:ext uri="{FF2B5EF4-FFF2-40B4-BE49-F238E27FC236}">
                <a16:creationId xmlns:a16="http://schemas.microsoft.com/office/drawing/2014/main" xmlns="" id="{4A5A3A61-2B16-4AD8-F1E9-A7F703D13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7314" y="4777641"/>
            <a:ext cx="89058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500</a:t>
            </a:r>
            <a:endParaRPr lang="en-US" altLang="zh-CN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xmlns="" id="{DF20D6AE-F386-CF77-02A6-A5F57A2A5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464" y="531976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文字方塊 9">
            <a:extLst>
              <a:ext uri="{FF2B5EF4-FFF2-40B4-BE49-F238E27FC236}">
                <a16:creationId xmlns:a16="http://schemas.microsoft.com/office/drawing/2014/main" xmlns="" id="{3E81F25A-C064-8D9E-B5C9-B66F854E8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139" y="4777641"/>
            <a:ext cx="65296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A</a:t>
            </a:r>
            <a:endParaRPr lang="en-US" altLang="zh-CN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160FE8C8-81CE-B294-3CCE-CB54B2D1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3572" y="3325212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1336E1CC-2ABE-8B0A-0AFE-827FB443D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667" y="2303815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492E145C-E239-C2F9-554A-BC92DA13B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233" y="2554881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D32A36C9-567B-E1B4-9B36-F57C98519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7504" y="3576643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5299D537-70D8-D75C-A2FB-C1CFA8062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067150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731CDD84-901A-FD0F-B819-432A0C9BC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623" y="2554185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EE9C2258-16D3-CB59-2FAD-8C8A9B2D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789" y="3316247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7EEBE6C4-C651-6B08-EF66-161B7F565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199" y="3586304"/>
            <a:ext cx="7168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E4A56081-B97C-937B-E9CA-AB9961B2A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4742" y="1811211"/>
            <a:ext cx="89823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A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級：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57630F14-BCAA-B7C0-D389-A5EB5A548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4742" y="2107985"/>
            <a:ext cx="99741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B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級：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DF48F8FC-58A3-2178-7F73-C36757BFD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024" y="2842650"/>
            <a:ext cx="103565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C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級：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398B8B95-3972-9F50-7F85-2C3290901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024" y="3525558"/>
            <a:ext cx="100023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D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級：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C2A5DB7F-49D9-5709-614E-1C4D46C00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822" y="1811211"/>
            <a:ext cx="213789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 = 500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AB6DCE4F-78B1-13BE-F678-42391B240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822" y="2107985"/>
            <a:ext cx="213789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100 = 400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8B2F0946-5239-8174-395F-1C84A420D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024" y="3139279"/>
            <a:ext cx="205168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100 = 300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7A79CF3D-17D7-ABE7-DF98-F72C2CE5A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024" y="3822187"/>
            <a:ext cx="205168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 = 450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xmlns="" id="{1F6E1D9B-E4C7-FE9E-1AEA-AE0A8B47102E}"/>
              </a:ext>
            </a:extLst>
          </p:cNvPr>
          <p:cNvCxnSpPr/>
          <p:nvPr/>
        </p:nvCxnSpPr>
        <p:spPr bwMode="auto">
          <a:xfrm>
            <a:off x="3254057" y="5236287"/>
            <a:ext cx="20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4D994CD0-C42C-9453-4927-742FCED52DC6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3072" y="3676474"/>
            <a:ext cx="414853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D18187E5-86C4-7048-0ECB-98589FAAA0C7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6247" y="2647960"/>
            <a:ext cx="735528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206AD2DF-4CBF-437D-61E1-26B7764F18A3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6246" y="2900504"/>
            <a:ext cx="154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8971AE65-35DC-0A1E-E062-3751C1553BFE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9421" y="3930572"/>
            <a:ext cx="187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xmlns="" id="{76D81860-C221-0D4E-820E-66A103FBA8EB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9421" y="3414854"/>
            <a:ext cx="2700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D8D17ED6-4533-B9EA-23ED-8C8FE472350A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6951" y="3928569"/>
            <a:ext cx="3024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xmlns="" id="{6B982D2E-0A77-1D83-7202-8DC445E3CAD3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9422" y="2901774"/>
            <a:ext cx="385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xmlns="" id="{A6E48E04-EB46-A545-5820-EC93E4CEE1B7}"/>
              </a:ext>
            </a:extLst>
          </p:cNvPr>
          <p:cNvCxnSpPr>
            <a:cxnSpLocks/>
          </p:cNvCxnSpPr>
          <p:nvPr/>
        </p:nvCxnSpPr>
        <p:spPr bwMode="auto">
          <a:xfrm flipH="1">
            <a:off x="2039422" y="3669489"/>
            <a:ext cx="4176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8957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6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6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5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75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5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13" grpId="0"/>
      <p:bldP spid="17" grpId="0" animBg="1"/>
      <p:bldP spid="18" grpId="0" build="p" bldLvl="2"/>
      <p:bldP spid="19" grpId="0"/>
      <p:bldP spid="20" grpId="0" build="p" bldLvl="2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E54D66D4-96FC-788B-ABE5-217101351C70}"/>
              </a:ext>
            </a:extLst>
          </p:cNvPr>
          <p:cNvSpPr/>
          <p:nvPr/>
        </p:nvSpPr>
        <p:spPr bwMode="auto">
          <a:xfrm>
            <a:off x="5064632" y="2646435"/>
            <a:ext cx="324000" cy="766502"/>
          </a:xfrm>
          <a:prstGeom prst="rect">
            <a:avLst/>
          </a:prstGeom>
          <a:pattFill prst="dkUpDiag">
            <a:fgClr>
              <a:srgbClr val="FF8669"/>
            </a:fgClr>
            <a:bgClr>
              <a:schemeClr val="bg1"/>
            </a:bgClr>
          </a:patt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1DAC2703-88DA-3793-878B-233FA9BBB402}"/>
              </a:ext>
            </a:extLst>
          </p:cNvPr>
          <p:cNvSpPr/>
          <p:nvPr/>
        </p:nvSpPr>
        <p:spPr bwMode="auto">
          <a:xfrm>
            <a:off x="3734422" y="3967140"/>
            <a:ext cx="506672" cy="259454"/>
          </a:xfrm>
          <a:prstGeom prst="rect">
            <a:avLst/>
          </a:prstGeom>
          <a:solidFill>
            <a:srgbClr val="FFDEB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048CEA3C-3AB4-5FA2-95A6-3E26E380C6C2}"/>
              </a:ext>
            </a:extLst>
          </p:cNvPr>
          <p:cNvSpPr/>
          <p:nvPr/>
        </p:nvSpPr>
        <p:spPr bwMode="auto">
          <a:xfrm>
            <a:off x="4850443" y="3967140"/>
            <a:ext cx="506672" cy="259454"/>
          </a:xfrm>
          <a:prstGeom prst="rect">
            <a:avLst/>
          </a:prstGeom>
          <a:solidFill>
            <a:srgbClr val="FFDEB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CF320430-30D4-3AA0-B22F-F4782D919738}"/>
              </a:ext>
            </a:extLst>
          </p:cNvPr>
          <p:cNvSpPr/>
          <p:nvPr/>
        </p:nvSpPr>
        <p:spPr bwMode="auto">
          <a:xfrm>
            <a:off x="5979598" y="3967140"/>
            <a:ext cx="506672" cy="259454"/>
          </a:xfrm>
          <a:prstGeom prst="rect">
            <a:avLst/>
          </a:prstGeom>
          <a:solidFill>
            <a:srgbClr val="FFDEB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C0619CE8-1EC8-EE3C-5ADB-C46BED4D7B4A}"/>
              </a:ext>
            </a:extLst>
          </p:cNvPr>
          <p:cNvSpPr/>
          <p:nvPr/>
        </p:nvSpPr>
        <p:spPr bwMode="auto">
          <a:xfrm>
            <a:off x="2541328" y="3967140"/>
            <a:ext cx="506672" cy="259454"/>
          </a:xfrm>
          <a:prstGeom prst="rect">
            <a:avLst/>
          </a:prstGeom>
          <a:solidFill>
            <a:srgbClr val="FFDEB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3B2561C-E2B2-A0DC-F690-7C334C4E5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6440D14-FC07-8E33-1D1C-2F7283B2B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065" y="42557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xmlns="" id="{A1176C9A-49A7-7B66-01FB-05F3E7AC0BF6}"/>
              </a:ext>
            </a:extLst>
          </p:cNvPr>
          <p:cNvGrpSpPr/>
          <p:nvPr/>
        </p:nvGrpSpPr>
        <p:grpSpPr>
          <a:xfrm>
            <a:off x="1001177" y="842302"/>
            <a:ext cx="7176961" cy="3451721"/>
            <a:chOff x="1001177" y="1356006"/>
            <a:chExt cx="7176961" cy="3451721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xmlns="" id="{B3166304-1811-73D1-A421-4ADA99F441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84209" y="1818436"/>
              <a:ext cx="5043417" cy="2671373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FA7F41C1-83D0-B3C2-7359-155DC07563D3}"/>
                </a:ext>
              </a:extLst>
            </p:cNvPr>
            <p:cNvSpPr txBox="1"/>
            <p:nvPr/>
          </p:nvSpPr>
          <p:spPr>
            <a:xfrm>
              <a:off x="2578613" y="1356006"/>
              <a:ext cx="3983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200" b="0" i="0" u="sng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報名參加各級編程課程的人數</a:t>
              </a:r>
              <a:endParaRPr lang="zh-CN" altLang="en-US" sz="22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6B644ED8-9FEC-71C3-9AC2-6D92757EA5DE}"/>
                </a:ext>
              </a:extLst>
            </p:cNvPr>
            <p:cNvSpPr txBox="1"/>
            <p:nvPr/>
          </p:nvSpPr>
          <p:spPr>
            <a:xfrm>
              <a:off x="2490426" y="4407617"/>
              <a:ext cx="53282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A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B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C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  </a:t>
              </a:r>
              <a:r>
                <a:rPr lang="en-US" altLang="zh-TW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D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級        等級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88ACE16C-A2CA-182E-06D7-A1D5D4854644}"/>
                </a:ext>
              </a:extLst>
            </p:cNvPr>
            <p:cNvSpPr txBox="1"/>
            <p:nvPr/>
          </p:nvSpPr>
          <p:spPr>
            <a:xfrm>
              <a:off x="7317479" y="1896072"/>
              <a:ext cx="8606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男性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966DF962-2C1F-6450-F5AC-A74CB2C84BE1}"/>
                </a:ext>
              </a:extLst>
            </p:cNvPr>
            <p:cNvSpPr txBox="1"/>
            <p:nvPr/>
          </p:nvSpPr>
          <p:spPr>
            <a:xfrm>
              <a:off x="7317479" y="2303034"/>
              <a:ext cx="8606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女</a:t>
              </a:r>
              <a:r>
                <a:rPr lang="zh-CN" altLang="en-US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性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06F78CF0-3935-8F03-CD22-591DB5C5D968}"/>
                </a:ext>
              </a:extLst>
            </p:cNvPr>
            <p:cNvSpPr txBox="1"/>
            <p:nvPr/>
          </p:nvSpPr>
          <p:spPr>
            <a:xfrm>
              <a:off x="1351696" y="1656109"/>
              <a:ext cx="716822" cy="30931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1700"/>
                </a:spcAft>
              </a:pPr>
              <a:r>
                <a:rPr lang="en-US" altLang="zh-CN" sz="20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100</a:t>
              </a:r>
            </a:p>
            <a:p>
              <a:pPr algn="r">
                <a:spcAft>
                  <a:spcPts val="1700"/>
                </a:spcAft>
              </a:pP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0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934BD219-DBAD-645F-D4DF-1C8DF76C0ABD}"/>
                </a:ext>
              </a:extLst>
            </p:cNvPr>
            <p:cNvSpPr txBox="1"/>
            <p:nvPr/>
          </p:nvSpPr>
          <p:spPr>
            <a:xfrm>
              <a:off x="1001177" y="2649406"/>
              <a:ext cx="492443" cy="78340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sz="2000" dirty="0">
                  <a:latin typeface="DFKai-SB" panose="03000509000000000000" pitchFamily="65" charset="-120"/>
                  <a:ea typeface="DFKai-SB" panose="03000509000000000000" pitchFamily="65" charset="-120"/>
                </a:rPr>
                <a:t>人數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7414AC6C-7679-FA1F-97C8-F4566992AD3D}"/>
                </a:ext>
              </a:extLst>
            </p:cNvPr>
            <p:cNvSpPr/>
            <p:nvPr/>
          </p:nvSpPr>
          <p:spPr bwMode="auto">
            <a:xfrm>
              <a:off x="7016051" y="1955956"/>
              <a:ext cx="324000" cy="288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BB3ABD2F-268D-21D4-49BB-2F6511F43DAC}"/>
                </a:ext>
              </a:extLst>
            </p:cNvPr>
            <p:cNvSpPr/>
            <p:nvPr/>
          </p:nvSpPr>
          <p:spPr bwMode="auto">
            <a:xfrm>
              <a:off x="7020354" y="2398602"/>
              <a:ext cx="324000" cy="288000"/>
            </a:xfrm>
            <a:prstGeom prst="rect">
              <a:avLst/>
            </a:prstGeom>
            <a:pattFill prst="dkUpDiag">
              <a:fgClr>
                <a:schemeClr val="bg2">
                  <a:lumMod val="60000"/>
                  <a:lumOff val="4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4622D7B8-3C2D-EB08-86B6-2264093F7CC7}"/>
              </a:ext>
            </a:extLst>
          </p:cNvPr>
          <p:cNvSpPr txBox="1"/>
          <p:nvPr/>
        </p:nvSpPr>
        <p:spPr>
          <a:xfrm>
            <a:off x="1346764" y="4255771"/>
            <a:ext cx="7632850" cy="185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某同一等級多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名女性報名後，發現該等級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女性的報名人數，由原先比男性少，變為較多。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在答題紙上畫出代表該等級新報名人數的棒條。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1FD2B590-9DD3-BF3D-9660-7695712B69FE}"/>
              </a:ext>
            </a:extLst>
          </p:cNvPr>
          <p:cNvCxnSpPr/>
          <p:nvPr/>
        </p:nvCxnSpPr>
        <p:spPr bwMode="auto">
          <a:xfrm>
            <a:off x="1489755" y="4737895"/>
            <a:ext cx="48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C94A3C52-5B92-FCA7-8998-7081212CD55C}"/>
              </a:ext>
            </a:extLst>
          </p:cNvPr>
          <p:cNvCxnSpPr/>
          <p:nvPr/>
        </p:nvCxnSpPr>
        <p:spPr bwMode="auto">
          <a:xfrm>
            <a:off x="4330274" y="5157423"/>
            <a:ext cx="421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CDB219F0-5DBA-A72F-B31F-53DEB82141B1}"/>
              </a:ext>
            </a:extLst>
          </p:cNvPr>
          <p:cNvSpPr/>
          <p:nvPr/>
        </p:nvSpPr>
        <p:spPr bwMode="auto">
          <a:xfrm>
            <a:off x="2032730" y="3155634"/>
            <a:ext cx="324000" cy="766502"/>
          </a:xfrm>
          <a:prstGeom prst="rect">
            <a:avLst/>
          </a:prstGeom>
          <a:pattFill prst="dkUpDiag">
            <a:fgClr>
              <a:srgbClr val="9393FF"/>
            </a:fgClr>
            <a:bgClr>
              <a:schemeClr val="bg1"/>
            </a:bgClr>
          </a:patt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384FE74B-41EB-99C1-E72B-0EECAD931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722" y="1498236"/>
            <a:ext cx="3765875" cy="65659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A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級的女性人數原先比男性多，不滿足題目要求。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60138632-A696-44D5-BD90-8647748BD839}"/>
              </a:ext>
            </a:extLst>
          </p:cNvPr>
          <p:cNvSpPr/>
          <p:nvPr/>
        </p:nvSpPr>
        <p:spPr bwMode="auto">
          <a:xfrm>
            <a:off x="2779059" y="2135702"/>
            <a:ext cx="324000" cy="1792680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2BEBF5B6-9C2F-6D43-CB37-0359161E5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706" y="1765160"/>
            <a:ext cx="3304194" cy="65659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B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級多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名女性報名後，沒有變爲較多，故不滿足。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029A2315-F38E-6A54-AC5A-997F3794E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3690" y="1678541"/>
            <a:ext cx="2340392" cy="10156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C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級多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名女性報名後，變爲較多，滿足題目要求。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6CFB4D47-21F4-4CE7-CC40-37790826E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2668" y="2442892"/>
            <a:ext cx="2292078" cy="10156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D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級多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名女性報名後，沒有變爲較多，故不滿足。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DBBB8A78-6EF9-DE3C-E1A0-7ADC3100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5108" y="2965889"/>
            <a:ext cx="63910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668558B3-1D20-58D4-C7AD-6EA3466C0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211" y="2584975"/>
            <a:ext cx="2081122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依次判斷每個等級是否滿足題目要求。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D5445805-39DE-B14B-5633-F4D271B73DB2}"/>
              </a:ext>
            </a:extLst>
          </p:cNvPr>
          <p:cNvSpPr/>
          <p:nvPr/>
        </p:nvSpPr>
        <p:spPr bwMode="auto">
          <a:xfrm>
            <a:off x="2032730" y="3155634"/>
            <a:ext cx="324000" cy="766502"/>
          </a:xfrm>
          <a:prstGeom prst="rect">
            <a:avLst/>
          </a:prstGeom>
          <a:pattFill prst="dkUpDiag">
            <a:fgClr>
              <a:srgbClr val="9393FF"/>
            </a:fgClr>
            <a:bgClr>
              <a:schemeClr val="bg1"/>
            </a:bgClr>
          </a:patt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CC0BE0A8-8080-8C9A-F79A-B0387AC4463A}"/>
              </a:ext>
            </a:extLst>
          </p:cNvPr>
          <p:cNvSpPr txBox="1"/>
          <p:nvPr/>
        </p:nvSpPr>
        <p:spPr>
          <a:xfrm>
            <a:off x="2948765" y="3876298"/>
            <a:ext cx="538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5CBF3E6B-2290-43C5-431D-C76B8BFADFF5}"/>
              </a:ext>
            </a:extLst>
          </p:cNvPr>
          <p:cNvSpPr txBox="1"/>
          <p:nvPr/>
        </p:nvSpPr>
        <p:spPr>
          <a:xfrm>
            <a:off x="5274485" y="3888968"/>
            <a:ext cx="52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0A437384-E201-DF8D-C929-EC1FBA85ED75}"/>
              </a:ext>
            </a:extLst>
          </p:cNvPr>
          <p:cNvSpPr txBox="1"/>
          <p:nvPr/>
        </p:nvSpPr>
        <p:spPr>
          <a:xfrm>
            <a:off x="6401147" y="3868575"/>
            <a:ext cx="538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xmlns="" id="{FFFAFE5E-2207-0B82-9D46-54B0D8470A4C}"/>
              </a:ext>
            </a:extLst>
          </p:cNvPr>
          <p:cNvSpPr txBox="1"/>
          <p:nvPr/>
        </p:nvSpPr>
        <p:spPr>
          <a:xfrm>
            <a:off x="4134572" y="3885106"/>
            <a:ext cx="538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6FE3636B-B279-5226-F0B2-57AACFD8C89F}"/>
              </a:ext>
            </a:extLst>
          </p:cNvPr>
          <p:cNvSpPr/>
          <p:nvPr/>
        </p:nvSpPr>
        <p:spPr bwMode="auto">
          <a:xfrm>
            <a:off x="2032730" y="3155634"/>
            <a:ext cx="324000" cy="766502"/>
          </a:xfrm>
          <a:prstGeom prst="rect">
            <a:avLst/>
          </a:prstGeom>
          <a:pattFill prst="dkUpDiag">
            <a:fgClr>
              <a:srgbClr val="9393FF"/>
            </a:fgClr>
            <a:bgClr>
              <a:schemeClr val="bg1"/>
            </a:bgClr>
          </a:patt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xmlns="" id="{B8F7D2F3-D2B5-4872-2FA4-A4B6DE06C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6087" y="349013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35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0.20677 -0.0743 " pathEditMode="relative" rAng="0" ptsTypes="AA">
                                      <p:cBhvr>
                                        <p:cTn id="62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-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0.33108 -0.07315 " pathEditMode="relative" rAng="0" ptsTypes="AA">
                                      <p:cBhvr>
                                        <p:cTn id="92" dur="1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-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5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75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0.45764 -0.1113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82" y="-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3" grpId="0" animBg="1"/>
      <p:bldP spid="33" grpId="1" animBg="1"/>
      <p:bldP spid="19" grpId="0" animBg="1"/>
      <p:bldP spid="19" grpId="1" animBg="1"/>
      <p:bldP spid="19" grpId="2" animBg="1"/>
      <p:bldP spid="20" grpId="0"/>
      <p:bldP spid="20" grpId="1"/>
      <p:bldP spid="21" grpId="0" animBg="1"/>
      <p:bldP spid="21" grpId="1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2" grpId="0"/>
      <p:bldP spid="32" grpId="1"/>
      <p:bldP spid="37" grpId="0" animBg="1"/>
      <p:bldP spid="37" grpId="1" animBg="1"/>
      <p:bldP spid="37" grpId="2" animBg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 animBg="1"/>
      <p:bldP spid="42" grpId="1" animBg="1"/>
      <p:bldP spid="42" grpId="2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6000BE75-DF74-BFD3-EBC5-5B8B2B71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xmlns="" id="{AD9FE441-442C-E28C-ABBA-6FF13D07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WordArt 4">
            <a:extLst>
              <a:ext uri="{FF2B5EF4-FFF2-40B4-BE49-F238E27FC236}">
                <a16:creationId xmlns:a16="http://schemas.microsoft.com/office/drawing/2014/main" xmlns="" id="{518DC605-1A40-682B-82C9-683A2A6ADB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073EB79E-A46E-66F3-902C-3CA1CB17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8">
            <a:extLst>
              <a:ext uri="{FF2B5EF4-FFF2-40B4-BE49-F238E27FC236}">
                <a16:creationId xmlns:a16="http://schemas.microsoft.com/office/drawing/2014/main" xmlns="" id="{8E2EC37B-8DEA-B59A-8343-AB8DE550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87439"/>
              </p:ext>
            </p:extLst>
          </p:nvPr>
        </p:nvGraphicFramePr>
        <p:xfrm>
          <a:off x="604838" y="1474788"/>
          <a:ext cx="8017400" cy="3600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en-US" altLang="zh-TW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整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數除法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應用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複合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小數乘法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3053490"/>
                  </a:ext>
                </a:extLst>
              </a:tr>
              <a:tr h="54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分數加法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 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整數除法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小數四則混合計算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36(a)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36(b)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立體圖形的截面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8566806"/>
                  </a:ext>
                </a:extLst>
              </a:tr>
            </a:tbl>
          </a:graphicData>
        </a:graphic>
      </p:graphicFrame>
      <p:sp>
        <p:nvSpPr>
          <p:cNvPr id="8" name="WordArt 90">
            <a:hlinkClick r:id="rId3" action="ppaction://hlinksldjump"/>
            <a:extLst>
              <a:ext uri="{FF2B5EF4-FFF2-40B4-BE49-F238E27FC236}">
                <a16:creationId xmlns:a16="http://schemas.microsoft.com/office/drawing/2014/main" xmlns="" id="{D93DFBD6-256F-1F43-1891-2DBA8DFDA5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</a:p>
        </p:txBody>
      </p:sp>
    </p:spTree>
    <p:extLst>
      <p:ext uri="{BB962C8B-B14F-4D97-AF65-F5344CB8AC3E}">
        <p14:creationId xmlns:p14="http://schemas.microsoft.com/office/powerpoint/2010/main" val="37926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8CD873C4-F963-1BE3-5775-7E2A959AF1C6}"/>
              </a:ext>
            </a:extLst>
          </p:cNvPr>
          <p:cNvSpPr txBox="1"/>
          <p:nvPr/>
        </p:nvSpPr>
        <p:spPr>
          <a:xfrm>
            <a:off x="760614" y="904796"/>
            <a:ext cx="79676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麗敏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個大小相同的圓形蛋糕。她用不同方法等分它們，如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圖所示。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948C1D1-E187-9EA1-EE04-91ECA9E10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6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DCB9FD7E-E237-8739-5015-665BFF3D4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651" y="1921090"/>
            <a:ext cx="4933220" cy="118800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BAF10FB4-A2EC-B90A-A3AF-FA4019F9B024}"/>
              </a:ext>
            </a:extLst>
          </p:cNvPr>
          <p:cNvSpPr txBox="1"/>
          <p:nvPr/>
        </p:nvSpPr>
        <p:spPr>
          <a:xfrm>
            <a:off x="1327885" y="3124022"/>
            <a:ext cx="730240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上圖陰影部分表示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麗敏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吃了的蛋糕，她共吃了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蛋糕多少個？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55740CB-4BFA-D679-EFF5-F7AFB16B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73" y="3122980"/>
            <a:ext cx="883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6A01D6CC-8E74-F2D0-E28A-3473246C3D96}"/>
              </a:ext>
            </a:extLst>
          </p:cNvPr>
          <p:cNvSpPr/>
          <p:nvPr/>
        </p:nvSpPr>
        <p:spPr bwMode="auto">
          <a:xfrm>
            <a:off x="1480285" y="4099393"/>
            <a:ext cx="7067813" cy="2085649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xmlns="" id="{1BD55366-27E5-8283-D888-28D8F8DC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549" y="424399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xmlns="" id="{C0456A20-CDCF-7B13-FE3C-AB194C072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549" y="497944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02CBB917-E01C-5CB5-C40B-FB2CC44DC115}"/>
              </a:ext>
            </a:extLst>
          </p:cNvPr>
          <p:cNvGrpSpPr/>
          <p:nvPr/>
        </p:nvGrpSpPr>
        <p:grpSpPr>
          <a:xfrm>
            <a:off x="3112160" y="2308334"/>
            <a:ext cx="759483" cy="887422"/>
            <a:chOff x="1069317" y="4284345"/>
            <a:chExt cx="759483" cy="887422"/>
          </a:xfrm>
        </p:grpSpPr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xmlns="" id="{076C5CF7-9C98-CBFA-7E1D-63E7C386C3B4}"/>
                </a:ext>
              </a:extLst>
            </p:cNvPr>
            <p:cNvSpPr txBox="1"/>
            <p:nvPr/>
          </p:nvSpPr>
          <p:spPr>
            <a:xfrm>
              <a:off x="1069317" y="4284345"/>
              <a:ext cx="759483" cy="887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12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xmlns="" id="{25099570-2E2F-5BE3-E53F-5CE492E5F088}"/>
                </a:ext>
              </a:extLst>
            </p:cNvPr>
            <p:cNvCxnSpPr/>
            <p:nvPr/>
          </p:nvCxnSpPr>
          <p:spPr bwMode="auto">
            <a:xfrm>
              <a:off x="1225140" y="4709542"/>
              <a:ext cx="468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6" name="群組 25">
            <a:extLst>
              <a:ext uri="{FF2B5EF4-FFF2-40B4-BE49-F238E27FC236}">
                <a16:creationId xmlns:a16="http://schemas.microsoft.com/office/drawing/2014/main" xmlns="" id="{1DD83337-4438-73C7-64D2-CEDF0A50E582}"/>
              </a:ext>
            </a:extLst>
          </p:cNvPr>
          <p:cNvGrpSpPr/>
          <p:nvPr/>
        </p:nvGrpSpPr>
        <p:grpSpPr>
          <a:xfrm>
            <a:off x="4959345" y="2308334"/>
            <a:ext cx="759483" cy="887422"/>
            <a:chOff x="1069317" y="4284345"/>
            <a:chExt cx="759483" cy="887422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xmlns="" id="{789F18F5-1CB8-5BF1-C20A-B91E019E2281}"/>
                </a:ext>
              </a:extLst>
            </p:cNvPr>
            <p:cNvSpPr txBox="1"/>
            <p:nvPr/>
          </p:nvSpPr>
          <p:spPr>
            <a:xfrm>
              <a:off x="1069317" y="4284345"/>
              <a:ext cx="759483" cy="887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8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xmlns="" id="{FBB4C759-043E-F42A-A5BC-5F9AEA0F32F1}"/>
                </a:ext>
              </a:extLst>
            </p:cNvPr>
            <p:cNvCxnSpPr/>
            <p:nvPr/>
          </p:nvCxnSpPr>
          <p:spPr bwMode="auto">
            <a:xfrm>
              <a:off x="1245688" y="4709542"/>
              <a:ext cx="396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29" name="群組 28">
            <a:extLst>
              <a:ext uri="{FF2B5EF4-FFF2-40B4-BE49-F238E27FC236}">
                <a16:creationId xmlns:a16="http://schemas.microsoft.com/office/drawing/2014/main" xmlns="" id="{A766EC26-BC0B-6FE9-EC72-7ECD274D4BEC}"/>
              </a:ext>
            </a:extLst>
          </p:cNvPr>
          <p:cNvGrpSpPr/>
          <p:nvPr/>
        </p:nvGrpSpPr>
        <p:grpSpPr>
          <a:xfrm>
            <a:off x="6909271" y="2308334"/>
            <a:ext cx="759483" cy="887422"/>
            <a:chOff x="1069317" y="4284345"/>
            <a:chExt cx="759483" cy="887422"/>
          </a:xfrm>
        </p:grpSpPr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xmlns="" id="{C200E70B-C484-51F5-9F84-95914906E65B}"/>
                </a:ext>
              </a:extLst>
            </p:cNvPr>
            <p:cNvSpPr txBox="1"/>
            <p:nvPr/>
          </p:nvSpPr>
          <p:spPr>
            <a:xfrm>
              <a:off x="1069317" y="4284345"/>
              <a:ext cx="759483" cy="887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31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6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xmlns="" id="{15DF1EFA-6F6A-B6DD-B00E-C5906B5E69DC}"/>
                </a:ext>
              </a:extLst>
            </p:cNvPr>
            <p:cNvCxnSpPr/>
            <p:nvPr/>
          </p:nvCxnSpPr>
          <p:spPr bwMode="auto">
            <a:xfrm>
              <a:off x="1245688" y="4709542"/>
              <a:ext cx="396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16A15130-FA5B-894E-0931-D2C942316A69}"/>
              </a:ext>
            </a:extLst>
          </p:cNvPr>
          <p:cNvGrpSpPr/>
          <p:nvPr/>
        </p:nvGrpSpPr>
        <p:grpSpPr>
          <a:xfrm>
            <a:off x="1747011" y="4068199"/>
            <a:ext cx="2529708" cy="887422"/>
            <a:chOff x="1747011" y="4191487"/>
            <a:chExt cx="2529708" cy="887422"/>
          </a:xfrm>
        </p:grpSpPr>
        <p:grpSp>
          <p:nvGrpSpPr>
            <p:cNvPr id="15" name="群組 14">
              <a:extLst>
                <a:ext uri="{FF2B5EF4-FFF2-40B4-BE49-F238E27FC236}">
                  <a16:creationId xmlns:a16="http://schemas.microsoft.com/office/drawing/2014/main" xmlns="" id="{B10DC840-A525-7733-904B-1389855970B8}"/>
                </a:ext>
              </a:extLst>
            </p:cNvPr>
            <p:cNvGrpSpPr/>
            <p:nvPr/>
          </p:nvGrpSpPr>
          <p:grpSpPr>
            <a:xfrm>
              <a:off x="1747011" y="4191487"/>
              <a:ext cx="759483" cy="887422"/>
              <a:chOff x="1069317" y="4284345"/>
              <a:chExt cx="759483" cy="887422"/>
            </a:xfrm>
          </p:grpSpPr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xmlns="" id="{11BC8279-C70C-C569-C850-AEC55D26F01B}"/>
                  </a:ext>
                </a:extLst>
              </p:cNvPr>
              <p:cNvSpPr txBox="1"/>
              <p:nvPr/>
            </p:nvSpPr>
            <p:spPr>
              <a:xfrm>
                <a:off x="1069317" y="4284345"/>
                <a:ext cx="759483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12</a:t>
                </a:r>
                <a:endParaRPr lang="zh-CN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xmlns="" id="{718A9E3C-DEF2-07C5-82BB-309E6F9C85EC}"/>
                  </a:ext>
                </a:extLst>
              </p:cNvPr>
              <p:cNvCxnSpPr/>
              <p:nvPr/>
            </p:nvCxnSpPr>
            <p:spPr bwMode="auto">
              <a:xfrm>
                <a:off x="1225140" y="4709542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xmlns="" id="{A57835AA-6E46-2600-1563-C576B481D317}"/>
                </a:ext>
              </a:extLst>
            </p:cNvPr>
            <p:cNvGrpSpPr/>
            <p:nvPr/>
          </p:nvGrpSpPr>
          <p:grpSpPr>
            <a:xfrm>
              <a:off x="2662946" y="4191487"/>
              <a:ext cx="759483" cy="887422"/>
              <a:chOff x="1069317" y="4284345"/>
              <a:chExt cx="759483" cy="887422"/>
            </a:xfrm>
          </p:grpSpPr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xmlns="" id="{14F71823-F2DE-C3D7-5F2C-A2A21F5F9DDE}"/>
                  </a:ext>
                </a:extLst>
              </p:cNvPr>
              <p:cNvSpPr txBox="1"/>
              <p:nvPr/>
            </p:nvSpPr>
            <p:spPr>
              <a:xfrm>
                <a:off x="1069317" y="4284345"/>
                <a:ext cx="759483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8</a:t>
                </a:r>
                <a:endParaRPr lang="zh-CN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直線接點 17">
                <a:extLst>
                  <a:ext uri="{FF2B5EF4-FFF2-40B4-BE49-F238E27FC236}">
                    <a16:creationId xmlns:a16="http://schemas.microsoft.com/office/drawing/2014/main" xmlns="" id="{D6E45C79-D2CE-2A48-736B-6648B818BDF8}"/>
                  </a:ext>
                </a:extLst>
              </p:cNvPr>
              <p:cNvCxnSpPr/>
              <p:nvPr/>
            </p:nvCxnSpPr>
            <p:spPr bwMode="auto">
              <a:xfrm>
                <a:off x="1245688" y="4709542"/>
                <a:ext cx="396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30738BE6-22C0-7F52-D314-012F587CC70B}"/>
                </a:ext>
              </a:extLst>
            </p:cNvPr>
            <p:cNvGrpSpPr/>
            <p:nvPr/>
          </p:nvGrpSpPr>
          <p:grpSpPr>
            <a:xfrm>
              <a:off x="3517236" y="4191487"/>
              <a:ext cx="759483" cy="887422"/>
              <a:chOff x="1069317" y="4284345"/>
              <a:chExt cx="759483" cy="887422"/>
            </a:xfrm>
          </p:grpSpPr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xmlns="" id="{8DB6D112-F84F-237E-D388-EDF351EE3D87}"/>
                  </a:ext>
                </a:extLst>
              </p:cNvPr>
              <p:cNvSpPr txBox="1"/>
              <p:nvPr/>
            </p:nvSpPr>
            <p:spPr>
              <a:xfrm>
                <a:off x="1069317" y="4284345"/>
                <a:ext cx="759483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</a:t>
                </a:r>
                <a:endParaRPr lang="zh-CN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xmlns="" id="{9BDE5103-140B-0E9F-DCCA-3FF4F5943EBE}"/>
                  </a:ext>
                </a:extLst>
              </p:cNvPr>
              <p:cNvCxnSpPr/>
              <p:nvPr/>
            </p:nvCxnSpPr>
            <p:spPr bwMode="auto">
              <a:xfrm>
                <a:off x="1245688" y="4709542"/>
                <a:ext cx="396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xmlns="" id="{A994FB3E-EC85-AEF0-A0BB-1C5CEB493747}"/>
                </a:ext>
              </a:extLst>
            </p:cNvPr>
            <p:cNvSpPr txBox="1"/>
            <p:nvPr/>
          </p:nvSpPr>
          <p:spPr>
            <a:xfrm>
              <a:off x="2339083" y="4335737"/>
              <a:ext cx="6875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＋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xmlns="" id="{98E81B19-2816-EEA7-C318-48C1A45AEEA0}"/>
                </a:ext>
              </a:extLst>
            </p:cNvPr>
            <p:cNvSpPr txBox="1"/>
            <p:nvPr/>
          </p:nvSpPr>
          <p:spPr>
            <a:xfrm>
              <a:off x="3190523" y="4335737"/>
              <a:ext cx="6875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＋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30D14CDB-2A23-CFE7-678E-44521296969F}"/>
              </a:ext>
            </a:extLst>
          </p:cNvPr>
          <p:cNvGrpSpPr/>
          <p:nvPr/>
        </p:nvGrpSpPr>
        <p:grpSpPr>
          <a:xfrm>
            <a:off x="1550910" y="4805580"/>
            <a:ext cx="967797" cy="887422"/>
            <a:chOff x="1550910" y="4990512"/>
            <a:chExt cx="967797" cy="887422"/>
          </a:xfrm>
        </p:grpSpPr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xmlns="" id="{9133E102-F7EA-382A-BEEF-1CDAA572BE8E}"/>
                </a:ext>
              </a:extLst>
            </p:cNvPr>
            <p:cNvGrpSpPr/>
            <p:nvPr/>
          </p:nvGrpSpPr>
          <p:grpSpPr>
            <a:xfrm>
              <a:off x="1759224" y="4990512"/>
              <a:ext cx="759483" cy="887422"/>
              <a:chOff x="1069317" y="4284345"/>
              <a:chExt cx="759483" cy="887422"/>
            </a:xfrm>
          </p:grpSpPr>
          <p:sp>
            <p:nvSpPr>
              <p:cNvPr id="34" name="文字方塊 33">
                <a:extLst>
                  <a:ext uri="{FF2B5EF4-FFF2-40B4-BE49-F238E27FC236}">
                    <a16:creationId xmlns:a16="http://schemas.microsoft.com/office/drawing/2014/main" xmlns="" id="{040D24D8-5E74-2D77-A9E4-C0EE88089B76}"/>
                  </a:ext>
                </a:extLst>
              </p:cNvPr>
              <p:cNvSpPr txBox="1"/>
              <p:nvPr/>
            </p:nvSpPr>
            <p:spPr>
              <a:xfrm>
                <a:off x="1069317" y="4284345"/>
                <a:ext cx="759483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8</a:t>
                </a:r>
                <a:endParaRPr lang="zh-CN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5" name="直線接點 34">
                <a:extLst>
                  <a:ext uri="{FF2B5EF4-FFF2-40B4-BE49-F238E27FC236}">
                    <a16:creationId xmlns:a16="http://schemas.microsoft.com/office/drawing/2014/main" xmlns="" id="{9FAA66BA-374D-11D1-F796-17B28EE669FF}"/>
                  </a:ext>
                </a:extLst>
              </p:cNvPr>
              <p:cNvCxnSpPr/>
              <p:nvPr/>
            </p:nvCxnSpPr>
            <p:spPr bwMode="auto">
              <a:xfrm>
                <a:off x="1245688" y="4709542"/>
                <a:ext cx="396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xmlns="" id="{CE0FDE96-79CF-3AB6-6930-6C389EE958C5}"/>
                </a:ext>
              </a:extLst>
            </p:cNvPr>
            <p:cNvSpPr txBox="1"/>
            <p:nvPr/>
          </p:nvSpPr>
          <p:spPr>
            <a:xfrm>
              <a:off x="1550910" y="5152601"/>
              <a:ext cx="6875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86C1C656-52D3-78AB-8A35-3E45E6FDDA6F}"/>
              </a:ext>
            </a:extLst>
          </p:cNvPr>
          <p:cNvGrpSpPr/>
          <p:nvPr/>
        </p:nvGrpSpPr>
        <p:grpSpPr>
          <a:xfrm>
            <a:off x="1471724" y="5413314"/>
            <a:ext cx="3932484" cy="887422"/>
            <a:chOff x="1471724" y="5618794"/>
            <a:chExt cx="3932484" cy="887422"/>
          </a:xfrm>
        </p:grpSpPr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0A7A38D9-24EA-A15F-7F89-F75D450206E1}"/>
                </a:ext>
              </a:extLst>
            </p:cNvPr>
            <p:cNvSpPr txBox="1"/>
            <p:nvPr/>
          </p:nvSpPr>
          <p:spPr>
            <a:xfrm>
              <a:off x="1471724" y="5755694"/>
              <a:ext cx="39324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zh-TW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她共吃了蛋糕      個</a:t>
              </a:r>
              <a:r>
                <a:rPr lang="zh-CN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</a:rPr>
                <a:t>。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AF3B7B9D-9484-93E0-2BDD-568F829221ED}"/>
                </a:ext>
              </a:extLst>
            </p:cNvPr>
            <p:cNvGrpSpPr/>
            <p:nvPr/>
          </p:nvGrpSpPr>
          <p:grpSpPr>
            <a:xfrm>
              <a:off x="3592147" y="5618794"/>
              <a:ext cx="759483" cy="887422"/>
              <a:chOff x="1069317" y="4284345"/>
              <a:chExt cx="759483" cy="887422"/>
            </a:xfrm>
          </p:grpSpPr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xmlns="" id="{C40A23D9-5CD5-067A-B8FB-D44C0B575E2C}"/>
                  </a:ext>
                </a:extLst>
              </p:cNvPr>
              <p:cNvSpPr txBox="1"/>
              <p:nvPr/>
            </p:nvSpPr>
            <p:spPr>
              <a:xfrm>
                <a:off x="1069317" y="4284345"/>
                <a:ext cx="759483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ts val="31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8</a:t>
                </a:r>
                <a:endParaRPr lang="zh-CN" alt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直線接點 42">
                <a:extLst>
                  <a:ext uri="{FF2B5EF4-FFF2-40B4-BE49-F238E27FC236}">
                    <a16:creationId xmlns:a16="http://schemas.microsoft.com/office/drawing/2014/main" xmlns="" id="{83546872-C6FF-3909-CAB9-98BBD55AA9D6}"/>
                  </a:ext>
                </a:extLst>
              </p:cNvPr>
              <p:cNvCxnSpPr/>
              <p:nvPr/>
            </p:nvCxnSpPr>
            <p:spPr bwMode="auto">
              <a:xfrm>
                <a:off x="1245688" y="4709542"/>
                <a:ext cx="396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</p:grp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F6D2A9EB-867B-2F68-B84C-9E54AD2CFAD7}"/>
              </a:ext>
            </a:extLst>
          </p:cNvPr>
          <p:cNvCxnSpPr>
            <a:cxnSpLocks/>
          </p:cNvCxnSpPr>
          <p:nvPr/>
        </p:nvCxnSpPr>
        <p:spPr bwMode="auto">
          <a:xfrm>
            <a:off x="2115665" y="3620311"/>
            <a:ext cx="466165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17569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字方塊 1">
            <a:extLst>
              <a:ext uri="{FF2B5EF4-FFF2-40B4-BE49-F238E27FC236}">
                <a16:creationId xmlns:a16="http://schemas.microsoft.com/office/drawing/2014/main" xmlns="" id="{88C9BD02-2472-46AD-B0D4-1EB6E1714A3D}"/>
              </a:ext>
            </a:extLst>
          </p:cNvPr>
          <p:cNvSpPr txBox="1"/>
          <p:nvPr/>
        </p:nvSpPr>
        <p:spPr>
          <a:xfrm>
            <a:off x="760614" y="904796"/>
            <a:ext cx="79676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麗敏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個大小相同的圓形蛋糕。她用不同方法等分它們，如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圖所示。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5B407399-5680-24AE-7759-4BB39290666D}"/>
              </a:ext>
            </a:extLst>
          </p:cNvPr>
          <p:cNvSpPr txBox="1"/>
          <p:nvPr/>
        </p:nvSpPr>
        <p:spPr>
          <a:xfrm>
            <a:off x="1293160" y="1952772"/>
            <a:ext cx="758837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每個蛋糕的原價是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$168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麗敏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以每個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$120.5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優惠價購買了以上蛋糕，她共節省了多少？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281D5F5-D2D2-F9CA-F5AA-E20907C70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48" y="1951730"/>
            <a:ext cx="883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88EA57F-765F-82E3-5239-FED0F9B313FB}"/>
              </a:ext>
            </a:extLst>
          </p:cNvPr>
          <p:cNvSpPr/>
          <p:nvPr/>
        </p:nvSpPr>
        <p:spPr bwMode="auto">
          <a:xfrm>
            <a:off x="1445560" y="3061706"/>
            <a:ext cx="7067813" cy="181852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xmlns="" id="{19DC22BC-C566-F26A-C5A6-6CB3F3E2F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643" y="319603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xmlns="" id="{9B219367-F2D3-868B-52AD-4C68923A8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643" y="371672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56EB2025-4342-D437-E539-AAD142F2BA03}"/>
              </a:ext>
            </a:extLst>
          </p:cNvPr>
          <p:cNvSpPr txBox="1"/>
          <p:nvPr/>
        </p:nvSpPr>
        <p:spPr>
          <a:xfrm>
            <a:off x="1572275" y="4866896"/>
            <a:ext cx="5416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每個蛋糕節省了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$(168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120.5)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58E88D99-D309-4039-0B92-4EB756A8A319}"/>
              </a:ext>
            </a:extLst>
          </p:cNvPr>
          <p:cNvSpPr txBox="1"/>
          <p:nvPr/>
        </p:nvSpPr>
        <p:spPr>
          <a:xfrm>
            <a:off x="1948403" y="3175531"/>
            <a:ext cx="2968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(168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120.5)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6F2EAC9D-F2EA-2391-D718-6337CB975668}"/>
              </a:ext>
            </a:extLst>
          </p:cNvPr>
          <p:cNvSpPr txBox="1"/>
          <p:nvPr/>
        </p:nvSpPr>
        <p:spPr>
          <a:xfrm>
            <a:off x="1592823" y="3689470"/>
            <a:ext cx="172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142.5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875DCF9A-8D58-9337-CEFF-099050FC77EE}"/>
              </a:ext>
            </a:extLst>
          </p:cNvPr>
          <p:cNvSpPr txBox="1"/>
          <p:nvPr/>
        </p:nvSpPr>
        <p:spPr>
          <a:xfrm>
            <a:off x="1572275" y="4203409"/>
            <a:ext cx="3542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她共節省了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142.5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A3839A3A-A6E3-7027-5332-E52843549E1E}"/>
              </a:ext>
            </a:extLst>
          </p:cNvPr>
          <p:cNvCxnSpPr/>
          <p:nvPr/>
        </p:nvCxnSpPr>
        <p:spPr bwMode="auto">
          <a:xfrm>
            <a:off x="1418164" y="2449061"/>
            <a:ext cx="36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140A61A7-BAC9-9BB0-9DD5-E97DEA945815}"/>
              </a:ext>
            </a:extLst>
          </p:cNvPr>
          <p:cNvCxnSpPr/>
          <p:nvPr/>
        </p:nvCxnSpPr>
        <p:spPr bwMode="auto">
          <a:xfrm>
            <a:off x="6469868" y="2435953"/>
            <a:ext cx="18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3825D009-F793-BCC9-D7AF-9E1891FE7213}"/>
              </a:ext>
            </a:extLst>
          </p:cNvPr>
          <p:cNvCxnSpPr>
            <a:cxnSpLocks/>
          </p:cNvCxnSpPr>
          <p:nvPr/>
        </p:nvCxnSpPr>
        <p:spPr bwMode="auto">
          <a:xfrm>
            <a:off x="2219792" y="1378745"/>
            <a:ext cx="6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972644E3-9BF6-4017-96FF-C8CA86B21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6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953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9" grpId="1"/>
      <p:bldP spid="10" grpId="0"/>
      <p:bldP spid="11" grpId="0"/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矩形 103">
            <a:extLst>
              <a:ext uri="{FF2B5EF4-FFF2-40B4-BE49-F238E27FC236}">
                <a16:creationId xmlns:a16="http://schemas.microsoft.com/office/drawing/2014/main" xmlns="" id="{BA0C4C7C-FF54-AB7F-2BC0-435DEAF0B9B7}"/>
              </a:ext>
            </a:extLst>
          </p:cNvPr>
          <p:cNvSpPr/>
          <p:nvPr/>
        </p:nvSpPr>
        <p:spPr bwMode="auto">
          <a:xfrm>
            <a:off x="2238893" y="3229743"/>
            <a:ext cx="748800" cy="748800"/>
          </a:xfrm>
          <a:prstGeom prst="rect">
            <a:avLst/>
          </a:prstGeom>
          <a:solidFill>
            <a:srgbClr val="DBFF93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6" name="梯形 105">
            <a:extLst>
              <a:ext uri="{FF2B5EF4-FFF2-40B4-BE49-F238E27FC236}">
                <a16:creationId xmlns:a16="http://schemas.microsoft.com/office/drawing/2014/main" xmlns="" id="{7C51DF68-0E90-B58B-8E20-5BA6C56B282D}"/>
              </a:ext>
            </a:extLst>
          </p:cNvPr>
          <p:cNvSpPr/>
          <p:nvPr/>
        </p:nvSpPr>
        <p:spPr bwMode="auto">
          <a:xfrm flipV="1">
            <a:off x="2235267" y="3985260"/>
            <a:ext cx="744806" cy="833345"/>
          </a:xfrm>
          <a:prstGeom prst="trapezoid">
            <a:avLst>
              <a:gd name="adj" fmla="val 27558"/>
            </a:avLst>
          </a:prstGeom>
          <a:solidFill>
            <a:srgbClr val="BDFFDE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7" name="梯形 106">
            <a:extLst>
              <a:ext uri="{FF2B5EF4-FFF2-40B4-BE49-F238E27FC236}">
                <a16:creationId xmlns:a16="http://schemas.microsoft.com/office/drawing/2014/main" xmlns="" id="{153E0C42-DDDC-3EE6-5FC9-F87635EE24D4}"/>
              </a:ext>
            </a:extLst>
          </p:cNvPr>
          <p:cNvSpPr/>
          <p:nvPr/>
        </p:nvSpPr>
        <p:spPr bwMode="auto">
          <a:xfrm>
            <a:off x="2242887" y="2399914"/>
            <a:ext cx="744806" cy="833345"/>
          </a:xfrm>
          <a:prstGeom prst="trapezoid">
            <a:avLst>
              <a:gd name="adj" fmla="val 27558"/>
            </a:avLst>
          </a:prstGeom>
          <a:solidFill>
            <a:srgbClr val="BDFFDE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8" name="梯形 107">
            <a:extLst>
              <a:ext uri="{FF2B5EF4-FFF2-40B4-BE49-F238E27FC236}">
                <a16:creationId xmlns:a16="http://schemas.microsoft.com/office/drawing/2014/main" xmlns="" id="{EDECADC0-B9E9-3297-376E-13F410F1D57B}"/>
              </a:ext>
            </a:extLst>
          </p:cNvPr>
          <p:cNvSpPr/>
          <p:nvPr/>
        </p:nvSpPr>
        <p:spPr bwMode="auto">
          <a:xfrm rot="5400000" flipV="1">
            <a:off x="1450309" y="3183687"/>
            <a:ext cx="744806" cy="833345"/>
          </a:xfrm>
          <a:prstGeom prst="trapezoid">
            <a:avLst>
              <a:gd name="adj" fmla="val 27558"/>
            </a:avLst>
          </a:prstGeom>
          <a:solidFill>
            <a:srgbClr val="BDFFDE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9" name="梯形 108">
            <a:extLst>
              <a:ext uri="{FF2B5EF4-FFF2-40B4-BE49-F238E27FC236}">
                <a16:creationId xmlns:a16="http://schemas.microsoft.com/office/drawing/2014/main" xmlns="" id="{913CD540-28A5-8377-4E0A-616E0F9E8BDE}"/>
              </a:ext>
            </a:extLst>
          </p:cNvPr>
          <p:cNvSpPr/>
          <p:nvPr/>
        </p:nvSpPr>
        <p:spPr bwMode="auto">
          <a:xfrm rot="16200000" flipV="1">
            <a:off x="3027588" y="3185046"/>
            <a:ext cx="744806" cy="833345"/>
          </a:xfrm>
          <a:prstGeom prst="trapezoid">
            <a:avLst>
              <a:gd name="adj" fmla="val 27558"/>
            </a:avLst>
          </a:prstGeom>
          <a:solidFill>
            <a:srgbClr val="BDFFDE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564EDB8C-2386-29F4-2B16-72447F1E82EB}"/>
              </a:ext>
            </a:extLst>
          </p:cNvPr>
          <p:cNvSpPr txBox="1"/>
          <p:nvPr/>
        </p:nvSpPr>
        <p:spPr>
          <a:xfrm>
            <a:off x="795339" y="904796"/>
            <a:ext cx="7748586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圖一的膠片是由一個正方形及四個大小和形狀相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同的梯形組合而成。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敏霞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利用該膠片摺成圖二的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容器。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C412C858-FADD-A59B-6452-42A31F4F8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E82543F3-24A6-507F-E386-58E93B274F5B}"/>
              </a:ext>
            </a:extLst>
          </p:cNvPr>
          <p:cNvSpPr txBox="1"/>
          <p:nvPr/>
        </p:nvSpPr>
        <p:spPr>
          <a:xfrm>
            <a:off x="1327886" y="4901454"/>
            <a:ext cx="7353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在圖一， 膠片的面積是多少？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BABB0C8-FCD6-F1AE-2ABA-CE532FCB4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73" y="4900412"/>
            <a:ext cx="883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E6C1028B-18B3-33B8-AF05-204BE0D31909}"/>
              </a:ext>
            </a:extLst>
          </p:cNvPr>
          <p:cNvGrpSpPr/>
          <p:nvPr/>
        </p:nvGrpSpPr>
        <p:grpSpPr>
          <a:xfrm>
            <a:off x="942918" y="2403803"/>
            <a:ext cx="2882584" cy="2412000"/>
            <a:chOff x="1057218" y="2403803"/>
            <a:chExt cx="2882584" cy="2412000"/>
          </a:xfrm>
        </p:grpSpPr>
        <p:grpSp>
          <p:nvGrpSpPr>
            <p:cNvPr id="30" name="群組 29">
              <a:extLst>
                <a:ext uri="{FF2B5EF4-FFF2-40B4-BE49-F238E27FC236}">
                  <a16:creationId xmlns:a16="http://schemas.microsoft.com/office/drawing/2014/main" xmlns="" id="{9E5921E1-40F9-45AB-17F0-536EDF10AA8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524079" y="2403803"/>
              <a:ext cx="2415723" cy="2412000"/>
              <a:chOff x="2939182" y="2330348"/>
              <a:chExt cx="2614950" cy="2610918"/>
            </a:xfrm>
          </p:grpSpPr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xmlns="" id="{80EA84A3-691D-6DDA-ADBA-8409D979F394}"/>
                  </a:ext>
                </a:extLst>
              </p:cNvPr>
              <p:cNvSpPr/>
              <p:nvPr/>
            </p:nvSpPr>
            <p:spPr bwMode="auto">
              <a:xfrm>
                <a:off x="3837782" y="3230348"/>
                <a:ext cx="810000" cy="8100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xmlns="" id="{F8C10C43-1BF1-BCE7-C6BA-A7A21039FAAB}"/>
                  </a:ext>
                </a:extLst>
              </p:cNvPr>
              <p:cNvCxnSpPr/>
              <p:nvPr/>
            </p:nvCxnSpPr>
            <p:spPr bwMode="auto">
              <a:xfrm>
                <a:off x="4091135" y="4041266"/>
                <a:ext cx="0" cy="900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solid"/>
                <a:round/>
                <a:headEnd type="triangle"/>
                <a:tailEnd type="triangle"/>
              </a:ln>
            </p:spPr>
          </p:cxnSp>
          <p:grpSp>
            <p:nvGrpSpPr>
              <p:cNvPr id="17" name="群組 16">
                <a:extLst>
                  <a:ext uri="{FF2B5EF4-FFF2-40B4-BE49-F238E27FC236}">
                    <a16:creationId xmlns:a16="http://schemas.microsoft.com/office/drawing/2014/main" xmlns="" id="{C0E614CB-D426-CE03-5C56-028EC24E1D8F}"/>
                  </a:ext>
                </a:extLst>
              </p:cNvPr>
              <p:cNvGrpSpPr/>
              <p:nvPr/>
            </p:nvGrpSpPr>
            <p:grpSpPr>
              <a:xfrm>
                <a:off x="3837782" y="2330348"/>
                <a:ext cx="810000" cy="900000"/>
                <a:chOff x="3837782" y="2330348"/>
                <a:chExt cx="810000" cy="900000"/>
              </a:xfrm>
            </p:grpSpPr>
            <p:cxnSp>
              <p:nvCxnSpPr>
                <p:cNvPr id="10" name="直線接點 9">
                  <a:extLst>
                    <a:ext uri="{FF2B5EF4-FFF2-40B4-BE49-F238E27FC236}">
                      <a16:creationId xmlns:a16="http://schemas.microsoft.com/office/drawing/2014/main" xmlns="" id="{22003A96-823E-B66E-89CF-063019E4427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62782" y="2330348"/>
                  <a:ext cx="360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14" name="直線接點 13">
                  <a:extLst>
                    <a:ext uri="{FF2B5EF4-FFF2-40B4-BE49-F238E27FC236}">
                      <a16:creationId xmlns:a16="http://schemas.microsoft.com/office/drawing/2014/main" xmlns="" id="{F85DF19F-37F1-7EA9-3996-1A2E3DAA030C}"/>
                    </a:ext>
                  </a:extLst>
                </p:cNvPr>
                <p:cNvCxnSpPr/>
                <p:nvPr/>
              </p:nvCxnSpPr>
              <p:spPr bwMode="auto">
                <a:xfrm flipH="1">
                  <a:off x="3837782" y="2330348"/>
                  <a:ext cx="225000" cy="900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16" name="直線接點 15">
                  <a:extLst>
                    <a:ext uri="{FF2B5EF4-FFF2-40B4-BE49-F238E27FC236}">
                      <a16:creationId xmlns:a16="http://schemas.microsoft.com/office/drawing/2014/main" xmlns="" id="{48274B2E-04A7-1B09-1F31-9B82FAB4BF85}"/>
                    </a:ext>
                  </a:extLst>
                </p:cNvPr>
                <p:cNvCxnSpPr/>
                <p:nvPr/>
              </p:nvCxnSpPr>
              <p:spPr bwMode="auto">
                <a:xfrm flipH="1" flipV="1">
                  <a:off x="4422782" y="2330348"/>
                  <a:ext cx="225000" cy="897493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18" name="群組 17">
                <a:extLst>
                  <a:ext uri="{FF2B5EF4-FFF2-40B4-BE49-F238E27FC236}">
                    <a16:creationId xmlns:a16="http://schemas.microsoft.com/office/drawing/2014/main" xmlns="" id="{81396776-5B50-D644-4800-AC08F12E7116}"/>
                  </a:ext>
                </a:extLst>
              </p:cNvPr>
              <p:cNvGrpSpPr/>
              <p:nvPr/>
            </p:nvGrpSpPr>
            <p:grpSpPr>
              <a:xfrm flipV="1">
                <a:off x="3840582" y="4041266"/>
                <a:ext cx="810000" cy="900000"/>
                <a:chOff x="3837782" y="2330348"/>
                <a:chExt cx="810000" cy="900000"/>
              </a:xfrm>
            </p:grpSpPr>
            <p:cxnSp>
              <p:nvCxnSpPr>
                <p:cNvPr id="19" name="直線接點 18">
                  <a:extLst>
                    <a:ext uri="{FF2B5EF4-FFF2-40B4-BE49-F238E27FC236}">
                      <a16:creationId xmlns:a16="http://schemas.microsoft.com/office/drawing/2014/main" xmlns="" id="{36A4D4C8-6012-9248-7A38-9D99D1D7D1C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62782" y="2330348"/>
                  <a:ext cx="360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0" name="直線接點 19">
                  <a:extLst>
                    <a:ext uri="{FF2B5EF4-FFF2-40B4-BE49-F238E27FC236}">
                      <a16:creationId xmlns:a16="http://schemas.microsoft.com/office/drawing/2014/main" xmlns="" id="{9F53CC42-14CD-31C4-D50A-9C7D2DE4BC7E}"/>
                    </a:ext>
                  </a:extLst>
                </p:cNvPr>
                <p:cNvCxnSpPr/>
                <p:nvPr/>
              </p:nvCxnSpPr>
              <p:spPr bwMode="auto">
                <a:xfrm flipH="1">
                  <a:off x="3837782" y="2330348"/>
                  <a:ext cx="225000" cy="900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1" name="直線接點 20">
                  <a:extLst>
                    <a:ext uri="{FF2B5EF4-FFF2-40B4-BE49-F238E27FC236}">
                      <a16:creationId xmlns:a16="http://schemas.microsoft.com/office/drawing/2014/main" xmlns="" id="{90753012-0C4E-9E09-2A19-378ABDD4870C}"/>
                    </a:ext>
                  </a:extLst>
                </p:cNvPr>
                <p:cNvCxnSpPr/>
                <p:nvPr/>
              </p:nvCxnSpPr>
              <p:spPr bwMode="auto">
                <a:xfrm flipH="1" flipV="1">
                  <a:off x="4422782" y="2330348"/>
                  <a:ext cx="225000" cy="897493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22" name="群組 21">
                <a:extLst>
                  <a:ext uri="{FF2B5EF4-FFF2-40B4-BE49-F238E27FC236}">
                    <a16:creationId xmlns:a16="http://schemas.microsoft.com/office/drawing/2014/main" xmlns="" id="{9509B49B-FBB5-CC72-98AB-552FA2E6215E}"/>
                  </a:ext>
                </a:extLst>
              </p:cNvPr>
              <p:cNvGrpSpPr/>
              <p:nvPr/>
            </p:nvGrpSpPr>
            <p:grpSpPr>
              <a:xfrm rot="5400000">
                <a:off x="4699132" y="3184546"/>
                <a:ext cx="810000" cy="900000"/>
                <a:chOff x="3837782" y="2330348"/>
                <a:chExt cx="810000" cy="900000"/>
              </a:xfrm>
            </p:grpSpPr>
            <p:cxnSp>
              <p:nvCxnSpPr>
                <p:cNvPr id="23" name="直線接點 22">
                  <a:extLst>
                    <a:ext uri="{FF2B5EF4-FFF2-40B4-BE49-F238E27FC236}">
                      <a16:creationId xmlns:a16="http://schemas.microsoft.com/office/drawing/2014/main" xmlns="" id="{ED225311-369B-7FD4-2A1C-FF7AE4F5A7C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62782" y="2330348"/>
                  <a:ext cx="360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4" name="直線接點 23">
                  <a:extLst>
                    <a:ext uri="{FF2B5EF4-FFF2-40B4-BE49-F238E27FC236}">
                      <a16:creationId xmlns:a16="http://schemas.microsoft.com/office/drawing/2014/main" xmlns="" id="{880F8F84-0775-1C01-F14B-389E16BC38CC}"/>
                    </a:ext>
                  </a:extLst>
                </p:cNvPr>
                <p:cNvCxnSpPr/>
                <p:nvPr/>
              </p:nvCxnSpPr>
              <p:spPr bwMode="auto">
                <a:xfrm flipH="1">
                  <a:off x="3837782" y="2330348"/>
                  <a:ext cx="225000" cy="900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5" name="直線接點 24">
                  <a:extLst>
                    <a:ext uri="{FF2B5EF4-FFF2-40B4-BE49-F238E27FC236}">
                      <a16:creationId xmlns:a16="http://schemas.microsoft.com/office/drawing/2014/main" xmlns="" id="{23691F09-4EBD-A33F-1AED-56B6D93EC9CF}"/>
                    </a:ext>
                  </a:extLst>
                </p:cNvPr>
                <p:cNvCxnSpPr/>
                <p:nvPr/>
              </p:nvCxnSpPr>
              <p:spPr bwMode="auto">
                <a:xfrm flipH="1" flipV="1">
                  <a:off x="4422782" y="2330348"/>
                  <a:ext cx="225000" cy="897493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grpSp>
            <p:nvGrpSpPr>
              <p:cNvPr id="26" name="群組 25">
                <a:extLst>
                  <a:ext uri="{FF2B5EF4-FFF2-40B4-BE49-F238E27FC236}">
                    <a16:creationId xmlns:a16="http://schemas.microsoft.com/office/drawing/2014/main" xmlns="" id="{FD51E6F2-1B5E-DF08-D1E9-D4AA3AA72720}"/>
                  </a:ext>
                </a:extLst>
              </p:cNvPr>
              <p:cNvGrpSpPr/>
              <p:nvPr/>
            </p:nvGrpSpPr>
            <p:grpSpPr>
              <a:xfrm rot="16200000" flipH="1">
                <a:off x="2984182" y="3183163"/>
                <a:ext cx="810000" cy="900000"/>
                <a:chOff x="3837782" y="2330348"/>
                <a:chExt cx="810000" cy="900000"/>
              </a:xfrm>
            </p:grpSpPr>
            <p:cxnSp>
              <p:nvCxnSpPr>
                <p:cNvPr id="27" name="直線接點 26">
                  <a:extLst>
                    <a:ext uri="{FF2B5EF4-FFF2-40B4-BE49-F238E27FC236}">
                      <a16:creationId xmlns:a16="http://schemas.microsoft.com/office/drawing/2014/main" xmlns="" id="{DDD9F169-1601-7D3A-0104-E59EB7E0E9E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062782" y="2330348"/>
                  <a:ext cx="360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8" name="直線接點 27">
                  <a:extLst>
                    <a:ext uri="{FF2B5EF4-FFF2-40B4-BE49-F238E27FC236}">
                      <a16:creationId xmlns:a16="http://schemas.microsoft.com/office/drawing/2014/main" xmlns="" id="{508FDFEB-8845-BDCE-4FBB-D0D92A9C1E3C}"/>
                    </a:ext>
                  </a:extLst>
                </p:cNvPr>
                <p:cNvCxnSpPr/>
                <p:nvPr/>
              </p:nvCxnSpPr>
              <p:spPr bwMode="auto">
                <a:xfrm flipH="1">
                  <a:off x="3837782" y="2330348"/>
                  <a:ext cx="225000" cy="900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29" name="直線接點 28">
                  <a:extLst>
                    <a:ext uri="{FF2B5EF4-FFF2-40B4-BE49-F238E27FC236}">
                      <a16:creationId xmlns:a16="http://schemas.microsoft.com/office/drawing/2014/main" xmlns="" id="{8951E93F-1659-5BC8-45F6-C2AC2B3C7894}"/>
                    </a:ext>
                  </a:extLst>
                </p:cNvPr>
                <p:cNvCxnSpPr/>
                <p:nvPr/>
              </p:nvCxnSpPr>
              <p:spPr bwMode="auto">
                <a:xfrm flipH="1" flipV="1">
                  <a:off x="4422782" y="2330348"/>
                  <a:ext cx="225000" cy="897493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</p:grp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ACB5D477-DBD6-F70B-F44C-B633EFAFA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0013" y="4208177"/>
              <a:ext cx="703614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10cm</a:t>
              </a:r>
              <a:r>
                <a:rPr kumimoji="1" lang="zh-TW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2" name="Rectangle 4">
              <a:extLst>
                <a:ext uri="{FF2B5EF4-FFF2-40B4-BE49-F238E27FC236}">
                  <a16:creationId xmlns:a16="http://schemas.microsoft.com/office/drawing/2014/main" xmlns="" id="{D6A48012-6815-39F1-C262-4A1B65799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849" y="3190215"/>
              <a:ext cx="611826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9cm</a:t>
              </a:r>
              <a:r>
                <a:rPr kumimoji="1" lang="zh-TW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C340C123-958E-0942-A518-F86BC87F0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18" y="3419718"/>
              <a:ext cx="703614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4cm</a:t>
              </a:r>
              <a:r>
                <a:rPr kumimoji="1" lang="zh-TW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05F5056D-699D-7590-31A9-28AC1980C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580" y="4428180"/>
            <a:ext cx="88311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4C1D1502-3704-AF09-1B7F-21E924A04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015" y="4428180"/>
            <a:ext cx="88311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CN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89" name="群組 88">
            <a:extLst>
              <a:ext uri="{FF2B5EF4-FFF2-40B4-BE49-F238E27FC236}">
                <a16:creationId xmlns:a16="http://schemas.microsoft.com/office/drawing/2014/main" xmlns="" id="{021815F1-5E71-A4E0-998C-FFECEC6936BC}"/>
              </a:ext>
            </a:extLst>
          </p:cNvPr>
          <p:cNvGrpSpPr/>
          <p:nvPr/>
        </p:nvGrpSpPr>
        <p:grpSpPr>
          <a:xfrm>
            <a:off x="5242719" y="3200401"/>
            <a:ext cx="1028700" cy="950118"/>
            <a:chOff x="4937919" y="3171826"/>
            <a:chExt cx="1028700" cy="950118"/>
          </a:xfrm>
        </p:grpSpPr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xmlns="" id="{2170B181-5F93-A4A6-30FA-68B5EAC4B15F}"/>
                </a:ext>
              </a:extLst>
            </p:cNvPr>
            <p:cNvCxnSpPr>
              <a:cxnSpLocks/>
              <a:endCxn id="76" idx="0"/>
            </p:cNvCxnSpPr>
            <p:nvPr/>
          </p:nvCxnSpPr>
          <p:spPr bwMode="auto">
            <a:xfrm flipH="1">
              <a:off x="4940300" y="3307208"/>
              <a:ext cx="184265" cy="681387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xmlns="" id="{583985E3-2C87-1D33-3D39-B597F7CC896A}"/>
                </a:ext>
              </a:extLst>
            </p:cNvPr>
            <p:cNvCxnSpPr>
              <a:cxnSpLocks/>
              <a:stCxn id="87" idx="3"/>
              <a:endCxn id="77" idx="1"/>
            </p:cNvCxnSpPr>
            <p:nvPr/>
          </p:nvCxnSpPr>
          <p:spPr bwMode="auto">
            <a:xfrm>
              <a:off x="5438775" y="3381376"/>
              <a:ext cx="27781" cy="74056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67" name="直線接點 66">
              <a:extLst>
                <a:ext uri="{FF2B5EF4-FFF2-40B4-BE49-F238E27FC236}">
                  <a16:creationId xmlns:a16="http://schemas.microsoft.com/office/drawing/2014/main" xmlns="" id="{2163A8AD-1D3A-E241-8CDF-C95BEC29B9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739228" y="3251928"/>
              <a:ext cx="225010" cy="64856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xmlns="" id="{C096BC89-C8F4-1559-5A6B-09FD012D968E}"/>
                </a:ext>
              </a:extLst>
            </p:cNvPr>
            <p:cNvCxnSpPr>
              <a:cxnSpLocks/>
              <a:endCxn id="76" idx="1"/>
            </p:cNvCxnSpPr>
            <p:nvPr/>
          </p:nvCxnSpPr>
          <p:spPr bwMode="auto">
            <a:xfrm flipH="1">
              <a:off x="5407025" y="3172002"/>
              <a:ext cx="15198" cy="59354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76" name="手繪多邊形: 圖案 75">
              <a:extLst>
                <a:ext uri="{FF2B5EF4-FFF2-40B4-BE49-F238E27FC236}">
                  <a16:creationId xmlns:a16="http://schemas.microsoft.com/office/drawing/2014/main" xmlns="" id="{E445A699-C0C9-1DA6-1FCF-B38F9BACF47C}"/>
                </a:ext>
              </a:extLst>
            </p:cNvPr>
            <p:cNvSpPr/>
            <p:nvPr/>
          </p:nvSpPr>
          <p:spPr bwMode="auto">
            <a:xfrm>
              <a:off x="4940300" y="3765551"/>
              <a:ext cx="1023938" cy="223044"/>
            </a:xfrm>
            <a:custGeom>
              <a:avLst/>
              <a:gdLst>
                <a:gd name="connsiteX0" fmla="*/ 0 w 1023938"/>
                <a:gd name="connsiteY0" fmla="*/ 226219 h 226219"/>
                <a:gd name="connsiteX1" fmla="*/ 495300 w 1023938"/>
                <a:gd name="connsiteY1" fmla="*/ 0 h 226219"/>
                <a:gd name="connsiteX2" fmla="*/ 1023938 w 1023938"/>
                <a:gd name="connsiteY2" fmla="*/ 133350 h 226219"/>
                <a:gd name="connsiteX0" fmla="*/ 0 w 1023938"/>
                <a:gd name="connsiteY0" fmla="*/ 216694 h 216694"/>
                <a:gd name="connsiteX1" fmla="*/ 466725 w 1023938"/>
                <a:gd name="connsiteY1" fmla="*/ 0 h 216694"/>
                <a:gd name="connsiteX2" fmla="*/ 1023938 w 1023938"/>
                <a:gd name="connsiteY2" fmla="*/ 123825 h 216694"/>
                <a:gd name="connsiteX0" fmla="*/ 0 w 1023938"/>
                <a:gd name="connsiteY0" fmla="*/ 223044 h 223044"/>
                <a:gd name="connsiteX1" fmla="*/ 466725 w 1023938"/>
                <a:gd name="connsiteY1" fmla="*/ 0 h 223044"/>
                <a:gd name="connsiteX2" fmla="*/ 1023938 w 1023938"/>
                <a:gd name="connsiteY2" fmla="*/ 130175 h 223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3938" h="223044">
                  <a:moveTo>
                    <a:pt x="0" y="223044"/>
                  </a:moveTo>
                  <a:lnTo>
                    <a:pt x="466725" y="0"/>
                  </a:lnTo>
                  <a:cubicBezTo>
                    <a:pt x="642938" y="44450"/>
                    <a:pt x="847725" y="85725"/>
                    <a:pt x="1023938" y="130175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手繪多邊形: 圖案 76">
              <a:extLst>
                <a:ext uri="{FF2B5EF4-FFF2-40B4-BE49-F238E27FC236}">
                  <a16:creationId xmlns:a16="http://schemas.microsoft.com/office/drawing/2014/main" xmlns="" id="{35A4E775-F29D-8834-57D7-AA0A56615668}"/>
                </a:ext>
              </a:extLst>
            </p:cNvPr>
            <p:cNvSpPr/>
            <p:nvPr/>
          </p:nvSpPr>
          <p:spPr bwMode="auto">
            <a:xfrm>
              <a:off x="4937919" y="3900488"/>
              <a:ext cx="1028700" cy="221456"/>
            </a:xfrm>
            <a:custGeom>
              <a:avLst/>
              <a:gdLst>
                <a:gd name="connsiteX0" fmla="*/ 0 w 1028700"/>
                <a:gd name="connsiteY0" fmla="*/ 88106 h 221456"/>
                <a:gd name="connsiteX1" fmla="*/ 528637 w 1028700"/>
                <a:gd name="connsiteY1" fmla="*/ 221456 h 221456"/>
                <a:gd name="connsiteX2" fmla="*/ 1028700 w 1028700"/>
                <a:gd name="connsiteY2" fmla="*/ 0 h 22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8700" h="221456">
                  <a:moveTo>
                    <a:pt x="0" y="88106"/>
                  </a:moveTo>
                  <a:lnTo>
                    <a:pt x="528637" y="221456"/>
                  </a:lnTo>
                  <a:lnTo>
                    <a:pt x="10287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7" name="手繪多邊形: 圖案 86">
              <a:extLst>
                <a:ext uri="{FF2B5EF4-FFF2-40B4-BE49-F238E27FC236}">
                  <a16:creationId xmlns:a16="http://schemas.microsoft.com/office/drawing/2014/main" xmlns="" id="{CA1E2ABB-8AE0-E7E1-5800-62CBF97E7276}"/>
                </a:ext>
              </a:extLst>
            </p:cNvPr>
            <p:cNvSpPr/>
            <p:nvPr/>
          </p:nvSpPr>
          <p:spPr bwMode="auto">
            <a:xfrm>
              <a:off x="5124450" y="3171826"/>
              <a:ext cx="616744" cy="209550"/>
            </a:xfrm>
            <a:custGeom>
              <a:avLst/>
              <a:gdLst>
                <a:gd name="connsiteX0" fmla="*/ 0 w 616744"/>
                <a:gd name="connsiteY0" fmla="*/ 138112 h 209550"/>
                <a:gd name="connsiteX1" fmla="*/ 300038 w 616744"/>
                <a:gd name="connsiteY1" fmla="*/ 0 h 209550"/>
                <a:gd name="connsiteX2" fmla="*/ 616744 w 616744"/>
                <a:gd name="connsiteY2" fmla="*/ 83343 h 209550"/>
                <a:gd name="connsiteX3" fmla="*/ 314325 w 616744"/>
                <a:gd name="connsiteY3" fmla="*/ 209550 h 209550"/>
                <a:gd name="connsiteX4" fmla="*/ 0 w 616744"/>
                <a:gd name="connsiteY4" fmla="*/ 138112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6744" h="209550">
                  <a:moveTo>
                    <a:pt x="0" y="138112"/>
                  </a:moveTo>
                  <a:lnTo>
                    <a:pt x="300038" y="0"/>
                  </a:lnTo>
                  <a:lnTo>
                    <a:pt x="616744" y="83343"/>
                  </a:lnTo>
                  <a:lnTo>
                    <a:pt x="314325" y="209550"/>
                  </a:lnTo>
                  <a:lnTo>
                    <a:pt x="0" y="138112"/>
                  </a:lnTo>
                  <a:close/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cxnSp>
        <p:nvCxnSpPr>
          <p:cNvPr id="91" name="直線接點 90">
            <a:extLst>
              <a:ext uri="{FF2B5EF4-FFF2-40B4-BE49-F238E27FC236}">
                <a16:creationId xmlns:a16="http://schemas.microsoft.com/office/drawing/2014/main" xmlns="" id="{DE8C83FC-3382-0A60-656A-209F333C1951}"/>
              </a:ext>
            </a:extLst>
          </p:cNvPr>
          <p:cNvCxnSpPr>
            <a:cxnSpLocks/>
          </p:cNvCxnSpPr>
          <p:nvPr/>
        </p:nvCxnSpPr>
        <p:spPr bwMode="auto">
          <a:xfrm>
            <a:off x="1781253" y="5380544"/>
            <a:ext cx="2937006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7" name="Rectangle 4">
            <a:extLst>
              <a:ext uri="{FF2B5EF4-FFF2-40B4-BE49-F238E27FC236}">
                <a16:creationId xmlns:a16="http://schemas.microsoft.com/office/drawing/2014/main" xmlns="" id="{EA1ABAFC-F075-97FB-9605-789E8509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7" y="1971744"/>
            <a:ext cx="3875894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正方形的面積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8" name="Rectangle 4">
            <a:extLst>
              <a:ext uri="{FF2B5EF4-FFF2-40B4-BE49-F238E27FC236}">
                <a16:creationId xmlns:a16="http://schemas.microsoft.com/office/drawing/2014/main" xmlns="" id="{0E06A4E9-541A-1A47-CEDB-842B282EC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064" y="2545448"/>
            <a:ext cx="4851763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梯形的面積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上底＋下底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xmlns="" id="{C779F15E-6F49-B677-05D6-9CA7382FF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354" y="3699844"/>
            <a:ext cx="611826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9cm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3" name="Rectangle 4">
            <a:extLst>
              <a:ext uri="{FF2B5EF4-FFF2-40B4-BE49-F238E27FC236}">
                <a16:creationId xmlns:a16="http://schemas.microsoft.com/office/drawing/2014/main" xmlns="" id="{D8B21466-BF9A-99AC-BB9A-548853393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2848" y="4756225"/>
            <a:ext cx="703614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0" dirty="0">
                <a:solidFill>
                  <a:srgbClr val="0000FF"/>
                </a:solidFill>
                <a:ea typeface="標楷體" panose="03000509000000000000" pitchFamily="65" charset="-120"/>
              </a:rPr>
              <a:t>4cm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0" name="矩形 109">
            <a:extLst>
              <a:ext uri="{FF2B5EF4-FFF2-40B4-BE49-F238E27FC236}">
                <a16:creationId xmlns:a16="http://schemas.microsoft.com/office/drawing/2014/main" xmlns="" id="{A2FAF197-6E16-C3E2-3545-AC92BF493A3D}"/>
              </a:ext>
            </a:extLst>
          </p:cNvPr>
          <p:cNvSpPr/>
          <p:nvPr/>
        </p:nvSpPr>
        <p:spPr bwMode="auto">
          <a:xfrm>
            <a:off x="4121064" y="3161979"/>
            <a:ext cx="4869563" cy="1692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1" name="TextBox 8">
            <a:extLst>
              <a:ext uri="{FF2B5EF4-FFF2-40B4-BE49-F238E27FC236}">
                <a16:creationId xmlns:a16="http://schemas.microsoft.com/office/drawing/2014/main" xmlns="" id="{544A8D16-8679-BEB6-FA4A-6AFE0A728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087" y="3285728"/>
            <a:ext cx="828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2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2" name="TextBox 8">
            <a:extLst>
              <a:ext uri="{FF2B5EF4-FFF2-40B4-BE49-F238E27FC236}">
                <a16:creationId xmlns:a16="http://schemas.microsoft.com/office/drawing/2014/main" xmlns="" id="{6B23177E-DCEB-D578-6237-46691D361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4175" y="3770152"/>
            <a:ext cx="864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2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xmlns="" id="{B32A02D5-0A96-9F75-ABF4-89A10817A0B3}"/>
              </a:ext>
            </a:extLst>
          </p:cNvPr>
          <p:cNvSpPr txBox="1"/>
          <p:nvPr/>
        </p:nvSpPr>
        <p:spPr>
          <a:xfrm>
            <a:off x="4154027" y="3751643"/>
            <a:ext cx="172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341</a:t>
            </a:r>
          </a:p>
        </p:txBody>
      </p:sp>
      <p:sp>
        <p:nvSpPr>
          <p:cNvPr id="115" name="文字方塊 114">
            <a:extLst>
              <a:ext uri="{FF2B5EF4-FFF2-40B4-BE49-F238E27FC236}">
                <a16:creationId xmlns:a16="http://schemas.microsoft.com/office/drawing/2014/main" xmlns="" id="{1B27487B-208E-475F-7AF4-98AD087BBC51}"/>
              </a:ext>
            </a:extLst>
          </p:cNvPr>
          <p:cNvSpPr txBox="1"/>
          <p:nvPr/>
        </p:nvSpPr>
        <p:spPr>
          <a:xfrm>
            <a:off x="4133479" y="4265582"/>
            <a:ext cx="4384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膠片的面積是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341cm</a:t>
            </a:r>
            <a:r>
              <a:rPr lang="en-US" altLang="zh-TW" sz="2800" baseline="300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xmlns="" id="{CBC53327-1CF0-B75A-1FC5-C2203DB43F7E}"/>
              </a:ext>
            </a:extLst>
          </p:cNvPr>
          <p:cNvSpPr txBox="1"/>
          <p:nvPr/>
        </p:nvSpPr>
        <p:spPr>
          <a:xfrm>
            <a:off x="4474526" y="3240963"/>
            <a:ext cx="112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xmlns="" id="{176EC9FB-6FD9-EF3A-F2B3-56995A13A75D}"/>
              </a:ext>
            </a:extLst>
          </p:cNvPr>
          <p:cNvSpPr txBox="1"/>
          <p:nvPr/>
        </p:nvSpPr>
        <p:spPr>
          <a:xfrm>
            <a:off x="5148591" y="3240963"/>
            <a:ext cx="3190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(4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1" name="文字方塊 100">
            <a:extLst>
              <a:ext uri="{FF2B5EF4-FFF2-40B4-BE49-F238E27FC236}">
                <a16:creationId xmlns:a16="http://schemas.microsoft.com/office/drawing/2014/main" xmlns="" id="{E66F37C2-30EB-439B-15F8-9451F5EDD2E1}"/>
              </a:ext>
            </a:extLst>
          </p:cNvPr>
          <p:cNvSpPr txBox="1"/>
          <p:nvPr/>
        </p:nvSpPr>
        <p:spPr>
          <a:xfrm>
            <a:off x="7626683" y="3240963"/>
            <a:ext cx="829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8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4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97" grpId="0" animBg="1"/>
      <p:bldP spid="97" grpId="1" animBg="1"/>
      <p:bldP spid="98" grpId="0" animBg="1"/>
      <p:bldP spid="98" grpId="1" animBg="1"/>
      <p:bldP spid="102" grpId="0"/>
      <p:bldP spid="102" grpId="1"/>
      <p:bldP spid="103" grpId="0"/>
      <p:bldP spid="103" grpId="1"/>
      <p:bldP spid="110" grpId="0" animBg="1"/>
      <p:bldP spid="111" grpId="0"/>
      <p:bldP spid="112" grpId="0"/>
      <p:bldP spid="114" grpId="0"/>
      <p:bldP spid="115" grpId="0"/>
      <p:bldP spid="99" grpId="0"/>
      <p:bldP spid="100" grpId="0"/>
      <p:bldP spid="10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3FA67A80-1F2B-15F1-0F27-7BE7A62D2806}"/>
              </a:ext>
            </a:extLst>
          </p:cNvPr>
          <p:cNvSpPr/>
          <p:nvPr/>
        </p:nvSpPr>
        <p:spPr bwMode="auto">
          <a:xfrm>
            <a:off x="4399332" y="1431965"/>
            <a:ext cx="252000" cy="432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3D162886-36C5-A165-E9BB-730A73DF71FF}"/>
              </a:ext>
            </a:extLst>
          </p:cNvPr>
          <p:cNvSpPr/>
          <p:nvPr/>
        </p:nvSpPr>
        <p:spPr bwMode="auto">
          <a:xfrm>
            <a:off x="6236413" y="956166"/>
            <a:ext cx="504000" cy="432000"/>
          </a:xfrm>
          <a:prstGeom prst="rect">
            <a:avLst/>
          </a:prstGeom>
          <a:solidFill>
            <a:srgbClr val="CCFF6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0F394E2-281B-D5BC-A797-34080C4FF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6" y="904796"/>
            <a:ext cx="16069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0D946C77-3E3C-ACD6-CE2E-9F82419F3A4A}"/>
              </a:ext>
            </a:extLst>
          </p:cNvPr>
          <p:cNvSpPr txBox="1"/>
          <p:nvPr/>
        </p:nvSpPr>
        <p:spPr>
          <a:xfrm>
            <a:off x="1286790" y="904796"/>
            <a:ext cx="735377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在圖二，這個容器的容量是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240mL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。如果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敏霞</a:t>
            </a:r>
            <a:endParaRPr lang="en-US" altLang="zh-TW" sz="2800" u="sng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用這款容器去盛載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2L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的牛奶，她最多可盛滿容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器多少個？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xmlns="" id="{3E756B04-0158-122D-C79C-DD4B3CC77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910" y="256104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DF074514-430C-08A0-5B5B-A76D1C28A2F5}"/>
              </a:ext>
            </a:extLst>
          </p:cNvPr>
          <p:cNvSpPr txBox="1"/>
          <p:nvPr/>
        </p:nvSpPr>
        <p:spPr>
          <a:xfrm>
            <a:off x="1944280" y="4177936"/>
            <a:ext cx="2031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0BF9974D-81F9-B00B-4BCB-CD8C57B75394}"/>
              </a:ext>
            </a:extLst>
          </p:cNvPr>
          <p:cNvSpPr txBox="1"/>
          <p:nvPr/>
        </p:nvSpPr>
        <p:spPr>
          <a:xfrm>
            <a:off x="1576178" y="3082136"/>
            <a:ext cx="2523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先統一單位。</a:t>
            </a:r>
            <a:endParaRPr lang="en-US" altLang="zh-TW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228F4BDE-C151-C9BA-631C-E4577FEE1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7892" y="2509677"/>
            <a:ext cx="5328000" cy="54174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tIns="36000" bIns="360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她最多可盛滿容器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</a:t>
            </a:r>
            <a:r>
              <a:rPr lang="en-US" altLang="zh-TW" sz="2800" u="sng" dirty="0">
                <a:ea typeface="標楷體" panose="03000509000000000000" pitchFamily="65" charset="-120"/>
              </a:rPr>
              <a:t>      </a:t>
            </a:r>
            <a:r>
              <a:rPr lang="zh-CN" altLang="en-US" sz="2800" dirty="0">
                <a:ea typeface="標楷體" panose="03000509000000000000" pitchFamily="65" charset="-120"/>
              </a:rPr>
              <a:t>個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7036697D-2757-F306-1E92-F0852D025086}"/>
              </a:ext>
            </a:extLst>
          </p:cNvPr>
          <p:cNvSpPr txBox="1"/>
          <p:nvPr/>
        </p:nvSpPr>
        <p:spPr>
          <a:xfrm>
            <a:off x="4895890" y="2514795"/>
            <a:ext cx="509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92D0D2ED-74AE-ECEF-6EC1-4A280D7DB325}"/>
              </a:ext>
            </a:extLst>
          </p:cNvPr>
          <p:cNvCxnSpPr>
            <a:cxnSpLocks/>
          </p:cNvCxnSpPr>
          <p:nvPr/>
        </p:nvCxnSpPr>
        <p:spPr bwMode="auto">
          <a:xfrm flipH="1">
            <a:off x="4598302" y="1386920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xmlns="" id="{EF84354E-CC53-AD9A-D0BF-571EFE974444}"/>
              </a:ext>
            </a:extLst>
          </p:cNvPr>
          <p:cNvCxnSpPr>
            <a:cxnSpLocks/>
          </p:cNvCxnSpPr>
          <p:nvPr/>
        </p:nvCxnSpPr>
        <p:spPr bwMode="auto">
          <a:xfrm flipH="1">
            <a:off x="3522822" y="1868093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3E00CDBC-85D2-4D6F-7929-5284DEA12202}"/>
              </a:ext>
            </a:extLst>
          </p:cNvPr>
          <p:cNvSpPr txBox="1"/>
          <p:nvPr/>
        </p:nvSpPr>
        <p:spPr>
          <a:xfrm>
            <a:off x="1648643" y="3614681"/>
            <a:ext cx="2523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2L = 2000mL</a:t>
            </a:r>
            <a:endParaRPr lang="en-US" altLang="zh-TW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A7EEF1A7-C866-656C-CFFF-CC3A6E56FA11}"/>
              </a:ext>
            </a:extLst>
          </p:cNvPr>
          <p:cNvSpPr txBox="1"/>
          <p:nvPr/>
        </p:nvSpPr>
        <p:spPr>
          <a:xfrm>
            <a:off x="1638369" y="4670334"/>
            <a:ext cx="2031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444315BA-F675-D77D-119F-6FE3C74917E8}"/>
              </a:ext>
            </a:extLst>
          </p:cNvPr>
          <p:cNvSpPr txBox="1"/>
          <p:nvPr/>
        </p:nvSpPr>
        <p:spPr>
          <a:xfrm>
            <a:off x="1617821" y="5142184"/>
            <a:ext cx="4180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她最多可盛滿容器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個。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3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8" grpId="0" animBg="1"/>
      <p:bldP spid="18" grpId="1" animBg="1"/>
      <p:bldP spid="5" grpId="0"/>
      <p:bldP spid="7" grpId="0"/>
      <p:bldP spid="7" grpId="1"/>
      <p:bldP spid="9" grpId="0"/>
      <p:bldP spid="9" grpId="1"/>
      <p:bldP spid="8" grpId="0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E89FC2D0-7549-289C-690B-99ABCE02B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4092" y="4608638"/>
            <a:ext cx="5796334" cy="54174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tIns="36000" bIns="360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機械人區在電腦區的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</a:t>
            </a:r>
            <a:r>
              <a:rPr lang="en-US" altLang="zh-TW" sz="2800" u="sng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方。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A9AFF7A-F466-C526-F539-3B0780D64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98D027D0-DC33-0F6E-0CA5-D19789601BFD}"/>
              </a:ext>
            </a:extLst>
          </p:cNvPr>
          <p:cNvSpPr txBox="1"/>
          <p:nvPr/>
        </p:nvSpPr>
        <p:spPr>
          <a:xfrm>
            <a:off x="1327886" y="3517474"/>
            <a:ext cx="716884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小食亭在舞台的南方。機械人區在電腦區的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哪一方？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782E6C-AF99-B0B5-72E3-8F9E4A1E4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73" y="3516432"/>
            <a:ext cx="883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xmlns="" id="{57321670-5017-3F37-3DE5-62E7F948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941" y="463952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B5CF2D6B-153F-2E7D-376C-3B2C285099B2}"/>
              </a:ext>
            </a:extLst>
          </p:cNvPr>
          <p:cNvSpPr txBox="1"/>
          <p:nvPr/>
        </p:nvSpPr>
        <p:spPr>
          <a:xfrm>
            <a:off x="5059590" y="4577968"/>
            <a:ext cx="1125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東南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32D14C96-CDE6-179A-29CF-EF34A086175B}"/>
              </a:ext>
            </a:extLst>
          </p:cNvPr>
          <p:cNvGrpSpPr/>
          <p:nvPr/>
        </p:nvGrpSpPr>
        <p:grpSpPr>
          <a:xfrm>
            <a:off x="1864818" y="1015156"/>
            <a:ext cx="5178175" cy="2399766"/>
            <a:chOff x="1864818" y="1520253"/>
            <a:chExt cx="5178175" cy="2399766"/>
          </a:xfrm>
        </p:grpSpPr>
        <p:pic>
          <p:nvPicPr>
            <p:cNvPr id="10" name="圖片 9">
              <a:extLst>
                <a:ext uri="{FF2B5EF4-FFF2-40B4-BE49-F238E27FC236}">
                  <a16:creationId xmlns:a16="http://schemas.microsoft.com/office/drawing/2014/main" xmlns="" id="{43A3F3C9-C97D-1D0B-722B-FB4C98A54B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75092" y="1520253"/>
              <a:ext cx="5167901" cy="2399766"/>
            </a:xfrm>
            <a:prstGeom prst="rect">
              <a:avLst/>
            </a:prstGeom>
          </p:spPr>
        </p:pic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E0F1246F-91C1-2F29-78AC-736A401A89DB}"/>
                </a:ext>
              </a:extLst>
            </p:cNvPr>
            <p:cNvSpPr txBox="1"/>
            <p:nvPr/>
          </p:nvSpPr>
          <p:spPr>
            <a:xfrm>
              <a:off x="5112653" y="2019588"/>
              <a:ext cx="11173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TW" altLang="en-US" sz="22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小食亭</a:t>
              </a:r>
              <a:endParaRPr lang="zh-CN" altLang="en-US" sz="22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B02CB4DA-C02A-00D4-ECA0-0886C0BAA630}"/>
                </a:ext>
              </a:extLst>
            </p:cNvPr>
            <p:cNvSpPr txBox="1"/>
            <p:nvPr/>
          </p:nvSpPr>
          <p:spPr>
            <a:xfrm>
              <a:off x="5246215" y="2957017"/>
              <a:ext cx="8669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2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舞台</a:t>
              </a: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034351A5-D7F1-82E8-5ECD-8005C33686DC}"/>
                </a:ext>
              </a:extLst>
            </p:cNvPr>
            <p:cNvSpPr txBox="1"/>
            <p:nvPr/>
          </p:nvSpPr>
          <p:spPr>
            <a:xfrm>
              <a:off x="3723023" y="2957017"/>
              <a:ext cx="11173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2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電腦區</a:t>
              </a: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17C09049-3B6F-FACC-434B-6971126756B0}"/>
                </a:ext>
              </a:extLst>
            </p:cNvPr>
            <p:cNvSpPr txBox="1"/>
            <p:nvPr/>
          </p:nvSpPr>
          <p:spPr>
            <a:xfrm>
              <a:off x="1864818" y="2957017"/>
              <a:ext cx="11173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2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洗手間</a:t>
              </a: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4EE3F0D5-FCB4-AF74-72A7-FE271BAB97C6}"/>
                </a:ext>
              </a:extLst>
            </p:cNvPr>
            <p:cNvSpPr txBox="1"/>
            <p:nvPr/>
          </p:nvSpPr>
          <p:spPr>
            <a:xfrm>
              <a:off x="2633557" y="2019588"/>
              <a:ext cx="158392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2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機械人區</a:t>
              </a:r>
            </a:p>
          </p:txBody>
        </p:sp>
      </p:grp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FA0DC584-4645-6907-8207-6E379444A3D8}"/>
              </a:ext>
            </a:extLst>
          </p:cNvPr>
          <p:cNvCxnSpPr/>
          <p:nvPr/>
        </p:nvCxnSpPr>
        <p:spPr bwMode="auto">
          <a:xfrm>
            <a:off x="1458930" y="4019104"/>
            <a:ext cx="316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47C26317-2ADA-965F-EE32-54EA3C0D8069}"/>
              </a:ext>
            </a:extLst>
          </p:cNvPr>
          <p:cNvCxnSpPr/>
          <p:nvPr/>
        </p:nvCxnSpPr>
        <p:spPr bwMode="auto">
          <a:xfrm>
            <a:off x="4970979" y="4016269"/>
            <a:ext cx="316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xmlns="" id="{012790D9-3ABC-C286-6131-80CDEC3DD053}"/>
              </a:ext>
            </a:extLst>
          </p:cNvPr>
          <p:cNvCxnSpPr/>
          <p:nvPr/>
        </p:nvCxnSpPr>
        <p:spPr bwMode="auto">
          <a:xfrm flipV="1">
            <a:off x="5619964" y="1537520"/>
            <a:ext cx="0" cy="86400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 w="med" len="lg"/>
          </a:ln>
        </p:spPr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D1D0BC6E-B3B4-EEAB-C8EF-0AB8F9641C67}"/>
              </a:ext>
            </a:extLst>
          </p:cNvPr>
          <p:cNvSpPr txBox="1"/>
          <p:nvPr/>
        </p:nvSpPr>
        <p:spPr>
          <a:xfrm>
            <a:off x="5387685" y="1030815"/>
            <a:ext cx="625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南</a:t>
            </a:r>
          </a:p>
        </p:txBody>
      </p: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9E5E6D08-C94F-A6F8-ECC9-43C1E67F2F52}"/>
              </a:ext>
            </a:extLst>
          </p:cNvPr>
          <p:cNvGrpSpPr/>
          <p:nvPr/>
        </p:nvGrpSpPr>
        <p:grpSpPr>
          <a:xfrm>
            <a:off x="6997219" y="1039149"/>
            <a:ext cx="1539728" cy="1782139"/>
            <a:chOff x="3544376" y="2046090"/>
            <a:chExt cx="1539728" cy="1782139"/>
          </a:xfrm>
        </p:grpSpPr>
        <p:cxnSp>
          <p:nvCxnSpPr>
            <p:cNvPr id="24" name="直線單箭頭接點 23">
              <a:extLst>
                <a:ext uri="{FF2B5EF4-FFF2-40B4-BE49-F238E27FC236}">
                  <a16:creationId xmlns:a16="http://schemas.microsoft.com/office/drawing/2014/main" xmlns="" id="{8198D63B-56CA-31FE-309B-47EED5CC9899}"/>
                </a:ext>
              </a:extLst>
            </p:cNvPr>
            <p:cNvCxnSpPr/>
            <p:nvPr/>
          </p:nvCxnSpPr>
          <p:spPr bwMode="auto">
            <a:xfrm>
              <a:off x="4220808" y="2475444"/>
              <a:ext cx="0" cy="972000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xmlns="" id="{F9AC3C3C-B05F-B9DB-9B9A-E3197CCA150D}"/>
                </a:ext>
              </a:extLst>
            </p:cNvPr>
            <p:cNvCxnSpPr/>
            <p:nvPr/>
          </p:nvCxnSpPr>
          <p:spPr bwMode="auto">
            <a:xfrm>
              <a:off x="3956508" y="2946600"/>
              <a:ext cx="540000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xmlns="" id="{6A882F7A-BDA1-FB03-7DCC-15D774DA6CFA}"/>
                </a:ext>
              </a:extLst>
            </p:cNvPr>
            <p:cNvSpPr txBox="1"/>
            <p:nvPr/>
          </p:nvSpPr>
          <p:spPr>
            <a:xfrm>
              <a:off x="3990252" y="2046090"/>
              <a:ext cx="62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xmlns="" id="{1888A0A9-E6A5-AF64-812C-1F4F67ED54E2}"/>
                </a:ext>
              </a:extLst>
            </p:cNvPr>
            <p:cNvSpPr txBox="1"/>
            <p:nvPr/>
          </p:nvSpPr>
          <p:spPr>
            <a:xfrm>
              <a:off x="3989723" y="3366564"/>
              <a:ext cx="62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xmlns="" id="{554C5013-8D6A-70A2-0CDE-7CEDFEEF67B9}"/>
                </a:ext>
              </a:extLst>
            </p:cNvPr>
            <p:cNvSpPr txBox="1"/>
            <p:nvPr/>
          </p:nvSpPr>
          <p:spPr>
            <a:xfrm>
              <a:off x="3544376" y="2712176"/>
              <a:ext cx="62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xmlns="" id="{5B3E4B56-103D-F0D6-AE48-1D26E62BB939}"/>
                </a:ext>
              </a:extLst>
            </p:cNvPr>
            <p:cNvSpPr txBox="1"/>
            <p:nvPr/>
          </p:nvSpPr>
          <p:spPr>
            <a:xfrm>
              <a:off x="4459042" y="2710396"/>
              <a:ext cx="62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</a:p>
          </p:txBody>
        </p:sp>
      </p:grp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xmlns="" id="{30DE17FC-AF97-32F3-2D58-53D1AE44E58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319469" y="1529201"/>
            <a:ext cx="900000" cy="90000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 w="med" len="lg"/>
          </a:ln>
        </p:spPr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26E56379-5ADC-F525-1ED2-73EE3A812D85}"/>
              </a:ext>
            </a:extLst>
          </p:cNvPr>
          <p:cNvSpPr txBox="1"/>
          <p:nvPr/>
        </p:nvSpPr>
        <p:spPr>
          <a:xfrm>
            <a:off x="3398626" y="1025529"/>
            <a:ext cx="4931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機械人區在電腦區的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東南方。</a:t>
            </a:r>
            <a:endParaRPr lang="zh-TW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95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-0.37882 0.0740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41" y="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2" grpId="0"/>
      <p:bldP spid="22" grpId="1"/>
      <p:bldP spid="34" grpId="0"/>
      <p:bldP spid="34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AD89C19-092A-0FA4-1408-5D6BAF398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6" y="904796"/>
            <a:ext cx="16069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768A04A-7454-13AB-2BF4-FB7517011169}"/>
              </a:ext>
            </a:extLst>
          </p:cNvPr>
          <p:cNvSpPr txBox="1"/>
          <p:nvPr/>
        </p:nvSpPr>
        <p:spPr>
          <a:xfrm>
            <a:off x="1348434" y="904796"/>
            <a:ext cx="735377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心怡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位朋友到小食亭購買咖啡。如果每人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購買一瓶售價是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$16.8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的咖啡，他們共須付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款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DFBD316B-66C5-C6B6-0C09-3D91F12E386D}"/>
              </a:ext>
            </a:extLst>
          </p:cNvPr>
          <p:cNvCxnSpPr/>
          <p:nvPr/>
        </p:nvCxnSpPr>
        <p:spPr bwMode="auto">
          <a:xfrm>
            <a:off x="1424366" y="1419051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10806F25-C19F-1120-2402-51F5B070B5C5}"/>
              </a:ext>
            </a:extLst>
          </p:cNvPr>
          <p:cNvSpPr txBox="1"/>
          <p:nvPr/>
        </p:nvSpPr>
        <p:spPr>
          <a:xfrm>
            <a:off x="2782758" y="567887"/>
            <a:ext cx="1961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共有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人。</a:t>
            </a: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EF2CAA4A-73F5-9F3A-B382-B6951846CA87}"/>
              </a:ext>
            </a:extLst>
          </p:cNvPr>
          <p:cNvCxnSpPr>
            <a:cxnSpLocks/>
          </p:cNvCxnSpPr>
          <p:nvPr/>
        </p:nvCxnSpPr>
        <p:spPr bwMode="auto">
          <a:xfrm>
            <a:off x="1444914" y="1868093"/>
            <a:ext cx="442163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B4B1599A-913A-F646-022C-F7A2EB18415B}"/>
              </a:ext>
            </a:extLst>
          </p:cNvPr>
          <p:cNvCxnSpPr>
            <a:cxnSpLocks/>
          </p:cNvCxnSpPr>
          <p:nvPr/>
        </p:nvCxnSpPr>
        <p:spPr bwMode="auto">
          <a:xfrm>
            <a:off x="7679615" y="1385116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F4E82D5C-F28C-404E-814E-3C74E7C4C5D9}"/>
              </a:ext>
            </a:extLst>
          </p:cNvPr>
          <p:cNvSpPr/>
          <p:nvPr/>
        </p:nvSpPr>
        <p:spPr bwMode="auto">
          <a:xfrm>
            <a:off x="1424366" y="2539497"/>
            <a:ext cx="7011249" cy="1692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xmlns="" id="{16C84628-2EA9-4011-9BB1-9F45412F8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9579" y="2663246"/>
            <a:ext cx="828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2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xmlns="" id="{064AA389-ECC8-4DA0-9D42-B9FC1C9E5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3667" y="3147670"/>
            <a:ext cx="864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2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2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2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文字方塊 113">
            <a:extLst>
              <a:ext uri="{FF2B5EF4-FFF2-40B4-BE49-F238E27FC236}">
                <a16:creationId xmlns:a16="http://schemas.microsoft.com/office/drawing/2014/main" xmlns="" id="{1E8DEE88-0F98-45B3-A7D8-5F2AECB8156E}"/>
              </a:ext>
            </a:extLst>
          </p:cNvPr>
          <p:cNvSpPr txBox="1"/>
          <p:nvPr/>
        </p:nvSpPr>
        <p:spPr>
          <a:xfrm>
            <a:off x="1457329" y="3129161"/>
            <a:ext cx="172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117.6</a:t>
            </a:r>
          </a:p>
        </p:txBody>
      </p:sp>
      <p:sp>
        <p:nvSpPr>
          <p:cNvPr id="22" name="文字方塊 114">
            <a:extLst>
              <a:ext uri="{FF2B5EF4-FFF2-40B4-BE49-F238E27FC236}">
                <a16:creationId xmlns:a16="http://schemas.microsoft.com/office/drawing/2014/main" xmlns="" id="{13520D8F-48ED-43C2-86DA-E829C25C5637}"/>
              </a:ext>
            </a:extLst>
          </p:cNvPr>
          <p:cNvSpPr txBox="1"/>
          <p:nvPr/>
        </p:nvSpPr>
        <p:spPr>
          <a:xfrm>
            <a:off x="1436781" y="3643100"/>
            <a:ext cx="3753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他們共須付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款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117.6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字方塊 98">
            <a:extLst>
              <a:ext uri="{FF2B5EF4-FFF2-40B4-BE49-F238E27FC236}">
                <a16:creationId xmlns:a16="http://schemas.microsoft.com/office/drawing/2014/main" xmlns="" id="{66F71B28-DACB-44E9-878F-0DD1DAD568A6}"/>
              </a:ext>
            </a:extLst>
          </p:cNvPr>
          <p:cNvSpPr txBox="1"/>
          <p:nvPr/>
        </p:nvSpPr>
        <p:spPr>
          <a:xfrm>
            <a:off x="1777828" y="2618481"/>
            <a:ext cx="967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16.8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字方塊 99">
            <a:extLst>
              <a:ext uri="{FF2B5EF4-FFF2-40B4-BE49-F238E27FC236}">
                <a16:creationId xmlns:a16="http://schemas.microsoft.com/office/drawing/2014/main" xmlns="" id="{EAE17E10-36B2-4BC8-8FDD-2332FA0CE17E}"/>
              </a:ext>
            </a:extLst>
          </p:cNvPr>
          <p:cNvSpPr txBox="1"/>
          <p:nvPr/>
        </p:nvSpPr>
        <p:spPr>
          <a:xfrm>
            <a:off x="2451894" y="2618481"/>
            <a:ext cx="647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71293A32-08A5-23EA-3DEB-C43B51E62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172" y="2647856"/>
            <a:ext cx="3510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須付的款項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售價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數量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0197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5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9" grpId="0"/>
      <p:bldP spid="20" grpId="0"/>
      <p:bldP spid="21" grpId="0"/>
      <p:bldP spid="22" grpId="0"/>
      <p:bldP spid="23" grpId="0"/>
      <p:bldP spid="24" grpId="0"/>
      <p:bldP spid="17" grpId="0" animBg="1"/>
      <p:bldP spid="17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AD89C19-092A-0FA4-1408-5D6BAF398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6" y="904796"/>
            <a:ext cx="16069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(c)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768A04A-7454-13AB-2BF4-FB7517011169}"/>
              </a:ext>
            </a:extLst>
          </p:cNvPr>
          <p:cNvSpPr txBox="1"/>
          <p:nvPr/>
        </p:nvSpPr>
        <p:spPr>
          <a:xfrm>
            <a:off x="1348434" y="904796"/>
            <a:ext cx="73537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瑞明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在機械人區獲得一張抽獎券。抽獎券的編號是一個兩位數。該數是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的倍數且可以被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整除。抽獎券的編號是多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</a:t>
            </a:r>
          </a:p>
          <a:p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F54FE8E-87E3-6973-1A46-E6B3ACA06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913" y="2760661"/>
            <a:ext cx="5373897" cy="54174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tIns="36000" bIns="360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抽獎券的編號是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</a:t>
            </a:r>
            <a:r>
              <a:rPr lang="en-US" altLang="zh-TW" sz="2800" u="sng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xmlns="" id="{A7B22E1A-3936-EC79-04B5-B9C288458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892" y="278628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9CAB0E03-5E2B-9C67-4DAE-803D901C5E3D}"/>
              </a:ext>
            </a:extLst>
          </p:cNvPr>
          <p:cNvSpPr txBox="1"/>
          <p:nvPr/>
        </p:nvSpPr>
        <p:spPr>
          <a:xfrm>
            <a:off x="4478432" y="2755504"/>
            <a:ext cx="62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DFBD316B-66C5-C6B6-0C09-3D91F12E386D}"/>
              </a:ext>
            </a:extLst>
          </p:cNvPr>
          <p:cNvCxnSpPr>
            <a:cxnSpLocks/>
          </p:cNvCxnSpPr>
          <p:nvPr/>
        </p:nvCxnSpPr>
        <p:spPr bwMode="auto">
          <a:xfrm>
            <a:off x="4348065" y="1793520"/>
            <a:ext cx="247074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10806F25-C19F-1120-2402-51F5B070B5C5}"/>
              </a:ext>
            </a:extLst>
          </p:cNvPr>
          <p:cNvSpPr txBox="1"/>
          <p:nvPr/>
        </p:nvSpPr>
        <p:spPr>
          <a:xfrm>
            <a:off x="1348434" y="3534373"/>
            <a:ext cx="2449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的倍數是：</a:t>
            </a: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EF2CAA4A-73F5-9F3A-B382-B6951846CA87}"/>
              </a:ext>
            </a:extLst>
          </p:cNvPr>
          <p:cNvCxnSpPr>
            <a:cxnSpLocks/>
          </p:cNvCxnSpPr>
          <p:nvPr/>
        </p:nvCxnSpPr>
        <p:spPr bwMode="auto">
          <a:xfrm>
            <a:off x="1403514" y="2233852"/>
            <a:ext cx="79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B4B1599A-913A-F646-022C-F7A2EB18415B}"/>
              </a:ext>
            </a:extLst>
          </p:cNvPr>
          <p:cNvCxnSpPr>
            <a:cxnSpLocks/>
          </p:cNvCxnSpPr>
          <p:nvPr/>
        </p:nvCxnSpPr>
        <p:spPr bwMode="auto">
          <a:xfrm>
            <a:off x="7226769" y="1776102"/>
            <a:ext cx="116842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E9300C0F-9DAD-4254-974A-FB25F1196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157" y="4116105"/>
            <a:ext cx="697003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14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28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42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56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70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84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98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112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……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37A16079-136B-452D-9FC5-325B33AA8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757" y="4871288"/>
            <a:ext cx="4829743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個位數字是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或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的數能被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5 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</a:rPr>
              <a:t>整除。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9DC43C17-E72C-4669-8879-D1A338DC5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67761"/>
            <a:ext cx="6213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5" name="直線接點 7">
            <a:extLst>
              <a:ext uri="{FF2B5EF4-FFF2-40B4-BE49-F238E27FC236}">
                <a16:creationId xmlns:a16="http://schemas.microsoft.com/office/drawing/2014/main" xmlns="" id="{E5323A92-6407-4C0D-902B-D3D6E3E11069}"/>
              </a:ext>
            </a:extLst>
          </p:cNvPr>
          <p:cNvCxnSpPr>
            <a:cxnSpLocks/>
          </p:cNvCxnSpPr>
          <p:nvPr/>
        </p:nvCxnSpPr>
        <p:spPr bwMode="auto">
          <a:xfrm flipV="1">
            <a:off x="2195514" y="1785433"/>
            <a:ext cx="1742004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3035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9" grpId="1"/>
      <p:bldP spid="18" grpId="0"/>
      <p:bldP spid="18" grpId="1"/>
      <p:bldP spid="19" grpId="0" animBg="1"/>
      <p:bldP spid="19" grpId="1" animBg="1"/>
      <p:bldP spid="22" grpId="0"/>
      <p:bldP spid="22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449D060E-7119-9475-10EA-38A315C1A177}"/>
              </a:ext>
            </a:extLst>
          </p:cNvPr>
          <p:cNvSpPr txBox="1"/>
          <p:nvPr/>
        </p:nvSpPr>
        <p:spPr>
          <a:xfrm>
            <a:off x="795338" y="869960"/>
            <a:ext cx="4098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圖一是圖二的摺紙圖樣。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C80F2DD-32AE-1708-39F6-F032F13F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7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BA7FAD2F-3591-22B1-4942-5DC1BD6F91B8}"/>
              </a:ext>
            </a:extLst>
          </p:cNvPr>
          <p:cNvSpPr txBox="1"/>
          <p:nvPr/>
        </p:nvSpPr>
        <p:spPr>
          <a:xfrm>
            <a:off x="1327885" y="3665921"/>
            <a:ext cx="6910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灰色圓的半徑是多少？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    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AE69DA3-01F9-815C-5556-8E9D1036B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73" y="3638760"/>
            <a:ext cx="883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85227E3D-24AA-763D-5B26-1AD48AC890E5}"/>
              </a:ext>
            </a:extLst>
          </p:cNvPr>
          <p:cNvGrpSpPr/>
          <p:nvPr/>
        </p:nvGrpSpPr>
        <p:grpSpPr>
          <a:xfrm>
            <a:off x="5946769" y="3529138"/>
            <a:ext cx="586114" cy="887422"/>
            <a:chOff x="5611259" y="5574092"/>
            <a:chExt cx="586114" cy="887422"/>
          </a:xfrm>
        </p:grpSpPr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B7443AA4-85B1-BE80-315D-7C044215C01D}"/>
                </a:ext>
              </a:extLst>
            </p:cNvPr>
            <p:cNvSpPr txBox="1"/>
            <p:nvPr/>
          </p:nvSpPr>
          <p:spPr>
            <a:xfrm>
              <a:off x="5611259" y="5574092"/>
              <a:ext cx="586114" cy="887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ts val="3100"/>
                </a:lnSpc>
              </a:pPr>
              <a:r>
                <a:rPr lang="en-US" altLang="zh-CN" sz="2800" b="0" i="0" strike="noStrike" baseline="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22</a:t>
              </a:r>
            </a:p>
            <a:p>
              <a:pPr algn="ctr">
                <a:lnSpc>
                  <a:spcPts val="3100"/>
                </a:lnSpc>
              </a:pPr>
              <a:r>
                <a:rPr lang="en-US" altLang="zh-TW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7</a:t>
              </a:r>
              <a:endParaRPr lang="en-US" altLang="zh-TW" sz="2800" b="0" i="0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xmlns="" id="{052D6A27-117C-671E-A798-EE01887F9CC4}"/>
                </a:ext>
              </a:extLst>
            </p:cNvPr>
            <p:cNvCxnSpPr/>
            <p:nvPr/>
          </p:nvCxnSpPr>
          <p:spPr bwMode="auto">
            <a:xfrm>
              <a:off x="5656694" y="5998318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444B197E-C3C5-BB82-49C4-E940F3FCBD0C}"/>
              </a:ext>
            </a:extLst>
          </p:cNvPr>
          <p:cNvSpPr/>
          <p:nvPr/>
        </p:nvSpPr>
        <p:spPr bwMode="auto">
          <a:xfrm>
            <a:off x="1364008" y="4295004"/>
            <a:ext cx="7082377" cy="1935501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xmlns="" id="{CD96C447-4E14-BC9D-56BE-D5BB2E437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8137" y="4406713"/>
            <a:ext cx="82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xmlns="" id="{BBDA397C-2DBA-F8DE-D91E-5AC7C71DC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2385" y="5004333"/>
            <a:ext cx="86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43F3A777-98F5-C9F9-1886-A4F7C401A8D3}"/>
              </a:ext>
            </a:extLst>
          </p:cNvPr>
          <p:cNvSpPr txBox="1"/>
          <p:nvPr/>
        </p:nvSpPr>
        <p:spPr>
          <a:xfrm>
            <a:off x="1567313" y="5513570"/>
            <a:ext cx="4142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灰色圓的半徑是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21cm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8811E8EF-7A92-2778-89C1-1A47875559EE}"/>
              </a:ext>
            </a:extLst>
          </p:cNvPr>
          <p:cNvSpPr txBox="1"/>
          <p:nvPr/>
        </p:nvSpPr>
        <p:spPr>
          <a:xfrm>
            <a:off x="1592337" y="5004333"/>
            <a:ext cx="1315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21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EF6BA987-54C0-EA22-B689-874380A95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191" y="4443721"/>
            <a:ext cx="2630224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TW" altLang="en-US" sz="2400" b="0" dirty="0">
                <a:solidFill>
                  <a:srgbClr val="CC00FF"/>
                </a:solidFill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TW" sz="2400" b="0" dirty="0">
                <a:solidFill>
                  <a:srgbClr val="CC00FF"/>
                </a:solidFill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DD35A1BD-784C-E556-F4BF-9D890FBF684C}"/>
              </a:ext>
            </a:extLst>
          </p:cNvPr>
          <p:cNvGrpSpPr/>
          <p:nvPr/>
        </p:nvGrpSpPr>
        <p:grpSpPr>
          <a:xfrm>
            <a:off x="1816277" y="4253527"/>
            <a:ext cx="2163546" cy="887422"/>
            <a:chOff x="2687782" y="3630448"/>
            <a:chExt cx="1691380" cy="887422"/>
          </a:xfrm>
        </p:grpSpPr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xmlns="" id="{9C9C5443-7F72-13C0-33DF-009BEF59132C}"/>
                </a:ext>
              </a:extLst>
            </p:cNvPr>
            <p:cNvGrpSpPr/>
            <p:nvPr/>
          </p:nvGrpSpPr>
          <p:grpSpPr>
            <a:xfrm>
              <a:off x="3397693" y="3630448"/>
              <a:ext cx="586114" cy="887422"/>
              <a:chOff x="5629835" y="5579417"/>
              <a:chExt cx="586114" cy="887422"/>
            </a:xfrm>
          </p:grpSpPr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xmlns="" id="{9A0BCEC7-D7A9-0E78-90AB-F48C0D6B75B8}"/>
                  </a:ext>
                </a:extLst>
              </p:cNvPr>
              <p:cNvSpPr txBox="1"/>
              <p:nvPr/>
            </p:nvSpPr>
            <p:spPr>
              <a:xfrm>
                <a:off x="5629835" y="5579417"/>
                <a:ext cx="586114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100"/>
                  </a:lnSpc>
                </a:pPr>
                <a:r>
                  <a:rPr lang="en-US" altLang="zh-CN" sz="2800" b="0" i="0" strike="noStrike" baseline="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22</a:t>
                </a:r>
              </a:p>
              <a:p>
                <a:pPr algn="ctr">
                  <a:lnSpc>
                    <a:spcPts val="3100"/>
                  </a:lnSpc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7</a:t>
                </a:r>
                <a:endParaRPr lang="en-US" altLang="zh-TW" sz="2800" b="0" i="0" strike="noStrike" baseline="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xmlns="" id="{1A064F25-A5C7-DF6F-EE13-D43592446997}"/>
                  </a:ext>
                </a:extLst>
              </p:cNvPr>
              <p:cNvCxnSpPr/>
              <p:nvPr/>
            </p:nvCxnSpPr>
            <p:spPr bwMode="auto">
              <a:xfrm>
                <a:off x="5656694" y="5998318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34DC4373-813F-415A-4280-04F6444D2B10}"/>
                </a:ext>
              </a:extLst>
            </p:cNvPr>
            <p:cNvSpPr txBox="1"/>
            <p:nvPr/>
          </p:nvSpPr>
          <p:spPr>
            <a:xfrm>
              <a:off x="2687782" y="3785934"/>
              <a:ext cx="16913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132÷      ÷2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861C3169-7D5B-4D73-AC9C-EAED15F5F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390" y="1403698"/>
            <a:ext cx="2075734" cy="2248180"/>
          </a:xfrm>
          <a:prstGeom prst="rect">
            <a:avLst/>
          </a:prstGeom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xmlns="" id="{A8D6BE1A-0AE3-4A47-9321-5BC8BDEF1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6376" y="1976252"/>
            <a:ext cx="740878" cy="1181572"/>
          </a:xfrm>
          <a:prstGeom prst="rect">
            <a:avLst/>
          </a:prstGeom>
        </p:spPr>
      </p:pic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0734044-D3B4-554A-0B52-0300D392E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8767" y="3371829"/>
            <a:ext cx="78908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圖一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B2F37030-8C38-4DB4-9EA7-87555AB53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5765" y="3179421"/>
            <a:ext cx="74087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圖二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3FF496DB-BE45-405F-A65D-D91D6F668899}"/>
              </a:ext>
            </a:extLst>
          </p:cNvPr>
          <p:cNvSpPr/>
          <p:nvPr/>
        </p:nvSpPr>
        <p:spPr bwMode="auto">
          <a:xfrm>
            <a:off x="3058047" y="2211978"/>
            <a:ext cx="599553" cy="32221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EF6BA987-54C0-EA22-B689-874380A95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663" y="1390311"/>
            <a:ext cx="2922882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長方形的長 </a:t>
            </a:r>
            <a:r>
              <a:rPr lang="en-US" altLang="zh-CN" sz="2400" b="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</a:t>
            </a:r>
            <a:r>
              <a:rPr lang="zh-CN" altLang="en-US" sz="2400" b="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周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1" name="椭圆 10"/>
          <p:cNvSpPr/>
          <p:nvPr/>
        </p:nvSpPr>
        <p:spPr bwMode="auto">
          <a:xfrm>
            <a:off x="3051411" y="1420848"/>
            <a:ext cx="640080" cy="640080"/>
          </a:xfrm>
          <a:prstGeom prst="ellips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任意多边形 15"/>
          <p:cNvSpPr/>
          <p:nvPr/>
        </p:nvSpPr>
        <p:spPr bwMode="auto">
          <a:xfrm>
            <a:off x="2352675" y="2057400"/>
            <a:ext cx="2047875" cy="0"/>
          </a:xfrm>
          <a:custGeom>
            <a:avLst/>
            <a:gdLst>
              <a:gd name="connsiteX0" fmla="*/ 0 w 2047875"/>
              <a:gd name="connsiteY0" fmla="*/ 0 h 0"/>
              <a:gd name="connsiteX1" fmla="*/ 2047875 w 20478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47875">
                <a:moveTo>
                  <a:pt x="0" y="0"/>
                </a:moveTo>
                <a:lnTo>
                  <a:pt x="2047875" y="0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371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4" grpId="0"/>
      <p:bldP spid="25" grpId="0"/>
      <p:bldP spid="26" grpId="0" animBg="1"/>
      <p:bldP spid="26" grpId="2" animBg="1"/>
      <p:bldP spid="29" grpId="0" animBg="1"/>
      <p:bldP spid="29" grpId="1" animBg="1"/>
      <p:bldP spid="28" grpId="0" animBg="1"/>
      <p:bldP spid="28" grpId="1" animBg="1"/>
      <p:bldP spid="11" grpId="0" animBg="1"/>
      <p:bldP spid="11" grpId="1" animBg="1"/>
      <p:bldP spid="16" grpId="0" animBg="1"/>
      <p:bldP spid="16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A0A91DCA-3169-4817-A9E0-0DD02E30B45D}"/>
              </a:ext>
            </a:extLst>
          </p:cNvPr>
          <p:cNvSpPr/>
          <p:nvPr/>
        </p:nvSpPr>
        <p:spPr bwMode="auto">
          <a:xfrm>
            <a:off x="5750295" y="3453128"/>
            <a:ext cx="2502000" cy="360000"/>
          </a:xfrm>
          <a:prstGeom prst="rect">
            <a:avLst/>
          </a:prstGeom>
          <a:solidFill>
            <a:srgbClr val="FF93DB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8E64B4F1-3414-4C4A-8361-DFEEE0642535}"/>
              </a:ext>
            </a:extLst>
          </p:cNvPr>
          <p:cNvSpPr/>
          <p:nvPr/>
        </p:nvSpPr>
        <p:spPr bwMode="auto">
          <a:xfrm>
            <a:off x="2190394" y="3879833"/>
            <a:ext cx="762356" cy="360000"/>
          </a:xfrm>
          <a:prstGeom prst="rect">
            <a:avLst/>
          </a:prstGeom>
          <a:solidFill>
            <a:srgbClr val="FF93DB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E40F75F-9F0F-2099-DFEF-48CDE9BE8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16" y="904796"/>
            <a:ext cx="16069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A9553248-4E76-0719-B6D7-8E1513915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737" y="4439244"/>
            <a:ext cx="7334887" cy="1655562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tIns="36000" bIns="360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這個截面是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    </a:t>
            </a:r>
            <a:r>
              <a:rPr lang="en-US" altLang="zh-TW" sz="2800" u="sng" dirty="0">
                <a:ea typeface="標楷體" panose="03000509000000000000" pitchFamily="65" charset="-120"/>
              </a:rPr>
              <a:t>     </a:t>
            </a:r>
            <a:r>
              <a:rPr lang="zh-CN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它的形狀與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底</a:t>
            </a:r>
            <a:endParaRPr lang="en-US" altLang="zh-TW" sz="2800" dirty="0" smtClean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* 相同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/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不同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和大小與底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* 相同 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/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不同</a:t>
            </a:r>
            <a:r>
              <a:rPr lang="zh-CN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800" dirty="0" smtClean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TW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*圈出答案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endParaRPr lang="en-US" altLang="zh-CN" sz="2800" dirty="0">
              <a:ea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A2A6524E-AB8D-2656-49C9-F50D7E635A27}"/>
              </a:ext>
            </a:extLst>
          </p:cNvPr>
          <p:cNvSpPr txBox="1"/>
          <p:nvPr/>
        </p:nvSpPr>
        <p:spPr>
          <a:xfrm>
            <a:off x="3889132" y="4391397"/>
            <a:ext cx="125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五邊形</a:t>
            </a:r>
            <a:endParaRPr lang="en-US" altLang="zh-TW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B85010DB-061C-4A2B-B35C-6B66224D6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48296" y="900902"/>
            <a:ext cx="2200497" cy="1938151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C2B1FC6C-162C-4B9C-A030-212AD7E90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9720" y="2558425"/>
            <a:ext cx="74087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圖三</a:t>
            </a: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xmlns="" id="{F4411B4B-5358-4882-9EF0-9BD5F10528B2}"/>
              </a:ext>
            </a:extLst>
          </p:cNvPr>
          <p:cNvSpPr/>
          <p:nvPr/>
        </p:nvSpPr>
        <p:spPr bwMode="auto">
          <a:xfrm>
            <a:off x="1848840" y="4947276"/>
            <a:ext cx="893605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xmlns="" id="{ACF3A64B-CD68-443C-84B4-54F9523C4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265" y="5445119"/>
            <a:ext cx="7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xmlns="" id="{37BD19E6-0D52-4173-80E1-9C1EE9C43F2C}"/>
              </a:ext>
            </a:extLst>
          </p:cNvPr>
          <p:cNvSpPr/>
          <p:nvPr/>
        </p:nvSpPr>
        <p:spPr bwMode="auto">
          <a:xfrm>
            <a:off x="7001295" y="4947276"/>
            <a:ext cx="893605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1" name="直線接點 7">
            <a:extLst>
              <a:ext uri="{FF2B5EF4-FFF2-40B4-BE49-F238E27FC236}">
                <a16:creationId xmlns:a16="http://schemas.microsoft.com/office/drawing/2014/main" xmlns="" id="{293F4326-7CFF-4144-A98E-B9F306BB9699}"/>
              </a:ext>
            </a:extLst>
          </p:cNvPr>
          <p:cNvCxnSpPr>
            <a:cxnSpLocks/>
          </p:cNvCxnSpPr>
          <p:nvPr/>
        </p:nvCxnSpPr>
        <p:spPr bwMode="auto">
          <a:xfrm>
            <a:off x="3248295" y="3378481"/>
            <a:ext cx="50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2" name="直線接點 7">
            <a:extLst>
              <a:ext uri="{FF2B5EF4-FFF2-40B4-BE49-F238E27FC236}">
                <a16:creationId xmlns:a16="http://schemas.microsoft.com/office/drawing/2014/main" xmlns="" id="{3339870B-D114-450D-B9DA-3ABD81195422}"/>
              </a:ext>
            </a:extLst>
          </p:cNvPr>
          <p:cNvCxnSpPr>
            <a:cxnSpLocks/>
          </p:cNvCxnSpPr>
          <p:nvPr/>
        </p:nvCxnSpPr>
        <p:spPr bwMode="auto">
          <a:xfrm>
            <a:off x="1507152" y="3818264"/>
            <a:ext cx="39319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xmlns="" id="{16E5D0AA-8D92-404A-8363-AF82A688207E}"/>
              </a:ext>
            </a:extLst>
          </p:cNvPr>
          <p:cNvSpPr/>
          <p:nvPr/>
        </p:nvSpPr>
        <p:spPr bwMode="auto">
          <a:xfrm>
            <a:off x="4075952" y="1637553"/>
            <a:ext cx="720000" cy="364203"/>
          </a:xfrm>
          <a:custGeom>
            <a:avLst/>
            <a:gdLst>
              <a:gd name="connsiteX0" fmla="*/ 227106 w 1171388"/>
              <a:gd name="connsiteY0" fmla="*/ 0 h 573741"/>
              <a:gd name="connsiteX1" fmla="*/ 0 w 1171388"/>
              <a:gd name="connsiteY1" fmla="*/ 340659 h 573741"/>
              <a:gd name="connsiteX2" fmla="*/ 585694 w 1171388"/>
              <a:gd name="connsiteY2" fmla="*/ 573741 h 573741"/>
              <a:gd name="connsiteX3" fmla="*/ 1171388 w 1171388"/>
              <a:gd name="connsiteY3" fmla="*/ 334682 h 573741"/>
              <a:gd name="connsiteX4" fmla="*/ 944282 w 1171388"/>
              <a:gd name="connsiteY4" fmla="*/ 5976 h 573741"/>
              <a:gd name="connsiteX5" fmla="*/ 227106 w 1171388"/>
              <a:gd name="connsiteY5" fmla="*/ 0 h 573741"/>
              <a:gd name="connsiteX0" fmla="*/ 227106 w 1171388"/>
              <a:gd name="connsiteY0" fmla="*/ 1 h 567765"/>
              <a:gd name="connsiteX1" fmla="*/ 0 w 1171388"/>
              <a:gd name="connsiteY1" fmla="*/ 334683 h 567765"/>
              <a:gd name="connsiteX2" fmla="*/ 585694 w 1171388"/>
              <a:gd name="connsiteY2" fmla="*/ 567765 h 567765"/>
              <a:gd name="connsiteX3" fmla="*/ 1171388 w 1171388"/>
              <a:gd name="connsiteY3" fmla="*/ 328706 h 567765"/>
              <a:gd name="connsiteX4" fmla="*/ 944282 w 1171388"/>
              <a:gd name="connsiteY4" fmla="*/ 0 h 567765"/>
              <a:gd name="connsiteX5" fmla="*/ 227106 w 1171388"/>
              <a:gd name="connsiteY5" fmla="*/ 1 h 5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388" h="567765">
                <a:moveTo>
                  <a:pt x="227106" y="1"/>
                </a:moveTo>
                <a:lnTo>
                  <a:pt x="0" y="334683"/>
                </a:lnTo>
                <a:lnTo>
                  <a:pt x="585694" y="567765"/>
                </a:lnTo>
                <a:lnTo>
                  <a:pt x="1171388" y="328706"/>
                </a:lnTo>
                <a:lnTo>
                  <a:pt x="944282" y="0"/>
                </a:lnTo>
                <a:lnTo>
                  <a:pt x="227106" y="1"/>
                </a:lnTo>
                <a:close/>
              </a:path>
            </a:pathLst>
          </a:custGeom>
          <a:noFill/>
          <a:ln w="1270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xmlns="" id="{E9854BB2-EC4C-4CAF-90E0-03F06FD99120}"/>
              </a:ext>
            </a:extLst>
          </p:cNvPr>
          <p:cNvSpPr/>
          <p:nvPr/>
        </p:nvSpPr>
        <p:spPr bwMode="auto">
          <a:xfrm>
            <a:off x="3853976" y="972950"/>
            <a:ext cx="1144800" cy="558000"/>
          </a:xfrm>
          <a:custGeom>
            <a:avLst/>
            <a:gdLst>
              <a:gd name="connsiteX0" fmla="*/ 227106 w 1171388"/>
              <a:gd name="connsiteY0" fmla="*/ 0 h 573741"/>
              <a:gd name="connsiteX1" fmla="*/ 0 w 1171388"/>
              <a:gd name="connsiteY1" fmla="*/ 340659 h 573741"/>
              <a:gd name="connsiteX2" fmla="*/ 585694 w 1171388"/>
              <a:gd name="connsiteY2" fmla="*/ 573741 h 573741"/>
              <a:gd name="connsiteX3" fmla="*/ 1171388 w 1171388"/>
              <a:gd name="connsiteY3" fmla="*/ 334682 h 573741"/>
              <a:gd name="connsiteX4" fmla="*/ 944282 w 1171388"/>
              <a:gd name="connsiteY4" fmla="*/ 5976 h 573741"/>
              <a:gd name="connsiteX5" fmla="*/ 227106 w 1171388"/>
              <a:gd name="connsiteY5" fmla="*/ 0 h 573741"/>
              <a:gd name="connsiteX0" fmla="*/ 227106 w 1171388"/>
              <a:gd name="connsiteY0" fmla="*/ 1 h 567765"/>
              <a:gd name="connsiteX1" fmla="*/ 0 w 1171388"/>
              <a:gd name="connsiteY1" fmla="*/ 334683 h 567765"/>
              <a:gd name="connsiteX2" fmla="*/ 585694 w 1171388"/>
              <a:gd name="connsiteY2" fmla="*/ 567765 h 567765"/>
              <a:gd name="connsiteX3" fmla="*/ 1171388 w 1171388"/>
              <a:gd name="connsiteY3" fmla="*/ 328706 h 567765"/>
              <a:gd name="connsiteX4" fmla="*/ 944282 w 1171388"/>
              <a:gd name="connsiteY4" fmla="*/ 0 h 567765"/>
              <a:gd name="connsiteX5" fmla="*/ 227106 w 1171388"/>
              <a:gd name="connsiteY5" fmla="*/ 1 h 567765"/>
              <a:gd name="connsiteX0" fmla="*/ 227106 w 1159374"/>
              <a:gd name="connsiteY0" fmla="*/ 1 h 567765"/>
              <a:gd name="connsiteX1" fmla="*/ 0 w 1159374"/>
              <a:gd name="connsiteY1" fmla="*/ 334683 h 567765"/>
              <a:gd name="connsiteX2" fmla="*/ 585694 w 1159374"/>
              <a:gd name="connsiteY2" fmla="*/ 567765 h 567765"/>
              <a:gd name="connsiteX3" fmla="*/ 1159374 w 1159374"/>
              <a:gd name="connsiteY3" fmla="*/ 328706 h 567765"/>
              <a:gd name="connsiteX4" fmla="*/ 944282 w 1159374"/>
              <a:gd name="connsiteY4" fmla="*/ 0 h 567765"/>
              <a:gd name="connsiteX5" fmla="*/ 227106 w 1159374"/>
              <a:gd name="connsiteY5" fmla="*/ 1 h 5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374" h="567765">
                <a:moveTo>
                  <a:pt x="227106" y="1"/>
                </a:moveTo>
                <a:lnTo>
                  <a:pt x="0" y="334683"/>
                </a:lnTo>
                <a:lnTo>
                  <a:pt x="585694" y="567765"/>
                </a:lnTo>
                <a:lnTo>
                  <a:pt x="1159374" y="328706"/>
                </a:lnTo>
                <a:lnTo>
                  <a:pt x="944282" y="0"/>
                </a:lnTo>
                <a:lnTo>
                  <a:pt x="227106" y="1"/>
                </a:lnTo>
                <a:close/>
              </a:path>
            </a:pathLst>
          </a:custGeom>
          <a:solidFill>
            <a:srgbClr val="FFD65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任意多边形: 形状 23">
            <a:extLst>
              <a:ext uri="{FF2B5EF4-FFF2-40B4-BE49-F238E27FC236}">
                <a16:creationId xmlns:a16="http://schemas.microsoft.com/office/drawing/2014/main" xmlns="" id="{4711A5E5-BC0E-4ABB-B6D9-FB8BC2FC15B1}"/>
              </a:ext>
            </a:extLst>
          </p:cNvPr>
          <p:cNvSpPr/>
          <p:nvPr/>
        </p:nvSpPr>
        <p:spPr bwMode="auto">
          <a:xfrm>
            <a:off x="4078602" y="1638758"/>
            <a:ext cx="720000" cy="352800"/>
          </a:xfrm>
          <a:custGeom>
            <a:avLst/>
            <a:gdLst>
              <a:gd name="connsiteX0" fmla="*/ 227106 w 1171388"/>
              <a:gd name="connsiteY0" fmla="*/ 0 h 573741"/>
              <a:gd name="connsiteX1" fmla="*/ 0 w 1171388"/>
              <a:gd name="connsiteY1" fmla="*/ 340659 h 573741"/>
              <a:gd name="connsiteX2" fmla="*/ 585694 w 1171388"/>
              <a:gd name="connsiteY2" fmla="*/ 573741 h 573741"/>
              <a:gd name="connsiteX3" fmla="*/ 1171388 w 1171388"/>
              <a:gd name="connsiteY3" fmla="*/ 334682 h 573741"/>
              <a:gd name="connsiteX4" fmla="*/ 944282 w 1171388"/>
              <a:gd name="connsiteY4" fmla="*/ 5976 h 573741"/>
              <a:gd name="connsiteX5" fmla="*/ 227106 w 1171388"/>
              <a:gd name="connsiteY5" fmla="*/ 0 h 573741"/>
              <a:gd name="connsiteX0" fmla="*/ 227106 w 1171388"/>
              <a:gd name="connsiteY0" fmla="*/ 1 h 567765"/>
              <a:gd name="connsiteX1" fmla="*/ 0 w 1171388"/>
              <a:gd name="connsiteY1" fmla="*/ 334683 h 567765"/>
              <a:gd name="connsiteX2" fmla="*/ 585694 w 1171388"/>
              <a:gd name="connsiteY2" fmla="*/ 567765 h 567765"/>
              <a:gd name="connsiteX3" fmla="*/ 1171388 w 1171388"/>
              <a:gd name="connsiteY3" fmla="*/ 328706 h 567765"/>
              <a:gd name="connsiteX4" fmla="*/ 944282 w 1171388"/>
              <a:gd name="connsiteY4" fmla="*/ 0 h 567765"/>
              <a:gd name="connsiteX5" fmla="*/ 227106 w 1171388"/>
              <a:gd name="connsiteY5" fmla="*/ 1 h 5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388" h="567765">
                <a:moveTo>
                  <a:pt x="227106" y="1"/>
                </a:moveTo>
                <a:lnTo>
                  <a:pt x="0" y="334683"/>
                </a:lnTo>
                <a:lnTo>
                  <a:pt x="585694" y="567765"/>
                </a:lnTo>
                <a:lnTo>
                  <a:pt x="1171388" y="328706"/>
                </a:lnTo>
                <a:lnTo>
                  <a:pt x="944282" y="0"/>
                </a:lnTo>
                <a:lnTo>
                  <a:pt x="227106" y="1"/>
                </a:lnTo>
                <a:close/>
              </a:path>
            </a:pathLst>
          </a:custGeom>
          <a:solidFill>
            <a:srgbClr val="92D050"/>
          </a:solidFill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4067175" y="962025"/>
            <a:ext cx="361950" cy="1866900"/>
          </a:xfrm>
          <a:custGeom>
            <a:avLst/>
            <a:gdLst>
              <a:gd name="connsiteX0" fmla="*/ 0 w 361950"/>
              <a:gd name="connsiteY0" fmla="*/ 0 h 1866900"/>
              <a:gd name="connsiteX1" fmla="*/ 361950 w 361950"/>
              <a:gd name="connsiteY1" fmla="*/ 186690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950" h="1866900">
                <a:moveTo>
                  <a:pt x="0" y="0"/>
                </a:moveTo>
                <a:lnTo>
                  <a:pt x="361950" y="1866900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>
            <a:off x="4438650" y="971550"/>
            <a:ext cx="333375" cy="1838325"/>
          </a:xfrm>
          <a:custGeom>
            <a:avLst/>
            <a:gdLst>
              <a:gd name="connsiteX0" fmla="*/ 333375 w 333375"/>
              <a:gd name="connsiteY0" fmla="*/ 0 h 1838325"/>
              <a:gd name="connsiteX1" fmla="*/ 0 w 333375"/>
              <a:gd name="connsiteY1" fmla="*/ 18383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3375" h="1838325">
                <a:moveTo>
                  <a:pt x="333375" y="0"/>
                </a:moveTo>
                <a:lnTo>
                  <a:pt x="0" y="1838325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EA808F68-9F83-6C9F-562A-CCDCFB8FB3C4}"/>
              </a:ext>
            </a:extLst>
          </p:cNvPr>
          <p:cNvSpPr txBox="1"/>
          <p:nvPr/>
        </p:nvSpPr>
        <p:spPr>
          <a:xfrm>
            <a:off x="1420352" y="2916481"/>
            <a:ext cx="70705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圖三所示，五角錐被切出一個平行於底的截面。這個截面是什麼形狀？它的形狀和大小是否與底相同？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2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6" grpId="0"/>
      <p:bldP spid="18" grpId="0" animBg="1"/>
      <p:bldP spid="19" grpId="0"/>
      <p:bldP spid="20" grpId="0" animBg="1"/>
      <p:bldP spid="9" grpId="0" animBg="1"/>
      <p:bldP spid="9" grpId="1" animBg="1"/>
      <p:bldP spid="23" grpId="0" animBg="1"/>
      <p:bldP spid="23" grpId="1" animBg="1"/>
      <p:bldP spid="24" grpId="0" animBg="1"/>
      <p:bldP spid="24" grpId="1" animBg="1"/>
      <p:bldP spid="5" grpId="0" animBg="1"/>
      <p:bldP spid="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6800" y="2743200"/>
            <a:ext cx="43200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 dirty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全卷完</a:t>
            </a:r>
            <a:endParaRPr kumimoji="1" lang="en-US" sz="9600" b="1" i="0" u="none" strike="noStrike" kern="10" cap="none" spc="0" normalizeH="0" baseline="0" noProof="0" dirty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A934703A-C833-4103-B04D-F9224F671692}"/>
              </a:ext>
            </a:extLst>
          </p:cNvPr>
          <p:cNvSpPr/>
          <p:nvPr/>
        </p:nvSpPr>
        <p:spPr>
          <a:xfrm>
            <a:off x="6387128" y="1435210"/>
            <a:ext cx="1404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01DEAA65-46B1-4968-9ACB-5FCE80143562}"/>
              </a:ext>
            </a:extLst>
          </p:cNvPr>
          <p:cNvSpPr/>
          <p:nvPr/>
        </p:nvSpPr>
        <p:spPr>
          <a:xfrm>
            <a:off x="833437" y="1435210"/>
            <a:ext cx="1404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C435564D-FC0E-59AE-AC2F-19B639D3DC9F}"/>
              </a:ext>
            </a:extLst>
          </p:cNvPr>
          <p:cNvSpPr/>
          <p:nvPr/>
        </p:nvSpPr>
        <p:spPr>
          <a:xfrm>
            <a:off x="5420920" y="2980321"/>
            <a:ext cx="216000" cy="371884"/>
          </a:xfrm>
          <a:prstGeom prst="rect">
            <a:avLst/>
          </a:prstGeom>
          <a:solidFill>
            <a:srgbClr val="FFCF3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BF008AFA-E29E-0637-E523-B2B13247A469}"/>
              </a:ext>
            </a:extLst>
          </p:cNvPr>
          <p:cNvSpPr/>
          <p:nvPr/>
        </p:nvSpPr>
        <p:spPr>
          <a:xfrm>
            <a:off x="1763910" y="2953237"/>
            <a:ext cx="216000" cy="371884"/>
          </a:xfrm>
          <a:prstGeom prst="rect">
            <a:avLst/>
          </a:prstGeom>
          <a:solidFill>
            <a:srgbClr val="FFCF3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27DC6A16-8B08-C026-FA01-C96EE8C4BE70}"/>
              </a:ext>
            </a:extLst>
          </p:cNvPr>
          <p:cNvSpPr/>
          <p:nvPr/>
        </p:nvSpPr>
        <p:spPr>
          <a:xfrm>
            <a:off x="5392346" y="2457937"/>
            <a:ext cx="216000" cy="371884"/>
          </a:xfrm>
          <a:prstGeom prst="rect">
            <a:avLst/>
          </a:prstGeom>
          <a:solidFill>
            <a:srgbClr val="FFCF3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B9B4AFB3-A6EA-58CA-BD34-92273213B89B}"/>
              </a:ext>
            </a:extLst>
          </p:cNvPr>
          <p:cNvSpPr/>
          <p:nvPr/>
        </p:nvSpPr>
        <p:spPr>
          <a:xfrm>
            <a:off x="1740098" y="2449903"/>
            <a:ext cx="216000" cy="371884"/>
          </a:xfrm>
          <a:prstGeom prst="rect">
            <a:avLst/>
          </a:prstGeom>
          <a:solidFill>
            <a:srgbClr val="FFCF37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AAA286C2-1571-94A2-B72B-4D086AC2DE99}"/>
              </a:ext>
            </a:extLst>
          </p:cNvPr>
          <p:cNvSpPr/>
          <p:nvPr/>
        </p:nvSpPr>
        <p:spPr>
          <a:xfrm>
            <a:off x="909425" y="2958703"/>
            <a:ext cx="360000" cy="360000"/>
          </a:xfrm>
          <a:prstGeom prst="rect">
            <a:avLst/>
          </a:prstGeom>
          <a:solidFill>
            <a:srgbClr val="FF5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27FA0264-94E5-46AD-3AD5-3D96F2F587A4}"/>
              </a:ext>
            </a:extLst>
          </p:cNvPr>
          <p:cNvSpPr/>
          <p:nvPr/>
        </p:nvSpPr>
        <p:spPr>
          <a:xfrm>
            <a:off x="5230420" y="2980321"/>
            <a:ext cx="216000" cy="371884"/>
          </a:xfrm>
          <a:prstGeom prst="rect">
            <a:avLst/>
          </a:prstGeom>
          <a:solidFill>
            <a:srgbClr val="B2FF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E8B6B8BD-CBF1-0C7D-EEF2-07E1B7777EFB}"/>
              </a:ext>
            </a:extLst>
          </p:cNvPr>
          <p:cNvSpPr/>
          <p:nvPr/>
        </p:nvSpPr>
        <p:spPr>
          <a:xfrm>
            <a:off x="1573410" y="2953237"/>
            <a:ext cx="216000" cy="371884"/>
          </a:xfrm>
          <a:prstGeom prst="rect">
            <a:avLst/>
          </a:prstGeom>
          <a:solidFill>
            <a:srgbClr val="B2FF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E8B287CD-EE2E-1A95-8166-D75D127A5B5B}"/>
              </a:ext>
            </a:extLst>
          </p:cNvPr>
          <p:cNvSpPr/>
          <p:nvPr/>
        </p:nvSpPr>
        <p:spPr>
          <a:xfrm>
            <a:off x="5201846" y="2457937"/>
            <a:ext cx="216000" cy="371884"/>
          </a:xfrm>
          <a:prstGeom prst="rect">
            <a:avLst/>
          </a:prstGeom>
          <a:solidFill>
            <a:srgbClr val="B2FF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83C2BA24-115A-2CAC-4FF0-28066CCE0C22}"/>
              </a:ext>
            </a:extLst>
          </p:cNvPr>
          <p:cNvSpPr/>
          <p:nvPr/>
        </p:nvSpPr>
        <p:spPr>
          <a:xfrm>
            <a:off x="1549598" y="2449903"/>
            <a:ext cx="216000" cy="371884"/>
          </a:xfrm>
          <a:prstGeom prst="rect">
            <a:avLst/>
          </a:prstGeom>
          <a:solidFill>
            <a:srgbClr val="B2FF8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A3D65A08-C80A-78DB-59F5-CA838A597DAD}"/>
              </a:ext>
            </a:extLst>
          </p:cNvPr>
          <p:cNvSpPr/>
          <p:nvPr/>
        </p:nvSpPr>
        <p:spPr>
          <a:xfrm>
            <a:off x="872626" y="5046119"/>
            <a:ext cx="5185274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120420E-0BE1-700D-B1E4-DF744B9226E1}"/>
              </a:ext>
            </a:extLst>
          </p:cNvPr>
          <p:cNvSpPr txBox="1"/>
          <p:nvPr/>
        </p:nvSpPr>
        <p:spPr>
          <a:xfrm>
            <a:off x="795337" y="904796"/>
            <a:ext cx="754856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某網店的會員人數取近似值至十萬位後為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300 000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，以及取近似值至萬位後為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250 000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以下哪一項可能是該網店的會員人數？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6AFB3176-E1B3-EB6D-4F66-243FC675FEFD}"/>
              </a:ext>
            </a:extLst>
          </p:cNvPr>
          <p:cNvSpPr txBox="1"/>
          <p:nvPr/>
        </p:nvSpPr>
        <p:spPr>
          <a:xfrm>
            <a:off x="833437" y="2381171"/>
            <a:ext cx="605313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260 800			B. 257 900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254 600			D. 248 500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B8A21056-EA1A-943D-52D6-3A0C7F4B1284}"/>
              </a:ext>
            </a:extLst>
          </p:cNvPr>
          <p:cNvSpPr txBox="1"/>
          <p:nvPr/>
        </p:nvSpPr>
        <p:spPr>
          <a:xfrm>
            <a:off x="842961" y="4160489"/>
            <a:ext cx="2847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        30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A75442D5-2F14-6969-E29F-A98AE8A8FAC4}"/>
              </a:ext>
            </a:extLst>
          </p:cNvPr>
          <p:cNvSpPr txBox="1"/>
          <p:nvPr/>
        </p:nvSpPr>
        <p:spPr>
          <a:xfrm>
            <a:off x="842962" y="4584345"/>
            <a:ext cx="284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        30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62F2B8B2-18D3-51A7-9BC4-FF246050D750}"/>
              </a:ext>
            </a:extLst>
          </p:cNvPr>
          <p:cNvSpPr txBox="1"/>
          <p:nvPr/>
        </p:nvSpPr>
        <p:spPr>
          <a:xfrm>
            <a:off x="842962" y="5008201"/>
            <a:ext cx="267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        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300 000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2E633F44-3C12-95C2-CA61-4A9EEDB65209}"/>
              </a:ext>
            </a:extLst>
          </p:cNvPr>
          <p:cNvSpPr txBox="1"/>
          <p:nvPr/>
        </p:nvSpPr>
        <p:spPr>
          <a:xfrm>
            <a:off x="842961" y="5432056"/>
            <a:ext cx="267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        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200 000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3704A20E-2990-9271-3E1B-3951F872060D}"/>
              </a:ext>
            </a:extLst>
          </p:cNvPr>
          <p:cNvSpPr txBox="1"/>
          <p:nvPr/>
        </p:nvSpPr>
        <p:spPr>
          <a:xfrm>
            <a:off x="778867" y="3326796"/>
            <a:ext cx="610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先分別將各選項取近似值至十萬位和萬位。</a:t>
            </a:r>
            <a:endParaRPr lang="en-US" altLang="zh-TW" sz="2400" b="0" i="0" u="none" strike="noStrike" baseline="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:a16="http://schemas.microsoft.com/office/drawing/2014/main" xmlns="" id="{A74ECC5B-19BE-C14F-8960-2F5705584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0094" y="288506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B16D4F51-6C6E-2706-B340-C0BCADFB4EDB}"/>
              </a:ext>
            </a:extLst>
          </p:cNvPr>
          <p:cNvCxnSpPr/>
          <p:nvPr/>
        </p:nvCxnSpPr>
        <p:spPr>
          <a:xfrm>
            <a:off x="3744445" y="1370132"/>
            <a:ext cx="280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xmlns="" id="{16E867A4-74C1-1D2F-C9CC-62BF581B4B88}"/>
              </a:ext>
            </a:extLst>
          </p:cNvPr>
          <p:cNvCxnSpPr>
            <a:cxnSpLocks/>
          </p:cNvCxnSpPr>
          <p:nvPr/>
        </p:nvCxnSpPr>
        <p:spPr>
          <a:xfrm>
            <a:off x="3277392" y="1849670"/>
            <a:ext cx="2456658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B5B5486F-210D-DEE8-4E1D-6CD63F773A52}"/>
              </a:ext>
            </a:extLst>
          </p:cNvPr>
          <p:cNvSpPr txBox="1"/>
          <p:nvPr/>
        </p:nvSpPr>
        <p:spPr>
          <a:xfrm>
            <a:off x="1310884" y="3726999"/>
            <a:ext cx="2847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取近似值至</a:t>
            </a:r>
            <a:r>
              <a:rPr lang="zh-CN" altLang="en-US" sz="24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十萬位</a:t>
            </a:r>
            <a:endParaRPr lang="en-US" altLang="zh-TW" sz="2400" b="0" i="0" u="none" strike="noStrike" baseline="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24A09AE4-96FF-6C5D-0716-2CE7B8FB519E}"/>
              </a:ext>
            </a:extLst>
          </p:cNvPr>
          <p:cNvSpPr txBox="1"/>
          <p:nvPr/>
        </p:nvSpPr>
        <p:spPr>
          <a:xfrm>
            <a:off x="4331506" y="3726999"/>
            <a:ext cx="247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取近似值至</a:t>
            </a:r>
            <a:r>
              <a:rPr lang="zh-CN" altLang="en-US" sz="2400" dirty="0">
                <a:solidFill>
                  <a:srgbClr val="FF9933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萬位</a:t>
            </a:r>
            <a:endParaRPr lang="en-US" altLang="zh-TW" sz="2400" b="0" i="0" u="none" strike="noStrike" baseline="0" dirty="0">
              <a:solidFill>
                <a:srgbClr val="FF9933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3CBE7678-8D73-8A90-2BBF-0BF029D0CFEB}"/>
              </a:ext>
            </a:extLst>
          </p:cNvPr>
          <p:cNvSpPr txBox="1"/>
          <p:nvPr/>
        </p:nvSpPr>
        <p:spPr>
          <a:xfrm>
            <a:off x="4835561" y="4160489"/>
            <a:ext cx="146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26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E0C8D6B5-DDED-6A26-94B9-9387621795F2}"/>
              </a:ext>
            </a:extLst>
          </p:cNvPr>
          <p:cNvSpPr txBox="1"/>
          <p:nvPr/>
        </p:nvSpPr>
        <p:spPr>
          <a:xfrm>
            <a:off x="4835561" y="4584345"/>
            <a:ext cx="146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26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9885C711-D699-9966-2076-251CDDD3B559}"/>
              </a:ext>
            </a:extLst>
          </p:cNvPr>
          <p:cNvSpPr txBox="1"/>
          <p:nvPr/>
        </p:nvSpPr>
        <p:spPr>
          <a:xfrm>
            <a:off x="4835561" y="5008201"/>
            <a:ext cx="146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02613A4B-353A-62CA-4F01-A0774DA99344}"/>
              </a:ext>
            </a:extLst>
          </p:cNvPr>
          <p:cNvSpPr txBox="1"/>
          <p:nvPr/>
        </p:nvSpPr>
        <p:spPr>
          <a:xfrm>
            <a:off x="4835561" y="5432056"/>
            <a:ext cx="146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TW" sz="24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4" grpId="0" animBg="1"/>
      <p:bldP spid="34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18" grpId="0" animBg="1"/>
      <p:bldP spid="18" grpId="1" animBg="1"/>
      <p:bldP spid="29" grpId="0" animBg="1"/>
      <p:bldP spid="28" grpId="0" animBg="1"/>
      <p:bldP spid="28" grpId="1" animBg="1"/>
      <p:bldP spid="26" grpId="0" animBg="1"/>
      <p:bldP spid="26" grpId="1" animBg="1"/>
      <p:bldP spid="24" grpId="0" animBg="1"/>
      <p:bldP spid="24" grpId="1" animBg="1"/>
      <p:bldP spid="22" grpId="0" animBg="1"/>
      <p:bldP spid="22" grpId="1" animBg="1"/>
      <p:bldP spid="9" grpId="0" animBg="1"/>
      <p:bldP spid="9" grpId="1" animBg="1"/>
      <p:bldP spid="13" grpId="0"/>
      <p:bldP spid="13" grpId="1"/>
      <p:bldP spid="15" grpId="0"/>
      <p:bldP spid="15" grpId="1"/>
      <p:bldP spid="17" grpId="0"/>
      <p:bldP spid="17" grpId="1"/>
      <p:bldP spid="19" grpId="0"/>
      <p:bldP spid="19" grpId="1"/>
      <p:bldP spid="21" grpId="0"/>
      <p:bldP spid="21" grpId="1"/>
      <p:bldP spid="30" grpId="0"/>
      <p:bldP spid="4" grpId="0"/>
      <p:bldP spid="4" grpId="1"/>
      <p:bldP spid="6" grpId="0"/>
      <p:bldP spid="6" grpId="1"/>
      <p:bldP spid="10" grpId="0"/>
      <p:bldP spid="10" grpId="1"/>
      <p:bldP spid="20" grpId="0"/>
      <p:bldP spid="20" grpId="1"/>
      <p:bldP spid="23" grpId="0"/>
      <p:bldP spid="23" grpId="1"/>
      <p:bldP spid="25" grpId="0"/>
      <p:bldP spid="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C947D870-C2AA-104E-A0BD-301599933A3F}"/>
              </a:ext>
            </a:extLst>
          </p:cNvPr>
          <p:cNvSpPr/>
          <p:nvPr/>
        </p:nvSpPr>
        <p:spPr bwMode="auto">
          <a:xfrm>
            <a:off x="1290275" y="2461866"/>
            <a:ext cx="752475" cy="422255"/>
          </a:xfrm>
          <a:prstGeom prst="rect">
            <a:avLst/>
          </a:pr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B47F9407-F6AF-8F84-8C8C-000444E6D83D}"/>
              </a:ext>
            </a:extLst>
          </p:cNvPr>
          <p:cNvSpPr/>
          <p:nvPr/>
        </p:nvSpPr>
        <p:spPr bwMode="auto">
          <a:xfrm>
            <a:off x="3838575" y="4618375"/>
            <a:ext cx="752475" cy="422255"/>
          </a:xfrm>
          <a:prstGeom prst="rect">
            <a:avLst/>
          </a:pr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F9056F8-04EB-42D5-FB2B-ADCA3C3C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248182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TextBox 27">
            <a:extLst>
              <a:ext uri="{FF2B5EF4-FFF2-40B4-BE49-F238E27FC236}">
                <a16:creationId xmlns:a16="http://schemas.microsoft.com/office/drawing/2014/main" xmlns="" id="{230646D3-1FFB-713E-13EE-87C1C2FFA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957" y="241927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5F3FC84A-D2A5-BEC4-C15A-5E6ACE74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393084BD-8F35-C4BD-A259-09676FDD4D61}"/>
              </a:ext>
            </a:extLst>
          </p:cNvPr>
          <p:cNvSpPr txBox="1"/>
          <p:nvPr/>
        </p:nvSpPr>
        <p:spPr>
          <a:xfrm>
            <a:off x="795336" y="904796"/>
            <a:ext cx="705326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的所有因數是：</a:t>
            </a: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1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23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以下哪一個是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DB64F8BE-99CB-2DC8-942F-EB9D7ED001A5}"/>
              </a:ext>
            </a:extLst>
          </p:cNvPr>
          <p:cNvSpPr txBox="1"/>
          <p:nvPr/>
        </p:nvSpPr>
        <p:spPr>
          <a:xfrm>
            <a:off x="833437" y="2409746"/>
            <a:ext cx="5319713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230			B. 125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92				D. 46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DF67BBED-4DF2-5652-AC75-178DF5F08B50}"/>
              </a:ext>
            </a:extLst>
          </p:cNvPr>
          <p:cNvSpPr txBox="1"/>
          <p:nvPr/>
        </p:nvSpPr>
        <p:spPr>
          <a:xfrm>
            <a:off x="901700" y="3512880"/>
            <a:ext cx="2412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 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5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4D9F5955-DEF8-2C84-C1AB-5E3374ED8669}"/>
              </a:ext>
            </a:extLst>
          </p:cNvPr>
          <p:cNvSpPr txBox="1"/>
          <p:nvPr/>
        </p:nvSpPr>
        <p:spPr>
          <a:xfrm>
            <a:off x="1381126" y="4036100"/>
            <a:ext cx="1735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1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G 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115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xmlns="" id="{8FF9FEF1-9CFD-6343-D1E9-64EC6D1A3BA5}"/>
              </a:ext>
            </a:extLst>
          </p:cNvPr>
          <p:cNvCxnSpPr>
            <a:cxnSpLocks/>
          </p:cNvCxnSpPr>
          <p:nvPr/>
        </p:nvCxnSpPr>
        <p:spPr bwMode="auto">
          <a:xfrm>
            <a:off x="889795" y="1380391"/>
            <a:ext cx="259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xmlns="" id="{75F8DDA4-A659-FB0C-322C-4D4624E7263B}"/>
              </a:ext>
            </a:extLst>
          </p:cNvPr>
          <p:cNvCxnSpPr>
            <a:cxnSpLocks/>
          </p:cNvCxnSpPr>
          <p:nvPr/>
        </p:nvCxnSpPr>
        <p:spPr bwMode="auto">
          <a:xfrm>
            <a:off x="3613945" y="1818541"/>
            <a:ext cx="21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xmlns="" id="{4C1A79A7-BDF5-EAB3-71E0-44B8C9B06AD9}"/>
              </a:ext>
            </a:extLst>
          </p:cNvPr>
          <p:cNvSpPr txBox="1"/>
          <p:nvPr/>
        </p:nvSpPr>
        <p:spPr>
          <a:xfrm>
            <a:off x="901700" y="4571405"/>
            <a:ext cx="6916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115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的倍數是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115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230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345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460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……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xmlns="" id="{C5BCCCAE-BD08-F425-70B2-65026018516B}"/>
              </a:ext>
            </a:extLst>
          </p:cNvPr>
          <p:cNvCxnSpPr>
            <a:cxnSpLocks/>
          </p:cNvCxnSpPr>
          <p:nvPr/>
        </p:nvCxnSpPr>
        <p:spPr bwMode="auto">
          <a:xfrm>
            <a:off x="3034237" y="2319110"/>
            <a:ext cx="133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2" grpId="0" animBg="1"/>
      <p:bldP spid="52" grpId="1" animBg="1"/>
      <p:bldP spid="2" grpId="0" animBg="1"/>
      <p:bldP spid="5" grpId="0"/>
      <p:bldP spid="16" grpId="0"/>
      <p:bldP spid="16" grpId="1"/>
      <p:bldP spid="31" grpId="0"/>
      <p:bldP spid="31" grpId="1"/>
      <p:bldP spid="50" grpId="0"/>
      <p:bldP spid="5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12BC23E1-164D-4470-AF45-BF3B38DD1037}"/>
              </a:ext>
            </a:extLst>
          </p:cNvPr>
          <p:cNvSpPr/>
          <p:nvPr/>
        </p:nvSpPr>
        <p:spPr>
          <a:xfrm>
            <a:off x="4236122" y="3676412"/>
            <a:ext cx="2637118" cy="706375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17C8E7D1-A08D-4539-A4B6-1318629C4F3F}"/>
              </a:ext>
            </a:extLst>
          </p:cNvPr>
          <p:cNvSpPr/>
          <p:nvPr/>
        </p:nvSpPr>
        <p:spPr>
          <a:xfrm>
            <a:off x="3396090" y="5383710"/>
            <a:ext cx="1260000" cy="432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987F5C72-D4DF-BF2E-234D-71568238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21325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283D954-DD1D-0245-6F34-67B7129EF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7F2B57B8-1F97-DC97-664D-941903349EF6}"/>
              </a:ext>
            </a:extLst>
          </p:cNvPr>
          <p:cNvSpPr txBox="1"/>
          <p:nvPr/>
        </p:nvSpPr>
        <p:spPr>
          <a:xfrm>
            <a:off x="766762" y="904796"/>
            <a:ext cx="81105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若把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化為百分數，該百分數會介乎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56%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66%</a:t>
            </a:r>
          </a:p>
          <a:p>
            <a:pPr algn="l"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之間。下列哪一個數可能是</a:t>
            </a:r>
            <a:r>
              <a:rPr lang="en-US" altLang="zh-TW" sz="2800" b="0" i="1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的值？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C428E25F-374D-0869-2DCD-205CD96300AA}"/>
              </a:ext>
            </a:extLst>
          </p:cNvPr>
          <p:cNvSpPr txBox="1"/>
          <p:nvPr/>
        </p:nvSpPr>
        <p:spPr>
          <a:xfrm>
            <a:off x="785812" y="2060417"/>
            <a:ext cx="536733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7				B.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endParaRPr lang="en-US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		D. 13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301FB5A2-5F51-CFFC-3AB2-CE09D23D6E24}"/>
              </a:ext>
            </a:extLst>
          </p:cNvPr>
          <p:cNvGrpSpPr/>
          <p:nvPr/>
        </p:nvGrpSpPr>
        <p:grpSpPr>
          <a:xfrm>
            <a:off x="1436689" y="760795"/>
            <a:ext cx="735011" cy="887422"/>
            <a:chOff x="1998664" y="2266876"/>
            <a:chExt cx="735011" cy="887422"/>
          </a:xfrm>
        </p:grpSpPr>
        <p:sp>
          <p:nvSpPr>
            <p:cNvPr id="2" name="Rectangle 4">
              <a:extLst>
                <a:ext uri="{FF2B5EF4-FFF2-40B4-BE49-F238E27FC236}">
                  <a16:creationId xmlns:a16="http://schemas.microsoft.com/office/drawing/2014/main" xmlns="" id="{F45184A8-550F-FBF8-5B4A-D1A8C70EB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664" y="2266876"/>
              <a:ext cx="735011" cy="88742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i="1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M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16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099ED9B0-DE57-6EF6-1D99-8FD7BF835138}"/>
                </a:ext>
              </a:extLst>
            </p:cNvPr>
            <p:cNvCxnSpPr/>
            <p:nvPr/>
          </p:nvCxnSpPr>
          <p:spPr bwMode="auto">
            <a:xfrm>
              <a:off x="2143125" y="2695575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0" name="TextBox 27">
            <a:extLst>
              <a:ext uri="{FF2B5EF4-FFF2-40B4-BE49-F238E27FC236}">
                <a16:creationId xmlns:a16="http://schemas.microsoft.com/office/drawing/2014/main" xmlns="" id="{35E5C07C-946E-206D-CA7C-7F642DECC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4463" y="207538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95115CE8-2D95-8250-EAF3-C82A3F5F13C3}"/>
              </a:ext>
            </a:extLst>
          </p:cNvPr>
          <p:cNvCxnSpPr/>
          <p:nvPr/>
        </p:nvCxnSpPr>
        <p:spPr bwMode="auto">
          <a:xfrm>
            <a:off x="6000750" y="1380391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xmlns="" id="{F330AE40-67D1-A8D3-58F8-FEF50936ABDC}"/>
              </a:ext>
            </a:extLst>
          </p:cNvPr>
          <p:cNvCxnSpPr>
            <a:cxnSpLocks/>
          </p:cNvCxnSpPr>
          <p:nvPr/>
        </p:nvCxnSpPr>
        <p:spPr bwMode="auto">
          <a:xfrm>
            <a:off x="851695" y="1973958"/>
            <a:ext cx="72945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2F66E6ED-3F30-2E41-073E-0876B4ACD9FE}"/>
              </a:ext>
            </a:extLst>
          </p:cNvPr>
          <p:cNvSpPr txBox="1"/>
          <p:nvPr/>
        </p:nvSpPr>
        <p:spPr>
          <a:xfrm>
            <a:off x="707390" y="3051215"/>
            <a:ext cx="771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把各選項代入分數，化爲百分數後再比較大小。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2BB82C17-F4AB-994B-081E-2694FB2FE232}"/>
              </a:ext>
            </a:extLst>
          </p:cNvPr>
          <p:cNvGrpSpPr/>
          <p:nvPr/>
        </p:nvGrpSpPr>
        <p:grpSpPr>
          <a:xfrm>
            <a:off x="785021" y="3605242"/>
            <a:ext cx="1146174" cy="887422"/>
            <a:chOff x="845981" y="3955762"/>
            <a:chExt cx="1146174" cy="887422"/>
          </a:xfrm>
        </p:grpSpPr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xmlns="" id="{398CA124-6C5A-8BBB-7EE8-D27489234EA3}"/>
                </a:ext>
              </a:extLst>
            </p:cNvPr>
            <p:cNvGrpSpPr/>
            <p:nvPr/>
          </p:nvGrpSpPr>
          <p:grpSpPr>
            <a:xfrm>
              <a:off x="1257144" y="3955762"/>
              <a:ext cx="735011" cy="887422"/>
              <a:chOff x="1998664" y="2266876"/>
              <a:chExt cx="735011" cy="887422"/>
            </a:xfrm>
          </p:grpSpPr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xmlns="" id="{156B2FDC-9D46-A89B-3751-888013EC58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66876"/>
                <a:ext cx="735011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16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直線接點 17">
                <a:extLst>
                  <a:ext uri="{FF2B5EF4-FFF2-40B4-BE49-F238E27FC236}">
                    <a16:creationId xmlns:a16="http://schemas.microsoft.com/office/drawing/2014/main" xmlns="" id="{0AB27D98-78FE-1703-C564-E8693A9275F4}"/>
                  </a:ext>
                </a:extLst>
              </p:cNvPr>
              <p:cNvCxnSpPr/>
              <p:nvPr/>
            </p:nvCxnSpPr>
            <p:spPr bwMode="auto">
              <a:xfrm>
                <a:off x="2152650" y="2695575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DD8F3290-54E2-B612-BCD4-9EAAC7E22B32}"/>
                </a:ext>
              </a:extLst>
            </p:cNvPr>
            <p:cNvSpPr txBox="1"/>
            <p:nvPr/>
          </p:nvSpPr>
          <p:spPr>
            <a:xfrm>
              <a:off x="845981" y="4137863"/>
              <a:ext cx="8223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A.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D5AF3FD5-F1E0-FDB1-860A-0FE67A270D1F}"/>
              </a:ext>
            </a:extLst>
          </p:cNvPr>
          <p:cNvSpPr txBox="1"/>
          <p:nvPr/>
        </p:nvSpPr>
        <p:spPr>
          <a:xfrm>
            <a:off x="1805784" y="3787343"/>
            <a:ext cx="1821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43.75%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470073D2-DE36-6C75-FF28-8A019D774B71}"/>
              </a:ext>
            </a:extLst>
          </p:cNvPr>
          <p:cNvGrpSpPr/>
          <p:nvPr/>
        </p:nvGrpSpPr>
        <p:grpSpPr>
          <a:xfrm>
            <a:off x="4187984" y="3599812"/>
            <a:ext cx="1146174" cy="887422"/>
            <a:chOff x="858166" y="4773205"/>
            <a:chExt cx="1146174" cy="887422"/>
          </a:xfrm>
        </p:grpSpPr>
        <p:grpSp>
          <p:nvGrpSpPr>
            <p:cNvPr id="22" name="群組 21">
              <a:extLst>
                <a:ext uri="{FF2B5EF4-FFF2-40B4-BE49-F238E27FC236}">
                  <a16:creationId xmlns:a16="http://schemas.microsoft.com/office/drawing/2014/main" xmlns="" id="{402AF7C6-197E-7D22-576B-A32FF3D06497}"/>
                </a:ext>
              </a:extLst>
            </p:cNvPr>
            <p:cNvGrpSpPr/>
            <p:nvPr/>
          </p:nvGrpSpPr>
          <p:grpSpPr>
            <a:xfrm>
              <a:off x="1269329" y="4773205"/>
              <a:ext cx="735011" cy="887422"/>
              <a:chOff x="1998664" y="2266876"/>
              <a:chExt cx="735011" cy="887422"/>
            </a:xfrm>
          </p:grpSpPr>
          <p:sp>
            <p:nvSpPr>
              <p:cNvPr id="23" name="Rectangle 4">
                <a:extLst>
                  <a:ext uri="{FF2B5EF4-FFF2-40B4-BE49-F238E27FC236}">
                    <a16:creationId xmlns:a16="http://schemas.microsoft.com/office/drawing/2014/main" xmlns="" id="{FA18C947-CA37-E898-320C-2F7C10A7C2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66876"/>
                <a:ext cx="735011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9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16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xmlns="" id="{A4C1CD40-7F4B-787F-4497-CC911D27B1F2}"/>
                  </a:ext>
                </a:extLst>
              </p:cNvPr>
              <p:cNvCxnSpPr/>
              <p:nvPr/>
            </p:nvCxnSpPr>
            <p:spPr bwMode="auto">
              <a:xfrm>
                <a:off x="2152650" y="2695575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xmlns="" id="{1A9ED6E4-4652-E113-C1F5-36E064EB6386}"/>
                </a:ext>
              </a:extLst>
            </p:cNvPr>
            <p:cNvSpPr txBox="1"/>
            <p:nvPr/>
          </p:nvSpPr>
          <p:spPr>
            <a:xfrm>
              <a:off x="858166" y="4955306"/>
              <a:ext cx="8223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B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.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094A7D78-631C-E417-2521-87105777D30F}"/>
              </a:ext>
            </a:extLst>
          </p:cNvPr>
          <p:cNvSpPr txBox="1"/>
          <p:nvPr/>
        </p:nvSpPr>
        <p:spPr>
          <a:xfrm>
            <a:off x="5250520" y="3777364"/>
            <a:ext cx="1809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56.25%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714F95D6-CB2F-2A5F-C3F2-BE79291339E0}"/>
              </a:ext>
            </a:extLst>
          </p:cNvPr>
          <p:cNvGrpSpPr/>
          <p:nvPr/>
        </p:nvGrpSpPr>
        <p:grpSpPr>
          <a:xfrm>
            <a:off x="757518" y="4438387"/>
            <a:ext cx="1146174" cy="887422"/>
            <a:chOff x="2015769" y="2450158"/>
            <a:chExt cx="1146174" cy="887422"/>
          </a:xfrm>
        </p:grpSpPr>
        <p:grpSp>
          <p:nvGrpSpPr>
            <p:cNvPr id="32" name="群組 31">
              <a:extLst>
                <a:ext uri="{FF2B5EF4-FFF2-40B4-BE49-F238E27FC236}">
                  <a16:creationId xmlns:a16="http://schemas.microsoft.com/office/drawing/2014/main" xmlns="" id="{F3D3EF67-20A8-DF1D-E1A6-D935F93D9531}"/>
                </a:ext>
              </a:extLst>
            </p:cNvPr>
            <p:cNvGrpSpPr/>
            <p:nvPr/>
          </p:nvGrpSpPr>
          <p:grpSpPr>
            <a:xfrm>
              <a:off x="2426932" y="2450158"/>
              <a:ext cx="735011" cy="887422"/>
              <a:chOff x="1998664" y="2266876"/>
              <a:chExt cx="735011" cy="887422"/>
            </a:xfrm>
          </p:grpSpPr>
          <p:sp>
            <p:nvSpPr>
              <p:cNvPr id="33" name="Rectangle 4">
                <a:extLst>
                  <a:ext uri="{FF2B5EF4-FFF2-40B4-BE49-F238E27FC236}">
                    <a16:creationId xmlns:a16="http://schemas.microsoft.com/office/drawing/2014/main" xmlns="" id="{9A027AB9-5E20-880B-D523-385C3EA372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66876"/>
                <a:ext cx="735011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16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xmlns="" id="{428006CD-5F34-BA21-28F9-7714CD184075}"/>
                  </a:ext>
                </a:extLst>
              </p:cNvPr>
              <p:cNvCxnSpPr/>
              <p:nvPr/>
            </p:nvCxnSpPr>
            <p:spPr bwMode="auto">
              <a:xfrm>
                <a:off x="2152650" y="2695575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5" name="文字方塊 34">
              <a:extLst>
                <a:ext uri="{FF2B5EF4-FFF2-40B4-BE49-F238E27FC236}">
                  <a16:creationId xmlns:a16="http://schemas.microsoft.com/office/drawing/2014/main" xmlns="" id="{8578FD97-E637-D93D-9145-6BEB005A0C52}"/>
                </a:ext>
              </a:extLst>
            </p:cNvPr>
            <p:cNvSpPr txBox="1"/>
            <p:nvPr/>
          </p:nvSpPr>
          <p:spPr>
            <a:xfrm>
              <a:off x="2015769" y="2632259"/>
              <a:ext cx="8223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C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.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03375EC6-9837-C51A-7CCD-6B5003BBE8C0}"/>
              </a:ext>
            </a:extLst>
          </p:cNvPr>
          <p:cNvSpPr txBox="1"/>
          <p:nvPr/>
        </p:nvSpPr>
        <p:spPr>
          <a:xfrm>
            <a:off x="1805784" y="4638560"/>
            <a:ext cx="1764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68.75%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4C70DD51-5909-0B93-9EDA-479695942459}"/>
              </a:ext>
            </a:extLst>
          </p:cNvPr>
          <p:cNvGrpSpPr/>
          <p:nvPr/>
        </p:nvGrpSpPr>
        <p:grpSpPr>
          <a:xfrm>
            <a:off x="4175368" y="4432472"/>
            <a:ext cx="1146174" cy="887422"/>
            <a:chOff x="2027954" y="3267601"/>
            <a:chExt cx="1146174" cy="887422"/>
          </a:xfrm>
        </p:grpSpPr>
        <p:grpSp>
          <p:nvGrpSpPr>
            <p:cNvPr id="38" name="群組 37">
              <a:extLst>
                <a:ext uri="{FF2B5EF4-FFF2-40B4-BE49-F238E27FC236}">
                  <a16:creationId xmlns:a16="http://schemas.microsoft.com/office/drawing/2014/main" xmlns="" id="{8FE29CE9-9925-92D4-A185-CF9FF7715926}"/>
                </a:ext>
              </a:extLst>
            </p:cNvPr>
            <p:cNvGrpSpPr/>
            <p:nvPr/>
          </p:nvGrpSpPr>
          <p:grpSpPr>
            <a:xfrm>
              <a:off x="2439117" y="3267601"/>
              <a:ext cx="735011" cy="887422"/>
              <a:chOff x="1998664" y="2266876"/>
              <a:chExt cx="735011" cy="887422"/>
            </a:xfrm>
          </p:grpSpPr>
          <p:sp>
            <p:nvSpPr>
              <p:cNvPr id="39" name="Rectangle 4">
                <a:extLst>
                  <a:ext uri="{FF2B5EF4-FFF2-40B4-BE49-F238E27FC236}">
                    <a16:creationId xmlns:a16="http://schemas.microsoft.com/office/drawing/2014/main" xmlns="" id="{627F4899-873C-F0AF-36AB-0CF9C5BB6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8664" y="2266876"/>
                <a:ext cx="735011" cy="88742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1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16</a:t>
                </a:r>
                <a:endParaRPr kumimoji="1" lang="zh-CN" altLang="en-US" sz="2800" b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0" name="直線接點 39">
                <a:extLst>
                  <a:ext uri="{FF2B5EF4-FFF2-40B4-BE49-F238E27FC236}">
                    <a16:creationId xmlns:a16="http://schemas.microsoft.com/office/drawing/2014/main" xmlns="" id="{E3F82DA0-1326-E3F3-B343-FFA2091BEF74}"/>
                  </a:ext>
                </a:extLst>
              </p:cNvPr>
              <p:cNvCxnSpPr/>
              <p:nvPr/>
            </p:nvCxnSpPr>
            <p:spPr bwMode="auto">
              <a:xfrm>
                <a:off x="2152650" y="2695575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xmlns="" id="{80CF99AF-BCBB-FDA0-F711-F20C90F0EFFE}"/>
                </a:ext>
              </a:extLst>
            </p:cNvPr>
            <p:cNvSpPr txBox="1"/>
            <p:nvPr/>
          </p:nvSpPr>
          <p:spPr>
            <a:xfrm>
              <a:off x="2027954" y="3449702"/>
              <a:ext cx="8223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D</a:t>
              </a:r>
              <a:r>
                <a:rPr lang="en-US" altLang="zh-CN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.</a:t>
              </a:r>
              <a:endPara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xmlns="" id="{A988DF2E-6A7A-D0D1-B0A8-2D0CDA9BB599}"/>
              </a:ext>
            </a:extLst>
          </p:cNvPr>
          <p:cNvSpPr txBox="1"/>
          <p:nvPr/>
        </p:nvSpPr>
        <p:spPr>
          <a:xfrm>
            <a:off x="5267508" y="4599561"/>
            <a:ext cx="1761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81.25%</a:t>
            </a:r>
            <a:endParaRPr lang="zh-CN" altLang="en-US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字方塊 36">
            <a:extLst>
              <a:ext uri="{FF2B5EF4-FFF2-40B4-BE49-F238E27FC236}">
                <a16:creationId xmlns:a16="http://schemas.microsoft.com/office/drawing/2014/main" xmlns="" id="{65568AC4-544C-4736-9AD0-028C1F124FB3}"/>
              </a:ext>
            </a:extLst>
          </p:cNvPr>
          <p:cNvSpPr txBox="1"/>
          <p:nvPr/>
        </p:nvSpPr>
        <p:spPr>
          <a:xfrm>
            <a:off x="724852" y="5354794"/>
            <a:ext cx="8301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7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43.75% &lt; 56</a:t>
            </a:r>
            <a:r>
              <a:rPr lang="en-US" altLang="zh-CN" sz="27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% &lt; </a:t>
            </a:r>
            <a:r>
              <a:rPr lang="en-US" altLang="zh-CN" sz="27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56.25% &lt; 66</a:t>
            </a:r>
            <a:r>
              <a:rPr lang="en-US" altLang="zh-CN" sz="27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% &lt; </a:t>
            </a:r>
            <a:r>
              <a:rPr lang="en-US" altLang="zh-CN" sz="27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68.75% &lt; 81.25%</a:t>
            </a:r>
            <a:endParaRPr lang="zh-CN" altLang="en-US" sz="27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6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6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6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8" grpId="0" animBg="1"/>
      <p:bldP spid="48" grpId="1" animBg="1"/>
      <p:bldP spid="9" grpId="0" animBg="1"/>
      <p:bldP spid="10" grpId="0"/>
      <p:bldP spid="15" grpId="0"/>
      <p:bldP spid="15" grpId="1"/>
      <p:bldP spid="20" grpId="0"/>
      <p:bldP spid="20" grpId="1"/>
      <p:bldP spid="26" grpId="0"/>
      <p:bldP spid="26" grpId="1"/>
      <p:bldP spid="36" grpId="0"/>
      <p:bldP spid="36" grpId="1"/>
      <p:bldP spid="42" grpId="0"/>
      <p:bldP spid="42" grpId="1"/>
      <p:bldP spid="49" grpId="0"/>
      <p:bldP spid="4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2">
            <a:extLst>
              <a:ext uri="{FF2B5EF4-FFF2-40B4-BE49-F238E27FC236}">
                <a16:creationId xmlns:a16="http://schemas.microsoft.com/office/drawing/2014/main" xmlns="" id="{E5A28776-A23F-59CB-2AB5-EF2E73EB6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119" y="238742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xmlns="" id="{C4EDB344-BED6-8722-4310-A8136CCF951B}"/>
              </a:ext>
            </a:extLst>
          </p:cNvPr>
          <p:cNvSpPr txBox="1"/>
          <p:nvPr/>
        </p:nvSpPr>
        <p:spPr>
          <a:xfrm>
            <a:off x="785811" y="1793717"/>
            <a:ext cx="378618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	B.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endParaRPr lang="en-US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3  			D.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1C1F8B2-AC64-783F-13C4-097B14BBB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190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4E1556F6-820B-C107-AEAC-870325B497C2}"/>
              </a:ext>
            </a:extLst>
          </p:cNvPr>
          <p:cNvSpPr txBox="1"/>
          <p:nvPr/>
        </p:nvSpPr>
        <p:spPr>
          <a:xfrm>
            <a:off x="766762" y="1019096"/>
            <a:ext cx="7462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，那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麼，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△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TextBox 53">
            <a:extLst>
              <a:ext uri="{FF2B5EF4-FFF2-40B4-BE49-F238E27FC236}">
                <a16:creationId xmlns:a16="http://schemas.microsoft.com/office/drawing/2014/main" xmlns="" id="{80F932BD-0B93-ADD1-6572-E7C649604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8022" y="4748369"/>
            <a:ext cx="17476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△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 0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99" name="TextBox 27">
            <a:extLst>
              <a:ext uri="{FF2B5EF4-FFF2-40B4-BE49-F238E27FC236}">
                <a16:creationId xmlns:a16="http://schemas.microsoft.com/office/drawing/2014/main" xmlns="" id="{863E2717-50F3-1219-2D84-307304361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99" y="229481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102" name="群組 101">
            <a:extLst>
              <a:ext uri="{FF2B5EF4-FFF2-40B4-BE49-F238E27FC236}">
                <a16:creationId xmlns:a16="http://schemas.microsoft.com/office/drawing/2014/main" xmlns="" id="{0763AA22-F019-6D0B-1D40-38F5361CB627}"/>
              </a:ext>
            </a:extLst>
          </p:cNvPr>
          <p:cNvGrpSpPr/>
          <p:nvPr/>
        </p:nvGrpSpPr>
        <p:grpSpPr>
          <a:xfrm>
            <a:off x="7277063" y="2954241"/>
            <a:ext cx="1259448" cy="430887"/>
            <a:chOff x="3881208" y="3821613"/>
            <a:chExt cx="1259448" cy="430887"/>
          </a:xfrm>
        </p:grpSpPr>
        <p:sp>
          <p:nvSpPr>
            <p:cNvPr id="100" name="箭號: 五邊形 99">
              <a:extLst>
                <a:ext uri="{FF2B5EF4-FFF2-40B4-BE49-F238E27FC236}">
                  <a16:creationId xmlns:a16="http://schemas.microsoft.com/office/drawing/2014/main" xmlns="" id="{03264F66-67BE-4595-1F3C-407D9081DF0C}"/>
                </a:ext>
              </a:extLst>
            </p:cNvPr>
            <p:cNvSpPr/>
            <p:nvPr/>
          </p:nvSpPr>
          <p:spPr bwMode="auto">
            <a:xfrm flipH="1">
              <a:off x="3881208" y="3855181"/>
              <a:ext cx="1230250" cy="390246"/>
            </a:xfrm>
            <a:prstGeom prst="homePlate">
              <a:avLst/>
            </a:prstGeom>
            <a:solidFill>
              <a:srgbClr val="FFD9FF"/>
            </a:solidFill>
            <a:ln w="12700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1" name="TextBox 32">
              <a:extLst>
                <a:ext uri="{FF2B5EF4-FFF2-40B4-BE49-F238E27FC236}">
                  <a16:creationId xmlns:a16="http://schemas.microsoft.com/office/drawing/2014/main" xmlns="" id="{7CC58FA0-C70C-94E1-C91B-83578BC5C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9844" y="3821613"/>
              <a:ext cx="107081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200" dirty="0">
                  <a:solidFill>
                    <a:srgbClr val="FF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先通分</a:t>
              </a:r>
              <a:endParaRPr lang="zh-TW" altLang="en-US" sz="22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940ED8FC-F769-482A-BDB3-CB16A7AFC3D0}"/>
              </a:ext>
            </a:extLst>
          </p:cNvPr>
          <p:cNvGrpSpPr/>
          <p:nvPr/>
        </p:nvGrpSpPr>
        <p:grpSpPr>
          <a:xfrm>
            <a:off x="2405028" y="839623"/>
            <a:ext cx="530600" cy="916704"/>
            <a:chOff x="2395697" y="839623"/>
            <a:chExt cx="530600" cy="916704"/>
          </a:xfrm>
        </p:grpSpPr>
        <p:grpSp>
          <p:nvGrpSpPr>
            <p:cNvPr id="17" name="Group 9">
              <a:extLst>
                <a:ext uri="{FF2B5EF4-FFF2-40B4-BE49-F238E27FC236}">
                  <a16:creationId xmlns:a16="http://schemas.microsoft.com/office/drawing/2014/main" xmlns="" id="{97C504FC-7885-08EE-49AB-BBFE7363F6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5697" y="1237214"/>
              <a:ext cx="530600" cy="519113"/>
              <a:chOff x="1524" y="657"/>
              <a:chExt cx="473" cy="327"/>
            </a:xfrm>
          </p:grpSpPr>
          <p:sp>
            <p:nvSpPr>
              <p:cNvPr id="18" name="文字方塊 9">
                <a:extLst>
                  <a:ext uri="{FF2B5EF4-FFF2-40B4-BE49-F238E27FC236}">
                    <a16:creationId xmlns:a16="http://schemas.microsoft.com/office/drawing/2014/main" xmlns="" id="{62B8C8D9-F279-65E3-B02F-0AC639E3FA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45" y="657"/>
                <a:ext cx="45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cs typeface="Times New Roman" panose="02020603050405020304" pitchFamily="18" charset="0"/>
                  </a:rPr>
                  <a:t>4</a:t>
                </a:r>
              </a:p>
            </p:txBody>
          </p:sp>
          <p:cxnSp>
            <p:nvCxnSpPr>
              <p:cNvPr id="20" name="直接连接符 24">
                <a:extLst>
                  <a:ext uri="{FF2B5EF4-FFF2-40B4-BE49-F238E27FC236}">
                    <a16:creationId xmlns:a16="http://schemas.microsoft.com/office/drawing/2014/main" xmlns="" id="{202B7C11-ACD4-327E-8A06-8708E68CF50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1524" y="694"/>
                <a:ext cx="353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2" name="文字方塊 9">
              <a:extLst>
                <a:ext uri="{FF2B5EF4-FFF2-40B4-BE49-F238E27FC236}">
                  <a16:creationId xmlns:a16="http://schemas.microsoft.com/office/drawing/2014/main" xmlns="" id="{DA77ACD0-24E8-40B0-B70F-BAE267028E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9254" y="839623"/>
              <a:ext cx="352736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xmlns="" id="{DFD22366-FB0F-4DB5-AEBB-F41C08E2F6DE}"/>
              </a:ext>
            </a:extLst>
          </p:cNvPr>
          <p:cNvGrpSpPr/>
          <p:nvPr/>
        </p:nvGrpSpPr>
        <p:grpSpPr>
          <a:xfrm>
            <a:off x="1484312" y="827031"/>
            <a:ext cx="651687" cy="930332"/>
            <a:chOff x="1484312" y="827031"/>
            <a:chExt cx="651687" cy="930332"/>
          </a:xfrm>
        </p:grpSpPr>
        <p:grpSp>
          <p:nvGrpSpPr>
            <p:cNvPr id="13" name="Group 5">
              <a:extLst>
                <a:ext uri="{FF2B5EF4-FFF2-40B4-BE49-F238E27FC236}">
                  <a16:creationId xmlns:a16="http://schemas.microsoft.com/office/drawing/2014/main" xmlns="" id="{698B47FF-3F45-B447-7030-8ECF4BA3E3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4312" y="1233488"/>
              <a:ext cx="614363" cy="523875"/>
              <a:chOff x="863" y="657"/>
              <a:chExt cx="387" cy="330"/>
            </a:xfrm>
          </p:grpSpPr>
          <p:sp>
            <p:nvSpPr>
              <p:cNvPr id="14" name="文字方塊 9">
                <a:extLst>
                  <a:ext uri="{FF2B5EF4-FFF2-40B4-BE49-F238E27FC236}">
                    <a16:creationId xmlns:a16="http://schemas.microsoft.com/office/drawing/2014/main" xmlns="" id="{DB1C845D-C098-269E-E9AD-24B1617BE0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3" y="657"/>
                <a:ext cx="38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cs typeface="Times New Roman" panose="02020603050405020304" pitchFamily="18" charset="0"/>
                  </a:rPr>
                  <a:t>12</a:t>
                </a:r>
                <a:endParaRPr lang="zh-TW" altLang="en-US" sz="2800" dirty="0"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" name="直接连接符 24">
                <a:extLst>
                  <a:ext uri="{FF2B5EF4-FFF2-40B4-BE49-F238E27FC236}">
                    <a16:creationId xmlns:a16="http://schemas.microsoft.com/office/drawing/2014/main" xmlns="" id="{D2E1B5AB-C006-EEAD-FC80-0552213017E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917" y="694"/>
                <a:ext cx="29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5" name="文字方塊 9">
              <a:extLst>
                <a:ext uri="{FF2B5EF4-FFF2-40B4-BE49-F238E27FC236}">
                  <a16:creationId xmlns:a16="http://schemas.microsoft.com/office/drawing/2014/main" xmlns="" id="{F3553D8A-7FA6-4591-891E-9054EA2AE5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1636" y="827031"/>
              <a:ext cx="61436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zh-CN" altLang="en-US" sz="2800" dirty="0">
                  <a:ea typeface="DFKai-SB" panose="03000509000000000000" pitchFamily="65" charset="-120"/>
                  <a:cs typeface="Arial" panose="020B0604020202020204" pitchFamily="34" charset="0"/>
                </a:rPr>
                <a:t>△</a:t>
              </a:r>
              <a:endParaRPr lang="zh-TW" altLang="en-US" sz="2800" dirty="0"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C6941DAE-FFAF-4A88-9E53-DFF9C6251384}"/>
              </a:ext>
            </a:extLst>
          </p:cNvPr>
          <p:cNvGrpSpPr/>
          <p:nvPr/>
        </p:nvGrpSpPr>
        <p:grpSpPr>
          <a:xfrm>
            <a:off x="4978167" y="1793717"/>
            <a:ext cx="2032556" cy="931837"/>
            <a:chOff x="1316664" y="2743062"/>
            <a:chExt cx="2032556" cy="931837"/>
          </a:xfrm>
        </p:grpSpPr>
        <p:grpSp>
          <p:nvGrpSpPr>
            <p:cNvPr id="96" name="群組 95">
              <a:extLst>
                <a:ext uri="{FF2B5EF4-FFF2-40B4-BE49-F238E27FC236}">
                  <a16:creationId xmlns:a16="http://schemas.microsoft.com/office/drawing/2014/main" xmlns="" id="{5EA3F5CC-1EAA-DAD7-67C3-765530FBDA75}"/>
                </a:ext>
              </a:extLst>
            </p:cNvPr>
            <p:cNvGrpSpPr/>
            <p:nvPr/>
          </p:nvGrpSpPr>
          <p:grpSpPr>
            <a:xfrm>
              <a:off x="1782388" y="2928504"/>
              <a:ext cx="1566832" cy="540261"/>
              <a:chOff x="1695090" y="3215110"/>
              <a:chExt cx="1566832" cy="540261"/>
            </a:xfrm>
          </p:grpSpPr>
          <p:sp>
            <p:nvSpPr>
              <p:cNvPr id="22" name="TextBox 32">
                <a:extLst>
                  <a:ext uri="{FF2B5EF4-FFF2-40B4-BE49-F238E27FC236}">
                    <a16:creationId xmlns:a16="http://schemas.microsoft.com/office/drawing/2014/main" xmlns="" id="{7E0C9057-82B9-7605-BA6A-8F43DFB4C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761" y="3232151"/>
                <a:ext cx="68916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= 0</a:t>
                </a:r>
                <a:endPara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Box 32">
                <a:extLst>
                  <a:ext uri="{FF2B5EF4-FFF2-40B4-BE49-F238E27FC236}">
                    <a16:creationId xmlns:a16="http://schemas.microsoft.com/office/drawing/2014/main" xmlns="" id="{7156FFC6-E46D-AB77-B41D-21467DABA6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5090" y="3215110"/>
                <a:ext cx="59848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zh-CN" altLang="en-US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－</a:t>
                </a:r>
                <a:endPara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7" name="组合 106">
              <a:extLst>
                <a:ext uri="{FF2B5EF4-FFF2-40B4-BE49-F238E27FC236}">
                  <a16:creationId xmlns:a16="http://schemas.microsoft.com/office/drawing/2014/main" xmlns="" id="{3F6AC837-A1D7-4686-B892-02F78CE4CEF6}"/>
                </a:ext>
              </a:extLst>
            </p:cNvPr>
            <p:cNvGrpSpPr/>
            <p:nvPr/>
          </p:nvGrpSpPr>
          <p:grpSpPr>
            <a:xfrm>
              <a:off x="2237380" y="2785224"/>
              <a:ext cx="530600" cy="888639"/>
              <a:chOff x="2395697" y="867688"/>
              <a:chExt cx="530600" cy="888639"/>
            </a:xfrm>
          </p:grpSpPr>
          <p:grpSp>
            <p:nvGrpSpPr>
              <p:cNvPr id="108" name="Group 9">
                <a:extLst>
                  <a:ext uri="{FF2B5EF4-FFF2-40B4-BE49-F238E27FC236}">
                    <a16:creationId xmlns:a16="http://schemas.microsoft.com/office/drawing/2014/main" xmlns="" id="{9564BB1C-F531-412A-A309-1AD1857915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95697" y="1237214"/>
                <a:ext cx="530600" cy="519113"/>
                <a:chOff x="1524" y="657"/>
                <a:chExt cx="473" cy="327"/>
              </a:xfrm>
            </p:grpSpPr>
            <p:sp>
              <p:nvSpPr>
                <p:cNvPr id="110" name="文字方塊 9">
                  <a:extLst>
                    <a:ext uri="{FF2B5EF4-FFF2-40B4-BE49-F238E27FC236}">
                      <a16:creationId xmlns:a16="http://schemas.microsoft.com/office/drawing/2014/main" xmlns="" id="{5A396954-6B60-459F-B3B7-5F2B553524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45" y="657"/>
                  <a:ext cx="45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cxnSp>
              <p:nvCxnSpPr>
                <p:cNvPr id="111" name="直接连接符 24">
                  <a:extLst>
                    <a:ext uri="{FF2B5EF4-FFF2-40B4-BE49-F238E27FC236}">
                      <a16:creationId xmlns:a16="http://schemas.microsoft.com/office/drawing/2014/main" xmlns="" id="{8D1EFD6F-2DFA-4ED3-BCD5-81AED9719E0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524" y="694"/>
                  <a:ext cx="353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09" name="文字方塊 9">
                <a:extLst>
                  <a:ext uri="{FF2B5EF4-FFF2-40B4-BE49-F238E27FC236}">
                    <a16:creationId xmlns:a16="http://schemas.microsoft.com/office/drawing/2014/main" xmlns="" id="{BC252B47-D343-487E-8EC9-00CB63570F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9254" y="867688"/>
                <a:ext cx="352736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112" name="组合 111">
              <a:extLst>
                <a:ext uri="{FF2B5EF4-FFF2-40B4-BE49-F238E27FC236}">
                  <a16:creationId xmlns:a16="http://schemas.microsoft.com/office/drawing/2014/main" xmlns="" id="{79D3544C-68FD-4473-9937-ADF2C0979713}"/>
                </a:ext>
              </a:extLst>
            </p:cNvPr>
            <p:cNvGrpSpPr/>
            <p:nvPr/>
          </p:nvGrpSpPr>
          <p:grpSpPr>
            <a:xfrm>
              <a:off x="1316664" y="2743062"/>
              <a:ext cx="641306" cy="931837"/>
              <a:chOff x="1484312" y="825526"/>
              <a:chExt cx="641306" cy="931837"/>
            </a:xfrm>
          </p:grpSpPr>
          <p:grpSp>
            <p:nvGrpSpPr>
              <p:cNvPr id="113" name="Group 5">
                <a:extLst>
                  <a:ext uri="{FF2B5EF4-FFF2-40B4-BE49-F238E27FC236}">
                    <a16:creationId xmlns:a16="http://schemas.microsoft.com/office/drawing/2014/main" xmlns="" id="{8298AED5-FE23-49B2-8007-8AA463319F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4312" y="1233488"/>
                <a:ext cx="614363" cy="523875"/>
                <a:chOff x="863" y="657"/>
                <a:chExt cx="387" cy="330"/>
              </a:xfrm>
            </p:grpSpPr>
            <p:sp>
              <p:nvSpPr>
                <p:cNvPr id="115" name="文字方塊 9">
                  <a:extLst>
                    <a:ext uri="{FF2B5EF4-FFF2-40B4-BE49-F238E27FC236}">
                      <a16:creationId xmlns:a16="http://schemas.microsoft.com/office/drawing/2014/main" xmlns="" id="{969CF0AC-1D68-4059-A5B5-7F69EC9929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3" y="657"/>
                  <a:ext cx="387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  <a:cs typeface="Times New Roman" panose="02020603050405020304" pitchFamily="18" charset="0"/>
                    </a:rPr>
                    <a:t>12</a:t>
                  </a:r>
                  <a:endParaRPr lang="zh-TW" altLang="en-US" sz="2800" dirty="0">
                    <a:solidFill>
                      <a:srgbClr val="0000FF"/>
                    </a:solidFill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6" name="直接连接符 24">
                  <a:extLst>
                    <a:ext uri="{FF2B5EF4-FFF2-40B4-BE49-F238E27FC236}">
                      <a16:creationId xmlns:a16="http://schemas.microsoft.com/office/drawing/2014/main" xmlns="" id="{03006588-F6B5-45DC-8728-9229552AA67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917" y="694"/>
                  <a:ext cx="295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14" name="文字方塊 9">
                <a:extLst>
                  <a:ext uri="{FF2B5EF4-FFF2-40B4-BE49-F238E27FC236}">
                    <a16:creationId xmlns:a16="http://schemas.microsoft.com/office/drawing/2014/main" xmlns="" id="{91892FBF-C54D-4710-B218-9D9E97B50A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11255" y="825526"/>
                <a:ext cx="614363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zh-CN" altLang="en-US" sz="28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△</a:t>
                </a:r>
                <a:endParaRPr lang="zh-TW" altLang="en-US" sz="2800" dirty="0">
                  <a:solidFill>
                    <a:srgbClr val="0000FF"/>
                  </a:solidFill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17" name="组合 116">
            <a:extLst>
              <a:ext uri="{FF2B5EF4-FFF2-40B4-BE49-F238E27FC236}">
                <a16:creationId xmlns:a16="http://schemas.microsoft.com/office/drawing/2014/main" xmlns="" id="{5E3ADE4A-51BB-4A9B-BC60-C5BF5E9137BF}"/>
              </a:ext>
            </a:extLst>
          </p:cNvPr>
          <p:cNvGrpSpPr/>
          <p:nvPr/>
        </p:nvGrpSpPr>
        <p:grpSpPr>
          <a:xfrm>
            <a:off x="4978167" y="2715229"/>
            <a:ext cx="1769616" cy="931837"/>
            <a:chOff x="1316664" y="2743062"/>
            <a:chExt cx="1769616" cy="931837"/>
          </a:xfrm>
        </p:grpSpPr>
        <p:grpSp>
          <p:nvGrpSpPr>
            <p:cNvPr id="118" name="群組 95">
              <a:extLst>
                <a:ext uri="{FF2B5EF4-FFF2-40B4-BE49-F238E27FC236}">
                  <a16:creationId xmlns:a16="http://schemas.microsoft.com/office/drawing/2014/main" xmlns="" id="{26DB024B-C33E-4623-B484-CC9D31692F07}"/>
                </a:ext>
              </a:extLst>
            </p:cNvPr>
            <p:cNvGrpSpPr/>
            <p:nvPr/>
          </p:nvGrpSpPr>
          <p:grpSpPr>
            <a:xfrm>
              <a:off x="1773057" y="2928504"/>
              <a:ext cx="1313223" cy="536153"/>
              <a:chOff x="1685759" y="3215110"/>
              <a:chExt cx="1313223" cy="536153"/>
            </a:xfrm>
          </p:grpSpPr>
          <p:sp>
            <p:nvSpPr>
              <p:cNvPr id="129" name="TextBox 32">
                <a:extLst>
                  <a:ext uri="{FF2B5EF4-FFF2-40B4-BE49-F238E27FC236}">
                    <a16:creationId xmlns:a16="http://schemas.microsoft.com/office/drawing/2014/main" xmlns="" id="{6FCE5514-FB11-46C0-8CB9-CD2C9A1582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761" y="3232151"/>
                <a:ext cx="426221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=</a:t>
                </a:r>
                <a:endPara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TextBox 32">
                <a:extLst>
                  <a:ext uri="{FF2B5EF4-FFF2-40B4-BE49-F238E27FC236}">
                    <a16:creationId xmlns:a16="http://schemas.microsoft.com/office/drawing/2014/main" xmlns="" id="{53EB42E7-405F-4A6E-BC3D-3BBA50B09C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5759" y="3215110"/>
                <a:ext cx="598487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zh-CN" altLang="en-US" sz="28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－</a:t>
                </a:r>
                <a:endPara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9" name="组合 118">
              <a:extLst>
                <a:ext uri="{FF2B5EF4-FFF2-40B4-BE49-F238E27FC236}">
                  <a16:creationId xmlns:a16="http://schemas.microsoft.com/office/drawing/2014/main" xmlns="" id="{00FF73F4-3F78-497D-B6D0-E8AF27804478}"/>
                </a:ext>
              </a:extLst>
            </p:cNvPr>
            <p:cNvGrpSpPr/>
            <p:nvPr/>
          </p:nvGrpSpPr>
          <p:grpSpPr>
            <a:xfrm>
              <a:off x="2151009" y="2786251"/>
              <a:ext cx="652875" cy="873323"/>
              <a:chOff x="2309326" y="868715"/>
              <a:chExt cx="652875" cy="873323"/>
            </a:xfrm>
          </p:grpSpPr>
          <p:grpSp>
            <p:nvGrpSpPr>
              <p:cNvPr id="125" name="Group 9">
                <a:extLst>
                  <a:ext uri="{FF2B5EF4-FFF2-40B4-BE49-F238E27FC236}">
                    <a16:creationId xmlns:a16="http://schemas.microsoft.com/office/drawing/2014/main" xmlns="" id="{0A8D7527-ACED-4F96-8514-B07DCC4F6E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9326" y="1218163"/>
                <a:ext cx="652875" cy="523875"/>
                <a:chOff x="1447" y="645"/>
                <a:chExt cx="582" cy="330"/>
              </a:xfrm>
            </p:grpSpPr>
            <p:sp>
              <p:nvSpPr>
                <p:cNvPr id="127" name="文字方塊 9">
                  <a:extLst>
                    <a:ext uri="{FF2B5EF4-FFF2-40B4-BE49-F238E27FC236}">
                      <a16:creationId xmlns:a16="http://schemas.microsoft.com/office/drawing/2014/main" xmlns="" id="{954C83ED-E4A0-42D5-82D6-1119BD7C3C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7" y="645"/>
                  <a:ext cx="582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  <a:cs typeface="Times New Roman" panose="02020603050405020304" pitchFamily="18" charset="0"/>
                    </a:rPr>
                    <a:t>12</a:t>
                  </a:r>
                </a:p>
              </p:txBody>
            </p:sp>
            <p:cxnSp>
              <p:nvCxnSpPr>
                <p:cNvPr id="128" name="直接连接符 24">
                  <a:extLst>
                    <a:ext uri="{FF2B5EF4-FFF2-40B4-BE49-F238E27FC236}">
                      <a16:creationId xmlns:a16="http://schemas.microsoft.com/office/drawing/2014/main" xmlns="" id="{9B381C01-12DA-4BBC-B2CD-8CDEEC4C05E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492" y="694"/>
                  <a:ext cx="449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26" name="文字方塊 9">
                <a:extLst>
                  <a:ext uri="{FF2B5EF4-FFF2-40B4-BE49-F238E27FC236}">
                    <a16:creationId xmlns:a16="http://schemas.microsoft.com/office/drawing/2014/main" xmlns="" id="{7472D7F2-2F2A-4C99-AFD6-4128739E29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7660" y="868715"/>
                <a:ext cx="352736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120" name="组合 119">
              <a:extLst>
                <a:ext uri="{FF2B5EF4-FFF2-40B4-BE49-F238E27FC236}">
                  <a16:creationId xmlns:a16="http://schemas.microsoft.com/office/drawing/2014/main" xmlns="" id="{C933DB34-C637-442A-8E4E-AFD1D79A6935}"/>
                </a:ext>
              </a:extLst>
            </p:cNvPr>
            <p:cNvGrpSpPr/>
            <p:nvPr/>
          </p:nvGrpSpPr>
          <p:grpSpPr>
            <a:xfrm>
              <a:off x="1316664" y="2743062"/>
              <a:ext cx="641306" cy="931837"/>
              <a:chOff x="1484312" y="825526"/>
              <a:chExt cx="641306" cy="931837"/>
            </a:xfrm>
          </p:grpSpPr>
          <p:grpSp>
            <p:nvGrpSpPr>
              <p:cNvPr id="121" name="Group 5">
                <a:extLst>
                  <a:ext uri="{FF2B5EF4-FFF2-40B4-BE49-F238E27FC236}">
                    <a16:creationId xmlns:a16="http://schemas.microsoft.com/office/drawing/2014/main" xmlns="" id="{53C4C5F1-1537-4ED6-8469-D7D563A9C6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4312" y="1233488"/>
                <a:ext cx="614363" cy="523875"/>
                <a:chOff x="863" y="657"/>
                <a:chExt cx="387" cy="330"/>
              </a:xfrm>
            </p:grpSpPr>
            <p:sp>
              <p:nvSpPr>
                <p:cNvPr id="123" name="文字方塊 9">
                  <a:extLst>
                    <a:ext uri="{FF2B5EF4-FFF2-40B4-BE49-F238E27FC236}">
                      <a16:creationId xmlns:a16="http://schemas.microsoft.com/office/drawing/2014/main" xmlns="" id="{F543B9D7-519B-4275-B1B0-2CFDE1F2F1C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3" y="657"/>
                  <a:ext cx="387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zh-TW" sz="2800" dirty="0">
                      <a:solidFill>
                        <a:srgbClr val="0000FF"/>
                      </a:solidFill>
                      <a:cs typeface="Times New Roman" panose="02020603050405020304" pitchFamily="18" charset="0"/>
                    </a:rPr>
                    <a:t>12</a:t>
                  </a:r>
                  <a:endParaRPr lang="zh-TW" altLang="en-US" sz="2800" dirty="0">
                    <a:solidFill>
                      <a:srgbClr val="0000FF"/>
                    </a:solidFill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4" name="直接连接符 24">
                  <a:extLst>
                    <a:ext uri="{FF2B5EF4-FFF2-40B4-BE49-F238E27FC236}">
                      <a16:creationId xmlns:a16="http://schemas.microsoft.com/office/drawing/2014/main" xmlns="" id="{99403158-B591-4C5E-9E6C-28A45D0841D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917" y="694"/>
                  <a:ext cx="295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22" name="文字方塊 9">
                <a:extLst>
                  <a:ext uri="{FF2B5EF4-FFF2-40B4-BE49-F238E27FC236}">
                    <a16:creationId xmlns:a16="http://schemas.microsoft.com/office/drawing/2014/main" xmlns="" id="{F0FF652D-7449-4882-98C2-FAFFC12B32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11255" y="825526"/>
                <a:ext cx="614363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zh-CN" altLang="en-US" sz="2800" dirty="0">
                    <a:solidFill>
                      <a:srgbClr val="0000FF"/>
                    </a:solidFill>
                    <a:ea typeface="DFKai-SB" panose="03000509000000000000" pitchFamily="65" charset="-120"/>
                    <a:cs typeface="Arial" panose="020B0604020202020204" pitchFamily="34" charset="0"/>
                  </a:rPr>
                  <a:t>△</a:t>
                </a:r>
                <a:endParaRPr lang="zh-TW" altLang="en-US" sz="2800" dirty="0">
                  <a:solidFill>
                    <a:srgbClr val="0000FF"/>
                  </a:solidFill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9C9B3A30-AA51-493E-AA20-7771A9291A2E}"/>
              </a:ext>
            </a:extLst>
          </p:cNvPr>
          <p:cNvGrpSpPr/>
          <p:nvPr/>
        </p:nvGrpSpPr>
        <p:grpSpPr>
          <a:xfrm>
            <a:off x="6604571" y="2758418"/>
            <a:ext cx="652875" cy="873323"/>
            <a:chOff x="5335723" y="4972061"/>
            <a:chExt cx="652875" cy="873323"/>
          </a:xfrm>
        </p:grpSpPr>
        <p:sp>
          <p:nvSpPr>
            <p:cNvPr id="142" name="文字方塊 9">
              <a:extLst>
                <a:ext uri="{FF2B5EF4-FFF2-40B4-BE49-F238E27FC236}">
                  <a16:creationId xmlns:a16="http://schemas.microsoft.com/office/drawing/2014/main" xmlns="" id="{39898EEF-E80A-4A9A-8BA9-B686174E9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5723" y="5321509"/>
              <a:ext cx="6528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12</a:t>
              </a:r>
            </a:p>
          </p:txBody>
        </p:sp>
        <p:cxnSp>
          <p:nvCxnSpPr>
            <p:cNvPr id="143" name="直接连接符 24">
              <a:extLst>
                <a:ext uri="{FF2B5EF4-FFF2-40B4-BE49-F238E27FC236}">
                  <a16:creationId xmlns:a16="http://schemas.microsoft.com/office/drawing/2014/main" xmlns="" id="{096980A0-718B-41B9-9F9F-74E4EBFDC84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5386203" y="5399297"/>
              <a:ext cx="503678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4" name="文字方塊 9">
              <a:extLst>
                <a:ext uri="{FF2B5EF4-FFF2-40B4-BE49-F238E27FC236}">
                  <a16:creationId xmlns:a16="http://schemas.microsoft.com/office/drawing/2014/main" xmlns="" id="{414D4157-D587-4606-8557-9A815ECDD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54057" y="4972061"/>
              <a:ext cx="352736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145" name="群組 94">
            <a:extLst>
              <a:ext uri="{FF2B5EF4-FFF2-40B4-BE49-F238E27FC236}">
                <a16:creationId xmlns:a16="http://schemas.microsoft.com/office/drawing/2014/main" xmlns="" id="{C15C0D12-A712-44DB-9010-38F9A706BC5D}"/>
              </a:ext>
            </a:extLst>
          </p:cNvPr>
          <p:cNvGrpSpPr/>
          <p:nvPr/>
        </p:nvGrpSpPr>
        <p:grpSpPr>
          <a:xfrm>
            <a:off x="5285165" y="3720680"/>
            <a:ext cx="1425555" cy="960258"/>
            <a:chOff x="1050609" y="4605338"/>
            <a:chExt cx="1425555" cy="960258"/>
          </a:xfrm>
        </p:grpSpPr>
        <p:sp>
          <p:nvSpPr>
            <p:cNvPr id="146" name="文字方塊 9">
              <a:extLst>
                <a:ext uri="{FF2B5EF4-FFF2-40B4-BE49-F238E27FC236}">
                  <a16:creationId xmlns:a16="http://schemas.microsoft.com/office/drawing/2014/main" xmlns="" id="{CCE30EA4-9E05-43DA-BC18-D0B53A7148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6969" y="5046484"/>
              <a:ext cx="611188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12</a:t>
              </a:r>
              <a:endParaRPr lang="zh-TW" altLang="en-US" sz="2800" dirty="0">
                <a:solidFill>
                  <a:srgbClr val="0000FF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47" name="文字方塊 9">
              <a:extLst>
                <a:ext uri="{FF2B5EF4-FFF2-40B4-BE49-F238E27FC236}">
                  <a16:creationId xmlns:a16="http://schemas.microsoft.com/office/drawing/2014/main" xmlns="" id="{CA23EBA2-4287-4941-BC31-4B2C1BF99A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513" y="4605338"/>
              <a:ext cx="11063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zh-CN" altLang="en-US" sz="280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△</a:t>
              </a:r>
              <a:r>
                <a:rPr lang="zh-CN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CN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en-US" altLang="zh-CN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 </a:t>
              </a:r>
              <a:endParaRPr lang="zh-TW" altLang="en-US" sz="2800" dirty="0">
                <a:solidFill>
                  <a:srgbClr val="0000FF"/>
                </a:solidFill>
                <a:cs typeface="Times New Roman" panose="02020603050405020304" pitchFamily="18" charset="0"/>
              </a:endParaRPr>
            </a:p>
          </p:txBody>
        </p:sp>
        <p:cxnSp>
          <p:nvCxnSpPr>
            <p:cNvPr id="148" name="直接连接符 29">
              <a:extLst>
                <a:ext uri="{FF2B5EF4-FFF2-40B4-BE49-F238E27FC236}">
                  <a16:creationId xmlns:a16="http://schemas.microsoft.com/office/drawing/2014/main" xmlns="" id="{7C474A66-95FB-4927-9E33-D539F403D3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1050609" y="5078413"/>
              <a:ext cx="1080000" cy="1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Box 32">
              <a:extLst>
                <a:ext uri="{FF2B5EF4-FFF2-40B4-BE49-F238E27FC236}">
                  <a16:creationId xmlns:a16="http://schemas.microsoft.com/office/drawing/2014/main" xmlns="" id="{4E7719CE-AADD-4AA0-8326-54C4F78E6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6450" y="4813103"/>
              <a:ext cx="38971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  <a:endPara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50" name="组合 149">
            <a:extLst>
              <a:ext uri="{FF2B5EF4-FFF2-40B4-BE49-F238E27FC236}">
                <a16:creationId xmlns:a16="http://schemas.microsoft.com/office/drawing/2014/main" xmlns="" id="{E05A8555-B696-4258-9CC3-06B0600CAE29}"/>
              </a:ext>
            </a:extLst>
          </p:cNvPr>
          <p:cNvGrpSpPr/>
          <p:nvPr/>
        </p:nvGrpSpPr>
        <p:grpSpPr>
          <a:xfrm>
            <a:off x="6604571" y="3769231"/>
            <a:ext cx="652875" cy="873323"/>
            <a:chOff x="5335723" y="4972061"/>
            <a:chExt cx="652875" cy="873323"/>
          </a:xfrm>
        </p:grpSpPr>
        <p:sp>
          <p:nvSpPr>
            <p:cNvPr id="151" name="文字方塊 9">
              <a:extLst>
                <a:ext uri="{FF2B5EF4-FFF2-40B4-BE49-F238E27FC236}">
                  <a16:creationId xmlns:a16="http://schemas.microsoft.com/office/drawing/2014/main" xmlns="" id="{76E12EF2-3E1E-4469-99AB-61C91FDCC3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5723" y="5321509"/>
              <a:ext cx="6528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12</a:t>
              </a:r>
            </a:p>
          </p:txBody>
        </p:sp>
        <p:cxnSp>
          <p:nvCxnSpPr>
            <p:cNvPr id="152" name="直接连接符 24">
              <a:extLst>
                <a:ext uri="{FF2B5EF4-FFF2-40B4-BE49-F238E27FC236}">
                  <a16:creationId xmlns:a16="http://schemas.microsoft.com/office/drawing/2014/main" xmlns="" id="{DAC40C1A-96AD-427D-B910-8E554CDA4E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5386203" y="5399297"/>
              <a:ext cx="503678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" name="文字方塊 9">
              <a:extLst>
                <a:ext uri="{FF2B5EF4-FFF2-40B4-BE49-F238E27FC236}">
                  <a16:creationId xmlns:a16="http://schemas.microsoft.com/office/drawing/2014/main" xmlns="" id="{A00751F7-CCC3-47E3-A27F-BAABDFFC30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54057" y="4972061"/>
              <a:ext cx="352736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0</a:t>
              </a:r>
            </a:p>
          </p:txBody>
        </p:sp>
      </p:grpSp>
      <p:sp>
        <p:nvSpPr>
          <p:cNvPr id="154" name="TextBox 53">
            <a:extLst>
              <a:ext uri="{FF2B5EF4-FFF2-40B4-BE49-F238E27FC236}">
                <a16:creationId xmlns:a16="http://schemas.microsoft.com/office/drawing/2014/main" xmlns="" id="{36B773D1-5406-4B1E-9D1A-9E5BD2A79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8883" y="5232554"/>
            <a:ext cx="12333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△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 3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9C96C277-7DCE-427F-975E-7A8EE9F7D0C8}"/>
              </a:ext>
            </a:extLst>
          </p:cNvPr>
          <p:cNvSpPr/>
          <p:nvPr/>
        </p:nvSpPr>
        <p:spPr bwMode="auto">
          <a:xfrm>
            <a:off x="5312291" y="3769231"/>
            <a:ext cx="1008715" cy="40918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5" name="矩形 154">
            <a:extLst>
              <a:ext uri="{FF2B5EF4-FFF2-40B4-BE49-F238E27FC236}">
                <a16:creationId xmlns:a16="http://schemas.microsoft.com/office/drawing/2014/main" xmlns="" id="{FCDFF063-9368-4F9C-AC5E-2E6C6D912E32}"/>
              </a:ext>
            </a:extLst>
          </p:cNvPr>
          <p:cNvSpPr/>
          <p:nvPr/>
        </p:nvSpPr>
        <p:spPr bwMode="auto">
          <a:xfrm>
            <a:off x="6747784" y="3770642"/>
            <a:ext cx="292434" cy="40918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57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46" grpId="0"/>
      <p:bldP spid="46" grpId="1"/>
      <p:bldP spid="99" grpId="0"/>
      <p:bldP spid="154" grpId="0"/>
      <p:bldP spid="154" grpId="1"/>
      <p:bldP spid="15" grpId="0" animBg="1"/>
      <p:bldP spid="15" grpId="1" animBg="1"/>
      <p:bldP spid="155" grpId="0" animBg="1"/>
      <p:bldP spid="15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A1643257-CD52-0A76-32E2-975B2823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212" y="249472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5C4B53C-8231-339F-32BC-9A6E5754E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43B6B94B-EF1A-9ABA-FBDA-172CC80DBD06}"/>
              </a:ext>
            </a:extLst>
          </p:cNvPr>
          <p:cNvSpPr txBox="1"/>
          <p:nvPr/>
        </p:nvSpPr>
        <p:spPr>
          <a:xfrm>
            <a:off x="795337" y="904796"/>
            <a:ext cx="75390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子軒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每天用去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$23.5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，由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日至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日，他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共用了多少？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400AF26F-5BF4-3CA4-75F9-C4FEA0673045}"/>
              </a:ext>
            </a:extLst>
          </p:cNvPr>
          <p:cNvSpPr txBox="1"/>
          <p:nvPr/>
        </p:nvSpPr>
        <p:spPr>
          <a:xfrm>
            <a:off x="852487" y="1917542"/>
            <a:ext cx="596741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$282			B. $305.5</a:t>
            </a:r>
          </a:p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$329			D. $352.5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:a16="http://schemas.microsoft.com/office/drawing/2014/main" xmlns="" id="{187A2525-44B1-A651-92F7-D048B7A3D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094" y="244389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xmlns="" id="{A192647A-AEC8-37EF-7FED-965DF0DB2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33705"/>
              </p:ext>
            </p:extLst>
          </p:nvPr>
        </p:nvGraphicFramePr>
        <p:xfrm>
          <a:off x="988181" y="3154937"/>
          <a:ext cx="705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xmlns="" val="41137369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355924334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1031581749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61268836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176396085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132256545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4149348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4575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altLang="zh-CN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zh-CN" altLang="en-US" sz="1800" b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91097620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E6C803A6-193C-3092-37DA-5D5CFB7D4302}"/>
              </a:ext>
            </a:extLst>
          </p:cNvPr>
          <p:cNvSpPr txBox="1"/>
          <p:nvPr/>
        </p:nvSpPr>
        <p:spPr>
          <a:xfrm>
            <a:off x="918370" y="3988360"/>
            <a:ext cx="5543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日至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月</a:t>
            </a:r>
            <a:r>
              <a:rPr lang="en-US" altLang="zh-TW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日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，共有</a:t>
            </a:r>
            <a:r>
              <a:rPr lang="en-US" altLang="zh-CN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天。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BDEF63F2-01F1-FC84-187B-CC31E7CD3C31}"/>
              </a:ext>
            </a:extLst>
          </p:cNvPr>
          <p:cNvCxnSpPr/>
          <p:nvPr/>
        </p:nvCxnSpPr>
        <p:spPr bwMode="auto">
          <a:xfrm>
            <a:off x="1609725" y="1362985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47209F5F-F98A-DDFD-F934-4EC64F575E58}"/>
              </a:ext>
            </a:extLst>
          </p:cNvPr>
          <p:cNvCxnSpPr/>
          <p:nvPr/>
        </p:nvCxnSpPr>
        <p:spPr bwMode="auto">
          <a:xfrm>
            <a:off x="4295775" y="1391560"/>
            <a:ext cx="30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2867A22F-8F2E-7813-09AB-1968DB140427}"/>
              </a:ext>
            </a:extLst>
          </p:cNvPr>
          <p:cNvSpPr txBox="1"/>
          <p:nvPr/>
        </p:nvSpPr>
        <p:spPr>
          <a:xfrm>
            <a:off x="921506" y="4508073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</a:t>
            </a: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共用了：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9CA3FDE0-AF0A-5074-397C-FD71B31895BB}"/>
              </a:ext>
            </a:extLst>
          </p:cNvPr>
          <p:cNvSpPr txBox="1"/>
          <p:nvPr/>
        </p:nvSpPr>
        <p:spPr>
          <a:xfrm>
            <a:off x="2404012" y="5060171"/>
            <a:ext cx="182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$329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298656A7-D47C-FE75-03A3-024A0A7B9F23}"/>
              </a:ext>
            </a:extLst>
          </p:cNvPr>
          <p:cNvSpPr txBox="1"/>
          <p:nvPr/>
        </p:nvSpPr>
        <p:spPr>
          <a:xfrm>
            <a:off x="956287" y="5060171"/>
            <a:ext cx="182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23.5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8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5028</Words>
  <Application>Microsoft Office PowerPoint</Application>
  <PresentationFormat>全屏显示(4:3)</PresentationFormat>
  <Paragraphs>1030</Paragraphs>
  <Slides>49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49</vt:i4>
      </vt:variant>
    </vt:vector>
  </HeadingPairs>
  <TitlesOfParts>
    <vt:vector size="67" baseType="lpstr">
      <vt:lpstr>等线</vt:lpstr>
      <vt:lpstr>微软雅黑</vt:lpstr>
      <vt:lpstr>SimSun</vt:lpstr>
      <vt:lpstr>PMingLiU</vt:lpstr>
      <vt:lpstr>PMingLiU</vt:lpstr>
      <vt:lpstr>DFKai-SB</vt:lpstr>
      <vt:lpstr>DFKai-SB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2024-03-11T06:57:10Z</dcterms:created>
  <dcterms:modified xsi:type="dcterms:W3CDTF">2024-03-11T08:16:17Z</dcterms:modified>
</cp:coreProperties>
</file>