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5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4249" r:id="rId2"/>
    <p:sldMasterId id="2147484237" r:id="rId3"/>
    <p:sldMasterId id="2147483650" r:id="rId4"/>
    <p:sldMasterId id="2147483653" r:id="rId5"/>
    <p:sldMasterId id="2147483654" r:id="rId6"/>
  </p:sldMasterIdLst>
  <p:notesMasterIdLst>
    <p:notesMasterId r:id="rId16"/>
  </p:notesMasterIdLst>
  <p:handoutMasterIdLst>
    <p:handoutMasterId r:id="rId17"/>
  </p:handoutMasterIdLst>
  <p:sldIdLst>
    <p:sldId id="325" r:id="rId7"/>
    <p:sldId id="343" r:id="rId8"/>
    <p:sldId id="344" r:id="rId9"/>
    <p:sldId id="330" r:id="rId10"/>
    <p:sldId id="331" r:id="rId11"/>
    <p:sldId id="340" r:id="rId12"/>
    <p:sldId id="341" r:id="rId13"/>
    <p:sldId id="336" r:id="rId14"/>
    <p:sldId id="339" r:id="rId15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orient="horz" pos="1888">
          <p15:clr>
            <a:srgbClr val="A4A3A4"/>
          </p15:clr>
        </p15:guide>
        <p15:guide id="3" orient="horz" pos="2523">
          <p15:clr>
            <a:srgbClr val="A4A3A4"/>
          </p15:clr>
        </p15:guide>
        <p15:guide id="4" pos="2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Wong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CC"/>
    <a:srgbClr val="003399"/>
    <a:srgbClr val="009900"/>
    <a:srgbClr val="DA0F45"/>
    <a:srgbClr val="ECEDEE"/>
    <a:srgbClr val="D4D2E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中度样式 1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2602" autoAdjust="0"/>
  </p:normalViewPr>
  <p:slideViewPr>
    <p:cSldViewPr>
      <p:cViewPr>
        <p:scale>
          <a:sx n="75" d="100"/>
          <a:sy n="75" d="100"/>
        </p:scale>
        <p:origin x="390" y="54"/>
      </p:cViewPr>
      <p:guideLst>
        <p:guide orient="horz" pos="1344"/>
        <p:guide orient="horz" pos="1888"/>
        <p:guide orient="horz" pos="2523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189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3F19AE2C-41BE-4384-B14F-9B3813E43A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7D724B2-7309-46F7-9C80-BF781D79910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CBC6E1C-D805-48A6-9181-259A5D6F0F91}" type="datetimeFigureOut">
              <a:rPr lang="zh-CN" altLang="en-US"/>
              <a:pPr>
                <a:defRPr/>
              </a:pPr>
              <a:t>2024/4/11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6485820-3D5E-4DCB-AC59-584D3868F36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7299997-A7D9-425B-9F6F-2135C181CB7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BFB5C0F-A84A-4653-AE6A-89C3506860F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CBAE277D-5B72-4740-A111-EB7E337D6D3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220AE73-85FD-43BB-8FA4-8097DE3AA92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8C9C5DD9-BA39-4A50-841B-C0B97D884536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A4BDDF88-F64D-4AB9-9D78-E0C56BAFA7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763CD6EB-B54B-46C3-BD3F-70CF2C1FC6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46F1DAC-523A-4C24-AAC2-E7144BE5DA8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CBCB21F-88E3-43F9-A7B7-B2B3BBDDC0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65ABBAE0-B566-45CA-BCAE-61F2F503C25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0CBCCA0-7D8A-44FA-A092-A33F901DCD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905005ED-E8D6-49BD-9A63-DA0F9E5787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627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8347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469707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5243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857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984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58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5340677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344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7069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868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82513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58563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1830540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3760957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6010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091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2683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6688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9728761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5178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24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23070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290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42700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220985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2391922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55375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35531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0495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56600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95113085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15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49542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05096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353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856277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57241162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8892322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19795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85937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8DAA039-277D-4767-8228-70F71027337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CB4E1C-5BE7-499B-8211-973D40B2AE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76798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9045143-5FEE-4469-8F2F-66E5992EF32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64C19-2F75-487A-AAC0-D84AC12797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214461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F926666-27C3-44A4-882E-FD405B32F34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95D86-0C81-4900-9297-36C9713526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3642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95898942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E7016DB-9459-489A-8EBA-B467FAE8FDB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5EEDB-06AC-45B9-A28C-D8CAEA9907E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517511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C6A389B-8BBC-4913-B775-3489E73A7E6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3DF07-929F-4CBB-B9D1-9B034FC513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300565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F547CABE-902F-4341-9A2C-857DBFCFD02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0EF88-600B-47C5-A938-53B919D67E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211771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1EB8F420-2311-4045-841B-4DC8A39D9C9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8B32F-16E8-4AF1-93A4-4066FC89DC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6034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3AF0DAC-B53E-4CD4-8263-97C772E888C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A3CBA-7742-4186-B612-7673F65BE0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595976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D9F70D5-E9CB-4BC5-95ED-317E4BEE925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ABC67-33B5-49F5-A257-99223BC7B3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397528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15AFF7D-BE38-4E08-9193-DA092E77B33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9BE445-83BB-450F-BA5F-699673C601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263289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C5A6D3D-867E-4F52-B980-02BD2FC1539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1EB0-0B0D-475E-AE68-D14191D817F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2425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31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01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697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4198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4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7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3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C05056E6-905C-4A32-95CB-4107080BAA0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54000" y="-60325"/>
            <a:ext cx="3886200" cy="752475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HKAT </a:t>
            </a:r>
            <a:r>
              <a:rPr lang="zh-TW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題型速練</a:t>
            </a:r>
            <a:endParaRPr lang="en-US" altLang="zh-TW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1027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605041A-258A-4B14-BFE7-15F21EB93C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23813"/>
            <a:ext cx="360362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11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1AC8E4ED-71FD-4B8C-B985-60F28486E23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50" r:id="rId1"/>
    <p:sldLayoutId id="2147484251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3713ABFC-F146-4E3C-BAAE-A3CF2B632A8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2CE78FFC-6AEC-4F0F-8FCA-9A6A243F2B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52D89122-36CD-43AF-827C-39E35915A6E9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多位數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2" r:id="rId1"/>
    <p:sldLayoutId id="2147484253" r:id="rId2"/>
    <p:sldLayoutId id="2147484254" r:id="rId3"/>
    <p:sldLayoutId id="2147484255" r:id="rId4"/>
    <p:sldLayoutId id="2147484256" r:id="rId5"/>
    <p:sldLayoutId id="2147484257" r:id="rId6"/>
    <p:sldLayoutId id="2147484258" r:id="rId7"/>
    <p:sldLayoutId id="2147484259" r:id="rId8"/>
    <p:sldLayoutId id="2147484260" r:id="rId9"/>
    <p:sldLayoutId id="2147484261" r:id="rId10"/>
    <p:sldLayoutId id="21474842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6EA7DDA6-AB67-49EC-A338-1AD73C4BBF0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C2161DCA-7433-47FA-80BB-D17F3DD9A59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1A3B209-FDF6-4E82-ADFA-FB3D23BCF1A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23EF31F5-1EC3-48BA-A91B-7BA59A48BF76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多位數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3" r:id="rId1"/>
    <p:sldLayoutId id="2147484264" r:id="rId2"/>
    <p:sldLayoutId id="2147484265" r:id="rId3"/>
    <p:sldLayoutId id="2147484266" r:id="rId4"/>
    <p:sldLayoutId id="2147484267" r:id="rId5"/>
    <p:sldLayoutId id="2147484268" r:id="rId6"/>
    <p:sldLayoutId id="2147484269" r:id="rId7"/>
    <p:sldLayoutId id="2147484270" r:id="rId8"/>
    <p:sldLayoutId id="2147484271" r:id="rId9"/>
    <p:sldLayoutId id="2147484272" r:id="rId10"/>
    <p:sldLayoutId id="21474842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04A2D82C-DF79-40E0-B644-FBDA43DDA29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E8D4C9C9-9012-4F02-814B-6EAE308EB96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A62C188E-FC09-4B2E-BC29-E0C39A33442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23FC36B-F287-4389-9228-AB40DBE8DC8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376222BE-8ABE-4509-8114-2A747E9F9586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多位數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4" r:id="rId1"/>
    <p:sldLayoutId id="2147484275" r:id="rId2"/>
    <p:sldLayoutId id="2147484276" r:id="rId3"/>
    <p:sldLayoutId id="2147484277" r:id="rId4"/>
    <p:sldLayoutId id="2147484278" r:id="rId5"/>
    <p:sldLayoutId id="2147484279" r:id="rId6"/>
    <p:sldLayoutId id="2147484280" r:id="rId7"/>
    <p:sldLayoutId id="2147484281" r:id="rId8"/>
    <p:sldLayoutId id="2147484282" r:id="rId9"/>
    <p:sldLayoutId id="2147484283" r:id="rId10"/>
    <p:sldLayoutId id="21474842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92B63442-2681-45C8-8A7E-9D807AB042F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4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0721EB3-CF05-43EE-8310-2F635010BCD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CBB136B4-7FDE-4379-AEB3-E629387D671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2">
            <a:extLst>
              <a:ext uri="{FF2B5EF4-FFF2-40B4-BE49-F238E27FC236}">
                <a16:creationId xmlns:a16="http://schemas.microsoft.com/office/drawing/2014/main" id="{703FF308-81BE-49C4-B04A-C677217EFB60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</a:rPr>
              <a:t>1</a:t>
            </a:r>
            <a:r>
              <a:rPr lang="zh-TW" altLang="en-US" sz="3200" b="1" dirty="0">
                <a:solidFill>
                  <a:schemeClr val="tx1"/>
                </a:solidFill>
              </a:rPr>
              <a:t>     多位數</a:t>
            </a:r>
            <a:endParaRPr lang="en-US" altLang="zh-TW" sz="3200" b="1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286" r:id="rId2"/>
    <p:sldLayoutId id="2147484287" r:id="rId3"/>
    <p:sldLayoutId id="2147484288" r:id="rId4"/>
    <p:sldLayoutId id="2147484289" r:id="rId5"/>
    <p:sldLayoutId id="2147484290" r:id="rId6"/>
    <p:sldLayoutId id="2147484291" r:id="rId7"/>
    <p:sldLayoutId id="2147484292" r:id="rId8"/>
    <p:sldLayoutId id="2147484293" r:id="rId9"/>
    <p:sldLayoutId id="2147484294" r:id="rId10"/>
    <p:sldLayoutId id="21474842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50" name="Rectangle 6">
            <a:extLst>
              <a:ext uri="{FF2B5EF4-FFF2-40B4-BE49-F238E27FC236}">
                <a16:creationId xmlns:a16="http://schemas.microsoft.com/office/drawing/2014/main" id="{6F36D950-65AC-47F6-8717-DC46185C64E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BB0EFC55-AE47-4817-9DC3-4531803D18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6147" name="Picture 7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B0A32727-AB1D-4DFE-8AAA-CA1219E608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6846DBB9-C799-48C7-9470-14F782DD081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5584FE68-9FF1-48AC-8828-70B8D87947F8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</a:rPr>
              <a:t>1</a:t>
            </a:r>
            <a:r>
              <a:rPr lang="zh-TW" altLang="en-US" sz="3200" b="1" dirty="0">
                <a:solidFill>
                  <a:schemeClr val="tx1"/>
                </a:solidFill>
              </a:rPr>
              <a:t>     多位數</a:t>
            </a:r>
            <a:endParaRPr lang="en-US" altLang="zh-TW" sz="3200" b="1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7" r:id="rId2"/>
    <p:sldLayoutId id="2147484298" r:id="rId3"/>
    <p:sldLayoutId id="2147484299" r:id="rId4"/>
    <p:sldLayoutId id="2147484300" r:id="rId5"/>
    <p:sldLayoutId id="2147484301" r:id="rId6"/>
    <p:sldLayoutId id="2147484302" r:id="rId7"/>
    <p:sldLayoutId id="2147484303" r:id="rId8"/>
    <p:sldLayoutId id="2147484304" r:id="rId9"/>
    <p:sldLayoutId id="2147484305" r:id="rId10"/>
    <p:sldLayoutId id="21474843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" Target="slide3.xml"/><Relationship Id="rId7" Type="http://schemas.openxmlformats.org/officeDocument/2006/relationships/slide" Target="slide2.xml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slide" Target="slide6.xml"/><Relationship Id="rId5" Type="http://schemas.openxmlformats.org/officeDocument/2006/relationships/slide" Target="slide5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id="{5FDABD67-F459-45BC-B52A-220A3286D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35050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id="{7F8308EE-A464-494B-9916-5AAA7AF998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24075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id="{53FF7F7A-D1CF-418F-A495-7482658DBE4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11513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</p:txBody>
      </p:sp>
      <p:pic>
        <p:nvPicPr>
          <p:cNvPr id="9221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id="{DA1723F9-B6D7-4B4B-AD62-5B09D956C451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83130910-3154-4B89-96A8-7CF924BE4E4A}"/>
              </a:ext>
            </a:extLst>
          </p:cNvPr>
          <p:cNvSpPr txBox="1">
            <a:spLocks noChangeArrowheads="1"/>
          </p:cNvSpPr>
          <p:nvPr/>
        </p:nvSpPr>
        <p:spPr>
          <a:xfrm>
            <a:off x="3214688" y="801688"/>
            <a:ext cx="2571750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1.</a:t>
            </a:r>
            <a:r>
              <a:rPr lang="zh-TW" altLang="en-US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多位數</a:t>
            </a:r>
            <a:endParaRPr lang="en-US" altLang="zh-TW" sz="38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9223" name="图片 2">
            <a:hlinkClick r:id="rId7" action="ppaction://hlinksldjump"/>
            <a:extLst>
              <a:ext uri="{FF2B5EF4-FFF2-40B4-BE49-F238E27FC236}">
                <a16:creationId xmlns:a16="http://schemas.microsoft.com/office/drawing/2014/main" id="{E0102280-A5CE-4D8B-8642-9556F9CCD77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88" y="2128838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7" descr="icon">
            <a:hlinkClick r:id="rId9" action="ppaction://hlinksldjump"/>
            <a:extLst>
              <a:ext uri="{FF2B5EF4-FFF2-40B4-BE49-F238E27FC236}">
                <a16:creationId xmlns:a16="http://schemas.microsoft.com/office/drawing/2014/main" id="{CFB887AD-F9A9-4369-BF09-683F318013A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33950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</a:p>
        </p:txBody>
      </p:sp>
      <p:sp>
        <p:nvSpPr>
          <p:cNvPr id="11" name="Oval 7" descr="icon">
            <a:hlinkClick r:id="rId10" action="ppaction://hlinksldjump"/>
            <a:extLst>
              <a:ext uri="{FF2B5EF4-FFF2-40B4-BE49-F238E27FC236}">
                <a16:creationId xmlns:a16="http://schemas.microsoft.com/office/drawing/2014/main" id="{09088E22-081B-4E6F-AA76-0D32FF8D7A9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21388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pic>
        <p:nvPicPr>
          <p:cNvPr id="9226" name="图片 1">
            <a:hlinkClick r:id="rId11" action="ppaction://hlinksldjump"/>
            <a:extLst>
              <a:ext uri="{FF2B5EF4-FFF2-40B4-BE49-F238E27FC236}">
                <a16:creationId xmlns:a16="http://schemas.microsoft.com/office/drawing/2014/main" id="{3AACB756-C62B-4D2E-94DF-EDF257519F7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125" y="2678113"/>
            <a:ext cx="4524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6">
            <a:extLst>
              <a:ext uri="{FF2B5EF4-FFF2-40B4-BE49-F238E27FC236}">
                <a16:creationId xmlns:a16="http://schemas.microsoft.com/office/drawing/2014/main" id="{A7974987-3D7E-1238-7F2B-248E30E570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2120" y="3157605"/>
            <a:ext cx="216024" cy="3952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dirty="0"/>
          </a:p>
        </p:txBody>
      </p:sp>
      <p:sp>
        <p:nvSpPr>
          <p:cNvPr id="5" name="矩形 6">
            <a:extLst>
              <a:ext uri="{FF2B5EF4-FFF2-40B4-BE49-F238E27FC236}">
                <a16:creationId xmlns:a16="http://schemas.microsoft.com/office/drawing/2014/main" id="{A070B404-EB5D-39CC-A436-DCA3BF1DD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7562" y="3157605"/>
            <a:ext cx="216024" cy="3952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dirty="0"/>
          </a:p>
        </p:txBody>
      </p:sp>
      <p:sp>
        <p:nvSpPr>
          <p:cNvPr id="4" name="矩形 6">
            <a:extLst>
              <a:ext uri="{FF2B5EF4-FFF2-40B4-BE49-F238E27FC236}">
                <a16:creationId xmlns:a16="http://schemas.microsoft.com/office/drawing/2014/main" id="{ECADFD9E-0680-A49D-7C44-8DE3CEC2A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2080" y="2619964"/>
            <a:ext cx="216024" cy="3952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" name="矩形 6">
            <a:extLst>
              <a:ext uri="{FF2B5EF4-FFF2-40B4-BE49-F238E27FC236}">
                <a16:creationId xmlns:a16="http://schemas.microsoft.com/office/drawing/2014/main" id="{7AAEBAF6-F6B3-0163-D5A9-B2E4085CB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80" y="2592387"/>
            <a:ext cx="216024" cy="3952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AF6DCAA7-E976-4335-AA61-0BFEB96A51A8}"/>
              </a:ext>
            </a:extLst>
          </p:cNvPr>
          <p:cNvSpPr/>
          <p:nvPr/>
        </p:nvSpPr>
        <p:spPr>
          <a:xfrm>
            <a:off x="504825" y="1530350"/>
            <a:ext cx="8026400" cy="2124075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eaLnBrk="1" hangingPunct="1"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某軟件的下載量，取近似值至千位後為十二萬七千次。以下哪一個數可能是該軟件實際的下載量</a:t>
            </a:r>
            <a:r>
              <a:rPr lang="zh-TW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？</a:t>
            </a:r>
            <a:endParaRPr lang="zh-CN" altLang="zh-CN" sz="2800" kern="1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 126 490                   B. 127 324      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127 641                   D. 1 270 000</a:t>
            </a:r>
            <a:endParaRPr lang="zh-CN" altLang="zh-CN" sz="2800" kern="100" dirty="0"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1267" name="图片 23">
            <a:extLst>
              <a:ext uri="{FF2B5EF4-FFF2-40B4-BE49-F238E27FC236}">
                <a16:creationId xmlns:a16="http://schemas.microsoft.com/office/drawing/2014/main" id="{D7F40F92-10F4-4AB3-BFC1-4230B4C5C1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0" y="2997200"/>
            <a:ext cx="7207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圆角矩形 19">
            <a:extLst>
              <a:ext uri="{FF2B5EF4-FFF2-40B4-BE49-F238E27FC236}">
                <a16:creationId xmlns:a16="http://schemas.microsoft.com/office/drawing/2014/main" id="{444BB7C3-D8E8-4BB4-B849-6098D52BF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7313" y="3957638"/>
            <a:ext cx="5951537" cy="224155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pic>
        <p:nvPicPr>
          <p:cNvPr id="11269" name="图片 14">
            <a:extLst>
              <a:ext uri="{FF2B5EF4-FFF2-40B4-BE49-F238E27FC236}">
                <a16:creationId xmlns:a16="http://schemas.microsoft.com/office/drawing/2014/main" id="{EFBF1259-94DE-4B51-A057-C537B3981E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1052513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文本框 23">
            <a:extLst>
              <a:ext uri="{FF2B5EF4-FFF2-40B4-BE49-F238E27FC236}">
                <a16:creationId xmlns:a16="http://schemas.microsoft.com/office/drawing/2014/main" id="{298172BE-536C-4E5B-A314-58893D617C2C}"/>
              </a:ext>
            </a:extLst>
          </p:cNvPr>
          <p:cNvSpPr txBox="1"/>
          <p:nvPr/>
        </p:nvSpPr>
        <p:spPr>
          <a:xfrm>
            <a:off x="1428750" y="4029075"/>
            <a:ext cx="5880100" cy="2170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indent="-1080000">
              <a:spcAft>
                <a:spcPts val="0"/>
              </a:spcAft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 「十二萬七千」用</a:t>
            </a:r>
            <a:r>
              <a:rPr lang="zh-TW" altLang="en-US" sz="2400" u="sng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阿拉伯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數字表示為：</a:t>
            </a:r>
            <a:endParaRPr lang="en-US" altLang="zh-TW" sz="2400" dirty="0">
              <a:solidFill>
                <a:schemeClr val="tx1"/>
              </a:solidFill>
              <a:latin typeface="+mn-lt"/>
              <a:ea typeface="DFKai-SB" panose="03000509000000000000" pitchFamily="65" charset="-120"/>
            </a:endParaRPr>
          </a:p>
          <a:p>
            <a:pPr indent="-1080000">
              <a:spcAft>
                <a:spcPts val="600"/>
              </a:spcAft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ea typeface="DFKai-SB" panose="03000509000000000000" pitchFamily="65" charset="-120"/>
              </a:rPr>
              <a:t>      </a:t>
            </a:r>
            <a:r>
              <a:rPr lang="en-US" altLang="zh-TW" sz="2400" dirty="0">
                <a:solidFill>
                  <a:schemeClr val="tx1"/>
                </a:solidFill>
                <a:sym typeface="Wingdings" panose="05000000000000000000" pitchFamily="2" charset="2"/>
              </a:rPr>
              <a:t>127 000</a:t>
            </a:r>
            <a:endParaRPr lang="en-US" altLang="zh-TW" sz="2400" dirty="0">
              <a:solidFill>
                <a:schemeClr val="tx1"/>
              </a:solidFill>
              <a:latin typeface="+mn-lt"/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  將各選項取近似值至千位：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ea typeface="DFKai-SB" panose="03000509000000000000" pitchFamily="65" charset="-120"/>
              </a:rPr>
              <a:t> </a:t>
            </a:r>
            <a:endParaRPr lang="en-US" altLang="zh-TW" sz="2400" dirty="0">
              <a:solidFill>
                <a:schemeClr val="tx1"/>
              </a:solidFill>
              <a:latin typeface="+mn-lt"/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  <a:defRPr/>
            </a:pP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     A. 126 000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；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B. 127 000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；</a:t>
            </a:r>
            <a:endParaRPr lang="en-US" altLang="zh-TW" sz="2400" dirty="0">
              <a:solidFill>
                <a:schemeClr val="tx1"/>
              </a:solidFill>
              <a:latin typeface="+mn-lt"/>
              <a:sym typeface="Wingdings" panose="05000000000000000000" pitchFamily="2" charset="2"/>
            </a:endParaRPr>
          </a:p>
          <a:p>
            <a:pPr marL="36000">
              <a:spcAft>
                <a:spcPts val="600"/>
              </a:spcAft>
              <a:defRPr/>
            </a:pP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    C. 128 000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；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D. 1 270 000</a:t>
            </a:r>
            <a:endParaRPr lang="zh-CN" alt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C300E226-F245-47C0-B610-F2049AE04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4013" y="3119438"/>
            <a:ext cx="492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B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27" name="任意多边形 26">
            <a:extLst>
              <a:ext uri="{FF2B5EF4-FFF2-40B4-BE49-F238E27FC236}">
                <a16:creationId xmlns:a16="http://schemas.microsoft.com/office/drawing/2014/main" id="{460BEEE0-9836-4CD7-8258-64AD1FA0CC3F}"/>
              </a:ext>
            </a:extLst>
          </p:cNvPr>
          <p:cNvSpPr>
            <a:spLocks/>
          </p:cNvSpPr>
          <p:nvPr/>
        </p:nvSpPr>
        <p:spPr bwMode="auto">
          <a:xfrm>
            <a:off x="6626225" y="2035175"/>
            <a:ext cx="1800225" cy="0"/>
          </a:xfrm>
          <a:custGeom>
            <a:avLst/>
            <a:gdLst>
              <a:gd name="T0" fmla="*/ 0 w 3276600"/>
              <a:gd name="T1" fmla="*/ 0 h 10886"/>
              <a:gd name="T2" fmla="*/ 90113 w 3276600"/>
              <a:gd name="T3" fmla="*/ 0 h 10886"/>
              <a:gd name="T4" fmla="*/ 0 60000 65536"/>
              <a:gd name="T5" fmla="*/ 0 60000 65536"/>
              <a:gd name="T6" fmla="*/ 0 w 3276600"/>
              <a:gd name="T7" fmla="*/ 0 h 10886"/>
              <a:gd name="T8" fmla="*/ 3276600 w 3276600"/>
              <a:gd name="T9" fmla="*/ 0 h 108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76600" h="10886">
                <a:moveTo>
                  <a:pt x="0" y="10886"/>
                </a:moveTo>
                <a:lnTo>
                  <a:pt x="3276600" y="0"/>
                </a:lnTo>
              </a:path>
            </a:pathLst>
          </a:cu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29" name="图片 7">
            <a:extLst>
              <a:ext uri="{FF2B5EF4-FFF2-40B4-BE49-F238E27FC236}">
                <a16:creationId xmlns:a16="http://schemas.microsoft.com/office/drawing/2014/main" id="{778FA400-AB0B-470A-B135-9DB163FCBD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6" t="3622" r="9224"/>
          <a:stretch>
            <a:fillRect/>
          </a:stretch>
        </p:blipFill>
        <p:spPr bwMode="auto">
          <a:xfrm>
            <a:off x="527050" y="4273550"/>
            <a:ext cx="100806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4" name="文本框 8">
            <a:extLst>
              <a:ext uri="{FF2B5EF4-FFF2-40B4-BE49-F238E27FC236}">
                <a16:creationId xmlns:a16="http://schemas.microsoft.com/office/drawing/2014/main" id="{0442C9A4-03A3-4232-B95A-74A408DF3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269875"/>
            <a:ext cx="1855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2021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5" grpId="0" animBg="1"/>
      <p:bldP spid="5" grpId="1" animBg="1"/>
      <p:bldP spid="4" grpId="0" animBg="1"/>
      <p:bldP spid="4" grpId="1" animBg="1"/>
      <p:bldP spid="2" grpId="0" animBg="1"/>
      <p:bldP spid="2" grpId="1" animBg="1"/>
      <p:bldP spid="20" grpId="0" animBg="1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图片 17">
            <a:extLst>
              <a:ext uri="{FF2B5EF4-FFF2-40B4-BE49-F238E27FC236}">
                <a16:creationId xmlns:a16="http://schemas.microsoft.com/office/drawing/2014/main" id="{15DEA300-447D-4181-822C-D5F4B34AB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2347913"/>
            <a:ext cx="71913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8884319C-4B56-4B85-8165-E3B7889476FA}"/>
              </a:ext>
            </a:extLst>
          </p:cNvPr>
          <p:cNvSpPr/>
          <p:nvPr/>
        </p:nvSpPr>
        <p:spPr>
          <a:xfrm>
            <a:off x="539750" y="971550"/>
            <a:ext cx="8135938" cy="20462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55600" indent="-355600" eaLnBrk="1" hangingPunct="1"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1. </a:t>
            </a:r>
            <a:r>
              <a:rPr lang="zh-TW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在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8 732 475</a:t>
            </a:r>
            <a:r>
              <a:rPr lang="zh-TW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這個數中，｢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</a:t>
            </a:r>
            <a:r>
              <a:rPr lang="zh-TW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｣的數值是｢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</a:t>
            </a:r>
            <a:r>
              <a:rPr lang="zh-TW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｣的多少倍？</a:t>
            </a:r>
            <a:endParaRPr lang="zh-CN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A. 50                 B. 5          </a:t>
            </a:r>
          </a:p>
          <a:p>
            <a:pPr marL="358775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2                   D. 0.5  </a:t>
            </a:r>
            <a:endParaRPr lang="zh-CN" altLang="zh-CN" sz="2800" kern="1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任意多边形 5">
            <a:extLst>
              <a:ext uri="{FF2B5EF4-FFF2-40B4-BE49-F238E27FC236}">
                <a16:creationId xmlns:a16="http://schemas.microsoft.com/office/drawing/2014/main" id="{AB6EBD7E-3256-4E30-8648-58FB600B41E6}"/>
              </a:ext>
            </a:extLst>
          </p:cNvPr>
          <p:cNvSpPr>
            <a:spLocks/>
          </p:cNvSpPr>
          <p:nvPr/>
        </p:nvSpPr>
        <p:spPr bwMode="auto">
          <a:xfrm>
            <a:off x="1403350" y="1484313"/>
            <a:ext cx="1638300" cy="0"/>
          </a:xfrm>
          <a:custGeom>
            <a:avLst/>
            <a:gdLst>
              <a:gd name="T0" fmla="*/ 0 w 1638300"/>
              <a:gd name="T1" fmla="*/ 1638300 w 1638300"/>
              <a:gd name="T2" fmla="*/ 0 60000 65536"/>
              <a:gd name="T3" fmla="*/ 0 60000 65536"/>
              <a:gd name="T4" fmla="*/ 0 w 1638300"/>
              <a:gd name="T5" fmla="*/ 1638300 w 1638300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1638300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293" name="文本框 8">
            <a:extLst>
              <a:ext uri="{FF2B5EF4-FFF2-40B4-BE49-F238E27FC236}">
                <a16:creationId xmlns:a16="http://schemas.microsoft.com/office/drawing/2014/main" id="{375F97C8-8844-4929-9C61-1E96999FC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269875"/>
            <a:ext cx="1855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2016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8" name="矩形 5">
            <a:extLst>
              <a:ext uri="{FF2B5EF4-FFF2-40B4-BE49-F238E27FC236}">
                <a16:creationId xmlns:a16="http://schemas.microsoft.com/office/drawing/2014/main" id="{EDA7334B-706E-46AE-AB7E-CA0201B2E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3688" y="3336925"/>
            <a:ext cx="576262" cy="145415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9" name="矩形 5">
            <a:extLst>
              <a:ext uri="{FF2B5EF4-FFF2-40B4-BE49-F238E27FC236}">
                <a16:creationId xmlns:a16="http://schemas.microsoft.com/office/drawing/2014/main" id="{FFF9D5FB-FF38-4C31-9EAE-3BFE20406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8363" y="3336925"/>
            <a:ext cx="600075" cy="14589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>
              <a:solidFill>
                <a:srgbClr val="FFFF00"/>
              </a:solidFill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38EC9539-5360-45F3-B832-D014C5EE8E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7175" y="4344988"/>
            <a:ext cx="26098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3399"/>
                </a:solidFill>
              </a:rPr>
              <a:t>2000</a:t>
            </a:r>
            <a:r>
              <a:rPr lang="en-US" altLang="zh-TW" sz="2800">
                <a:solidFill>
                  <a:srgbClr val="003399"/>
                </a:solidFill>
                <a:sym typeface="Symbol" panose="05050102010706020507" pitchFamily="18" charset="2"/>
              </a:rPr>
              <a:t></a:t>
            </a:r>
            <a:r>
              <a:rPr lang="en-US" altLang="zh-TW" sz="2800">
                <a:solidFill>
                  <a:srgbClr val="003399"/>
                </a:solidFill>
              </a:rPr>
              <a:t>400</a:t>
            </a:r>
            <a:r>
              <a:rPr lang="zh-TW" altLang="en-US" sz="2800">
                <a:solidFill>
                  <a:srgbClr val="003399"/>
                </a:solidFill>
              </a:rPr>
              <a:t> </a:t>
            </a:r>
            <a:r>
              <a:rPr lang="en-US" altLang="zh-TW" sz="2800">
                <a:solidFill>
                  <a:srgbClr val="003399"/>
                </a:solidFill>
              </a:rPr>
              <a:t>=</a:t>
            </a:r>
            <a:r>
              <a:rPr lang="zh-TW" altLang="en-US" sz="2800">
                <a:solidFill>
                  <a:srgbClr val="003399"/>
                </a:solidFill>
              </a:rPr>
              <a:t> </a:t>
            </a:r>
            <a:r>
              <a:rPr lang="en-US" altLang="zh-TW" sz="2800">
                <a:solidFill>
                  <a:srgbClr val="003399"/>
                </a:solidFill>
              </a:rPr>
              <a:t>5</a:t>
            </a:r>
            <a:endParaRPr lang="zh-CN" altLang="en-US" sz="2800">
              <a:solidFill>
                <a:srgbClr val="003399"/>
              </a:solidFill>
            </a:endParaRPr>
          </a:p>
        </p:txBody>
      </p:sp>
      <p:sp>
        <p:nvSpPr>
          <p:cNvPr id="11" name="任意多边形 10">
            <a:extLst>
              <a:ext uri="{FF2B5EF4-FFF2-40B4-BE49-F238E27FC236}">
                <a16:creationId xmlns:a16="http://schemas.microsoft.com/office/drawing/2014/main" id="{0495DB22-139D-4FF0-9F4B-472B97C8C17C}"/>
              </a:ext>
            </a:extLst>
          </p:cNvPr>
          <p:cNvSpPr>
            <a:spLocks/>
          </p:cNvSpPr>
          <p:nvPr/>
        </p:nvSpPr>
        <p:spPr bwMode="auto">
          <a:xfrm>
            <a:off x="4824413" y="1506538"/>
            <a:ext cx="3419475" cy="0"/>
          </a:xfrm>
          <a:custGeom>
            <a:avLst/>
            <a:gdLst>
              <a:gd name="T0" fmla="*/ 0 w 3276600"/>
              <a:gd name="T1" fmla="*/ 0 h 10886"/>
              <a:gd name="T2" fmla="*/ 25175189 w 3276600"/>
              <a:gd name="T3" fmla="*/ 0 h 10886"/>
              <a:gd name="T4" fmla="*/ 0 60000 65536"/>
              <a:gd name="T5" fmla="*/ 0 60000 65536"/>
              <a:gd name="T6" fmla="*/ 0 w 3276600"/>
              <a:gd name="T7" fmla="*/ 0 h 10886"/>
              <a:gd name="T8" fmla="*/ 3276600 w 3276600"/>
              <a:gd name="T9" fmla="*/ 0 h 108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76600" h="10886">
                <a:moveTo>
                  <a:pt x="0" y="10886"/>
                </a:moveTo>
                <a:lnTo>
                  <a:pt x="3276600" y="0"/>
                </a:lnTo>
              </a:path>
            </a:pathLst>
          </a:cu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CA274AAA-16F9-4753-A96B-19E671827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50" y="2471738"/>
            <a:ext cx="4921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B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3" name="任意多边形 12">
            <a:extLst>
              <a:ext uri="{FF2B5EF4-FFF2-40B4-BE49-F238E27FC236}">
                <a16:creationId xmlns:a16="http://schemas.microsoft.com/office/drawing/2014/main" id="{0F9748C5-1DA8-46F9-AEB8-0E58908994D5}"/>
              </a:ext>
            </a:extLst>
          </p:cNvPr>
          <p:cNvSpPr>
            <a:spLocks/>
          </p:cNvSpPr>
          <p:nvPr/>
        </p:nvSpPr>
        <p:spPr bwMode="auto">
          <a:xfrm>
            <a:off x="1042988" y="1916113"/>
            <a:ext cx="360362" cy="0"/>
          </a:xfrm>
          <a:custGeom>
            <a:avLst/>
            <a:gdLst>
              <a:gd name="T0" fmla="*/ 0 w 3276600"/>
              <a:gd name="T1" fmla="*/ 0 h 10886"/>
              <a:gd name="T2" fmla="*/ 0 w 3276600"/>
              <a:gd name="T3" fmla="*/ 0 h 10886"/>
              <a:gd name="T4" fmla="*/ 0 60000 65536"/>
              <a:gd name="T5" fmla="*/ 0 60000 65536"/>
              <a:gd name="T6" fmla="*/ 0 w 3276600"/>
              <a:gd name="T7" fmla="*/ 0 h 10886"/>
              <a:gd name="T8" fmla="*/ 3276600 w 3276600"/>
              <a:gd name="T9" fmla="*/ 0 h 108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76600" h="10886">
                <a:moveTo>
                  <a:pt x="0" y="10886"/>
                </a:moveTo>
                <a:lnTo>
                  <a:pt x="3276600" y="0"/>
                </a:lnTo>
              </a:path>
            </a:pathLst>
          </a:cu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3C32A552-EFAC-4D5A-9017-0E8A1F29F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3222625"/>
            <a:ext cx="3455988" cy="5222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solidFill>
                  <a:srgbClr val="003399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｢</a:t>
            </a:r>
            <a:r>
              <a:rPr lang="en-US" altLang="zh-TW" sz="2800" dirty="0">
                <a:solidFill>
                  <a:srgbClr val="003399"/>
                </a:solidFill>
              </a:rPr>
              <a:t>2</a:t>
            </a:r>
            <a:r>
              <a:rPr lang="en-US" altLang="zh-TW" sz="2800" dirty="0">
                <a:solidFill>
                  <a:srgbClr val="003399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｣</a:t>
            </a:r>
            <a:r>
              <a:rPr lang="zh-TW" altLang="en-US" sz="2800" dirty="0">
                <a:solidFill>
                  <a:srgbClr val="003399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的數值是</a:t>
            </a:r>
            <a:r>
              <a:rPr lang="en-US" altLang="zh-TW" sz="2800" dirty="0">
                <a:solidFill>
                  <a:srgbClr val="7030A0"/>
                </a:solidFill>
                <a:latin typeface="+mn-lt"/>
                <a:ea typeface="DFKai-SB" panose="03000509000000000000" pitchFamily="65" charset="-120"/>
              </a:rPr>
              <a:t>2000</a:t>
            </a:r>
            <a:r>
              <a:rPr lang="zh-TW" altLang="en-US" sz="2800" dirty="0">
                <a:solidFill>
                  <a:srgbClr val="003399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zh-CN" altLang="en-US" sz="2800" dirty="0">
              <a:solidFill>
                <a:srgbClr val="003399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4FDC3CF5-11D8-4660-BBBC-B4DE3457F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3783013"/>
            <a:ext cx="3455988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solidFill>
                  <a:srgbClr val="003399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｢</a:t>
            </a:r>
            <a:r>
              <a:rPr lang="en-US" altLang="zh-TW" sz="2800" dirty="0">
                <a:solidFill>
                  <a:srgbClr val="003399"/>
                </a:solidFill>
              </a:rPr>
              <a:t>4</a:t>
            </a:r>
            <a:r>
              <a:rPr lang="en-US" altLang="zh-TW" sz="2800" dirty="0">
                <a:solidFill>
                  <a:srgbClr val="003399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｣</a:t>
            </a:r>
            <a:r>
              <a:rPr lang="zh-TW" altLang="en-US" sz="2800" dirty="0">
                <a:solidFill>
                  <a:srgbClr val="003399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的數值是</a:t>
            </a:r>
            <a:r>
              <a:rPr lang="en-US" altLang="zh-TW" sz="2800" dirty="0">
                <a:solidFill>
                  <a:srgbClr val="FFC000"/>
                </a:solidFill>
                <a:latin typeface="+mn-lt"/>
                <a:ea typeface="DFKai-SB" panose="03000509000000000000" pitchFamily="65" charset="-120"/>
              </a:rPr>
              <a:t>400</a:t>
            </a:r>
            <a:r>
              <a:rPr lang="zh-TW" altLang="en-US" sz="2800" dirty="0">
                <a:solidFill>
                  <a:srgbClr val="003399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zh-CN" altLang="en-US" sz="2800" dirty="0">
              <a:solidFill>
                <a:srgbClr val="003399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aphicFrame>
        <p:nvGraphicFramePr>
          <p:cNvPr id="16" name="表格 15">
            <a:extLst>
              <a:ext uri="{FF2B5EF4-FFF2-40B4-BE49-F238E27FC236}">
                <a16:creationId xmlns:a16="http://schemas.microsoft.com/office/drawing/2014/main" id="{F181F969-7F5C-4812-9277-6586C17D60D4}"/>
              </a:ext>
            </a:extLst>
          </p:cNvPr>
          <p:cNvGraphicFramePr>
            <a:graphicFrameLocks noGrp="1"/>
          </p:cNvGraphicFramePr>
          <p:nvPr/>
        </p:nvGraphicFramePr>
        <p:xfrm>
          <a:off x="1031875" y="3333750"/>
          <a:ext cx="4187827" cy="146367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598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2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8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82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82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82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826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45308">
                <a:tc>
                  <a:txBody>
                    <a:bodyPr/>
                    <a:lstStyle/>
                    <a:p>
                      <a:pPr algn="ctr"/>
                      <a:r>
                        <a:rPr kumimoji="1" lang="zh-CN" altLang="en-US" sz="2800" u="none" strike="noStrike" cap="none" normalizeH="0" baseline="0" dirty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百萬</a:t>
                      </a:r>
                      <a:endParaRPr lang="zh-CN" altLang="en-US" sz="2800" dirty="0">
                        <a:solidFill>
                          <a:srgbClr val="003399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91423" marR="91423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zh-CN" altLang="en-US" sz="2800" u="none" strike="noStrike" cap="none" normalizeH="0" baseline="0" dirty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十萬</a:t>
                      </a:r>
                      <a:endParaRPr lang="zh-CN" altLang="en-US" sz="2800" dirty="0">
                        <a:solidFill>
                          <a:srgbClr val="003399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91423" marR="91423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zh-CN" altLang="en-US" sz="2800" u="none" strike="noStrike" cap="none" normalizeH="0" baseline="0" dirty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萬</a:t>
                      </a:r>
                      <a:endParaRPr lang="zh-CN" altLang="en-US" sz="2800" dirty="0">
                        <a:solidFill>
                          <a:srgbClr val="003399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91423" marR="91423" marT="45714" marB="457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zh-CN" altLang="en-US" sz="2800" u="none" strike="noStrike" cap="none" normalizeH="0" baseline="0" dirty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千</a:t>
                      </a:r>
                      <a:endParaRPr lang="zh-CN" altLang="en-US" sz="2800" dirty="0">
                        <a:solidFill>
                          <a:srgbClr val="003399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91423" marR="91423" marT="45714" marB="457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zh-CN" altLang="en-US" sz="2800" u="none" strike="noStrike" cap="none" normalizeH="0" baseline="0" dirty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百</a:t>
                      </a:r>
                      <a:endParaRPr lang="zh-CN" altLang="en-US" sz="2800" dirty="0">
                        <a:solidFill>
                          <a:srgbClr val="003399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91423" marR="91423" marT="45714" marB="45714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2800" u="none" strike="noStrike" cap="none" normalizeH="0" baseline="0" dirty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十</a:t>
                      </a:r>
                      <a:endParaRPr lang="zh-CN" altLang="en-US" sz="2800" dirty="0">
                        <a:solidFill>
                          <a:srgbClr val="003399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91423" marR="91423" marT="45714" marB="457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rgbClr val="003399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個</a:t>
                      </a:r>
                      <a:endParaRPr lang="zh-CN" altLang="en-US" sz="2800" dirty="0">
                        <a:solidFill>
                          <a:srgbClr val="003399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91423" marR="91423" marT="45714" marB="4571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36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solidFill>
                            <a:srgbClr val="003399"/>
                          </a:solidFill>
                          <a:latin typeface="+mj-lt"/>
                          <a:ea typeface="DFKai-SB" panose="03000509000000000000" pitchFamily="65" charset="-120"/>
                        </a:rPr>
                        <a:t>8</a:t>
                      </a:r>
                      <a:endParaRPr lang="zh-CN" altLang="en-US" sz="2800" dirty="0">
                        <a:solidFill>
                          <a:srgbClr val="003399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 marL="91423" marR="91423" marT="45714" marB="45714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solidFill>
                            <a:srgbClr val="003399"/>
                          </a:solidFill>
                          <a:latin typeface="+mj-lt"/>
                          <a:ea typeface="DFKai-SB" panose="03000509000000000000" pitchFamily="65" charset="-120"/>
                        </a:rPr>
                        <a:t>7</a:t>
                      </a:r>
                      <a:endParaRPr lang="zh-CN" altLang="en-US" sz="2800" dirty="0">
                        <a:solidFill>
                          <a:srgbClr val="003399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 marL="91423" marR="91423" marT="45714" marB="45714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solidFill>
                            <a:srgbClr val="003399"/>
                          </a:solidFill>
                          <a:latin typeface="+mj-lt"/>
                          <a:ea typeface="DFKai-SB" panose="03000509000000000000" pitchFamily="65" charset="-120"/>
                        </a:rPr>
                        <a:t>3</a:t>
                      </a:r>
                      <a:endParaRPr lang="zh-CN" altLang="en-US" sz="2800" dirty="0">
                        <a:solidFill>
                          <a:srgbClr val="003399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 marL="91423" marR="91423" marT="45714" marB="45714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solidFill>
                            <a:srgbClr val="003399"/>
                          </a:solidFill>
                          <a:latin typeface="+mj-lt"/>
                          <a:ea typeface="DFKai-SB" panose="03000509000000000000" pitchFamily="65" charset="-120"/>
                        </a:rPr>
                        <a:t>2</a:t>
                      </a:r>
                      <a:endParaRPr lang="zh-CN" altLang="en-US" sz="2800" dirty="0">
                        <a:solidFill>
                          <a:srgbClr val="003399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 marL="91423" marR="91423" marT="45714" marB="45714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solidFill>
                            <a:srgbClr val="003399"/>
                          </a:solidFill>
                          <a:latin typeface="+mj-lt"/>
                          <a:ea typeface="DFKai-SB" panose="03000509000000000000" pitchFamily="65" charset="-120"/>
                        </a:rPr>
                        <a:t>4</a:t>
                      </a:r>
                      <a:endParaRPr lang="zh-CN" altLang="en-US" sz="2800" dirty="0">
                        <a:solidFill>
                          <a:srgbClr val="003399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 marL="91423" marR="91423" marT="45714" marB="45714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solidFill>
                            <a:srgbClr val="003399"/>
                          </a:solidFill>
                          <a:latin typeface="+mj-lt"/>
                          <a:ea typeface="DFKai-SB" panose="03000509000000000000" pitchFamily="65" charset="-120"/>
                        </a:rPr>
                        <a:t>7</a:t>
                      </a:r>
                      <a:endParaRPr lang="zh-CN" altLang="en-US" sz="2800" dirty="0">
                        <a:solidFill>
                          <a:srgbClr val="003399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 marL="91423" marR="91423" marT="45714" marB="45714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solidFill>
                            <a:srgbClr val="003399"/>
                          </a:solidFill>
                          <a:latin typeface="+mj-lt"/>
                          <a:ea typeface="DFKai-SB" panose="03000509000000000000" pitchFamily="65" charset="-120"/>
                        </a:rPr>
                        <a:t>5</a:t>
                      </a:r>
                      <a:endParaRPr lang="zh-CN" altLang="en-US" sz="2800" dirty="0">
                        <a:solidFill>
                          <a:srgbClr val="003399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 marL="91423" marR="91423" marT="45714" marB="4571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0" grpId="0"/>
      <p:bldP spid="10" grpId="1"/>
      <p:bldP spid="12" grpId="0"/>
      <p:bldP spid="14" grpId="0"/>
      <p:bldP spid="14" grpId="1"/>
      <p:bldP spid="15" grpId="0"/>
      <p:bldP spid="1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6">
            <a:extLst>
              <a:ext uri="{FF2B5EF4-FFF2-40B4-BE49-F238E27FC236}">
                <a16:creationId xmlns:a16="http://schemas.microsoft.com/office/drawing/2014/main" id="{D111CCCF-6EC9-6ADC-2E68-A9E3569F6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541" y="3531394"/>
            <a:ext cx="216024" cy="3952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1" name="矩形 6">
            <a:extLst>
              <a:ext uri="{FF2B5EF4-FFF2-40B4-BE49-F238E27FC236}">
                <a16:creationId xmlns:a16="http://schemas.microsoft.com/office/drawing/2014/main" id="{B17A894B-3909-23BC-25F1-D902BDCC4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541" y="2959961"/>
            <a:ext cx="216024" cy="3952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2" name="矩形 6">
            <a:extLst>
              <a:ext uri="{FF2B5EF4-FFF2-40B4-BE49-F238E27FC236}">
                <a16:creationId xmlns:a16="http://schemas.microsoft.com/office/drawing/2014/main" id="{D4C8E5F6-0B1E-EEC9-500D-06BCFA7EC2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2565" y="4059439"/>
            <a:ext cx="216024" cy="3952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dirty="0"/>
          </a:p>
        </p:txBody>
      </p:sp>
      <p:sp>
        <p:nvSpPr>
          <p:cNvPr id="13" name="矩形 6">
            <a:extLst>
              <a:ext uri="{FF2B5EF4-FFF2-40B4-BE49-F238E27FC236}">
                <a16:creationId xmlns:a16="http://schemas.microsoft.com/office/drawing/2014/main" id="{D5A26F60-366D-5210-A3E9-3B1B8728F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6244" y="4537868"/>
            <a:ext cx="216024" cy="3952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dirty="0"/>
          </a:p>
        </p:txBody>
      </p:sp>
      <p:sp>
        <p:nvSpPr>
          <p:cNvPr id="15" name="矩形 6">
            <a:extLst>
              <a:ext uri="{FF2B5EF4-FFF2-40B4-BE49-F238E27FC236}">
                <a16:creationId xmlns:a16="http://schemas.microsoft.com/office/drawing/2014/main" id="{FD031926-B117-BBFE-81EA-ECC15A240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2565" y="3531394"/>
            <a:ext cx="216024" cy="3952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6" name="矩形 6">
            <a:extLst>
              <a:ext uri="{FF2B5EF4-FFF2-40B4-BE49-F238E27FC236}">
                <a16:creationId xmlns:a16="http://schemas.microsoft.com/office/drawing/2014/main" id="{4EE11578-3E5C-620F-8201-40426D951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2565" y="2959961"/>
            <a:ext cx="216024" cy="3952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" name="矩形 6">
            <a:extLst>
              <a:ext uri="{FF2B5EF4-FFF2-40B4-BE49-F238E27FC236}">
                <a16:creationId xmlns:a16="http://schemas.microsoft.com/office/drawing/2014/main" id="{69CEC398-4D22-DFD9-FC7B-81C1F40C0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541" y="4059439"/>
            <a:ext cx="216024" cy="3952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dirty="0"/>
          </a:p>
        </p:txBody>
      </p:sp>
      <p:sp>
        <p:nvSpPr>
          <p:cNvPr id="5" name="矩形 6">
            <a:extLst>
              <a:ext uri="{FF2B5EF4-FFF2-40B4-BE49-F238E27FC236}">
                <a16:creationId xmlns:a16="http://schemas.microsoft.com/office/drawing/2014/main" id="{5F97459A-5B89-8538-BAF8-2FB5CD801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0220" y="4537868"/>
            <a:ext cx="216024" cy="3952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4C23BDDE-76BC-45FB-84B3-3F012E943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463" y="1901825"/>
            <a:ext cx="1800225" cy="39687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23158B31-408B-49F5-A40D-0C5AE5633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463" y="1422400"/>
            <a:ext cx="1800225" cy="39687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48905226-B3D3-4276-BDCB-F6736A26E541}"/>
              </a:ext>
            </a:extLst>
          </p:cNvPr>
          <p:cNvSpPr/>
          <p:nvPr/>
        </p:nvSpPr>
        <p:spPr>
          <a:xfrm>
            <a:off x="427038" y="973138"/>
            <a:ext cx="8032750" cy="40782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0"/>
              </a:spcAft>
              <a:tabLst>
                <a:tab pos="355600" algn="l"/>
              </a:tabLs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2. </a:t>
            </a:r>
            <a:r>
              <a:rPr lang="en-US" altLang="zh-TW" sz="2800" dirty="0">
                <a:solidFill>
                  <a:schemeClr val="tx1"/>
                </a:solidFill>
              </a:rPr>
              <a:t>H </a:t>
            </a:r>
            <a:r>
              <a:rPr lang="zh-TW" altLang="en-US" sz="2800" dirty="0">
                <a:solidFill>
                  <a:schemeClr val="tx1"/>
                </a:solidFill>
              </a:rPr>
              <a:t>國去年的出生人數取近似值至百萬位後為</a:t>
            </a:r>
            <a:endParaRPr lang="en-US" altLang="zh-TW" sz="2800" dirty="0">
              <a:solidFill>
                <a:schemeClr val="tx1"/>
              </a:solidFill>
            </a:endParaRPr>
          </a:p>
          <a:p>
            <a:pPr marL="444500" indent="-444500" eaLnBrk="1" hangingPunct="1">
              <a:spcAft>
                <a:spcPts val="0"/>
              </a:spcAft>
              <a:tabLst>
                <a:tab pos="355600" algn="l"/>
              </a:tabLst>
              <a:defRPr/>
            </a:pPr>
            <a:r>
              <a:rPr lang="en-US" altLang="zh-TW" sz="2800" dirty="0">
                <a:solidFill>
                  <a:schemeClr val="tx1"/>
                </a:solidFill>
              </a:rPr>
              <a:t>    15 000 000</a:t>
            </a:r>
            <a:r>
              <a:rPr lang="zh-TW" altLang="en-US" sz="2800" dirty="0">
                <a:solidFill>
                  <a:schemeClr val="tx1"/>
                </a:solidFill>
              </a:rPr>
              <a:t>，以及取近似值至十萬位後為</a:t>
            </a:r>
            <a:endParaRPr lang="en-US" altLang="zh-TW" sz="2800" dirty="0">
              <a:solidFill>
                <a:schemeClr val="tx1"/>
              </a:solidFill>
            </a:endParaRPr>
          </a:p>
          <a:p>
            <a:pPr marL="444500" indent="-444500" eaLnBrk="1" hangingPunct="1">
              <a:spcAft>
                <a:spcPts val="1800"/>
              </a:spcAft>
              <a:tabLst>
                <a:tab pos="355600" algn="l"/>
              </a:tabLst>
              <a:defRPr/>
            </a:pPr>
            <a:r>
              <a:rPr lang="en-US" altLang="zh-TW" sz="2800" dirty="0">
                <a:solidFill>
                  <a:schemeClr val="tx1"/>
                </a:solidFill>
              </a:rPr>
              <a:t>    14 500 000</a:t>
            </a:r>
            <a:r>
              <a:rPr lang="zh-TW" altLang="en-US" sz="2800" dirty="0">
                <a:solidFill>
                  <a:schemeClr val="tx1"/>
                </a:solidFill>
              </a:rPr>
              <a:t>。以下哪一項可能是該國去年的出生人數？</a:t>
            </a: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533400" eaLnBrk="1" hangingPunct="1">
              <a:spcAft>
                <a:spcPts val="800"/>
              </a:spcAft>
              <a:tabLst>
                <a:tab pos="355600" algn="l"/>
              </a:tabLst>
              <a:defRPr/>
            </a:pPr>
            <a:r>
              <a:rPr lang="en-US" altLang="zh-CN" sz="2800" dirty="0">
                <a:solidFill>
                  <a:schemeClr val="tx1"/>
                </a:solidFill>
              </a:rPr>
              <a:t>A. 14 608 000</a:t>
            </a:r>
          </a:p>
          <a:p>
            <a:pPr marL="533400" eaLnBrk="1" hangingPunct="1">
              <a:spcAft>
                <a:spcPts val="800"/>
              </a:spcAft>
              <a:tabLst>
                <a:tab pos="355600" algn="l"/>
              </a:tabLst>
              <a:defRPr/>
            </a:pPr>
            <a:r>
              <a:rPr lang="en-US" altLang="zh-CN" sz="2800" dirty="0">
                <a:solidFill>
                  <a:schemeClr val="tx1"/>
                </a:solidFill>
              </a:rPr>
              <a:t>B. 14 579 000</a:t>
            </a:r>
          </a:p>
          <a:p>
            <a:pPr marL="533400">
              <a:spcAft>
                <a:spcPts val="800"/>
              </a:spcAft>
              <a:defRPr/>
            </a:pPr>
            <a:r>
              <a:rPr lang="en-US" altLang="zh-CN" sz="2800" dirty="0">
                <a:solidFill>
                  <a:schemeClr val="tx1"/>
                </a:solidFill>
              </a:rPr>
              <a:t>C. 14 546 000</a:t>
            </a:r>
          </a:p>
          <a:p>
            <a:pPr marL="533400">
              <a:spcAft>
                <a:spcPts val="1200"/>
              </a:spcAft>
              <a:defRPr/>
            </a:pPr>
            <a:r>
              <a:rPr lang="en-US" altLang="zh-CN" sz="2800" dirty="0">
                <a:solidFill>
                  <a:schemeClr val="tx1"/>
                </a:solidFill>
              </a:rPr>
              <a:t>D. 14 485 000</a:t>
            </a:r>
            <a:endParaRPr lang="zh-CN" altLang="zh-CN" sz="2800" dirty="0">
              <a:solidFill>
                <a:schemeClr val="tx1"/>
              </a:solidFill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89B5C02E-355E-441A-B326-5F2F7B05D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8412" y="4172108"/>
            <a:ext cx="1800225" cy="39687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AA1FFA1-A5BC-42B5-996A-78E0B92C7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662" y="4176871"/>
            <a:ext cx="1800225" cy="39687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3B13FD65-E6CF-42BD-8EDD-3D267EE55B80}"/>
              </a:ext>
            </a:extLst>
          </p:cNvPr>
          <p:cNvSpPr txBox="1"/>
          <p:nvPr/>
        </p:nvSpPr>
        <p:spPr>
          <a:xfrm>
            <a:off x="3322341" y="2367943"/>
            <a:ext cx="2628900" cy="2860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>
              <a:spcAft>
                <a:spcPts val="1200"/>
              </a:spcAft>
              <a:defRPr/>
            </a:pPr>
            <a:r>
              <a:rPr lang="zh-TW" altLang="en-US" sz="2800" dirty="0">
                <a:solidFill>
                  <a:srgbClr val="003399"/>
                </a:solidFill>
              </a:rPr>
              <a:t>    </a:t>
            </a:r>
            <a:r>
              <a:rPr lang="zh-TW" altLang="en-US" sz="2800" u="sng" dirty="0">
                <a:solidFill>
                  <a:srgbClr val="003399"/>
                </a:solidFill>
              </a:rPr>
              <a:t>取至百萬位</a:t>
            </a:r>
            <a:r>
              <a:rPr lang="zh-TW" altLang="en-US" sz="2800" dirty="0">
                <a:solidFill>
                  <a:srgbClr val="003399"/>
                </a:solidFill>
              </a:rPr>
              <a:t> </a:t>
            </a:r>
            <a:endParaRPr lang="zh-TW" altLang="en-US" sz="2800" u="sng" dirty="0">
              <a:solidFill>
                <a:srgbClr val="003399"/>
              </a:solidFill>
            </a:endParaRPr>
          </a:p>
          <a:p>
            <a:pPr marL="0" lvl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rgbClr val="003399"/>
                </a:solidFill>
              </a:rPr>
              <a:t>A. 15 000 000  </a:t>
            </a:r>
          </a:p>
          <a:p>
            <a:pPr marL="0" lvl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rgbClr val="003399"/>
                </a:solidFill>
              </a:rPr>
              <a:t>B. 15 000 000 </a:t>
            </a:r>
          </a:p>
          <a:p>
            <a:pPr marL="0" lvl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rgbClr val="003399"/>
                </a:solidFill>
              </a:rPr>
              <a:t>C. 15 000 000 </a:t>
            </a:r>
          </a:p>
          <a:p>
            <a:pPr marL="0" lvl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rgbClr val="003399"/>
                </a:solidFill>
              </a:rPr>
              <a:t>D. 14 000 000</a:t>
            </a:r>
            <a:endParaRPr lang="zh-CN" altLang="zh-CN" sz="2800" dirty="0">
              <a:solidFill>
                <a:srgbClr val="003399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3319" name="图片 24">
            <a:extLst>
              <a:ext uri="{FF2B5EF4-FFF2-40B4-BE49-F238E27FC236}">
                <a16:creationId xmlns:a16="http://schemas.microsoft.com/office/drawing/2014/main" id="{2D29ECBE-38D8-4E59-8E41-B436EF29C1D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38" y="4365625"/>
            <a:ext cx="72231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F14EEDF0-9D36-4324-BA48-0D313077F53A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823200" y="4473575"/>
            <a:ext cx="43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3323" name="文本框 8">
            <a:extLst>
              <a:ext uri="{FF2B5EF4-FFF2-40B4-BE49-F238E27FC236}">
                <a16:creationId xmlns:a16="http://schemas.microsoft.com/office/drawing/2014/main" id="{D078CCC8-378A-45CB-BF0B-9A129EC44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269875"/>
            <a:ext cx="1855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dirty="0">
                <a:solidFill>
                  <a:srgbClr val="00B050"/>
                </a:solidFill>
              </a:rPr>
              <a:t>2020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sp>
        <p:nvSpPr>
          <p:cNvPr id="17" name="文本框 21">
            <a:extLst>
              <a:ext uri="{FF2B5EF4-FFF2-40B4-BE49-F238E27FC236}">
                <a16:creationId xmlns:a16="http://schemas.microsoft.com/office/drawing/2014/main" id="{A3B5B519-2853-93B4-833A-248A9719DA9F}"/>
              </a:ext>
            </a:extLst>
          </p:cNvPr>
          <p:cNvSpPr txBox="1"/>
          <p:nvPr/>
        </p:nvSpPr>
        <p:spPr>
          <a:xfrm>
            <a:off x="5877718" y="2369406"/>
            <a:ext cx="2462213" cy="2860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>
              <a:spcAft>
                <a:spcPts val="1200"/>
              </a:spcAft>
              <a:defRPr/>
            </a:pPr>
            <a:r>
              <a:rPr lang="zh-TW" altLang="en-US" sz="2800" u="sng" dirty="0">
                <a:solidFill>
                  <a:srgbClr val="003399"/>
                </a:solidFill>
              </a:rPr>
              <a:t>取至十萬位</a:t>
            </a:r>
          </a:p>
          <a:p>
            <a:pPr marL="0" lvl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rgbClr val="003399"/>
                </a:solidFill>
              </a:rPr>
              <a:t>14 600 000</a:t>
            </a:r>
          </a:p>
          <a:p>
            <a:pPr marL="0" lvl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rgbClr val="003399"/>
                </a:solidFill>
              </a:rPr>
              <a:t>14 600 000</a:t>
            </a:r>
          </a:p>
          <a:p>
            <a:pPr marL="0" lvl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rgbClr val="003399"/>
                </a:solidFill>
              </a:rPr>
              <a:t>14 500 000</a:t>
            </a:r>
          </a:p>
          <a:p>
            <a:pPr marL="0" lvl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rgbClr val="003399"/>
                </a:solidFill>
              </a:rPr>
              <a:t>14 500 000</a:t>
            </a:r>
            <a:endParaRPr lang="zh-CN" altLang="zh-CN" sz="2800" dirty="0">
              <a:solidFill>
                <a:srgbClr val="003399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5" grpId="0" animBg="1"/>
      <p:bldP spid="15" grpId="1" animBg="1"/>
      <p:bldP spid="16" grpId="0" animBg="1"/>
      <p:bldP spid="16" grpId="1" animBg="1"/>
      <p:bldP spid="2" grpId="0" animBg="1"/>
      <p:bldP spid="2" grpId="1" animBg="1"/>
      <p:bldP spid="5" grpId="0" animBg="1"/>
      <p:bldP spid="5" grpId="1" animBg="1"/>
      <p:bldP spid="8" grpId="0" animBg="1"/>
      <p:bldP spid="8" grpId="1" animBg="1"/>
      <p:bldP spid="9" grpId="0" animBg="1"/>
      <p:bldP spid="9" grpId="1" animBg="1"/>
      <p:bldP spid="7" grpId="0" animBg="1"/>
      <p:bldP spid="7" grpId="1" animBg="1"/>
      <p:bldP spid="4" grpId="0" animBg="1"/>
      <p:bldP spid="4" grpId="1" animBg="1"/>
      <p:bldP spid="22" grpId="0" build="allAtOnce"/>
      <p:bldP spid="6" grpId="0"/>
      <p:bldP spid="17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7" name="矩形 11">
            <a:extLst>
              <a:ext uri="{FF2B5EF4-FFF2-40B4-BE49-F238E27FC236}">
                <a16:creationId xmlns:a16="http://schemas.microsoft.com/office/drawing/2014/main" id="{642AD277-6BAC-43F3-B175-3D18EF970A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350" y="2913063"/>
            <a:ext cx="1511300" cy="395287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5362" name="矩形 6">
            <a:extLst>
              <a:ext uri="{FF2B5EF4-FFF2-40B4-BE49-F238E27FC236}">
                <a16:creationId xmlns:a16="http://schemas.microsoft.com/office/drawing/2014/main" id="{8D87982D-616D-4169-A7B0-08CECD045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2825" y="2408238"/>
            <a:ext cx="192088" cy="3952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5363" name="矩形 7">
            <a:extLst>
              <a:ext uri="{FF2B5EF4-FFF2-40B4-BE49-F238E27FC236}">
                <a16:creationId xmlns:a16="http://schemas.microsoft.com/office/drawing/2014/main" id="{C77F4C22-3D5B-4EEB-91CF-EEBA5D78CD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5525" y="2913063"/>
            <a:ext cx="192088" cy="3952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5364" name="矩形 8">
            <a:extLst>
              <a:ext uri="{FF2B5EF4-FFF2-40B4-BE49-F238E27FC236}">
                <a16:creationId xmlns:a16="http://schemas.microsoft.com/office/drawing/2014/main" id="{74FD7112-D841-4BC7-934B-C8D91E0DAF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3463" y="3444875"/>
            <a:ext cx="215900" cy="39528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5365" name="矩形 9">
            <a:extLst>
              <a:ext uri="{FF2B5EF4-FFF2-40B4-BE49-F238E27FC236}">
                <a16:creationId xmlns:a16="http://schemas.microsoft.com/office/drawing/2014/main" id="{53CB3F02-11E7-4A59-A84C-A2B55476C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5525" y="3930650"/>
            <a:ext cx="215900" cy="39528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4D66E2DD-DFB4-408D-AB3F-3A41E70B8FE1}"/>
              </a:ext>
            </a:extLst>
          </p:cNvPr>
          <p:cNvSpPr/>
          <p:nvPr/>
        </p:nvSpPr>
        <p:spPr>
          <a:xfrm>
            <a:off x="431800" y="931863"/>
            <a:ext cx="7740650" cy="3492500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  <a:cs typeface="+mn-cs"/>
              </a:defRPr>
            </a:lvl5pPr>
            <a:lvl6pPr marL="2286000" algn="l" defTabSz="914400" rtl="0" eaLnBrk="1" latinLnBrk="0" hangingPunct="1">
              <a:defRPr kumimoji="1" sz="2000" kern="12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  <a:cs typeface="+mn-cs"/>
              </a:defRPr>
            </a:lvl6pPr>
            <a:lvl7pPr marL="2743200" algn="l" defTabSz="914400" rtl="0" eaLnBrk="1" latinLnBrk="0" hangingPunct="1">
              <a:defRPr kumimoji="1" sz="2000" kern="12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  <a:cs typeface="+mn-cs"/>
              </a:defRPr>
            </a:lvl7pPr>
            <a:lvl8pPr marL="3200400" algn="l" defTabSz="914400" rtl="0" eaLnBrk="1" latinLnBrk="0" hangingPunct="1">
              <a:defRPr kumimoji="1" sz="2000" kern="12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  <a:cs typeface="+mn-cs"/>
              </a:defRPr>
            </a:lvl8pPr>
            <a:lvl9pPr marL="3657600" algn="l" defTabSz="914400" rtl="0" eaLnBrk="1" latinLnBrk="0" hangingPunct="1">
              <a:defRPr kumimoji="1" sz="2000" kern="12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  <a:cs typeface="+mn-cs"/>
              </a:defRPr>
            </a:lvl9pPr>
          </a:lstStyle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3.</a:t>
            </a:r>
            <a:r>
              <a:rPr lang="zh-TW" altLang="en-US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zh-TW" altLang="zh-TW" sz="2800" dirty="0">
                <a:solidFill>
                  <a:schemeClr val="tx1"/>
                </a:solidFill>
              </a:rPr>
              <a:t>取近似值至千位後，酒樓上星期的營業額是</a:t>
            </a:r>
            <a:r>
              <a:rPr lang="en-US" altLang="zh-TW" sz="2800" dirty="0">
                <a:solidFill>
                  <a:schemeClr val="tx1"/>
                </a:solidFill>
              </a:rPr>
              <a:t>$760 000</a:t>
            </a:r>
            <a:r>
              <a:rPr lang="zh-TW" altLang="zh-TW" sz="2800" dirty="0">
                <a:solidFill>
                  <a:schemeClr val="tx1"/>
                </a:solidFill>
              </a:rPr>
              <a:t>。下列哪一個數可能是該營業額的最大值？</a:t>
            </a:r>
            <a:endParaRPr lang="zh-CN" altLang="zh-CN" sz="2800" kern="100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1588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 $760 999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</a:t>
            </a:r>
          </a:p>
          <a:p>
            <a:pPr marL="444500" indent="1588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$760 499     </a:t>
            </a:r>
          </a:p>
          <a:p>
            <a:pPr marL="444500" indent="1588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$759 999       </a:t>
            </a:r>
          </a:p>
          <a:p>
            <a:pPr marL="444500" indent="1588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$759 500</a:t>
            </a:r>
          </a:p>
        </p:txBody>
      </p:sp>
      <p:sp>
        <p:nvSpPr>
          <p:cNvPr id="15368" name="文本框 25">
            <a:extLst>
              <a:ext uri="{FF2B5EF4-FFF2-40B4-BE49-F238E27FC236}">
                <a16:creationId xmlns:a16="http://schemas.microsoft.com/office/drawing/2014/main" id="{B319D713-D1A2-4A8A-AAD5-88B44632B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0" y="2863850"/>
            <a:ext cx="17272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3399"/>
                </a:solidFill>
              </a:rPr>
              <a:t>$760 000</a:t>
            </a:r>
            <a:endParaRPr lang="zh-CN" altLang="en-US" sz="2800">
              <a:solidFill>
                <a:srgbClr val="003399"/>
              </a:solidFill>
            </a:endParaRPr>
          </a:p>
        </p:txBody>
      </p:sp>
      <p:pic>
        <p:nvPicPr>
          <p:cNvPr id="14345" name="图片 14">
            <a:extLst>
              <a:ext uri="{FF2B5EF4-FFF2-40B4-BE49-F238E27FC236}">
                <a16:creationId xmlns:a16="http://schemas.microsoft.com/office/drawing/2014/main" id="{348AA3DA-CF4C-4005-AE71-0E0B04E547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075" y="3811588"/>
            <a:ext cx="7223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1" name="文本框 19">
            <a:extLst>
              <a:ext uri="{FF2B5EF4-FFF2-40B4-BE49-F238E27FC236}">
                <a16:creationId xmlns:a16="http://schemas.microsoft.com/office/drawing/2014/main" id="{293041CD-3F86-4C13-B329-6EA4CB7B6987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854825" y="3908425"/>
            <a:ext cx="4333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B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5372" name="文本框 22">
            <a:extLst>
              <a:ext uri="{FF2B5EF4-FFF2-40B4-BE49-F238E27FC236}">
                <a16:creationId xmlns:a16="http://schemas.microsoft.com/office/drawing/2014/main" id="{65280D25-1E9B-4047-B806-6E03E7D06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0" y="2360613"/>
            <a:ext cx="20875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3399"/>
                </a:solidFill>
              </a:rPr>
              <a:t>$761 000</a:t>
            </a:r>
            <a:endParaRPr lang="zh-CN" altLang="en-US" sz="2800" dirty="0">
              <a:solidFill>
                <a:srgbClr val="003399"/>
              </a:solidFill>
            </a:endParaRPr>
          </a:p>
        </p:txBody>
      </p:sp>
      <p:sp>
        <p:nvSpPr>
          <p:cNvPr id="15373" name="文本框 29">
            <a:extLst>
              <a:ext uri="{FF2B5EF4-FFF2-40B4-BE49-F238E27FC236}">
                <a16:creationId xmlns:a16="http://schemas.microsoft.com/office/drawing/2014/main" id="{655457D1-827C-4A3C-9D2B-357717F4B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0" y="3879850"/>
            <a:ext cx="20875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3399"/>
                </a:solidFill>
              </a:rPr>
              <a:t>$760 000</a:t>
            </a:r>
            <a:endParaRPr lang="zh-CN" altLang="en-US" sz="2800">
              <a:solidFill>
                <a:srgbClr val="003399"/>
              </a:solidFill>
            </a:endParaRPr>
          </a:p>
        </p:txBody>
      </p:sp>
      <p:sp>
        <p:nvSpPr>
          <p:cNvPr id="15374" name="文本框 27">
            <a:extLst>
              <a:ext uri="{FF2B5EF4-FFF2-40B4-BE49-F238E27FC236}">
                <a16:creationId xmlns:a16="http://schemas.microsoft.com/office/drawing/2014/main" id="{864619D3-89BD-4D7A-9B16-9139532A6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0" y="3392488"/>
            <a:ext cx="20875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3399"/>
                </a:solidFill>
              </a:rPr>
              <a:t>$760 000</a:t>
            </a:r>
            <a:endParaRPr lang="zh-CN" altLang="en-US" sz="2800">
              <a:solidFill>
                <a:srgbClr val="003399"/>
              </a:solidFill>
            </a:endParaRPr>
          </a:p>
        </p:txBody>
      </p:sp>
      <p:cxnSp>
        <p:nvCxnSpPr>
          <p:cNvPr id="15376" name="直接连接符 21">
            <a:extLst>
              <a:ext uri="{FF2B5EF4-FFF2-40B4-BE49-F238E27FC236}">
                <a16:creationId xmlns:a16="http://schemas.microsoft.com/office/drawing/2014/main" id="{BD3CEA5E-88E6-48C9-8FEE-7C619E509F1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35038" y="1401763"/>
            <a:ext cx="2447925" cy="0"/>
          </a:xfrm>
          <a:prstGeom prst="line">
            <a:avLst/>
          </a:prstGeom>
          <a:noFill/>
          <a:ln w="2540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直接连接符 21">
            <a:extLst>
              <a:ext uri="{FF2B5EF4-FFF2-40B4-BE49-F238E27FC236}">
                <a16:creationId xmlns:a16="http://schemas.microsoft.com/office/drawing/2014/main" id="{8F4FACC5-9DD3-4D07-A1E0-D3EFC67385D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71550" y="1792288"/>
            <a:ext cx="1503363" cy="0"/>
          </a:xfrm>
          <a:prstGeom prst="line">
            <a:avLst/>
          </a:prstGeom>
          <a:noFill/>
          <a:ln w="2540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21">
            <a:extLst>
              <a:ext uri="{FF2B5EF4-FFF2-40B4-BE49-F238E27FC236}">
                <a16:creationId xmlns:a16="http://schemas.microsoft.com/office/drawing/2014/main" id="{D000FCA5-A9DA-4FDA-82DA-2350050014C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63613" y="2262188"/>
            <a:ext cx="1116012" cy="0"/>
          </a:xfrm>
          <a:prstGeom prst="line">
            <a:avLst/>
          </a:prstGeom>
          <a:noFill/>
          <a:ln w="2540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文本框 21">
            <a:extLst>
              <a:ext uri="{FF2B5EF4-FFF2-40B4-BE49-F238E27FC236}">
                <a16:creationId xmlns:a16="http://schemas.microsoft.com/office/drawing/2014/main" id="{7267C080-6A1E-4DC0-87FB-9C2F0BA81D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301875"/>
            <a:ext cx="474662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4000">
                <a:solidFill>
                  <a:srgbClr val="003399"/>
                </a:solidFill>
                <a:sym typeface="Wingdings" panose="05000000000000000000" pitchFamily="2" charset="2"/>
              </a:rPr>
              <a:t></a:t>
            </a:r>
            <a:endParaRPr lang="zh-CN" altLang="en-US" sz="4000">
              <a:solidFill>
                <a:srgbClr val="003399"/>
              </a:solidFill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9252A7E-BF5A-4C14-96FD-57C231A7F8E9}"/>
              </a:ext>
            </a:extLst>
          </p:cNvPr>
          <p:cNvSpPr/>
          <p:nvPr/>
        </p:nvSpPr>
        <p:spPr>
          <a:xfrm>
            <a:off x="1319213" y="4437063"/>
            <a:ext cx="541337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800" kern="100" dirty="0">
                <a:solidFill>
                  <a:srgbClr val="003399"/>
                </a:solidFill>
                <a:ea typeface="DFKai-SB" panose="03000509000000000000" pitchFamily="65" charset="-120"/>
              </a:rPr>
              <a:t>$760 499</a:t>
            </a:r>
            <a:r>
              <a:rPr lang="zh-CN" altLang="en-US" sz="2800" kern="100" dirty="0">
                <a:solidFill>
                  <a:srgbClr val="003399"/>
                </a:solidFill>
                <a:latin typeface="標楷體" panose="03000509000000000000" pitchFamily="65" charset="-120"/>
              </a:rPr>
              <a:t>＞</a:t>
            </a:r>
            <a:r>
              <a:rPr lang="en-US" altLang="zh-CN" sz="2800" kern="100" dirty="0">
                <a:solidFill>
                  <a:srgbClr val="003399"/>
                </a:solidFill>
                <a:ea typeface="DFKai-SB" panose="03000509000000000000" pitchFamily="65" charset="-120"/>
              </a:rPr>
              <a:t>$759 999</a:t>
            </a:r>
            <a:r>
              <a:rPr lang="zh-CN" altLang="en-US" sz="2800" kern="100" dirty="0">
                <a:solidFill>
                  <a:srgbClr val="003399"/>
                </a:solidFill>
                <a:latin typeface="標楷體" panose="03000509000000000000" pitchFamily="65" charset="-120"/>
              </a:rPr>
              <a:t>＞</a:t>
            </a:r>
            <a:r>
              <a:rPr lang="en-US" altLang="zh-CN" sz="2800" kern="100" dirty="0">
                <a:solidFill>
                  <a:srgbClr val="003399"/>
                </a:solidFill>
                <a:ea typeface="DFKai-SB" panose="03000509000000000000" pitchFamily="65" charset="-120"/>
              </a:rPr>
              <a:t>$759 500</a:t>
            </a: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68C8685C-E0AB-4B2E-873C-520C49C9287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843213" y="1814513"/>
            <a:ext cx="4897437" cy="0"/>
          </a:xfrm>
          <a:prstGeom prst="line">
            <a:avLst/>
          </a:prstGeom>
          <a:noFill/>
          <a:ln w="2540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56" name="文本框 8">
            <a:extLst>
              <a:ext uri="{FF2B5EF4-FFF2-40B4-BE49-F238E27FC236}">
                <a16:creationId xmlns:a16="http://schemas.microsoft.com/office/drawing/2014/main" id="{D403272B-D104-4B23-81DA-8763B5E17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269875"/>
            <a:ext cx="1855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2019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9A8323FE-F23B-476E-A527-530F8CD36A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7388" y="1946275"/>
            <a:ext cx="3443287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 animBg="1"/>
      <p:bldP spid="15367" grpId="1" animBg="1"/>
      <p:bldP spid="15362" grpId="0" animBg="1"/>
      <p:bldP spid="15362" grpId="1" animBg="1"/>
      <p:bldP spid="15363" grpId="0" animBg="1"/>
      <p:bldP spid="15363" grpId="1" animBg="1"/>
      <p:bldP spid="15364" grpId="0" animBg="1"/>
      <p:bldP spid="15364" grpId="1" animBg="1"/>
      <p:bldP spid="15365" grpId="0" animBg="1"/>
      <p:bldP spid="15365" grpId="1" animBg="1"/>
      <p:bldP spid="15368" grpId="0"/>
      <p:bldP spid="15368" grpId="1"/>
      <p:bldP spid="15371" grpId="0"/>
      <p:bldP spid="15372" grpId="0"/>
      <p:bldP spid="15372" grpId="1"/>
      <p:bldP spid="15373" grpId="0"/>
      <p:bldP spid="15373" grpId="1"/>
      <p:bldP spid="15374" grpId="0"/>
      <p:bldP spid="15374" grpId="1"/>
      <p:bldP spid="22" grpId="0" animBg="1"/>
      <p:bldP spid="22" grpId="1" animBg="1"/>
      <p:bldP spid="4" grpId="0"/>
      <p:bldP spid="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矩形 3">
            <a:extLst>
              <a:ext uri="{FF2B5EF4-FFF2-40B4-BE49-F238E27FC236}">
                <a16:creationId xmlns:a16="http://schemas.microsoft.com/office/drawing/2014/main" id="{1C28440B-4C55-4A89-86A4-E9E3E74C4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788" y="1125538"/>
            <a:ext cx="7850187" cy="1871662"/>
          </a:xfrm>
          <a:prstGeom prst="rect">
            <a:avLst/>
          </a:prstGeom>
          <a:solidFill>
            <a:srgbClr val="FEE1D3"/>
          </a:solidFill>
          <a:ln w="9525" algn="ctr">
            <a:solidFill>
              <a:srgbClr val="F8A88C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pic>
        <p:nvPicPr>
          <p:cNvPr id="15363" name="图片 3">
            <a:extLst>
              <a:ext uri="{FF2B5EF4-FFF2-40B4-BE49-F238E27FC236}">
                <a16:creationId xmlns:a16="http://schemas.microsoft.com/office/drawing/2014/main" id="{A334104B-D9A4-4837-8447-BD17DA7946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82" t="8076" r="12599" b="14537"/>
          <a:stretch>
            <a:fillRect/>
          </a:stretch>
        </p:blipFill>
        <p:spPr bwMode="auto">
          <a:xfrm>
            <a:off x="346075" y="990600"/>
            <a:ext cx="60325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图片 17">
            <a:extLst>
              <a:ext uri="{FF2B5EF4-FFF2-40B4-BE49-F238E27FC236}">
                <a16:creationId xmlns:a16="http://schemas.microsoft.com/office/drawing/2014/main" id="{A01DA445-26FC-4F90-82B7-0C61BD30E5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58"/>
          <a:stretch>
            <a:fillRect/>
          </a:stretch>
        </p:blipFill>
        <p:spPr bwMode="auto">
          <a:xfrm>
            <a:off x="7448550" y="2219325"/>
            <a:ext cx="7620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矩形 5">
            <a:extLst>
              <a:ext uri="{FF2B5EF4-FFF2-40B4-BE49-F238E27FC236}">
                <a16:creationId xmlns:a16="http://schemas.microsoft.com/office/drawing/2014/main" id="{5E5B6BBE-A91F-4049-B62E-3BCD97D6B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6100" y="1409700"/>
            <a:ext cx="250825" cy="360363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4EA5AEA1-7964-4195-856F-179DC0A7AD7E}"/>
              </a:ext>
            </a:extLst>
          </p:cNvPr>
          <p:cNvSpPr txBox="1"/>
          <p:nvPr/>
        </p:nvSpPr>
        <p:spPr>
          <a:xfrm>
            <a:off x="522288" y="3219450"/>
            <a:ext cx="7524750" cy="16922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200"/>
              </a:spcAft>
              <a:defRPr/>
            </a:pPr>
            <a:r>
              <a:rPr lang="zh-TW" altLang="en-US" sz="2800" dirty="0">
                <a:solidFill>
                  <a:srgbClr val="003399"/>
                </a:solidFill>
                <a:ea typeface="DFKai-SB" panose="03000509000000000000" pitchFamily="65" charset="-120"/>
              </a:rPr>
              <a:t>百位數字是</a:t>
            </a:r>
            <a:r>
              <a:rPr lang="en-US" altLang="zh-TW" sz="2800" dirty="0">
                <a:solidFill>
                  <a:srgbClr val="003399"/>
                </a:solidFill>
                <a:ea typeface="DFKai-SB" panose="03000509000000000000" pitchFamily="65" charset="-120"/>
              </a:rPr>
              <a:t>4</a:t>
            </a:r>
            <a:r>
              <a:rPr lang="zh-TW" altLang="en-US" sz="2800" dirty="0">
                <a:solidFill>
                  <a:srgbClr val="003399"/>
                </a:solidFill>
                <a:ea typeface="DFKai-SB" panose="03000509000000000000" pitchFamily="65" charset="-120"/>
              </a:rPr>
              <a:t>，取近似值至千位是</a:t>
            </a:r>
            <a:r>
              <a:rPr lang="en-US" altLang="zh-TW" sz="2800" dirty="0">
                <a:solidFill>
                  <a:srgbClr val="003399"/>
                </a:solidFill>
                <a:ea typeface="DFKai-SB" panose="03000509000000000000" pitchFamily="65" charset="-120"/>
              </a:rPr>
              <a:t>3 76</a:t>
            </a:r>
            <a:r>
              <a:rPr lang="en-US" altLang="zh-TW" sz="2800" dirty="0">
                <a:solidFill>
                  <a:srgbClr val="003399"/>
                </a:solidFill>
                <a:ea typeface="DFKai-SB" panose="03000509000000000000" pitchFamily="65" charset="-120"/>
                <a:sym typeface="Wingdings 3" panose="05040102010807070707" pitchFamily="18" charset="2"/>
              </a:rPr>
              <a:t>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 3" panose="05040102010807070707" pitchFamily="18" charset="2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DFKai-SB" panose="03000509000000000000" pitchFamily="65" charset="-120"/>
              </a:rPr>
              <a:t>000</a:t>
            </a:r>
            <a:r>
              <a:rPr lang="zh-TW" altLang="en-US" sz="2800" dirty="0">
                <a:solidFill>
                  <a:srgbClr val="003399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2800" dirty="0">
              <a:solidFill>
                <a:srgbClr val="003399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rgbClr val="003399"/>
                </a:solidFill>
                <a:ea typeface="DFKai-SB" panose="03000509000000000000" pitchFamily="65" charset="-120"/>
              </a:rPr>
              <a:t> 3 76</a:t>
            </a:r>
            <a:r>
              <a:rPr lang="en-US" altLang="zh-TW" sz="2800" dirty="0">
                <a:solidFill>
                  <a:srgbClr val="003399"/>
                </a:solidFill>
                <a:ea typeface="DFKai-SB" panose="03000509000000000000" pitchFamily="65" charset="-120"/>
                <a:sym typeface="Wingdings 3" panose="05040102010807070707" pitchFamily="18" charset="2"/>
              </a:rPr>
              <a:t>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 3" panose="05040102010807070707" pitchFamily="18" charset="2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DFKai-SB" panose="03000509000000000000" pitchFamily="65" charset="-120"/>
              </a:rPr>
              <a:t>000 = 3 765 000</a:t>
            </a:r>
            <a:r>
              <a:rPr lang="zh-TW" altLang="en-US" sz="2800" dirty="0">
                <a:solidFill>
                  <a:srgbClr val="003399"/>
                </a:solidFill>
                <a:ea typeface="DFKai-SB" panose="03000509000000000000" pitchFamily="65" charset="-120"/>
              </a:rPr>
              <a:t> ，</a:t>
            </a:r>
            <a:endParaRPr lang="en-US" altLang="zh-TW" sz="2800" dirty="0">
              <a:solidFill>
                <a:srgbClr val="003399"/>
              </a:solidFill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rgbClr val="003399"/>
                </a:solidFill>
                <a:ea typeface="DFKai-SB" panose="03000509000000000000" pitchFamily="65" charset="-120"/>
              </a:rPr>
              <a:t> </a:t>
            </a:r>
            <a:r>
              <a:rPr lang="zh-TW" altLang="en-US" sz="2800" dirty="0">
                <a:solidFill>
                  <a:srgbClr val="003399"/>
                </a:solidFill>
                <a:ea typeface="DFKai-SB" panose="03000509000000000000" pitchFamily="65" charset="-120"/>
              </a:rPr>
              <a:t>所以</a:t>
            </a:r>
            <a:r>
              <a:rPr lang="en-US" altLang="zh-TW" sz="2800" dirty="0">
                <a:solidFill>
                  <a:srgbClr val="003399"/>
                </a:solidFill>
                <a:ea typeface="DFKai-SB" panose="03000509000000000000" pitchFamily="65" charset="-120"/>
                <a:sym typeface="Wingdings 3" panose="05040102010807070707" pitchFamily="18" charset="2"/>
              </a:rPr>
              <a:t></a:t>
            </a:r>
            <a:r>
              <a:rPr lang="zh-TW" altLang="en-US" sz="2800" dirty="0">
                <a:solidFill>
                  <a:srgbClr val="003399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3399"/>
                </a:solidFill>
                <a:ea typeface="DFKai-SB" panose="03000509000000000000" pitchFamily="65" charset="-120"/>
              </a:rPr>
              <a:t>= 5</a:t>
            </a:r>
            <a:r>
              <a:rPr lang="zh-TW" altLang="en-US" sz="2800" dirty="0">
                <a:solidFill>
                  <a:srgbClr val="003399"/>
                </a:solidFill>
                <a:ea typeface="DFKai-SB" panose="03000509000000000000" pitchFamily="65" charset="-120"/>
              </a:rPr>
              <a:t>。</a:t>
            </a:r>
            <a:endParaRPr lang="zh-CN" altLang="en-US" sz="2800" dirty="0">
              <a:solidFill>
                <a:srgbClr val="003399"/>
              </a:solidFill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830E9CA5-A044-4AAA-9652-EA4B49994806}"/>
              </a:ext>
            </a:extLst>
          </p:cNvPr>
          <p:cNvSpPr/>
          <p:nvPr/>
        </p:nvSpPr>
        <p:spPr>
          <a:xfrm>
            <a:off x="827088" y="1347788"/>
            <a:ext cx="7705725" cy="153987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如果把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3 76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  <a:sym typeface="Wingdings 3" panose="05040102010807070707" pitchFamily="18" charset="2"/>
              </a:rPr>
              <a:t>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479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取近似值至千位是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3 765 000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，那麼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 3" panose="05040102010807070707" pitchFamily="18" charset="2"/>
              </a:rPr>
              <a:t> 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=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？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 0		B. 4		C. 5		D. 9</a:t>
            </a:r>
          </a:p>
        </p:txBody>
      </p:sp>
      <p:sp>
        <p:nvSpPr>
          <p:cNvPr id="12" name="任意多边形 11">
            <a:extLst>
              <a:ext uri="{FF2B5EF4-FFF2-40B4-BE49-F238E27FC236}">
                <a16:creationId xmlns:a16="http://schemas.microsoft.com/office/drawing/2014/main" id="{358F6A27-6727-47BC-A9B9-70DEE34BC058}"/>
              </a:ext>
            </a:extLst>
          </p:cNvPr>
          <p:cNvSpPr>
            <a:spLocks/>
          </p:cNvSpPr>
          <p:nvPr/>
        </p:nvSpPr>
        <p:spPr bwMode="auto">
          <a:xfrm flipV="1">
            <a:off x="1989138" y="1784350"/>
            <a:ext cx="4248150" cy="46038"/>
          </a:xfrm>
          <a:custGeom>
            <a:avLst/>
            <a:gdLst>
              <a:gd name="T0" fmla="*/ 0 w 4397829"/>
              <a:gd name="T1" fmla="*/ 0 h 45719"/>
              <a:gd name="T2" fmla="*/ 1355072 w 4397829"/>
              <a:gd name="T3" fmla="*/ 0 h 45719"/>
              <a:gd name="T4" fmla="*/ 0 60000 65536"/>
              <a:gd name="T5" fmla="*/ 0 60000 65536"/>
              <a:gd name="T6" fmla="*/ 0 w 4397829"/>
              <a:gd name="T7" fmla="*/ 0 h 45719"/>
              <a:gd name="T8" fmla="*/ 4397829 w 4397829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397829" h="45719">
                <a:moveTo>
                  <a:pt x="0" y="0"/>
                </a:moveTo>
                <a:lnTo>
                  <a:pt x="4397829" y="0"/>
                </a:lnTo>
              </a:path>
            </a:pathLst>
          </a:cu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" name="任意多边形 20">
            <a:extLst>
              <a:ext uri="{FF2B5EF4-FFF2-40B4-BE49-F238E27FC236}">
                <a16:creationId xmlns:a16="http://schemas.microsoft.com/office/drawing/2014/main" id="{FE1F834C-82AE-42B3-846F-56582F08A386}"/>
              </a:ext>
            </a:extLst>
          </p:cNvPr>
          <p:cNvSpPr>
            <a:spLocks/>
          </p:cNvSpPr>
          <p:nvPr/>
        </p:nvSpPr>
        <p:spPr bwMode="auto">
          <a:xfrm>
            <a:off x="6556375" y="1830388"/>
            <a:ext cx="1638300" cy="46037"/>
          </a:xfrm>
          <a:custGeom>
            <a:avLst/>
            <a:gdLst>
              <a:gd name="T0" fmla="*/ 0 w 1638300"/>
              <a:gd name="T1" fmla="*/ 0 h 45719"/>
              <a:gd name="T2" fmla="*/ 1638300 w 1638300"/>
              <a:gd name="T3" fmla="*/ 0 h 45719"/>
              <a:gd name="T4" fmla="*/ 0 60000 65536"/>
              <a:gd name="T5" fmla="*/ 0 60000 65536"/>
              <a:gd name="T6" fmla="*/ 0 w 1638300"/>
              <a:gd name="T7" fmla="*/ 0 h 45719"/>
              <a:gd name="T8" fmla="*/ 1638300 w 1638300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45719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F11C66C6-34E8-4CDE-A8A3-35FC6AA3F8A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615238" y="2333625"/>
            <a:ext cx="43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28" grpId="0" build="allAtOnce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C5B4AB5A-0363-7F9D-BBA0-40553A8F4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9776" y="3025775"/>
            <a:ext cx="1800225" cy="39687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1C5DA6BF-E3C1-F774-101F-368D8A5234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4688" y="4648200"/>
            <a:ext cx="1800225" cy="39687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B384D2F0-1E9F-4A8A-BC7F-2A467DF15AC1}"/>
              </a:ext>
            </a:extLst>
          </p:cNvPr>
          <p:cNvSpPr/>
          <p:nvPr/>
        </p:nvSpPr>
        <p:spPr>
          <a:xfrm>
            <a:off x="2179638" y="3994150"/>
            <a:ext cx="214312" cy="360363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 sz="1800" b="1">
              <a:solidFill>
                <a:srgbClr val="FFFFFF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C550F1D2-072B-4747-96F4-98CB8DE7F463}"/>
              </a:ext>
            </a:extLst>
          </p:cNvPr>
          <p:cNvSpPr/>
          <p:nvPr/>
        </p:nvSpPr>
        <p:spPr>
          <a:xfrm>
            <a:off x="2179638" y="3502025"/>
            <a:ext cx="214312" cy="360363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 sz="1800" b="1">
              <a:solidFill>
                <a:srgbClr val="FFFFFF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9448D90E-843A-42E8-8665-B8EDD64B8094}"/>
              </a:ext>
            </a:extLst>
          </p:cNvPr>
          <p:cNvSpPr/>
          <p:nvPr/>
        </p:nvSpPr>
        <p:spPr>
          <a:xfrm>
            <a:off x="2197100" y="2990850"/>
            <a:ext cx="214313" cy="360363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 sz="1800" b="1">
              <a:solidFill>
                <a:srgbClr val="FFFFFF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60D1162B-EF37-49B1-A545-E310621C0D94}"/>
              </a:ext>
            </a:extLst>
          </p:cNvPr>
          <p:cNvSpPr/>
          <p:nvPr/>
        </p:nvSpPr>
        <p:spPr>
          <a:xfrm>
            <a:off x="2179638" y="2511425"/>
            <a:ext cx="214312" cy="360363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 sz="1800" b="1">
              <a:solidFill>
                <a:srgbClr val="FFFFFF"/>
              </a:solidFill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7EBC90E5-C613-4BF3-AD6B-AE1732FD4987}"/>
              </a:ext>
            </a:extLst>
          </p:cNvPr>
          <p:cNvSpPr/>
          <p:nvPr/>
        </p:nvSpPr>
        <p:spPr>
          <a:xfrm>
            <a:off x="533400" y="981075"/>
            <a:ext cx="8255000" cy="34925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K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國的實際學生人數是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2 117 562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。當取近似值至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萬位，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K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國和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L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國的學生人數一樣。下列哪一個數</a:t>
            </a:r>
          </a:p>
          <a:p>
            <a:pPr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可能是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L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國的實際學生人數？</a:t>
            </a:r>
          </a:p>
          <a:p>
            <a:pPr marL="444500" indent="-44450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 2 125 412      </a:t>
            </a:r>
          </a:p>
          <a:p>
            <a:pPr marL="444500" indent="-87313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B. 2 124 971     </a:t>
            </a:r>
          </a:p>
          <a:p>
            <a:pPr marL="444500" indent="1588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2 114 903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1588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2 112 987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410F0187-BF15-4721-9513-6D17800F9E77}"/>
              </a:ext>
            </a:extLst>
          </p:cNvPr>
          <p:cNvSpPr/>
          <p:nvPr/>
        </p:nvSpPr>
        <p:spPr>
          <a:xfrm>
            <a:off x="1724025" y="4652963"/>
            <a:ext cx="214313" cy="323850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 sz="1800" b="1">
              <a:solidFill>
                <a:srgbClr val="FFFFFF"/>
              </a:solidFill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id="{6985508F-4BB0-4CD5-B9E1-026D1BBA1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375" y="4562475"/>
            <a:ext cx="5092700" cy="5222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2 117 562</a:t>
            </a:r>
            <a:r>
              <a:rPr lang="zh-CN" altLang="en-US" sz="2800">
                <a:solidFill>
                  <a:srgbClr val="0000FF"/>
                </a:solidFill>
                <a:sym typeface="Wingdings 3" panose="05040102010807070707" pitchFamily="18" charset="2"/>
              </a:rPr>
              <a:t>取近似值至</a:t>
            </a:r>
            <a:r>
              <a:rPr lang="zh-TW" altLang="en-US" sz="2800">
                <a:solidFill>
                  <a:srgbClr val="0000FF"/>
                </a:solidFill>
                <a:sym typeface="Wingdings 3" panose="05040102010807070707" pitchFamily="18" charset="2"/>
              </a:rPr>
              <a:t>萬</a:t>
            </a:r>
            <a:r>
              <a:rPr lang="zh-CN" altLang="en-US" sz="2800">
                <a:solidFill>
                  <a:srgbClr val="0000FF"/>
                </a:solidFill>
                <a:sym typeface="Wingdings 3" panose="05040102010807070707" pitchFamily="18" charset="2"/>
              </a:rPr>
              <a:t>位</a:t>
            </a:r>
            <a:r>
              <a:rPr lang="zh-TW" altLang="en-US" sz="2800">
                <a:solidFill>
                  <a:srgbClr val="0000FF"/>
                </a:solidFill>
                <a:sym typeface="Wingdings 3" panose="05040102010807070707" pitchFamily="18" charset="2"/>
              </a:rPr>
              <a:t>是：</a:t>
            </a:r>
            <a:endParaRPr lang="zh-CN" altLang="en-US" sz="2800">
              <a:solidFill>
                <a:srgbClr val="0000FF"/>
              </a:solidFill>
            </a:endParaRPr>
          </a:p>
        </p:txBody>
      </p:sp>
      <p:pic>
        <p:nvPicPr>
          <p:cNvPr id="16394" name="图片 7">
            <a:extLst>
              <a:ext uri="{FF2B5EF4-FFF2-40B4-BE49-F238E27FC236}">
                <a16:creationId xmlns:a16="http://schemas.microsoft.com/office/drawing/2014/main" id="{BF3F6C70-7885-41E0-A958-5EA9B7C7BE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3738563"/>
            <a:ext cx="7223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B3895EAD-7DA4-4219-9347-A1F1C613A736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688263" y="3862388"/>
            <a:ext cx="434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B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6396" name="文本框 8">
            <a:extLst>
              <a:ext uri="{FF2B5EF4-FFF2-40B4-BE49-F238E27FC236}">
                <a16:creationId xmlns:a16="http://schemas.microsoft.com/office/drawing/2014/main" id="{D22A8C64-1B50-4A3B-9586-5671A10FC4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269875"/>
            <a:ext cx="1855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2022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cxnSp>
        <p:nvCxnSpPr>
          <p:cNvPr id="22" name="直線接點 4">
            <a:extLst>
              <a:ext uri="{FF2B5EF4-FFF2-40B4-BE49-F238E27FC236}">
                <a16:creationId xmlns:a16="http://schemas.microsoft.com/office/drawing/2014/main" id="{CFA7D5ED-9822-49C2-B2D4-86FCF5CECAA9}"/>
              </a:ext>
            </a:extLst>
          </p:cNvPr>
          <p:cNvCxnSpPr>
            <a:cxnSpLocks/>
          </p:cNvCxnSpPr>
          <p:nvPr/>
        </p:nvCxnSpPr>
        <p:spPr bwMode="auto">
          <a:xfrm>
            <a:off x="1039813" y="1431925"/>
            <a:ext cx="7469187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Rectangle 4">
            <a:extLst>
              <a:ext uri="{FF2B5EF4-FFF2-40B4-BE49-F238E27FC236}">
                <a16:creationId xmlns:a16="http://schemas.microsoft.com/office/drawing/2014/main" id="{E1EDFD17-5A19-4756-965D-B771EA0735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5025" y="2430463"/>
            <a:ext cx="2036763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  <a:sym typeface="Wingdings 3" panose="05040102010807070707" pitchFamily="18" charset="2"/>
              </a:rPr>
              <a:t>2 130 000</a:t>
            </a:r>
            <a:endParaRPr lang="zh-CN" altLang="en-US" sz="2800">
              <a:solidFill>
                <a:srgbClr val="0000FF"/>
              </a:solidFill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id="{47BD0E6D-3F49-4035-82E9-4209B30F6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0263" y="2963863"/>
            <a:ext cx="1936750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  <a:sym typeface="Wingdings 3" panose="05040102010807070707" pitchFamily="18" charset="2"/>
              </a:rPr>
              <a:t>2 120 000</a:t>
            </a:r>
            <a:endParaRPr lang="zh-CN" altLang="en-US" sz="2800">
              <a:solidFill>
                <a:srgbClr val="0000FF"/>
              </a:solidFill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id="{98823B7C-AD87-4E4C-A755-480CAB93B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0263" y="3432175"/>
            <a:ext cx="1936750" cy="5222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  <a:sym typeface="Wingdings 3" panose="05040102010807070707" pitchFamily="18" charset="2"/>
              </a:rPr>
              <a:t>2 110 000</a:t>
            </a:r>
            <a:endParaRPr lang="zh-CN" altLang="en-US" sz="2800">
              <a:solidFill>
                <a:srgbClr val="0000FF"/>
              </a:solidFill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id="{9CDA737E-51E6-45AA-9CFF-5A7D2B2B13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5500" y="3932238"/>
            <a:ext cx="1936750" cy="5222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  <a:sym typeface="Wingdings 3" panose="05040102010807070707" pitchFamily="18" charset="2"/>
              </a:rPr>
              <a:t>2 110 000</a:t>
            </a:r>
            <a:endParaRPr lang="zh-CN" altLang="en-US" sz="2800">
              <a:solidFill>
                <a:srgbClr val="0000FF"/>
              </a:solidFill>
            </a:endParaRPr>
          </a:p>
        </p:txBody>
      </p:sp>
      <p:cxnSp>
        <p:nvCxnSpPr>
          <p:cNvPr id="30" name="直線接點 4">
            <a:extLst>
              <a:ext uri="{FF2B5EF4-FFF2-40B4-BE49-F238E27FC236}">
                <a16:creationId xmlns:a16="http://schemas.microsoft.com/office/drawing/2014/main" id="{01AE9EBD-FCE4-4A18-8D93-6239ABE648DC}"/>
              </a:ext>
            </a:extLst>
          </p:cNvPr>
          <p:cNvCxnSpPr>
            <a:cxnSpLocks/>
          </p:cNvCxnSpPr>
          <p:nvPr/>
        </p:nvCxnSpPr>
        <p:spPr bwMode="auto">
          <a:xfrm>
            <a:off x="1039813" y="1844675"/>
            <a:ext cx="5237162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Rectangle 4">
            <a:extLst>
              <a:ext uri="{FF2B5EF4-FFF2-40B4-BE49-F238E27FC236}">
                <a16:creationId xmlns:a16="http://schemas.microsoft.com/office/drawing/2014/main" id="{4591C774-09AF-4300-923F-08884EFD3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4688" y="4556125"/>
            <a:ext cx="2057400" cy="5222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  <a:sym typeface="Wingdings 3" panose="05040102010807070707" pitchFamily="18" charset="2"/>
              </a:rPr>
              <a:t>2 120 000</a:t>
            </a:r>
            <a:endParaRPr lang="zh-CN" altLang="en-US" sz="2800">
              <a:solidFill>
                <a:srgbClr val="0000FF"/>
              </a:solidFill>
            </a:endParaRPr>
          </a:p>
        </p:txBody>
      </p:sp>
      <p:sp>
        <p:nvSpPr>
          <p:cNvPr id="20" name="TextBox 8">
            <a:extLst>
              <a:ext uri="{FF2B5EF4-FFF2-40B4-BE49-F238E27FC236}">
                <a16:creationId xmlns:a16="http://schemas.microsoft.com/office/drawing/2014/main" id="{0F335315-CDE9-4D37-8F2D-A7E72D6E6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6263" y="2024063"/>
            <a:ext cx="285273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0000FF"/>
                </a:solidFill>
              </a:rPr>
              <a:t>將各選項取近似值至</a:t>
            </a:r>
            <a:r>
              <a:rPr lang="zh-TW" altLang="en-US" sz="2800" dirty="0">
                <a:solidFill>
                  <a:srgbClr val="FF3399"/>
                </a:solidFill>
              </a:rPr>
              <a:t>萬位</a:t>
            </a:r>
            <a:r>
              <a:rPr lang="zh-CN" altLang="en-US" sz="2800" dirty="0">
                <a:solidFill>
                  <a:srgbClr val="0000FF"/>
                </a:solidFill>
              </a:rPr>
              <a:t>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6" grpId="0" animBg="1"/>
      <p:bldP spid="6" grpId="1" animBg="1"/>
      <p:bldP spid="16" grpId="0" animBg="1"/>
      <p:bldP spid="16" grpId="1" animBg="1"/>
      <p:bldP spid="17" grpId="0" animBg="1"/>
      <p:bldP spid="17" grpId="1" animBg="1"/>
      <p:bldP spid="17" grpId="2" animBg="1"/>
      <p:bldP spid="18" grpId="0" animBg="1"/>
      <p:bldP spid="18" grpId="1" animBg="1"/>
      <p:bldP spid="18" grpId="2" animBg="1"/>
      <p:bldP spid="19" grpId="0" animBg="1"/>
      <p:bldP spid="19" grpId="1" animBg="1"/>
      <p:bldP spid="19" grpId="2" animBg="1"/>
      <p:bldP spid="15" grpId="0" animBg="1"/>
      <p:bldP spid="15" grpId="1" animBg="1"/>
      <p:bldP spid="15" grpId="2" animBg="1"/>
      <p:bldP spid="21" grpId="0"/>
      <p:bldP spid="21" grpId="1"/>
      <p:bldP spid="9" grpId="0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2" grpId="0"/>
      <p:bldP spid="32" grpId="1"/>
      <p:bldP spid="20" grpId="0"/>
      <p:bldP spid="20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170FCDE0-A859-4A70-AB28-250345BE2C0C}"/>
              </a:ext>
            </a:extLst>
          </p:cNvPr>
          <p:cNvSpPr/>
          <p:nvPr/>
        </p:nvSpPr>
        <p:spPr>
          <a:xfrm>
            <a:off x="1136030" y="1628775"/>
            <a:ext cx="2355850" cy="395288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E41E0E77-C24D-4D70-8EB2-83A0209999A4}"/>
              </a:ext>
            </a:extLst>
          </p:cNvPr>
          <p:cNvSpPr/>
          <p:nvPr/>
        </p:nvSpPr>
        <p:spPr bwMode="auto">
          <a:xfrm>
            <a:off x="1514475" y="2205038"/>
            <a:ext cx="1008063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268E9C3C-7AA9-4BE3-BBFF-BD9566213185}"/>
              </a:ext>
            </a:extLst>
          </p:cNvPr>
          <p:cNvSpPr/>
          <p:nvPr/>
        </p:nvSpPr>
        <p:spPr bwMode="auto">
          <a:xfrm>
            <a:off x="5754688" y="2201863"/>
            <a:ext cx="720725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27E1B0A3-6D38-4330-A006-B2FCCB0A44F0}"/>
              </a:ext>
            </a:extLst>
          </p:cNvPr>
          <p:cNvSpPr/>
          <p:nvPr/>
        </p:nvSpPr>
        <p:spPr bwMode="auto">
          <a:xfrm>
            <a:off x="1495425" y="2711450"/>
            <a:ext cx="701675" cy="395288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FE1723AF-AA2B-48F7-B654-6F3AAEACD824}"/>
              </a:ext>
            </a:extLst>
          </p:cNvPr>
          <p:cNvSpPr/>
          <p:nvPr/>
        </p:nvSpPr>
        <p:spPr bwMode="auto">
          <a:xfrm>
            <a:off x="5724525" y="2703513"/>
            <a:ext cx="725488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1E4CD098-BE7B-4DAF-A297-10AB2B05BEDC}"/>
              </a:ext>
            </a:extLst>
          </p:cNvPr>
          <p:cNvSpPr/>
          <p:nvPr/>
        </p:nvSpPr>
        <p:spPr>
          <a:xfrm>
            <a:off x="7380312" y="1052513"/>
            <a:ext cx="1211833" cy="39687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E044B51B-6067-4B1D-9EC4-F86D0404CC9B}"/>
              </a:ext>
            </a:extLst>
          </p:cNvPr>
          <p:cNvSpPr/>
          <p:nvPr/>
        </p:nvSpPr>
        <p:spPr>
          <a:xfrm>
            <a:off x="593725" y="981075"/>
            <a:ext cx="8550275" cy="2200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5.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把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3 499 918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取近似值至以下哪一個位，</a:t>
            </a:r>
            <a:r>
              <a:rPr lang="zh-TW" altLang="en-US" sz="2800" b="1" kern="100" dirty="0">
                <a:solidFill>
                  <a:srgbClr val="0070C0"/>
                </a:solidFill>
                <a:latin typeface="+mj-lt"/>
                <a:ea typeface="DFKai-SB" panose="03000509000000000000" pitchFamily="65" charset="-120"/>
              </a:rPr>
              <a:t>不可能</a:t>
            </a:r>
            <a:endParaRPr lang="en-US" altLang="zh-TW" sz="2800" b="1" kern="100" dirty="0">
              <a:solidFill>
                <a:srgbClr val="0070C0"/>
              </a:solidFill>
              <a:ea typeface="DFKai-SB" panose="03000509000000000000" pitchFamily="65" charset="-120"/>
            </a:endParaRPr>
          </a:p>
          <a:p>
            <a:pPr marL="444500" indent="-87313" eaLnBrk="1" hangingPunct="1"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得出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3 500 000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？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</a:t>
            </a:r>
          </a:p>
          <a:p>
            <a:pPr marL="444500" indent="635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十萬位                      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萬位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635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千位                         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百位</a:t>
            </a: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9C02F657-AC94-4878-8E9F-D8F384F40EFF}"/>
              </a:ext>
            </a:extLst>
          </p:cNvPr>
          <p:cNvSpPr/>
          <p:nvPr/>
        </p:nvSpPr>
        <p:spPr>
          <a:xfrm>
            <a:off x="3455988" y="4067175"/>
            <a:ext cx="214312" cy="360363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 sz="1800" b="1">
              <a:solidFill>
                <a:srgbClr val="FFFFFF"/>
              </a:solidFill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55BBF11F-0CEA-47AF-9DA1-2F3A1B9E3968}"/>
              </a:ext>
            </a:extLst>
          </p:cNvPr>
          <p:cNvSpPr/>
          <p:nvPr/>
        </p:nvSpPr>
        <p:spPr>
          <a:xfrm>
            <a:off x="4275138" y="4067175"/>
            <a:ext cx="214312" cy="360363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 sz="1800" b="1">
              <a:solidFill>
                <a:srgbClr val="FFFFFF"/>
              </a:solidFill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D26041A4-53C4-456E-9D85-EAF58E123611}"/>
              </a:ext>
            </a:extLst>
          </p:cNvPr>
          <p:cNvSpPr/>
          <p:nvPr/>
        </p:nvSpPr>
        <p:spPr>
          <a:xfrm>
            <a:off x="5089525" y="4057650"/>
            <a:ext cx="214313" cy="360363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 sz="1800" b="1">
              <a:solidFill>
                <a:srgbClr val="FFFFFF"/>
              </a:solidFill>
            </a:endParaRPr>
          </a:p>
        </p:txBody>
      </p:sp>
      <p:sp>
        <p:nvSpPr>
          <p:cNvPr id="73" name="矩形 72">
            <a:extLst>
              <a:ext uri="{FF2B5EF4-FFF2-40B4-BE49-F238E27FC236}">
                <a16:creationId xmlns:a16="http://schemas.microsoft.com/office/drawing/2014/main" id="{0DDA96AC-0FF3-457D-8537-32B3356D8B60}"/>
              </a:ext>
            </a:extLst>
          </p:cNvPr>
          <p:cNvSpPr/>
          <p:nvPr/>
        </p:nvSpPr>
        <p:spPr>
          <a:xfrm>
            <a:off x="5886450" y="4067175"/>
            <a:ext cx="230188" cy="360363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 sz="1800" b="1">
              <a:solidFill>
                <a:srgbClr val="FFFFFF"/>
              </a:solidFill>
            </a:endParaRPr>
          </a:p>
        </p:txBody>
      </p:sp>
      <p:graphicFrame>
        <p:nvGraphicFramePr>
          <p:cNvPr id="27" name="表格 26">
            <a:extLst>
              <a:ext uri="{FF2B5EF4-FFF2-40B4-BE49-F238E27FC236}">
                <a16:creationId xmlns:a16="http://schemas.microsoft.com/office/drawing/2014/main" id="{0542DC9B-B6E6-4546-9878-B8EC59DBC365}"/>
              </a:ext>
            </a:extLst>
          </p:cNvPr>
          <p:cNvGraphicFramePr>
            <a:graphicFrameLocks noGrp="1"/>
          </p:cNvGraphicFramePr>
          <p:nvPr/>
        </p:nvGraphicFramePr>
        <p:xfrm>
          <a:off x="1512888" y="3446463"/>
          <a:ext cx="5722934" cy="1071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35781"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百萬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十萬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萬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千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百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十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個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781"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3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4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9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9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9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1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8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7447" name="图片 7">
            <a:extLst>
              <a:ext uri="{FF2B5EF4-FFF2-40B4-BE49-F238E27FC236}">
                <a16:creationId xmlns:a16="http://schemas.microsoft.com/office/drawing/2014/main" id="{15B39098-C8D3-4811-8F13-D9E97A96C2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420938"/>
            <a:ext cx="7223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48" name="文本框 8">
            <a:extLst>
              <a:ext uri="{FF2B5EF4-FFF2-40B4-BE49-F238E27FC236}">
                <a16:creationId xmlns:a16="http://schemas.microsoft.com/office/drawing/2014/main" id="{A26A4BE9-CC49-454B-990B-8139A8C62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269875"/>
            <a:ext cx="1855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2023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4663D7EE-79AC-4BB7-AADD-B75F0955CB0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621588" y="2535238"/>
            <a:ext cx="434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D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4E02B3A0-0EF2-464D-AC84-B7ABCD4563D9}"/>
              </a:ext>
            </a:extLst>
          </p:cNvPr>
          <p:cNvSpPr/>
          <p:nvPr/>
        </p:nvSpPr>
        <p:spPr>
          <a:xfrm>
            <a:off x="5395913" y="5694363"/>
            <a:ext cx="1712912" cy="395287"/>
          </a:xfrm>
          <a:prstGeom prst="rect">
            <a:avLst/>
          </a:prstGeom>
          <a:solidFill>
            <a:srgbClr val="FFA7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 sz="1800" b="1">
              <a:solidFill>
                <a:srgbClr val="FFFFFF"/>
              </a:solidFill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id="{19CCCE73-2410-4581-8B31-546C0122C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2675" y="5641975"/>
            <a:ext cx="2849563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  <a:sym typeface="Wingdings 3" panose="05040102010807070707" pitchFamily="18" charset="2"/>
              </a:rPr>
              <a:t>D. </a:t>
            </a:r>
            <a:r>
              <a:rPr lang="en-US" altLang="zh-CN" sz="2800">
                <a:solidFill>
                  <a:srgbClr val="0000FF"/>
                </a:solidFill>
              </a:rPr>
              <a:t>3 499 9</a:t>
            </a:r>
            <a:r>
              <a:rPr lang="en-US" altLang="zh-TW" sz="2800">
                <a:solidFill>
                  <a:srgbClr val="0000FF"/>
                </a:solidFill>
                <a:sym typeface="Wingdings 3" panose="05040102010807070707" pitchFamily="18" charset="2"/>
              </a:rPr>
              <a:t>00</a:t>
            </a:r>
            <a:endParaRPr lang="zh-CN" altLang="en-US" sz="2800">
              <a:solidFill>
                <a:srgbClr val="0000FF"/>
              </a:solidFill>
            </a:endParaRPr>
          </a:p>
        </p:txBody>
      </p:sp>
      <p:cxnSp>
        <p:nvCxnSpPr>
          <p:cNvPr id="30" name="直線接點 16">
            <a:extLst>
              <a:ext uri="{FF2B5EF4-FFF2-40B4-BE49-F238E27FC236}">
                <a16:creationId xmlns:a16="http://schemas.microsoft.com/office/drawing/2014/main" id="{FE16DABA-50AF-4FEB-9299-2AED0BD18271}"/>
              </a:ext>
            </a:extLst>
          </p:cNvPr>
          <p:cNvCxnSpPr>
            <a:cxnSpLocks/>
          </p:cNvCxnSpPr>
          <p:nvPr/>
        </p:nvCxnSpPr>
        <p:spPr>
          <a:xfrm>
            <a:off x="1038225" y="1457325"/>
            <a:ext cx="590391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弧形 34">
            <a:extLst>
              <a:ext uri="{FF2B5EF4-FFF2-40B4-BE49-F238E27FC236}">
                <a16:creationId xmlns:a16="http://schemas.microsoft.com/office/drawing/2014/main" id="{AD0C08CA-969D-41B1-A086-9965CCB11486}"/>
              </a:ext>
            </a:extLst>
          </p:cNvPr>
          <p:cNvSpPr/>
          <p:nvPr/>
        </p:nvSpPr>
        <p:spPr>
          <a:xfrm>
            <a:off x="3492500" y="3141663"/>
            <a:ext cx="1008063" cy="1582737"/>
          </a:xfrm>
          <a:prstGeom prst="arc">
            <a:avLst>
              <a:gd name="adj1" fmla="val 3194433"/>
              <a:gd name="adj2" fmla="val 7945577"/>
            </a:avLst>
          </a:prstGeom>
          <a:ln w="12700">
            <a:solidFill>
              <a:srgbClr val="FF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6" name="弧形 35">
            <a:extLst>
              <a:ext uri="{FF2B5EF4-FFF2-40B4-BE49-F238E27FC236}">
                <a16:creationId xmlns:a16="http://schemas.microsoft.com/office/drawing/2014/main" id="{1892042C-0E86-44ED-844C-E00063E84AD5}"/>
              </a:ext>
            </a:extLst>
          </p:cNvPr>
          <p:cNvSpPr/>
          <p:nvPr/>
        </p:nvSpPr>
        <p:spPr>
          <a:xfrm>
            <a:off x="2682875" y="3141663"/>
            <a:ext cx="1008063" cy="1582737"/>
          </a:xfrm>
          <a:prstGeom prst="arc">
            <a:avLst>
              <a:gd name="adj1" fmla="val 3194433"/>
              <a:gd name="adj2" fmla="val 7945577"/>
            </a:avLst>
          </a:prstGeom>
          <a:ln w="12700">
            <a:solidFill>
              <a:srgbClr val="FF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7C8B5F40-3848-44AF-8CC2-2BF1E2DCF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4667250"/>
            <a:ext cx="642937" cy="4000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>
                <a:solidFill>
                  <a:srgbClr val="00B050"/>
                </a:solidFill>
                <a:sym typeface="Wingdings 3" panose="05040102010807070707" pitchFamily="18" charset="2"/>
              </a:rPr>
              <a:t>進</a:t>
            </a:r>
            <a:r>
              <a:rPr lang="en-US" altLang="zh-CN">
                <a:solidFill>
                  <a:srgbClr val="00B050"/>
                </a:solidFill>
                <a:sym typeface="Wingdings 3" panose="05040102010807070707" pitchFamily="18" charset="2"/>
              </a:rPr>
              <a:t>1</a:t>
            </a:r>
            <a:endParaRPr lang="en-US" altLang="zh-TW">
              <a:solidFill>
                <a:srgbClr val="00B050"/>
              </a:solidFill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id="{697EE8BA-10B8-485C-BF01-D4402EDA5A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1725" y="4667250"/>
            <a:ext cx="642938" cy="4000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>
                <a:solidFill>
                  <a:srgbClr val="00B050"/>
                </a:solidFill>
                <a:sym typeface="Wingdings 3" panose="05040102010807070707" pitchFamily="18" charset="2"/>
              </a:rPr>
              <a:t>進</a:t>
            </a:r>
            <a:r>
              <a:rPr lang="en-US" altLang="zh-CN">
                <a:solidFill>
                  <a:srgbClr val="00B050"/>
                </a:solidFill>
                <a:sym typeface="Wingdings 3" panose="05040102010807070707" pitchFamily="18" charset="2"/>
              </a:rPr>
              <a:t>1</a:t>
            </a:r>
            <a:endParaRPr lang="en-US" altLang="zh-TW">
              <a:solidFill>
                <a:srgbClr val="00B050"/>
              </a:solidFill>
            </a:endParaRPr>
          </a:p>
        </p:txBody>
      </p:sp>
      <p:sp>
        <p:nvSpPr>
          <p:cNvPr id="40" name="Rectangle 4">
            <a:extLst>
              <a:ext uri="{FF2B5EF4-FFF2-40B4-BE49-F238E27FC236}">
                <a16:creationId xmlns:a16="http://schemas.microsoft.com/office/drawing/2014/main" id="{731A06C9-5C48-4318-A580-32AC87A0C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8975" y="4667250"/>
            <a:ext cx="642938" cy="4000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>
                <a:solidFill>
                  <a:srgbClr val="00B050"/>
                </a:solidFill>
                <a:sym typeface="Wingdings 3" panose="05040102010807070707" pitchFamily="18" charset="2"/>
              </a:rPr>
              <a:t>進</a:t>
            </a:r>
            <a:r>
              <a:rPr lang="en-US" altLang="zh-CN">
                <a:solidFill>
                  <a:srgbClr val="00B050"/>
                </a:solidFill>
                <a:sym typeface="Wingdings 3" panose="05040102010807070707" pitchFamily="18" charset="2"/>
              </a:rPr>
              <a:t>1</a:t>
            </a:r>
            <a:endParaRPr lang="en-US" altLang="zh-TW">
              <a:solidFill>
                <a:srgbClr val="00B050"/>
              </a:solidFill>
            </a:endParaRP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id="{764630E0-CDE9-4B21-A75B-4653B7252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7925" y="5113338"/>
            <a:ext cx="2673350" cy="5222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  <a:sym typeface="Wingdings 3" panose="05040102010807070707" pitchFamily="18" charset="2"/>
              </a:rPr>
              <a:t>A. 3 500 000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  <p:sp>
        <p:nvSpPr>
          <p:cNvPr id="43" name="Rectangle 4">
            <a:extLst>
              <a:ext uri="{FF2B5EF4-FFF2-40B4-BE49-F238E27FC236}">
                <a16:creationId xmlns:a16="http://schemas.microsoft.com/office/drawing/2014/main" id="{2065F1AF-C62A-4570-85BB-BE7240A5A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2675" y="5113338"/>
            <a:ext cx="2849563" cy="5222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  <a:sym typeface="Wingdings 3" panose="05040102010807070707" pitchFamily="18" charset="2"/>
              </a:rPr>
              <a:t>B. 3 500 000</a:t>
            </a:r>
            <a:endParaRPr lang="zh-CN" altLang="en-US" sz="2800">
              <a:solidFill>
                <a:srgbClr val="0000FF"/>
              </a:solidFill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id="{0D59BF05-CAA7-40B4-BBE7-6247EFB81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7925" y="5641975"/>
            <a:ext cx="2584450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  <a:sym typeface="Wingdings 3" panose="05040102010807070707" pitchFamily="18" charset="2"/>
              </a:rPr>
              <a:t>C. 3 500 000</a:t>
            </a:r>
            <a:endParaRPr lang="zh-CN" altLang="en-US" sz="2800">
              <a:solidFill>
                <a:srgbClr val="0000FF"/>
              </a:solidFill>
            </a:endParaRPr>
          </a:p>
        </p:txBody>
      </p:sp>
      <p:sp>
        <p:nvSpPr>
          <p:cNvPr id="72" name="弧形 71">
            <a:extLst>
              <a:ext uri="{FF2B5EF4-FFF2-40B4-BE49-F238E27FC236}">
                <a16:creationId xmlns:a16="http://schemas.microsoft.com/office/drawing/2014/main" id="{25E1DA7E-D2BD-40A6-B2EC-3D755909D912}"/>
              </a:ext>
            </a:extLst>
          </p:cNvPr>
          <p:cNvSpPr/>
          <p:nvPr/>
        </p:nvSpPr>
        <p:spPr>
          <a:xfrm>
            <a:off x="4313238" y="3141663"/>
            <a:ext cx="1008062" cy="1582737"/>
          </a:xfrm>
          <a:prstGeom prst="arc">
            <a:avLst>
              <a:gd name="adj1" fmla="val 3194433"/>
              <a:gd name="adj2" fmla="val 7945577"/>
            </a:avLst>
          </a:prstGeom>
          <a:ln w="12700">
            <a:solidFill>
              <a:srgbClr val="FF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6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4" presetID="22" presetClass="entr" presetSubtype="8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73" grpId="0" animBg="1"/>
      <p:bldP spid="73" grpId="1" animBg="1"/>
      <p:bldP spid="12" grpId="0"/>
      <p:bldP spid="19" grpId="0" animBg="1"/>
      <p:bldP spid="19" grpId="1" animBg="1"/>
      <p:bldP spid="20" grpId="0"/>
      <p:bldP spid="20" grpId="1"/>
      <p:bldP spid="38" grpId="0"/>
      <p:bldP spid="38" grpId="1"/>
      <p:bldP spid="38" grpId="2"/>
      <p:bldP spid="38" grpId="3"/>
      <p:bldP spid="38" grpId="4"/>
      <p:bldP spid="38" grpId="5"/>
      <p:bldP spid="39" grpId="0"/>
      <p:bldP spid="39" grpId="1"/>
      <p:bldP spid="39" grpId="2"/>
      <p:bldP spid="39" grpId="3"/>
      <p:bldP spid="40" grpId="0"/>
      <p:bldP spid="40" grpId="1"/>
      <p:bldP spid="42" grpId="0"/>
      <p:bldP spid="42" grpId="1"/>
      <p:bldP spid="43" grpId="0"/>
      <p:bldP spid="43" grpId="1"/>
      <p:bldP spid="44" grpId="0"/>
      <p:bldP spid="4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4">
            <a:extLst>
              <a:ext uri="{FF2B5EF4-FFF2-40B4-BE49-F238E27FC236}">
                <a16:creationId xmlns:a16="http://schemas.microsoft.com/office/drawing/2014/main" id="{2E74D60B-4EC5-4712-9219-2AEDA9CF415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2743200"/>
            <a:ext cx="36576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</a:rPr>
              <a:t>全特訓完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自定义设计方案">
  <a:themeElements>
    <a:clrScheme name="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定义设计方案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6244</TotalTime>
  <Words>633</Words>
  <Application>Microsoft Office PowerPoint</Application>
  <PresentationFormat>如螢幕大小 (4:3)</PresentationFormat>
  <Paragraphs>120</Paragraphs>
  <Slides>9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6</vt:i4>
      </vt:variant>
      <vt:variant>
        <vt:lpstr>投影片標題</vt:lpstr>
      </vt:variant>
      <vt:variant>
        <vt:i4>9</vt:i4>
      </vt:variant>
    </vt:vector>
  </HeadingPairs>
  <TitlesOfParts>
    <vt:vector size="22" baseType="lpstr">
      <vt:lpstr>DFKai-SB</vt:lpstr>
      <vt:lpstr>DFKai-SB</vt:lpstr>
      <vt:lpstr>Arial</vt:lpstr>
      <vt:lpstr>Calibri</vt:lpstr>
      <vt:lpstr>Symbol</vt:lpstr>
      <vt:lpstr>Wingdings</vt:lpstr>
      <vt:lpstr>Wingdings 3</vt:lpstr>
      <vt:lpstr>1_預設簡報設計</vt:lpstr>
      <vt:lpstr>4_預設簡報設計</vt:lpstr>
      <vt:lpstr>2_預設簡報設計</vt:lpstr>
      <vt:lpstr>預設簡報設計</vt:lpstr>
      <vt:lpstr>3_預設簡報設計</vt:lpstr>
      <vt:lpstr>自定义设计方案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ju dong</dc:creator>
  <cp:lastModifiedBy>Nancy Zhang</cp:lastModifiedBy>
  <cp:revision>985</cp:revision>
  <dcterms:modified xsi:type="dcterms:W3CDTF">2024-04-11T04:03:04Z</dcterms:modified>
</cp:coreProperties>
</file>