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  <p:sldMasterId id="2147483650" r:id="rId3"/>
    <p:sldMasterId id="2147483653" r:id="rId4"/>
    <p:sldMasterId id="2147483654" r:id="rId5"/>
  </p:sldMasterIdLst>
  <p:notesMasterIdLst>
    <p:notesMasterId r:id="rId16"/>
  </p:notesMasterIdLst>
  <p:handoutMasterIdLst>
    <p:handoutMasterId r:id="rId17"/>
  </p:handoutMasterIdLst>
  <p:sldIdLst>
    <p:sldId id="325" r:id="rId6"/>
    <p:sldId id="343" r:id="rId7"/>
    <p:sldId id="344" r:id="rId8"/>
    <p:sldId id="345" r:id="rId9"/>
    <p:sldId id="347" r:id="rId10"/>
    <p:sldId id="331" r:id="rId11"/>
    <p:sldId id="341" r:id="rId12"/>
    <p:sldId id="340" r:id="rId13"/>
    <p:sldId id="336" r:id="rId14"/>
    <p:sldId id="339" r:id="rId15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o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6600"/>
    <a:srgbClr val="FFC000"/>
    <a:srgbClr val="92D050"/>
    <a:srgbClr val="FF9933"/>
    <a:srgbClr val="FFCCFF"/>
    <a:srgbClr val="003399"/>
    <a:srgbClr val="DA0F45"/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24" autoAdjust="0"/>
    <p:restoredTop sz="92602" autoAdjust="0"/>
  </p:normalViewPr>
  <p:slideViewPr>
    <p:cSldViewPr>
      <p:cViewPr varScale="1">
        <p:scale>
          <a:sx n="73" d="100"/>
          <a:sy n="73" d="100"/>
        </p:scale>
        <p:origin x="486" y="72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1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AA752472-DB58-4807-B952-FD101DE74A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3FA07A0-60A3-48E6-8C9A-E71C0972C4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A9FD07-036A-4063-B462-97B55191875E}" type="datetimeFigureOut">
              <a:rPr lang="zh-CN" altLang="en-US"/>
              <a:pPr>
                <a:defRPr/>
              </a:pPr>
              <a:t>2024/4/11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30D2B78-D540-4B06-BC62-7C8D82B97F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1EF4391-BA23-4868-A3E8-FD02DF21FA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82FBB6C-022F-4C62-8A70-B0CFB20315A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5449CB7-14D2-4FC2-AD1A-766AC15A18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3F61F4D-C617-4A87-B660-066DE8DAEAA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F9273F8-61C8-468F-A360-CAAA7FAFDF26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5C64AE6F-49F7-41C9-9E49-3182DD565F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84809A5-18B1-4F1B-8874-068CCE3D9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F328CF9-8024-4733-BF8A-5209313C20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A134E6-E6BD-4442-A0B3-9375BB1056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9843997-09F0-49B6-8BBB-063E8A10E29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FE751C-760D-4CAF-934F-B2D819EB4C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97E176B-DB94-472E-98BA-F03595156B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4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9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52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91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90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21767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4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016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389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23497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57582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614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638182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489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533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692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288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606156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035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761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0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724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508653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4426299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1506330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856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092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385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802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7234367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329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813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9831" y="126876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9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238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95442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1968" y="1700808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82211023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640013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295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95288" y="62068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487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81BB923-23AB-47E9-B2EC-05FE251C19E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958F5-A7A8-4C64-BD5A-EFF0AD6E0B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5840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E5D1E66-3142-4AB9-8D4F-6E84A0FCA4F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7ED80-E044-47B3-8E18-671B3A73F9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72223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5770F1-251C-4C2F-9BFC-2ABC552C282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56A43-5824-4E28-A1F0-DB2D98C4BB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0329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F849869-AEBF-479C-97EC-014DAFD93A7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9A29D-DC8D-4198-B78B-CEAD458A58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72706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6ECE6B-2C21-4377-9967-F361CEBB646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2422A-614F-424D-BF6A-B7F5E490BC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7945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473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C552A39-9B2A-4A12-9732-21429C5450B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B9170-2300-472B-AE99-37917610C9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80886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D3A22C57-67C1-43C9-B573-090AFD4C0DC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61BAF-E7C2-4046-BAE6-CBEDEFC936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338307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5CBE4DF-DC97-4E4F-BFFB-2D004D86F7C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EC060-DB8A-4A8E-9124-3C3AD2953C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49200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E3E0E3A-AE1B-4195-85A3-1F957CD90A4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7CE2E-06B9-4771-863D-A9068848CB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21940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1FD6843-9DF2-4CDF-A2B6-84BCA090C89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7D783-5541-4532-A762-D3ECFD5CBC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701975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B863C72-3E47-4B5F-A877-66CB8A9FBE2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DCC22-7B13-4443-B66C-FA4D18E746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743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6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20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2263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84544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3F78EA67-1783-45C7-AFD6-5BDC517C29D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4102100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F968DD7-1DDA-4457-BA0E-2E2C7C66E8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0424927-8ACA-479C-9123-BC9D07630E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2A92C17-A400-4978-A9E5-B921E7C094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BBDD1B4D-DF65-48B6-B86F-5DD7ED6FC7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FD3EA3-4446-413E-A15A-39925C64D6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25730CDF-7C04-4F7E-829F-CF8C3F3AD20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en-US" sz="3200" b="1" dirty="0">
                <a:solidFill>
                  <a:schemeClr val="tx1"/>
                </a:solidFill>
                <a:ea typeface="DFKai-SB" panose="03000509000000000000" pitchFamily="65" charset="-120"/>
              </a:rPr>
              <a:t>倍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數和</a:t>
            </a:r>
            <a:r>
              <a:rPr lang="zh-TW" altLang="en-US" sz="3200" b="1" dirty="0">
                <a:solidFill>
                  <a:schemeClr val="tx1"/>
                </a:solidFill>
                <a:ea typeface="DFKai-SB" panose="03000509000000000000" pitchFamily="65" charset="-120"/>
              </a:rPr>
              <a:t>因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數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9B5A214-1A8B-4044-B814-3A66DE699D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1AB76E0-45EE-458B-925E-995A5621F9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4CA2E9D-7CE2-42B3-A442-72DF0A3B05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A546163-04B8-419A-98E0-3E1B807C40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6DE18383-225E-4354-8CF3-4CACBE5360E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en-US" sz="3200" b="1" dirty="0">
                <a:solidFill>
                  <a:schemeClr val="tx1"/>
                </a:solidFill>
              </a:rPr>
              <a:t>倍數和因數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3160CBC-B5C2-4B8F-B2BE-F0C413B985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DF5D71E-7DD9-4DBD-871E-62CBF3BB42B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BB9B8C9-2947-4814-AB43-0BC147789C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E6D2813C-FCE3-4B06-9D4C-E1DA25F2B22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2</a:t>
            </a:r>
            <a:r>
              <a:rPr lang="zh-TW" altLang="en-US" sz="3200" b="1" dirty="0">
                <a:solidFill>
                  <a:schemeClr val="tx1"/>
                </a:solidFill>
              </a:rPr>
              <a:t>     倍數和因數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A7765A68-796E-4AB2-A4AA-0B45FBCFB4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7CEB0BFB-F4C2-40BD-83F3-3AF1857986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7BAA60F3-DE93-44C4-A682-45958870FB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30E9BE3-6652-441C-A792-79F1BDF13D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9F071418-2168-47EB-9B04-492F3AB74F1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2</a:t>
            </a:r>
            <a:r>
              <a:rPr lang="zh-TW" altLang="en-US" sz="3200" b="1" dirty="0">
                <a:solidFill>
                  <a:schemeClr val="tx1"/>
                </a:solidFill>
              </a:rPr>
              <a:t>     倍數和因數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slide" Target="slide9.xml"/><Relationship Id="rId3" Type="http://schemas.openxmlformats.org/officeDocument/2006/relationships/slide" Target="slide3.xml"/><Relationship Id="rId7" Type="http://schemas.openxmlformats.org/officeDocument/2006/relationships/slide" Target="slide2.xml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slide" Target="slide8.xml"/><Relationship Id="rId5" Type="http://schemas.openxmlformats.org/officeDocument/2006/relationships/slide" Target="slide5.xml"/><Relationship Id="rId10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2654EB58-B349-4374-981B-57F21A1B46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C227DCA7-97FD-463E-97B4-7DCEE87ADC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343CDEF3-3ABE-4DF5-9691-0ABF5F534C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15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8197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213C504-C4DA-4820-AB0F-50926C01DB20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2">
            <a:extLst>
              <a:ext uri="{FF2B5EF4-FFF2-40B4-BE49-F238E27FC236}">
                <a16:creationId xmlns:a16="http://schemas.microsoft.com/office/drawing/2014/main" id="{007844F2-6483-4FF5-822E-828C5F9E1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3075" y="836613"/>
            <a:ext cx="3228975" cy="5762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倍數和因數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9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C0D8248D-438C-4048-B2BE-12F473D3B87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E5C714F7-756A-4C82-A56C-5879B4C884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300538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11" name="Oval 7" descr="icon">
            <a:hlinkClick r:id="rId10" action="ppaction://hlinksldjump"/>
            <a:extLst>
              <a:ext uri="{FF2B5EF4-FFF2-40B4-BE49-F238E27FC236}">
                <a16:creationId xmlns:a16="http://schemas.microsoft.com/office/drawing/2014/main" id="{935D336C-E765-4D4A-8721-3F9AD9B91B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4460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pic>
        <p:nvPicPr>
          <p:cNvPr id="8202" name="图片 1">
            <a:hlinkClick r:id="rId11" action="ppaction://hlinksldjump"/>
            <a:extLst>
              <a:ext uri="{FF2B5EF4-FFF2-40B4-BE49-F238E27FC236}">
                <a16:creationId xmlns:a16="http://schemas.microsoft.com/office/drawing/2014/main" id="{BFE48140-CD26-49EF-8930-6B801C23BDC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810" y="2678113"/>
            <a:ext cx="4524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7" descr="icon">
            <a:hlinkClick r:id="rId13" action="ppaction://hlinksldjump"/>
            <a:extLst>
              <a:ext uri="{FF2B5EF4-FFF2-40B4-BE49-F238E27FC236}">
                <a16:creationId xmlns:a16="http://schemas.microsoft.com/office/drawing/2014/main" id="{9D4407CB-48CB-43CD-BBFF-9746B6AD31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92652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4">
            <a:extLst>
              <a:ext uri="{FF2B5EF4-FFF2-40B4-BE49-F238E27FC236}">
                <a16:creationId xmlns:a16="http://schemas.microsoft.com/office/drawing/2014/main" id="{7DC06714-1CE6-4AF9-A22E-31880DFAD0C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3B1427C3-ABBC-455B-9A3D-6B911CAA5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2219325"/>
            <a:ext cx="468312" cy="3587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A8E80CF-CCC2-46D2-83BA-9CB2D6B7D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488" y="2706688"/>
            <a:ext cx="466725" cy="3587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6754FB10-822D-4D93-B651-3A2014E40310}"/>
              </a:ext>
            </a:extLst>
          </p:cNvPr>
          <p:cNvSpPr/>
          <p:nvPr/>
        </p:nvSpPr>
        <p:spPr>
          <a:xfrm>
            <a:off x="569913" y="1530350"/>
            <a:ext cx="8388350" cy="2632075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的第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個公倍數是多少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200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400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1600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2000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0245" name="图片 23">
            <a:extLst>
              <a:ext uri="{FF2B5EF4-FFF2-40B4-BE49-F238E27FC236}">
                <a16:creationId xmlns:a16="http://schemas.microsoft.com/office/drawing/2014/main" id="{B116CE5C-BCA1-4863-B2A6-63660AAE64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3530600"/>
            <a:ext cx="720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圆角矩形 8">
            <a:extLst>
              <a:ext uri="{FF2B5EF4-FFF2-40B4-BE49-F238E27FC236}">
                <a16:creationId xmlns:a16="http://schemas.microsoft.com/office/drawing/2014/main" id="{E59A5463-96F7-42AA-B789-837A677C7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4508500"/>
            <a:ext cx="6802437" cy="12668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0247" name="图片 14">
            <a:extLst>
              <a:ext uri="{FF2B5EF4-FFF2-40B4-BE49-F238E27FC236}">
                <a16:creationId xmlns:a16="http://schemas.microsoft.com/office/drawing/2014/main" id="{BCE113C2-923B-4FBB-9814-F07DB782C4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1E1C46F5-7AF0-4887-B799-6FDEA6504E2B}"/>
              </a:ext>
            </a:extLst>
          </p:cNvPr>
          <p:cNvSpPr txBox="1"/>
          <p:nvPr/>
        </p:nvSpPr>
        <p:spPr>
          <a:xfrm>
            <a:off x="1422400" y="4714875"/>
            <a:ext cx="6853238" cy="933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 </a:t>
            </a:r>
            <a:r>
              <a:rPr lang="en-US" altLang="zh-TW" sz="2400" dirty="0">
                <a:solidFill>
                  <a:schemeClr val="tx1"/>
                </a:solidFill>
                <a:latin typeface="+mn-lt"/>
              </a:rPr>
              <a:t>4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和</a:t>
            </a:r>
            <a:r>
              <a:rPr lang="en-US" altLang="zh-TW" sz="2400" dirty="0">
                <a:solidFill>
                  <a:schemeClr val="tx1"/>
                </a:solidFill>
                <a:latin typeface="+mn-lt"/>
              </a:rPr>
              <a:t>10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的第一個公倍數是</a:t>
            </a:r>
            <a:r>
              <a:rPr lang="en-US" altLang="zh-TW" sz="2400" dirty="0">
                <a:solidFill>
                  <a:schemeClr val="tx1"/>
                </a:solidFill>
                <a:latin typeface="+mn-lt"/>
              </a:rPr>
              <a:t>20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  <a:p>
            <a:pPr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第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80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個公倍數是：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20</a:t>
            </a:r>
            <a:r>
              <a:rPr lang="en-US" altLang="zh-TW" sz="2400" dirty="0">
                <a:solidFill>
                  <a:schemeClr val="tx1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400" dirty="0">
                <a:solidFill>
                  <a:schemeClr val="tx1"/>
                </a:solidFill>
                <a:latin typeface="+mj-lt"/>
                <a:ea typeface="Adobe Gothic Std B" panose="020B0800000000000000" pitchFamily="34" charset="-128"/>
                <a:cs typeface="Times New Roman" panose="02020603050405020304" pitchFamily="18" charset="0"/>
                <a:sym typeface="Wingdings" panose="05000000000000000000" pitchFamily="2" charset="2"/>
              </a:rPr>
              <a:t>80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ea typeface="Adobe Gothic Std B" panose="020B0800000000000000" pitchFamily="34" charset="-128"/>
                <a:cs typeface="Times New Roman" panose="02020603050405020304" pitchFamily="18" charset="0"/>
                <a:sym typeface="Wingdings" panose="05000000000000000000" pitchFamily="2" charset="2"/>
              </a:rPr>
              <a:t>= 1600</a:t>
            </a:r>
            <a:r>
              <a:rPr lang="en-US" altLang="zh-TW" sz="2400" dirty="0">
                <a:solidFill>
                  <a:schemeClr val="tx1"/>
                </a:solidFill>
                <a:latin typeface="+mj-lt"/>
                <a:ea typeface="Adobe Gothic Std B" panose="020B0800000000000000" pitchFamily="34" charset="-128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altLang="zh-TW" sz="2400" dirty="0">
              <a:solidFill>
                <a:schemeClr val="tx1"/>
              </a:solidFill>
              <a:latin typeface="+mj-lt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1446572-1450-449F-A870-4A3029E25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3643313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7" name="任意多边形 6">
            <a:extLst>
              <a:ext uri="{FF2B5EF4-FFF2-40B4-BE49-F238E27FC236}">
                <a16:creationId xmlns:a16="http://schemas.microsoft.com/office/drawing/2014/main" id="{5F90DCC6-7A84-49F4-B452-F718A467ACDF}"/>
              </a:ext>
            </a:extLst>
          </p:cNvPr>
          <p:cNvSpPr>
            <a:spLocks/>
          </p:cNvSpPr>
          <p:nvPr/>
        </p:nvSpPr>
        <p:spPr bwMode="auto">
          <a:xfrm>
            <a:off x="2044700" y="2047875"/>
            <a:ext cx="2097088" cy="46038"/>
          </a:xfrm>
          <a:custGeom>
            <a:avLst/>
            <a:gdLst>
              <a:gd name="T0" fmla="*/ 0 w 1638300"/>
              <a:gd name="T1" fmla="*/ 0 h 45719"/>
              <a:gd name="T2" fmla="*/ 2108318802 w 1638300"/>
              <a:gd name="T3" fmla="*/ 0 h 45719"/>
              <a:gd name="T4" fmla="*/ 0 60000 65536"/>
              <a:gd name="T5" fmla="*/ 0 60000 65536"/>
              <a:gd name="T6" fmla="*/ 0 w 1638300"/>
              <a:gd name="T7" fmla="*/ 0 h 45719"/>
              <a:gd name="T8" fmla="*/ 1638300 w 1638300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45719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任意多边形 7">
            <a:extLst>
              <a:ext uri="{FF2B5EF4-FFF2-40B4-BE49-F238E27FC236}">
                <a16:creationId xmlns:a16="http://schemas.microsoft.com/office/drawing/2014/main" id="{8DB367F3-8B9C-4FE6-AD01-570B508F2125}"/>
              </a:ext>
            </a:extLst>
          </p:cNvPr>
          <p:cNvSpPr>
            <a:spLocks/>
          </p:cNvSpPr>
          <p:nvPr/>
        </p:nvSpPr>
        <p:spPr bwMode="auto">
          <a:xfrm flipV="1">
            <a:off x="612775" y="2047875"/>
            <a:ext cx="1054100" cy="0"/>
          </a:xfrm>
          <a:custGeom>
            <a:avLst/>
            <a:gdLst>
              <a:gd name="T0" fmla="*/ 0 w 3276600"/>
              <a:gd name="T1" fmla="*/ 0 h 10886"/>
              <a:gd name="T2" fmla="*/ 0 w 3276600"/>
              <a:gd name="T3" fmla="*/ 0 h 10886"/>
              <a:gd name="T4" fmla="*/ 0 60000 65536"/>
              <a:gd name="T5" fmla="*/ 0 60000 65536"/>
              <a:gd name="T6" fmla="*/ 0 w 3276600"/>
              <a:gd name="T7" fmla="*/ 0 h 10886"/>
              <a:gd name="T8" fmla="*/ 3276600 w 3276600"/>
              <a:gd name="T9" fmla="*/ 0 h 108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76600" h="10886">
                <a:moveTo>
                  <a:pt x="0" y="10886"/>
                </a:moveTo>
                <a:lnTo>
                  <a:pt x="32766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0251" name="图片 7">
            <a:extLst>
              <a:ext uri="{FF2B5EF4-FFF2-40B4-BE49-F238E27FC236}">
                <a16:creationId xmlns:a16="http://schemas.microsoft.com/office/drawing/2014/main" id="{A5F1963D-6ACC-4C2D-9499-9F9A37DA9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530225" y="4552950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3" name="文本框 9">
            <a:extLst>
              <a:ext uri="{FF2B5EF4-FFF2-40B4-BE49-F238E27FC236}">
                <a16:creationId xmlns:a16="http://schemas.microsoft.com/office/drawing/2014/main" id="{78AF392A-9CB8-4F88-91E1-F30675DD1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9913" y="263525"/>
            <a:ext cx="1908175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lnSpc>
                <a:spcPts val="2000"/>
              </a:lnSpc>
            </a:pPr>
            <a:r>
              <a:rPr lang="en-US" altLang="zh-CN">
                <a:solidFill>
                  <a:srgbClr val="00B050"/>
                </a:solidFill>
              </a:rPr>
              <a:t>2016</a:t>
            </a:r>
            <a:r>
              <a:rPr lang="zh-TW" altLang="en-US">
                <a:solidFill>
                  <a:srgbClr val="00B050"/>
                </a:solidFill>
                <a:latin typeface="標楷體" panose="03000509000000000000" pitchFamily="65" charset="-120"/>
              </a:rPr>
              <a:t>、</a:t>
            </a:r>
            <a:r>
              <a:rPr lang="en-US" altLang="zh-TW">
                <a:solidFill>
                  <a:srgbClr val="00B050"/>
                </a:solidFill>
              </a:rPr>
              <a:t>2013</a:t>
            </a:r>
            <a:r>
              <a:rPr lang="zh-TW" altLang="en-US">
                <a:solidFill>
                  <a:srgbClr val="00B050"/>
                </a:solidFill>
              </a:rPr>
              <a:t>年</a:t>
            </a:r>
            <a:endParaRPr lang="en-US" altLang="zh-TW">
              <a:solidFill>
                <a:srgbClr val="00B050"/>
              </a:solidFill>
            </a:endParaRPr>
          </a:p>
          <a:p>
            <a:pPr>
              <a:lnSpc>
                <a:spcPts val="2000"/>
              </a:lnSpc>
            </a:pPr>
            <a:r>
              <a:rPr lang="en-US" altLang="zh-TW">
                <a:solidFill>
                  <a:srgbClr val="00B050"/>
                </a:solidFill>
              </a:rPr>
              <a:t>       </a:t>
            </a:r>
            <a:r>
              <a:rPr lang="zh-TW" altLang="en-US">
                <a:solidFill>
                  <a:srgbClr val="00B050"/>
                </a:solidFill>
              </a:rPr>
              <a:t>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EA1B294-A358-4084-B175-E01BB1967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688" y="2128838"/>
            <a:ext cx="7164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800" dirty="0">
                <a:solidFill>
                  <a:srgbClr val="0000FF"/>
                </a:solidFill>
              </a:rPr>
              <a:t>4</a:t>
            </a:r>
            <a:r>
              <a:rPr lang="zh-TW" altLang="en-US" sz="2800" dirty="0">
                <a:solidFill>
                  <a:srgbClr val="0000FF"/>
                </a:solidFill>
              </a:rPr>
              <a:t>的倍數：</a:t>
            </a:r>
            <a:r>
              <a:rPr lang="en-US" altLang="zh-TW" sz="2800" dirty="0">
                <a:solidFill>
                  <a:srgbClr val="0000FF"/>
                </a:solidFill>
              </a:rPr>
              <a:t>4</a:t>
            </a:r>
            <a:r>
              <a:rPr lang="zh-TW" altLang="en-US" sz="2800" dirty="0">
                <a:solidFill>
                  <a:srgbClr val="0000FF"/>
                </a:solidFill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</a:rPr>
              <a:t>8</a:t>
            </a:r>
            <a:r>
              <a:rPr lang="zh-TW" altLang="en-US" sz="2800" dirty="0">
                <a:solidFill>
                  <a:srgbClr val="0000FF"/>
                </a:solidFill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</a:rPr>
              <a:t>12</a:t>
            </a:r>
            <a:r>
              <a:rPr lang="zh-TW" altLang="en-US" sz="2800" dirty="0">
                <a:solidFill>
                  <a:srgbClr val="0000FF"/>
                </a:solidFill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</a:rPr>
              <a:t>16</a:t>
            </a:r>
            <a:r>
              <a:rPr lang="zh-TW" altLang="en-US" sz="2800" dirty="0">
                <a:solidFill>
                  <a:srgbClr val="0000FF"/>
                </a:solidFill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</a:rPr>
              <a:t>20</a:t>
            </a:r>
            <a:r>
              <a:rPr lang="zh-TW" altLang="en-US" sz="2800" dirty="0">
                <a:solidFill>
                  <a:srgbClr val="0000FF"/>
                </a:solidFill>
              </a:rPr>
              <a:t>、</a:t>
            </a:r>
            <a:r>
              <a:rPr lang="en-US" altLang="zh-TW" sz="2800" dirty="0">
                <a:solidFill>
                  <a:srgbClr val="0000FF"/>
                </a:solidFill>
              </a:rPr>
              <a:t>24</a:t>
            </a:r>
            <a:r>
              <a:rPr lang="en-US" altLang="zh-CN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……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6EDFAE51-CB14-467E-99CE-472EEC7FE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2624138"/>
            <a:ext cx="7099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800">
                <a:solidFill>
                  <a:srgbClr val="0000FF"/>
                </a:solidFill>
              </a:rPr>
              <a:t>10</a:t>
            </a:r>
            <a:r>
              <a:rPr lang="zh-TW" altLang="en-US" sz="2800">
                <a:solidFill>
                  <a:srgbClr val="0000FF"/>
                </a:solidFill>
              </a:rPr>
              <a:t>的倍數：</a:t>
            </a:r>
            <a:r>
              <a:rPr lang="en-US" altLang="zh-TW" sz="2800">
                <a:solidFill>
                  <a:srgbClr val="0000FF"/>
                </a:solidFill>
              </a:rPr>
              <a:t>10</a:t>
            </a:r>
            <a:r>
              <a:rPr lang="zh-TW" altLang="en-US" sz="2800">
                <a:solidFill>
                  <a:srgbClr val="0000FF"/>
                </a:solidFill>
              </a:rPr>
              <a:t>、</a:t>
            </a:r>
            <a:r>
              <a:rPr lang="en-US" altLang="zh-TW" sz="2800">
                <a:solidFill>
                  <a:srgbClr val="0000FF"/>
                </a:solidFill>
              </a:rPr>
              <a:t>20</a:t>
            </a:r>
            <a:r>
              <a:rPr lang="zh-TW" altLang="en-US" sz="2800">
                <a:solidFill>
                  <a:srgbClr val="0000FF"/>
                </a:solidFill>
              </a:rPr>
              <a:t>、</a:t>
            </a:r>
            <a:r>
              <a:rPr lang="en-US" altLang="zh-TW" sz="2800">
                <a:solidFill>
                  <a:srgbClr val="0000FF"/>
                </a:solidFill>
              </a:rPr>
              <a:t>30</a:t>
            </a:r>
            <a:r>
              <a:rPr lang="zh-TW" altLang="en-US" sz="2800">
                <a:solidFill>
                  <a:srgbClr val="0000FF"/>
                </a:solidFill>
              </a:rPr>
              <a:t>、</a:t>
            </a:r>
            <a:r>
              <a:rPr lang="en-US" altLang="zh-TW" sz="2800">
                <a:solidFill>
                  <a:srgbClr val="0000FF"/>
                </a:solidFill>
              </a:rPr>
              <a:t>40</a:t>
            </a:r>
            <a:r>
              <a:rPr lang="zh-TW" altLang="en-US" sz="2800">
                <a:solidFill>
                  <a:srgbClr val="0000FF"/>
                </a:solidFill>
              </a:rPr>
              <a:t>、</a:t>
            </a:r>
            <a:r>
              <a:rPr lang="en-US" altLang="zh-TW" sz="2800">
                <a:solidFill>
                  <a:srgbClr val="0000FF"/>
                </a:solidFill>
              </a:rPr>
              <a:t>50</a:t>
            </a:r>
            <a:r>
              <a:rPr lang="zh-TW" altLang="en-US" sz="2800">
                <a:solidFill>
                  <a:srgbClr val="0000FF"/>
                </a:solidFill>
              </a:rPr>
              <a:t>、</a:t>
            </a:r>
            <a:r>
              <a:rPr lang="en-US" altLang="zh-TW" sz="2800">
                <a:solidFill>
                  <a:srgbClr val="0000FF"/>
                </a:solidFill>
              </a:rPr>
              <a:t>60</a:t>
            </a:r>
            <a:r>
              <a:rPr lang="en-US" altLang="zh-CN" sz="2800">
                <a:solidFill>
                  <a:srgbClr val="0000FF"/>
                </a:solidFill>
                <a:latin typeface="標楷體" panose="03000509000000000000" pitchFamily="65" charset="-120"/>
              </a:rPr>
              <a:t>……</a:t>
            </a:r>
            <a:endParaRPr lang="zh-CN" altLang="en-US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21" grpId="0" animBg="1"/>
      <p:bldP spid="21" grpId="1" animBg="1"/>
      <p:bldP spid="9" grpId="0" animBg="1"/>
      <p:bldP spid="6" grpId="0"/>
      <p:bldP spid="16" grpId="0"/>
      <p:bldP spid="16" grpId="1"/>
      <p:bldP spid="17" grpId="0"/>
      <p:bldP spid="1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E3918757-C4A2-4A08-96A5-6E0165BF1B44}"/>
              </a:ext>
            </a:extLst>
          </p:cNvPr>
          <p:cNvSpPr/>
          <p:nvPr/>
        </p:nvSpPr>
        <p:spPr bwMode="auto">
          <a:xfrm>
            <a:off x="906305" y="4464677"/>
            <a:ext cx="7402827" cy="396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id="{9284C04E-D3F0-4448-8076-247006A45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768" y="4421260"/>
            <a:ext cx="6513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1" hangingPunct="1"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， 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16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2D937000-1756-49F4-A8F3-42F01E630858}"/>
              </a:ext>
            </a:extLst>
          </p:cNvPr>
          <p:cNvSpPr/>
          <p:nvPr/>
        </p:nvSpPr>
        <p:spPr bwMode="auto">
          <a:xfrm>
            <a:off x="1000988" y="1474736"/>
            <a:ext cx="1383296" cy="396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309B5D1-CD03-4300-802D-65BB721C142E}"/>
              </a:ext>
            </a:extLst>
          </p:cNvPr>
          <p:cNvSpPr/>
          <p:nvPr/>
        </p:nvSpPr>
        <p:spPr bwMode="auto">
          <a:xfrm>
            <a:off x="1403648" y="1046112"/>
            <a:ext cx="396000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B549049-F9D5-4A5A-B08C-0396AB327016}"/>
              </a:ext>
            </a:extLst>
          </p:cNvPr>
          <p:cNvSpPr/>
          <p:nvPr/>
        </p:nvSpPr>
        <p:spPr bwMode="auto">
          <a:xfrm>
            <a:off x="5616013" y="1463490"/>
            <a:ext cx="2844419" cy="39600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FE501B49-240F-4DDA-B776-8839C3AB6C8D}"/>
              </a:ext>
            </a:extLst>
          </p:cNvPr>
          <p:cNvSpPr/>
          <p:nvPr/>
        </p:nvSpPr>
        <p:spPr bwMode="auto">
          <a:xfrm>
            <a:off x="2159776" y="1031888"/>
            <a:ext cx="396000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E712A9B0-AB3F-4ED4-BC92-055378C5BA59}"/>
              </a:ext>
            </a:extLst>
          </p:cNvPr>
          <p:cNvSpPr/>
          <p:nvPr/>
        </p:nvSpPr>
        <p:spPr bwMode="auto">
          <a:xfrm>
            <a:off x="2885403" y="1014789"/>
            <a:ext cx="396000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3C0F3AAC-A790-481F-8A7A-D8AE3F75775C}"/>
              </a:ext>
            </a:extLst>
          </p:cNvPr>
          <p:cNvSpPr/>
          <p:nvPr/>
        </p:nvSpPr>
        <p:spPr bwMode="auto">
          <a:xfrm>
            <a:off x="3728119" y="1027655"/>
            <a:ext cx="396000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3DDE956D-F513-4A8C-AEC3-156CD1D59BFF}"/>
              </a:ext>
            </a:extLst>
          </p:cNvPr>
          <p:cNvSpPr/>
          <p:nvPr/>
        </p:nvSpPr>
        <p:spPr bwMode="auto">
          <a:xfrm>
            <a:off x="6980544" y="1036076"/>
            <a:ext cx="1479888" cy="396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FF30F34B-C31E-4045-B355-E03A76BD6710}"/>
              </a:ext>
            </a:extLst>
          </p:cNvPr>
          <p:cNvSpPr/>
          <p:nvPr/>
        </p:nvSpPr>
        <p:spPr bwMode="auto">
          <a:xfrm>
            <a:off x="1014139" y="1464974"/>
            <a:ext cx="4281387" cy="396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432F1A1-E871-48A8-901B-A38D3B03AF46}"/>
              </a:ext>
            </a:extLst>
          </p:cNvPr>
          <p:cNvSpPr/>
          <p:nvPr/>
        </p:nvSpPr>
        <p:spPr>
          <a:xfrm>
            <a:off x="539750" y="971550"/>
            <a:ext cx="8135938" cy="247760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</a:t>
            </a:r>
            <a:r>
              <a:rPr lang="zh-TW" altLang="en-US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在</a:t>
            </a:r>
            <a:r>
              <a:rPr lang="en-US" altLang="zh-TW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15</a:t>
            </a:r>
            <a:r>
              <a:rPr lang="zh-TW" altLang="en-US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TW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16</a:t>
            </a:r>
            <a:r>
              <a:rPr lang="zh-TW" altLang="en-US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TW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22 </a:t>
            </a:r>
            <a:r>
              <a:rPr lang="zh-TW" altLang="en-US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en-US" altLang="zh-TW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27</a:t>
            </a:r>
            <a:r>
              <a:rPr lang="zh-TW" altLang="en-US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這四個數中，其中一個數的</a:t>
            </a:r>
            <a:endParaRPr lang="en-US" altLang="zh-TW" sz="2800" kern="100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en-US" altLang="zh-TW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因數數量和其他三個數不同。該數所有因數相加</a:t>
            </a:r>
          </a:p>
          <a:p>
            <a:pPr>
              <a:spcAft>
                <a:spcPts val="1200"/>
              </a:spcAft>
            </a:pPr>
            <a:r>
              <a:rPr lang="zh-TW" altLang="en-US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的結果是多少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A. </a:t>
            </a:r>
            <a:r>
              <a:rPr lang="en-US" altLang="zh-TW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24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          B. </a:t>
            </a:r>
            <a:r>
              <a:rPr lang="en-US" altLang="zh-TW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31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358775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36   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40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1268" name="图片 17">
            <a:extLst>
              <a:ext uri="{FF2B5EF4-FFF2-40B4-BE49-F238E27FC236}">
                <a16:creationId xmlns:a16="http://schemas.microsoft.com/office/drawing/2014/main" id="{958250F0-F6D1-41A1-A487-D5680C7914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36912"/>
            <a:ext cx="7191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文本框 8">
            <a:extLst>
              <a:ext uri="{FF2B5EF4-FFF2-40B4-BE49-F238E27FC236}">
                <a16:creationId xmlns:a16="http://schemas.microsoft.com/office/drawing/2014/main" id="{C4384833-53DE-4AD5-A623-5E5668EE4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6256" y="263664"/>
            <a:ext cx="182808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CN" altLang="en-US" dirty="0">
                <a:solidFill>
                  <a:srgbClr val="00B050"/>
                </a:solidFill>
              </a:rPr>
              <a:t>、</a:t>
            </a:r>
            <a:r>
              <a:rPr lang="en-US" altLang="zh-CN" dirty="0">
                <a:solidFill>
                  <a:srgbClr val="00B050"/>
                </a:solidFill>
              </a:rPr>
              <a:t>2021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C428276-20A2-44FD-9C3B-0EFD61E3D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8413" y="2748037"/>
            <a:ext cx="492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B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8">
            <a:extLst>
              <a:ext uri="{FF2B5EF4-FFF2-40B4-BE49-F238E27FC236}">
                <a16:creationId xmlns:a16="http://schemas.microsoft.com/office/drawing/2014/main" id="{D6810523-FD03-46B4-A95F-DF1602B38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3826301"/>
            <a:ext cx="5855594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15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A1B4AC17-BCC8-4CCE-81CE-55BDA4776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0133" y="3363388"/>
            <a:ext cx="207455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15 = 1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id="{E46D7E69-DA0F-49D6-8FA9-8EEC09C1C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5588" y="3369512"/>
            <a:ext cx="147099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3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4" name="TextBox 8">
            <a:extLst>
              <a:ext uri="{FF2B5EF4-FFF2-40B4-BE49-F238E27FC236}">
                <a16:creationId xmlns:a16="http://schemas.microsoft.com/office/drawing/2014/main" id="{76C24A3F-3BDB-4187-B75A-EAEF33037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571" y="4885462"/>
            <a:ext cx="588463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6" name="TextBox 8">
            <a:extLst>
              <a:ext uri="{FF2B5EF4-FFF2-40B4-BE49-F238E27FC236}">
                <a16:creationId xmlns:a16="http://schemas.microsoft.com/office/drawing/2014/main" id="{1D49650C-EB56-4AC1-90CA-0E9793C5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132" y="5426060"/>
            <a:ext cx="611097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27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9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27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id="{648F824A-C492-466D-AB10-F34A87557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944" y="3366422"/>
            <a:ext cx="242779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16 = 1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16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id="{FACFAEA2-E2E1-4B37-AE8C-C26635849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2622" y="3360993"/>
            <a:ext cx="166376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2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id="{8528B9F9-D664-478C-B7E7-0DD391DDA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0133" y="3365951"/>
            <a:ext cx="258383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22 = 1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id="{D6B1ACEF-136E-44FF-8E06-2D20C2679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9628" y="3365951"/>
            <a:ext cx="173059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2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11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id="{392984F3-7E4C-4A36-8304-153325322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0133" y="3376919"/>
            <a:ext cx="233363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27 = 1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27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C0BF3D6A-051F-46CD-986C-8D26325AC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993" y="3365348"/>
            <a:ext cx="15857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3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id="{A6193249-2AD8-47B3-8002-34844A70F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2622" y="4845796"/>
            <a:ext cx="340544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2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＋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8</a:t>
            </a:r>
            <a:r>
              <a:rPr lang="zh-CN" altLang="en-US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16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DF4D7DF3-5FC7-41AB-9A84-4269320C9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6619" y="4867135"/>
            <a:ext cx="127257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31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9" name="TextBox 8">
            <a:extLst>
              <a:ext uri="{FF2B5EF4-FFF2-40B4-BE49-F238E27FC236}">
                <a16:creationId xmlns:a16="http://schemas.microsoft.com/office/drawing/2014/main" id="{73DEB8E2-D543-4FCA-A3B4-39238921B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0543" y="3777119"/>
            <a:ext cx="147099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40" name="箭头: 右 39">
            <a:extLst>
              <a:ext uri="{FF2B5EF4-FFF2-40B4-BE49-F238E27FC236}">
                <a16:creationId xmlns:a16="http://schemas.microsoft.com/office/drawing/2014/main" id="{E4F6ADC3-CF90-4E4A-A369-A3753C71C04C}"/>
              </a:ext>
            </a:extLst>
          </p:cNvPr>
          <p:cNvSpPr/>
          <p:nvPr/>
        </p:nvSpPr>
        <p:spPr>
          <a:xfrm>
            <a:off x="6835640" y="3964123"/>
            <a:ext cx="399138" cy="180518"/>
          </a:xfrm>
          <a:prstGeom prst="rightArrow">
            <a:avLst/>
          </a:prstGeom>
          <a:solidFill>
            <a:srgbClr val="FF00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TextBox 8">
            <a:extLst>
              <a:ext uri="{FF2B5EF4-FFF2-40B4-BE49-F238E27FC236}">
                <a16:creationId xmlns:a16="http://schemas.microsoft.com/office/drawing/2014/main" id="{FBC759DF-4815-4025-831A-6B086A6AD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973" y="4392229"/>
            <a:ext cx="141526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42" name="箭头: 右 41">
            <a:extLst>
              <a:ext uri="{FF2B5EF4-FFF2-40B4-BE49-F238E27FC236}">
                <a16:creationId xmlns:a16="http://schemas.microsoft.com/office/drawing/2014/main" id="{FEE4DE9F-AAF5-49A3-9DD1-86406E0D2126}"/>
              </a:ext>
            </a:extLst>
          </p:cNvPr>
          <p:cNvSpPr/>
          <p:nvPr/>
        </p:nvSpPr>
        <p:spPr>
          <a:xfrm>
            <a:off x="6842542" y="4564348"/>
            <a:ext cx="399138" cy="180518"/>
          </a:xfrm>
          <a:prstGeom prst="rightArrow">
            <a:avLst/>
          </a:prstGeom>
          <a:solidFill>
            <a:srgbClr val="FF00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TextBox 8">
            <a:extLst>
              <a:ext uri="{FF2B5EF4-FFF2-40B4-BE49-F238E27FC236}">
                <a16:creationId xmlns:a16="http://schemas.microsoft.com/office/drawing/2014/main" id="{2D1BA402-75B6-41DE-AA00-FFE39320F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0310" y="4925077"/>
            <a:ext cx="138549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44" name="箭头: 右 43">
            <a:extLst>
              <a:ext uri="{FF2B5EF4-FFF2-40B4-BE49-F238E27FC236}">
                <a16:creationId xmlns:a16="http://schemas.microsoft.com/office/drawing/2014/main" id="{046E1EBF-569C-4CD0-84B8-C06BA792A1D6}"/>
              </a:ext>
            </a:extLst>
          </p:cNvPr>
          <p:cNvSpPr/>
          <p:nvPr/>
        </p:nvSpPr>
        <p:spPr>
          <a:xfrm>
            <a:off x="6860371" y="5111392"/>
            <a:ext cx="399138" cy="180518"/>
          </a:xfrm>
          <a:prstGeom prst="rightArrow">
            <a:avLst/>
          </a:prstGeom>
          <a:solidFill>
            <a:srgbClr val="FF00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TextBox 8">
            <a:extLst>
              <a:ext uri="{FF2B5EF4-FFF2-40B4-BE49-F238E27FC236}">
                <a16:creationId xmlns:a16="http://schemas.microsoft.com/office/drawing/2014/main" id="{11AF9672-2F11-46D1-AC00-54FC45347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6768" y="5414656"/>
            <a:ext cx="147099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46" name="箭头: 右 45">
            <a:extLst>
              <a:ext uri="{FF2B5EF4-FFF2-40B4-BE49-F238E27FC236}">
                <a16:creationId xmlns:a16="http://schemas.microsoft.com/office/drawing/2014/main" id="{16EEE448-3877-410E-8993-BE4269E8D55D}"/>
              </a:ext>
            </a:extLst>
          </p:cNvPr>
          <p:cNvSpPr/>
          <p:nvPr/>
        </p:nvSpPr>
        <p:spPr>
          <a:xfrm>
            <a:off x="6860371" y="5618017"/>
            <a:ext cx="399138" cy="180518"/>
          </a:xfrm>
          <a:prstGeom prst="rightArrow">
            <a:avLst/>
          </a:prstGeom>
          <a:solidFill>
            <a:srgbClr val="FF00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id="{06A4CC73-0A70-4599-9D74-C68CFA434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671" y="3356081"/>
            <a:ext cx="147099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= 4</a:t>
            </a:r>
            <a:r>
              <a:rPr lang="en-US" altLang="zh-CN" sz="28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00"/>
                            </p:stCondLst>
                            <p:childTnLst>
                              <p:par>
                                <p:cTn id="2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00"/>
                            </p:stCondLst>
                            <p:childTnLst>
                              <p:par>
                                <p:cTn id="2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00"/>
                            </p:stCondLst>
                            <p:childTnLst>
                              <p:par>
                                <p:cTn id="2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/>
      <p:bldP spid="11" grpId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7" grpId="0" animBg="1"/>
      <p:bldP spid="27" grpId="1" animBg="1"/>
      <p:bldP spid="28" grpId="0" animBg="1"/>
      <p:bldP spid="28" grpId="1" animBg="1"/>
      <p:bldP spid="10" grpId="0"/>
      <p:bldP spid="17" grpId="0"/>
      <p:bldP spid="17" grpId="1"/>
      <p:bldP spid="18" grpId="0"/>
      <p:bldP spid="18" grpId="1"/>
      <p:bldP spid="19" grpId="0"/>
      <p:bldP spid="19" grpId="1"/>
      <p:bldP spid="24" grpId="0"/>
      <p:bldP spid="24" grpId="1"/>
      <p:bldP spid="26" grpId="0"/>
      <p:bldP spid="26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4" grpId="0"/>
      <p:bldP spid="34" grpId="1"/>
      <p:bldP spid="35" grpId="0"/>
      <p:bldP spid="35" grpId="1"/>
      <p:bldP spid="37" grpId="0"/>
      <p:bldP spid="37" grpId="1"/>
      <p:bldP spid="38" grpId="0"/>
      <p:bldP spid="38" grpId="1"/>
      <p:bldP spid="39" grpId="0"/>
      <p:bldP spid="39" grpId="1"/>
      <p:bldP spid="40" grpId="0" animBg="1"/>
      <p:bldP spid="40" grpId="1" animBg="1"/>
      <p:bldP spid="41" grpId="0"/>
      <p:bldP spid="41" grpId="1"/>
      <p:bldP spid="42" grpId="0" animBg="1"/>
      <p:bldP spid="42" grpId="1" animBg="1"/>
      <p:bldP spid="43" grpId="0"/>
      <p:bldP spid="43" grpId="1"/>
      <p:bldP spid="44" grpId="0" animBg="1"/>
      <p:bldP spid="44" grpId="1" animBg="1"/>
      <p:bldP spid="45" grpId="0"/>
      <p:bldP spid="45" grpId="1"/>
      <p:bldP spid="46" grpId="0" animBg="1"/>
      <p:bldP spid="46" grpId="1" animBg="1"/>
      <p:bldP spid="47" grpId="0"/>
      <p:bldP spid="4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91B5CF4-FDC6-2313-84FA-397A558D21E7}"/>
              </a:ext>
            </a:extLst>
          </p:cNvPr>
          <p:cNvSpPr/>
          <p:nvPr/>
        </p:nvSpPr>
        <p:spPr bwMode="auto">
          <a:xfrm>
            <a:off x="4970287" y="3868847"/>
            <a:ext cx="486372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29EF498-3846-4692-3539-8C69F7EFBDE0}"/>
              </a:ext>
            </a:extLst>
          </p:cNvPr>
          <p:cNvSpPr/>
          <p:nvPr/>
        </p:nvSpPr>
        <p:spPr bwMode="auto">
          <a:xfrm>
            <a:off x="6390461" y="3285822"/>
            <a:ext cx="508069" cy="396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35455EE-FF6B-322B-233A-4293426672D9}"/>
              </a:ext>
            </a:extLst>
          </p:cNvPr>
          <p:cNvSpPr/>
          <p:nvPr/>
        </p:nvSpPr>
        <p:spPr bwMode="auto">
          <a:xfrm>
            <a:off x="4441521" y="2023121"/>
            <a:ext cx="1074881" cy="396000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3192A6A-0B2B-B601-FA1E-6F051DA8B60D}"/>
              </a:ext>
            </a:extLst>
          </p:cNvPr>
          <p:cNvSpPr/>
          <p:nvPr/>
        </p:nvSpPr>
        <p:spPr bwMode="auto">
          <a:xfrm>
            <a:off x="4441520" y="2538253"/>
            <a:ext cx="1074881" cy="396000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E37E8DD-5FC7-A02F-1CBA-D1017F981F85}"/>
              </a:ext>
            </a:extLst>
          </p:cNvPr>
          <p:cNvSpPr/>
          <p:nvPr/>
        </p:nvSpPr>
        <p:spPr bwMode="auto">
          <a:xfrm>
            <a:off x="1475657" y="2540300"/>
            <a:ext cx="1074882" cy="396000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1189279-3AF7-4EFA-E8A0-CE2628E9FE46}"/>
              </a:ext>
            </a:extLst>
          </p:cNvPr>
          <p:cNvSpPr/>
          <p:nvPr/>
        </p:nvSpPr>
        <p:spPr bwMode="auto">
          <a:xfrm>
            <a:off x="1475656" y="2023121"/>
            <a:ext cx="928972" cy="396000"/>
          </a:xfrm>
          <a:prstGeom prst="rect">
            <a:avLst/>
          </a:prstGeom>
          <a:solidFill>
            <a:srgbClr val="FFCDF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F2B4275-FDB9-EFEB-C5FF-66EA51D59357}"/>
              </a:ext>
            </a:extLst>
          </p:cNvPr>
          <p:cNvSpPr/>
          <p:nvPr/>
        </p:nvSpPr>
        <p:spPr>
          <a:xfrm>
            <a:off x="467296" y="981075"/>
            <a:ext cx="8209160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indent="-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兩個數的第五個公倍數是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225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。以下哪一組數可 能是這兩個數？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</a:p>
          <a:p>
            <a:pPr marL="533400" eaLnBrk="1" hangingPunct="1">
              <a:spcAft>
                <a:spcPts val="600"/>
              </a:spcAft>
              <a:tabLst>
                <a:tab pos="355600" algn="l"/>
              </a:tabLs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A.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3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15     </a:t>
            </a:r>
          </a:p>
          <a:p>
            <a:pPr marL="533400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9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25                D. 6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45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1" name="图片 24">
            <a:extLst>
              <a:ext uri="{FF2B5EF4-FFF2-40B4-BE49-F238E27FC236}">
                <a16:creationId xmlns:a16="http://schemas.microsoft.com/office/drawing/2014/main" id="{02018417-1C4D-B731-3D72-8EBB90E05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096" y="2276872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直線接點 4">
            <a:extLst>
              <a:ext uri="{FF2B5EF4-FFF2-40B4-BE49-F238E27FC236}">
                <a16:creationId xmlns:a16="http://schemas.microsoft.com/office/drawing/2014/main" id="{7A4D8488-486C-589B-4413-AE00C5EEA555}"/>
              </a:ext>
            </a:extLst>
          </p:cNvPr>
          <p:cNvCxnSpPr>
            <a:cxnSpLocks/>
          </p:cNvCxnSpPr>
          <p:nvPr/>
        </p:nvCxnSpPr>
        <p:spPr bwMode="auto">
          <a:xfrm>
            <a:off x="1043545" y="1484784"/>
            <a:ext cx="4716119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3" name="文本框 8">
            <a:extLst>
              <a:ext uri="{FF2B5EF4-FFF2-40B4-BE49-F238E27FC236}">
                <a16:creationId xmlns:a16="http://schemas.microsoft.com/office/drawing/2014/main" id="{5FB5A813-4441-FA0A-3F26-9B0DBECF9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2022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32B138CA-834A-6E21-A254-B3C1ACA63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0306" y="3226689"/>
            <a:ext cx="16545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225÷5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Rectangle 17">
            <a:extLst>
              <a:ext uri="{FF2B5EF4-FFF2-40B4-BE49-F238E27FC236}">
                <a16:creationId xmlns:a16="http://schemas.microsoft.com/office/drawing/2014/main" id="{38087FD9-3C76-39A9-EF7B-777223344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40" y="3212976"/>
            <a:ext cx="49476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這兩個數的最小公倍數是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80AB4106-B7BD-148E-CD2F-83A125816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5177" y="3212976"/>
            <a:ext cx="125943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45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9EA35507-BE63-0359-D9B1-9E82AE359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666" y="3784538"/>
            <a:ext cx="32752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最小公倍數是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80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B521C756-492F-D3B1-31E9-99F55216C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690" y="4454614"/>
            <a:ext cx="118729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  9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手繪多邊形: 圖案 35">
            <a:extLst>
              <a:ext uri="{FF2B5EF4-FFF2-40B4-BE49-F238E27FC236}">
                <a16:creationId xmlns:a16="http://schemas.microsoft.com/office/drawing/2014/main" id="{88EE2C09-47F6-27C7-0026-ADC8EC953AAD}"/>
              </a:ext>
            </a:extLst>
          </p:cNvPr>
          <p:cNvSpPr/>
          <p:nvPr/>
        </p:nvSpPr>
        <p:spPr bwMode="auto">
          <a:xfrm>
            <a:off x="6814102" y="4021782"/>
            <a:ext cx="1187295" cy="432000"/>
          </a:xfrm>
          <a:custGeom>
            <a:avLst/>
            <a:gdLst>
              <a:gd name="connsiteX0" fmla="*/ 0 w 1244009"/>
              <a:gd name="connsiteY0" fmla="*/ 0 h 457200"/>
              <a:gd name="connsiteX1" fmla="*/ 0 w 1244009"/>
              <a:gd name="connsiteY1" fmla="*/ 457200 h 457200"/>
              <a:gd name="connsiteX2" fmla="*/ 1244009 w 1244009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4009" h="457200">
                <a:moveTo>
                  <a:pt x="0" y="0"/>
                </a:moveTo>
                <a:lnTo>
                  <a:pt x="0" y="457200"/>
                </a:lnTo>
                <a:lnTo>
                  <a:pt x="1244009" y="457200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AC63F67F-A864-AA89-8D7D-307271719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985" y="3969588"/>
            <a:ext cx="6270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84C012EF-E49B-E706-8A76-6381B575A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8530" y="3992117"/>
            <a:ext cx="16073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  </a:t>
            </a: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41F579D9-02C5-242F-D3C1-BC6FB6D50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2926" y="3802384"/>
            <a:ext cx="212001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45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Rectangle 17">
            <a:extLst>
              <a:ext uri="{FF2B5EF4-FFF2-40B4-BE49-F238E27FC236}">
                <a16:creationId xmlns:a16="http://schemas.microsoft.com/office/drawing/2014/main" id="{AB8C4D0D-E0FA-8880-D1D5-8FAC9B08D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665" y="4372410"/>
            <a:ext cx="32752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最小公倍數是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800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48A82207-C744-4ECC-B498-B64125D0C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9333" y="4004348"/>
            <a:ext cx="16073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  </a:t>
            </a: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AECC3CF3-8D4C-7628-A432-A0C9C93A3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39" y="4516655"/>
            <a:ext cx="157055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   </a:t>
            </a:r>
            <a:r>
              <a:rPr lang="zh-TW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手繪多邊形: 圖案 35">
            <a:extLst>
              <a:ext uri="{FF2B5EF4-FFF2-40B4-BE49-F238E27FC236}">
                <a16:creationId xmlns:a16="http://schemas.microsoft.com/office/drawing/2014/main" id="{82CE8F9B-3842-AE04-7C07-E850F9E5FD22}"/>
              </a:ext>
            </a:extLst>
          </p:cNvPr>
          <p:cNvSpPr/>
          <p:nvPr/>
        </p:nvSpPr>
        <p:spPr bwMode="auto">
          <a:xfrm>
            <a:off x="6816739" y="4008900"/>
            <a:ext cx="1476488" cy="432000"/>
          </a:xfrm>
          <a:custGeom>
            <a:avLst/>
            <a:gdLst>
              <a:gd name="connsiteX0" fmla="*/ 0 w 1244009"/>
              <a:gd name="connsiteY0" fmla="*/ 0 h 457200"/>
              <a:gd name="connsiteX1" fmla="*/ 0 w 1244009"/>
              <a:gd name="connsiteY1" fmla="*/ 457200 h 457200"/>
              <a:gd name="connsiteX2" fmla="*/ 1244009 w 1244009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4009" h="457200">
                <a:moveTo>
                  <a:pt x="0" y="0"/>
                </a:moveTo>
                <a:lnTo>
                  <a:pt x="0" y="457200"/>
                </a:lnTo>
                <a:lnTo>
                  <a:pt x="1244009" y="457200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94650813-D30C-7427-27B1-D5AD18689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4288" y="4051164"/>
            <a:ext cx="6270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A31C93B7-2AB7-B53F-D092-35E690BE0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4255" y="4382427"/>
            <a:ext cx="212001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15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17">
            <a:extLst>
              <a:ext uri="{FF2B5EF4-FFF2-40B4-BE49-F238E27FC236}">
                <a16:creationId xmlns:a16="http://schemas.microsoft.com/office/drawing/2014/main" id="{2E016ACE-B97D-D368-6F42-5CB921E24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130" y="4942023"/>
            <a:ext cx="32078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最小公倍數是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id="{86886431-BB01-79C7-BE77-3E205C669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0920" y="4014830"/>
            <a:ext cx="16073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  </a:t>
            </a: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25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id="{2F371063-5E29-92F1-67AA-09D3EB160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2627" y="4444390"/>
            <a:ext cx="13899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  25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手繪多邊形: 圖案 35">
            <a:extLst>
              <a:ext uri="{FF2B5EF4-FFF2-40B4-BE49-F238E27FC236}">
                <a16:creationId xmlns:a16="http://schemas.microsoft.com/office/drawing/2014/main" id="{5144ACB6-807A-EF29-1578-E79D391670D0}"/>
              </a:ext>
            </a:extLst>
          </p:cNvPr>
          <p:cNvSpPr/>
          <p:nvPr/>
        </p:nvSpPr>
        <p:spPr bwMode="auto">
          <a:xfrm>
            <a:off x="6809333" y="4011558"/>
            <a:ext cx="1476488" cy="432000"/>
          </a:xfrm>
          <a:custGeom>
            <a:avLst/>
            <a:gdLst>
              <a:gd name="connsiteX0" fmla="*/ 0 w 1244009"/>
              <a:gd name="connsiteY0" fmla="*/ 0 h 457200"/>
              <a:gd name="connsiteX1" fmla="*/ 0 w 1244009"/>
              <a:gd name="connsiteY1" fmla="*/ 457200 h 457200"/>
              <a:gd name="connsiteX2" fmla="*/ 1244009 w 1244009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4009" h="457200">
                <a:moveTo>
                  <a:pt x="0" y="0"/>
                </a:moveTo>
                <a:lnTo>
                  <a:pt x="0" y="457200"/>
                </a:lnTo>
                <a:lnTo>
                  <a:pt x="1244009" y="457200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id="{B08D216B-82DC-46D0-E5CB-997F52EFF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6174" y="4030907"/>
            <a:ext cx="6270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F64A7432-2780-D84C-59D0-15FB635F2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4266" y="4947454"/>
            <a:ext cx="219460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9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25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225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id="{FE30307D-608D-BDE6-D53D-9CCD6ABBE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3927" y="4034725"/>
            <a:ext cx="16073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6      45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9AB62183-C444-30C9-5705-DFB4325EF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690" y="4454614"/>
            <a:ext cx="157055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2      15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手繪多邊形: 圖案 35">
            <a:extLst>
              <a:ext uri="{FF2B5EF4-FFF2-40B4-BE49-F238E27FC236}">
                <a16:creationId xmlns:a16="http://schemas.microsoft.com/office/drawing/2014/main" id="{0EDF6D79-B8ED-C2C7-9380-8CD7E2770E48}"/>
              </a:ext>
            </a:extLst>
          </p:cNvPr>
          <p:cNvSpPr/>
          <p:nvPr/>
        </p:nvSpPr>
        <p:spPr bwMode="auto">
          <a:xfrm>
            <a:off x="6814102" y="4021782"/>
            <a:ext cx="1476488" cy="432000"/>
          </a:xfrm>
          <a:custGeom>
            <a:avLst/>
            <a:gdLst>
              <a:gd name="connsiteX0" fmla="*/ 0 w 1244009"/>
              <a:gd name="connsiteY0" fmla="*/ 0 h 457200"/>
              <a:gd name="connsiteX1" fmla="*/ 0 w 1244009"/>
              <a:gd name="connsiteY1" fmla="*/ 457200 h 457200"/>
              <a:gd name="connsiteX2" fmla="*/ 1244009 w 1244009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4009" h="457200">
                <a:moveTo>
                  <a:pt x="0" y="0"/>
                </a:moveTo>
                <a:lnTo>
                  <a:pt x="0" y="457200"/>
                </a:lnTo>
                <a:lnTo>
                  <a:pt x="1244009" y="457200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id="{067516C4-9C35-6E56-D75B-1F8FF7EFC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577" y="4047668"/>
            <a:ext cx="6270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文本框 5">
            <a:extLst>
              <a:ext uri="{FF2B5EF4-FFF2-40B4-BE49-F238E27FC236}">
                <a16:creationId xmlns:a16="http://schemas.microsoft.com/office/drawing/2014/main" id="{7AB79C68-F9C7-F8C5-FB4E-FBEA272E7E2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677571" y="2384822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A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49" name="Rectangle 17">
            <a:extLst>
              <a:ext uri="{FF2B5EF4-FFF2-40B4-BE49-F238E27FC236}">
                <a16:creationId xmlns:a16="http://schemas.microsoft.com/office/drawing/2014/main" id="{B53E2E43-2E55-D192-0DA6-B0EFD05F0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366" y="5485876"/>
            <a:ext cx="34438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最小公倍數是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id="{AF2828C4-897E-A23C-4EEE-5834DCC05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4168" y="5491307"/>
            <a:ext cx="256964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15 = </a:t>
            </a: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90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531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500"/>
                            </p:stCondLst>
                            <p:childTnLst>
                              <p:par>
                                <p:cTn id="1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500"/>
                            </p:stCondLst>
                            <p:childTnLst>
                              <p:par>
                                <p:cTn id="2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4" grpId="1" animBg="1"/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 animBg="1"/>
      <p:bldP spid="19" grpId="1" animBg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4" grpId="0"/>
      <p:bldP spid="24" grpId="1"/>
      <p:bldP spid="25" grpId="0"/>
      <p:bldP spid="25" grpId="1"/>
      <p:bldP spid="26" grpId="0" animBg="1"/>
      <p:bldP spid="26" grpId="1" animBg="1"/>
      <p:bldP spid="27" grpId="0"/>
      <p:bldP spid="27" grpId="1"/>
      <p:bldP spid="28" grpId="0"/>
      <p:bldP spid="28" grpId="1"/>
      <p:bldP spid="29" grpId="0"/>
      <p:bldP spid="31" grpId="0"/>
      <p:bldP spid="31" grpId="1"/>
      <p:bldP spid="32" grpId="0"/>
      <p:bldP spid="32" grpId="1"/>
      <p:bldP spid="33" grpId="0" animBg="1"/>
      <p:bldP spid="33" grpId="1" animBg="1"/>
      <p:bldP spid="34" grpId="0"/>
      <p:bldP spid="34" grpId="1"/>
      <p:bldP spid="35" grpId="0"/>
      <p:bldP spid="35" grpId="1"/>
      <p:bldP spid="36" grpId="0"/>
      <p:bldP spid="36" grpId="1"/>
      <p:bldP spid="38" grpId="0"/>
      <p:bldP spid="38" grpId="1"/>
      <p:bldP spid="46" grpId="0" animBg="1"/>
      <p:bldP spid="46" grpId="1" animBg="1"/>
      <p:bldP spid="47" grpId="0"/>
      <p:bldP spid="47" grpId="1"/>
      <p:bldP spid="48" grpId="0"/>
      <p:bldP spid="49" grpId="0"/>
      <p:bldP spid="50" grpId="0"/>
      <p:bldP spid="5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id="{BCE0F87F-F131-4832-ABC2-D2F59F171C7D}"/>
              </a:ext>
            </a:extLst>
          </p:cNvPr>
          <p:cNvSpPr/>
          <p:nvPr/>
        </p:nvSpPr>
        <p:spPr>
          <a:xfrm>
            <a:off x="4644006" y="2579991"/>
            <a:ext cx="432000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917D2D14-8F2A-411F-BD3C-5D8389C394EB}"/>
              </a:ext>
            </a:extLst>
          </p:cNvPr>
          <p:cNvSpPr/>
          <p:nvPr/>
        </p:nvSpPr>
        <p:spPr>
          <a:xfrm>
            <a:off x="4601891" y="2071132"/>
            <a:ext cx="43893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BCABC8DA-78C9-4805-AD5F-460783D4D4EF}"/>
              </a:ext>
            </a:extLst>
          </p:cNvPr>
          <p:cNvSpPr/>
          <p:nvPr/>
        </p:nvSpPr>
        <p:spPr>
          <a:xfrm>
            <a:off x="1508933" y="2071133"/>
            <a:ext cx="432000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9FFF330-3942-48E6-8634-E39D90D0BBAB}"/>
              </a:ext>
            </a:extLst>
          </p:cNvPr>
          <p:cNvSpPr/>
          <p:nvPr/>
        </p:nvSpPr>
        <p:spPr>
          <a:xfrm>
            <a:off x="467296" y="981075"/>
            <a:ext cx="8209160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indent="-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某數是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的公倍數，也是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96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的公因數。以下哪一項可能是該數？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</a:p>
          <a:p>
            <a:pPr marL="533400" eaLnBrk="1" hangingPunct="1">
              <a:spcAft>
                <a:spcPts val="600"/>
              </a:spcAft>
              <a:tabLst>
                <a:tab pos="355600" algn="l"/>
              </a:tabLs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A.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16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36     </a:t>
            </a:r>
          </a:p>
          <a:p>
            <a:pPr marL="533400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48                       D. 96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2296" name="图片 24">
            <a:extLst>
              <a:ext uri="{FF2B5EF4-FFF2-40B4-BE49-F238E27FC236}">
                <a16:creationId xmlns:a16="http://schemas.microsoft.com/office/drawing/2014/main" id="{9359E8A3-C833-4C5E-A75A-394CA93323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821" y="2276872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6ADE31E-85A9-4862-98D8-6D73314A682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254185" y="2401434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C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2301" name="文本框 8">
            <a:extLst>
              <a:ext uri="{FF2B5EF4-FFF2-40B4-BE49-F238E27FC236}">
                <a16:creationId xmlns:a16="http://schemas.microsoft.com/office/drawing/2014/main" id="{F1B90E5A-9ED3-4DA7-93AB-94DF25B94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id="{07499DC8-706C-43DD-8DE5-CCE06A714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720" y="3122137"/>
            <a:ext cx="62294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利用排除法，剔除不符合條件的選項。</a:t>
            </a:r>
            <a:endParaRPr lang="zh-CN" altLang="en-US" sz="28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cxnSp>
        <p:nvCxnSpPr>
          <p:cNvPr id="41" name="直線接點 4">
            <a:extLst>
              <a:ext uri="{FF2B5EF4-FFF2-40B4-BE49-F238E27FC236}">
                <a16:creationId xmlns:a16="http://schemas.microsoft.com/office/drawing/2014/main" id="{4E074341-EF71-4053-8BA8-D6D78D43EE5B}"/>
              </a:ext>
            </a:extLst>
          </p:cNvPr>
          <p:cNvCxnSpPr>
            <a:cxnSpLocks/>
          </p:cNvCxnSpPr>
          <p:nvPr/>
        </p:nvCxnSpPr>
        <p:spPr bwMode="auto">
          <a:xfrm>
            <a:off x="1065550" y="1484784"/>
            <a:ext cx="684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2" name="Rectangle 4">
            <a:extLst>
              <a:ext uri="{FF2B5EF4-FFF2-40B4-BE49-F238E27FC236}">
                <a16:creationId xmlns:a16="http://schemas.microsoft.com/office/drawing/2014/main" id="{D0D20FC2-E4BC-4F47-BF4E-C326CC145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894" y="3803223"/>
            <a:ext cx="729451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16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的倍數。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id="{B0FCFB95-8F9B-4401-A732-DE679D091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895" y="4474939"/>
            <a:ext cx="484624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B. 36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不是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的倍數。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id="{44B1C188-841F-4A56-AC2F-C576CE8B5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895" y="5138028"/>
            <a:ext cx="484624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D. 96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48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的因數。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id="{42C01E62-571E-410C-9FF6-80FD9CC30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7163" y="1922929"/>
            <a:ext cx="666475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</a:t>
            </a:r>
            <a:endParaRPr kumimoji="1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id="{4576443E-728D-4F7E-BA8E-650DAC0E8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067" y="1912099"/>
            <a:ext cx="666475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</a:t>
            </a:r>
            <a:endParaRPr kumimoji="1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id="{CCD305FF-DE8C-4EB1-A4D7-41DC8CCBF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068" y="2433510"/>
            <a:ext cx="666475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</a:t>
            </a:r>
            <a:endParaRPr kumimoji="1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521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0" grpId="2" animBg="1"/>
      <p:bldP spid="37" grpId="0" animBg="1"/>
      <p:bldP spid="37" grpId="1" animBg="1"/>
      <p:bldP spid="37" grpId="2" animBg="1"/>
      <p:bldP spid="39" grpId="0" animBg="1"/>
      <p:bldP spid="39" grpId="1" animBg="1"/>
      <p:bldP spid="39" grpId="2" animBg="1"/>
      <p:bldP spid="6" grpId="0"/>
      <p:bldP spid="40" grpId="0"/>
      <p:bldP spid="40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52" grpId="0"/>
      <p:bldP spid="52" grpId="1"/>
      <p:bldP spid="53" grpId="0"/>
      <p:bldP spid="5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D2077762-34B1-4CA2-B529-8D990AE73023}"/>
              </a:ext>
            </a:extLst>
          </p:cNvPr>
          <p:cNvSpPr/>
          <p:nvPr/>
        </p:nvSpPr>
        <p:spPr>
          <a:xfrm>
            <a:off x="611956" y="981075"/>
            <a:ext cx="8064500" cy="20462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4. 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Y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的第一個倍數是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Y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，那麼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Y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的第二、第五和第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十個倍數之和是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Y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的多少倍？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58850" indent="-514350" eaLnBrk="1" hangingPunct="1">
              <a:spcAft>
                <a:spcPts val="600"/>
              </a:spcAft>
              <a:buFontTx/>
              <a:buAutoNum type="alphaUcPeriod"/>
              <a:tabLst>
                <a:tab pos="2667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		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15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	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17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3315" name="图片 30">
            <a:extLst>
              <a:ext uri="{FF2B5EF4-FFF2-40B4-BE49-F238E27FC236}">
                <a16:creationId xmlns:a16="http://schemas.microsoft.com/office/drawing/2014/main" id="{11C26059-79ED-4A86-870F-7269F3D7A7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806" y="2357438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任意多边形 17">
            <a:extLst>
              <a:ext uri="{FF2B5EF4-FFF2-40B4-BE49-F238E27FC236}">
                <a16:creationId xmlns:a16="http://schemas.microsoft.com/office/drawing/2014/main" id="{747C1191-612F-4343-9F38-60EBDFF9BB1A}"/>
              </a:ext>
            </a:extLst>
          </p:cNvPr>
          <p:cNvSpPr>
            <a:spLocks/>
          </p:cNvSpPr>
          <p:nvPr/>
        </p:nvSpPr>
        <p:spPr bwMode="auto">
          <a:xfrm>
            <a:off x="5218881" y="1439863"/>
            <a:ext cx="3097213" cy="0"/>
          </a:xfrm>
          <a:custGeom>
            <a:avLst/>
            <a:gdLst>
              <a:gd name="T0" fmla="*/ 0 w 4826000"/>
              <a:gd name="T1" fmla="*/ 0 h 12700"/>
              <a:gd name="T2" fmla="*/ 1 w 4826000"/>
              <a:gd name="T3" fmla="*/ 0 h 12700"/>
              <a:gd name="T4" fmla="*/ 0 60000 65536"/>
              <a:gd name="T5" fmla="*/ 0 60000 65536"/>
              <a:gd name="T6" fmla="*/ 0 w 4826000"/>
              <a:gd name="T7" fmla="*/ 0 h 12700"/>
              <a:gd name="T8" fmla="*/ 4826000 w 48260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26000" h="12700">
                <a:moveTo>
                  <a:pt x="0" y="0"/>
                </a:moveTo>
                <a:lnTo>
                  <a:pt x="4826000" y="1270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F3C6AE0C-9CD4-4409-9FDE-50C82AD794B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44606" y="2463800"/>
            <a:ext cx="433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6" name="任意多边形 15">
            <a:extLst>
              <a:ext uri="{FF2B5EF4-FFF2-40B4-BE49-F238E27FC236}">
                <a16:creationId xmlns:a16="http://schemas.microsoft.com/office/drawing/2014/main" id="{84C06619-7FBC-46F4-88F8-84196F880B3C}"/>
              </a:ext>
            </a:extLst>
          </p:cNvPr>
          <p:cNvSpPr>
            <a:spLocks/>
          </p:cNvSpPr>
          <p:nvPr/>
        </p:nvSpPr>
        <p:spPr bwMode="auto">
          <a:xfrm flipV="1">
            <a:off x="1099319" y="1889125"/>
            <a:ext cx="4175125" cy="0"/>
          </a:xfrm>
          <a:custGeom>
            <a:avLst/>
            <a:gdLst>
              <a:gd name="T0" fmla="*/ 0 w 4826000"/>
              <a:gd name="T1" fmla="*/ 0 h 12700"/>
              <a:gd name="T2" fmla="*/ 3 w 4826000"/>
              <a:gd name="T3" fmla="*/ 0 h 12700"/>
              <a:gd name="T4" fmla="*/ 0 60000 65536"/>
              <a:gd name="T5" fmla="*/ 0 60000 65536"/>
              <a:gd name="T6" fmla="*/ 0 w 4826000"/>
              <a:gd name="T7" fmla="*/ 0 h 12700"/>
              <a:gd name="T8" fmla="*/ 4826000 w 48260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26000" h="12700">
                <a:moveTo>
                  <a:pt x="0" y="0"/>
                </a:moveTo>
                <a:lnTo>
                  <a:pt x="4826000" y="1270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C7F4BC41-9D3F-4A30-8ADD-948EC66FA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819" y="3970338"/>
            <a:ext cx="497363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00FF"/>
                </a:solidFill>
              </a:rPr>
              <a:t>第二個倍數是</a:t>
            </a:r>
            <a:r>
              <a:rPr lang="zh-TW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en-US" altLang="zh-TW" sz="2800" dirty="0">
                <a:solidFill>
                  <a:srgbClr val="0000FF"/>
                </a:solidFill>
              </a:rPr>
              <a:t>2</a:t>
            </a:r>
            <a:r>
              <a:rPr lang="en-US" altLang="zh-TW" sz="2800" dirty="0">
                <a:solidFill>
                  <a:srgbClr val="0000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2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4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42BA5593-F7DD-49FC-A47F-69E555109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819" y="3500438"/>
            <a:ext cx="2519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假設</a:t>
            </a:r>
            <a:r>
              <a:rPr lang="en-US" altLang="zh-TW" sz="2800" i="1" dirty="0">
                <a:solidFill>
                  <a:srgbClr val="0000FF"/>
                </a:solidFill>
              </a:rPr>
              <a:t>Y</a:t>
            </a:r>
            <a:r>
              <a:rPr lang="zh-TW" altLang="en-US" sz="2800" dirty="0">
                <a:solidFill>
                  <a:srgbClr val="0000FF"/>
                </a:solidFill>
              </a:rPr>
              <a:t>是</a:t>
            </a:r>
            <a:r>
              <a:rPr lang="en-US" altLang="zh-TW" sz="2800" dirty="0">
                <a:solidFill>
                  <a:srgbClr val="0000FF"/>
                </a:solidFill>
              </a:rPr>
              <a:t>2</a:t>
            </a:r>
            <a:r>
              <a:rPr lang="zh-TW" altLang="en-US" sz="2800" dirty="0">
                <a:solidFill>
                  <a:srgbClr val="0000FF"/>
                </a:solidFill>
              </a:rPr>
              <a:t>，則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pic>
        <p:nvPicPr>
          <p:cNvPr id="24" name="图片 12">
            <a:extLst>
              <a:ext uri="{FF2B5EF4-FFF2-40B4-BE49-F238E27FC236}">
                <a16:creationId xmlns:a16="http://schemas.microsoft.com/office/drawing/2014/main" id="{BDCF17D4-200E-4A6B-BFDB-CF970CE5E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1025525"/>
            <a:ext cx="3460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文本框 33">
            <a:extLst>
              <a:ext uri="{FF2B5EF4-FFF2-40B4-BE49-F238E27FC236}">
                <a16:creationId xmlns:a16="http://schemas.microsoft.com/office/drawing/2014/main" id="{8278C089-FB78-44FE-8414-98DA8BC6F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881" y="4483100"/>
            <a:ext cx="4706938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00FF"/>
                </a:solidFill>
              </a:rPr>
              <a:t>第五個倍數是</a:t>
            </a:r>
            <a:r>
              <a:rPr lang="zh-TW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en-US" altLang="zh-TW" sz="2800" dirty="0">
                <a:solidFill>
                  <a:srgbClr val="0000FF"/>
                </a:solidFill>
              </a:rPr>
              <a:t>2</a:t>
            </a:r>
            <a:r>
              <a:rPr lang="en-US" altLang="zh-TW" sz="2800" dirty="0">
                <a:solidFill>
                  <a:srgbClr val="0000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5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10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D6740BF5-B2AA-40C4-A7F0-0CA423841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819" y="5026025"/>
            <a:ext cx="518318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00FF"/>
                </a:solidFill>
              </a:rPr>
              <a:t>第十個倍數是</a:t>
            </a:r>
            <a:r>
              <a:rPr lang="zh-TW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en-US" altLang="zh-TW" sz="2800" dirty="0">
                <a:solidFill>
                  <a:srgbClr val="0000FF"/>
                </a:solidFill>
              </a:rPr>
              <a:t>2</a:t>
            </a:r>
            <a:r>
              <a:rPr lang="en-US" altLang="zh-TW" sz="2800" dirty="0">
                <a:solidFill>
                  <a:srgbClr val="0000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10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20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D5C3BEEF-DA67-470A-BB16-7CF4AAC59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0281" y="5570538"/>
            <a:ext cx="3527425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</a:rPr>
              <a:t>(4</a:t>
            </a:r>
            <a:r>
              <a:rPr lang="en-US" altLang="zh-TW" sz="2800" dirty="0">
                <a:solidFill>
                  <a:srgbClr val="0000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+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10</a:t>
            </a:r>
            <a:r>
              <a:rPr lang="en-US" altLang="zh-TW" sz="2800" dirty="0">
                <a:solidFill>
                  <a:srgbClr val="0000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+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20)</a:t>
            </a:r>
            <a:r>
              <a:rPr lang="en-US" altLang="zh-TW" sz="2800" dirty="0">
                <a:solidFill>
                  <a:srgbClr val="0000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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2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17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DC67EBE9-19B1-4D96-927A-CBD587338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819" y="3025775"/>
            <a:ext cx="31956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B050"/>
                </a:solidFill>
              </a:rPr>
              <a:t>可用</a:t>
            </a:r>
            <a:r>
              <a:rPr lang="zh-TW" altLang="en-US" sz="2800" b="1" dirty="0">
                <a:solidFill>
                  <a:srgbClr val="00B050"/>
                </a:solidFill>
              </a:rPr>
              <a:t>假設法</a:t>
            </a:r>
            <a:r>
              <a:rPr lang="zh-TW" altLang="en-US" sz="2800" dirty="0">
                <a:solidFill>
                  <a:srgbClr val="00B050"/>
                </a:solidFill>
              </a:rPr>
              <a:t>解題</a:t>
            </a:r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</a:rPr>
              <a:t>。</a:t>
            </a:r>
            <a:endParaRPr lang="zh-CN" altLang="en-US" sz="2800" dirty="0">
              <a:solidFill>
                <a:srgbClr val="00B050"/>
              </a:solidFill>
            </a:endParaRPr>
          </a:p>
        </p:txBody>
      </p:sp>
      <p:sp>
        <p:nvSpPr>
          <p:cNvPr id="13326" name="文本框 8">
            <a:extLst>
              <a:ext uri="{FF2B5EF4-FFF2-40B4-BE49-F238E27FC236}">
                <a16:creationId xmlns:a16="http://schemas.microsoft.com/office/drawing/2014/main" id="{DDF51AA4-4EC2-463E-9EE7-3AF1AFCEA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14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  <p:bldP spid="23" grpId="1"/>
      <p:bldP spid="30" grpId="0"/>
      <p:bldP spid="30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:a16="http://schemas.microsoft.com/office/drawing/2014/main" id="{3DFE1F56-3504-4685-8447-24FDE195A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663" y="2047875"/>
            <a:ext cx="647700" cy="39528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4487318-22C6-49E7-AB03-165257193A74}"/>
              </a:ext>
            </a:extLst>
          </p:cNvPr>
          <p:cNvSpPr/>
          <p:nvPr/>
        </p:nvSpPr>
        <p:spPr>
          <a:xfrm>
            <a:off x="461963" y="981075"/>
            <a:ext cx="7926387" cy="2124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4013" indent="-354013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5. 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G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的所有因數是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G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，以下哪一個是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G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的倍數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108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	B. 90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 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18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	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12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6FB25171-14D0-4E01-A333-228894749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238" y="3268663"/>
            <a:ext cx="3956050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文本框 33">
            <a:extLst>
              <a:ext uri="{FF2B5EF4-FFF2-40B4-BE49-F238E27FC236}">
                <a16:creationId xmlns:a16="http://schemas.microsoft.com/office/drawing/2014/main" id="{B9CA3FA7-9991-4E9A-8B3C-CB050B5E9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913188"/>
            <a:ext cx="5915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i="1" dirty="0">
                <a:solidFill>
                  <a:srgbClr val="0000FF"/>
                </a:solidFill>
              </a:rPr>
              <a:t>G</a:t>
            </a:r>
            <a:r>
              <a:rPr lang="zh-TW" altLang="en-US" sz="2800" dirty="0">
                <a:solidFill>
                  <a:srgbClr val="0000FF"/>
                </a:solidFill>
              </a:rPr>
              <a:t>的倍數是：</a:t>
            </a:r>
            <a:r>
              <a:rPr lang="en-US" altLang="zh-TW" sz="2800" dirty="0">
                <a:solidFill>
                  <a:srgbClr val="0000FF"/>
                </a:solidFill>
              </a:rPr>
              <a:t>27</a:t>
            </a:r>
            <a:r>
              <a:rPr lang="zh-TW" altLang="en-US" sz="2800" dirty="0">
                <a:solidFill>
                  <a:srgbClr val="0000FF"/>
                </a:solidFill>
              </a:rPr>
              <a:t>，</a:t>
            </a:r>
            <a:r>
              <a:rPr lang="en-US" altLang="zh-TW" sz="2800" dirty="0">
                <a:solidFill>
                  <a:srgbClr val="0000FF"/>
                </a:solidFill>
              </a:rPr>
              <a:t>54</a:t>
            </a:r>
            <a:r>
              <a:rPr lang="zh-TW" altLang="en-US" sz="2800" dirty="0">
                <a:solidFill>
                  <a:srgbClr val="0000FF"/>
                </a:solidFill>
              </a:rPr>
              <a:t>，</a:t>
            </a:r>
            <a:r>
              <a:rPr lang="en-US" altLang="zh-TW" sz="2800" dirty="0">
                <a:solidFill>
                  <a:srgbClr val="0000FF"/>
                </a:solidFill>
              </a:rPr>
              <a:t>81</a:t>
            </a:r>
            <a:r>
              <a:rPr lang="zh-TW" altLang="en-US" sz="2800" dirty="0">
                <a:solidFill>
                  <a:srgbClr val="0000FF"/>
                </a:solidFill>
              </a:rPr>
              <a:t>，</a:t>
            </a:r>
            <a:r>
              <a:rPr lang="en-US" altLang="zh-TW" sz="2800" dirty="0">
                <a:solidFill>
                  <a:srgbClr val="0000FF"/>
                </a:solidFill>
              </a:rPr>
              <a:t>108</a:t>
            </a:r>
            <a:r>
              <a:rPr lang="en-US" altLang="zh-TW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……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pic>
        <p:nvPicPr>
          <p:cNvPr id="14342" name="图片 7">
            <a:extLst>
              <a:ext uri="{FF2B5EF4-FFF2-40B4-BE49-F238E27FC236}">
                <a16:creationId xmlns:a16="http://schemas.microsoft.com/office/drawing/2014/main" id="{C5F59823-286C-4CA3-87B5-2EE1F955BA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420938"/>
            <a:ext cx="7223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任意多边形 10">
            <a:extLst>
              <a:ext uri="{FF2B5EF4-FFF2-40B4-BE49-F238E27FC236}">
                <a16:creationId xmlns:a16="http://schemas.microsoft.com/office/drawing/2014/main" id="{26A4E426-311B-4EAC-8AB8-2C3D230642EE}"/>
              </a:ext>
            </a:extLst>
          </p:cNvPr>
          <p:cNvSpPr>
            <a:spLocks/>
          </p:cNvSpPr>
          <p:nvPr/>
        </p:nvSpPr>
        <p:spPr bwMode="auto">
          <a:xfrm flipV="1">
            <a:off x="900113" y="1258888"/>
            <a:ext cx="4572000" cy="206375"/>
          </a:xfrm>
          <a:custGeom>
            <a:avLst/>
            <a:gdLst>
              <a:gd name="T0" fmla="*/ 0 w 2405743"/>
              <a:gd name="T1" fmla="*/ 0 h 45719"/>
              <a:gd name="T2" fmla="*/ 2147483646 w 2405743"/>
              <a:gd name="T3" fmla="*/ 0 h 45719"/>
              <a:gd name="T4" fmla="*/ 0 60000 65536"/>
              <a:gd name="T5" fmla="*/ 0 60000 65536"/>
              <a:gd name="T6" fmla="*/ 0 w 2405743"/>
              <a:gd name="T7" fmla="*/ 0 h 45719"/>
              <a:gd name="T8" fmla="*/ 2405743 w 2405743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5743" h="45719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85E78D9A-34E4-4EB1-8E6D-1917552E7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3294063"/>
            <a:ext cx="3465512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nn-NO" altLang="zh-TW" sz="2800" i="1" dirty="0">
                <a:solidFill>
                  <a:srgbClr val="0000FF"/>
                </a:solidFill>
              </a:rPr>
              <a:t>G </a:t>
            </a:r>
            <a:r>
              <a:rPr lang="nn-NO" altLang="zh-TW" sz="2800" dirty="0">
                <a:solidFill>
                  <a:srgbClr val="0000FF"/>
                </a:solidFill>
              </a:rPr>
              <a:t>= 1×</a:t>
            </a:r>
            <a:r>
              <a:rPr lang="nn-NO" altLang="zh-TW" sz="2800" i="1" dirty="0">
                <a:solidFill>
                  <a:srgbClr val="0000FF"/>
                </a:solidFill>
              </a:rPr>
              <a:t>G</a:t>
            </a:r>
            <a:r>
              <a:rPr lang="nn-NO" altLang="zh-TW" sz="2800" dirty="0">
                <a:solidFill>
                  <a:srgbClr val="0000FF"/>
                </a:solidFill>
              </a:rPr>
              <a:t> = 3×9 = 27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4DBEA28-A611-4645-A8FD-0BA7778F88E9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66050" y="2543175"/>
            <a:ext cx="433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4346" name="文本框 8">
            <a:extLst>
              <a:ext uri="{FF2B5EF4-FFF2-40B4-BE49-F238E27FC236}">
                <a16:creationId xmlns:a16="http://schemas.microsoft.com/office/drawing/2014/main" id="{F0C02DD0-1BBE-43E6-85E8-37FA19AD1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34" grpId="0"/>
      <p:bldP spid="34" grpId="1"/>
      <p:bldP spid="17" grpId="0"/>
      <p:bldP spid="17" grpId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3">
            <a:extLst>
              <a:ext uri="{FF2B5EF4-FFF2-40B4-BE49-F238E27FC236}">
                <a16:creationId xmlns:a16="http://schemas.microsoft.com/office/drawing/2014/main" id="{3EEC4AA2-45CF-431A-8B5D-3AD15297C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" y="1196975"/>
            <a:ext cx="7708900" cy="1704975"/>
          </a:xfrm>
          <a:prstGeom prst="rect">
            <a:avLst/>
          </a:prstGeom>
          <a:solidFill>
            <a:srgbClr val="FEE1D3"/>
          </a:solidFill>
          <a:ln w="9525" algn="ctr">
            <a:solidFill>
              <a:srgbClr val="F8A88C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5363" name="图片 3">
            <a:extLst>
              <a:ext uri="{FF2B5EF4-FFF2-40B4-BE49-F238E27FC236}">
                <a16:creationId xmlns:a16="http://schemas.microsoft.com/office/drawing/2014/main" id="{58364A87-E9D2-42FA-A045-725F5877A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82" t="8076" r="12599" b="14537"/>
          <a:stretch>
            <a:fillRect/>
          </a:stretch>
        </p:blipFill>
        <p:spPr bwMode="auto">
          <a:xfrm>
            <a:off x="420688" y="1196975"/>
            <a:ext cx="6032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图片 17">
            <a:extLst>
              <a:ext uri="{FF2B5EF4-FFF2-40B4-BE49-F238E27FC236}">
                <a16:creationId xmlns:a16="http://schemas.microsoft.com/office/drawing/2014/main" id="{4E48C160-81FB-464F-AE21-51C92C6C25D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E1D3"/>
              </a:clrFrom>
              <a:clrTo>
                <a:srgbClr val="FEE1D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425" y="2184400"/>
            <a:ext cx="7620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5D3C9F75-24F1-4565-A039-EFAABACD0927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56525" y="2286000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BB0F0C3F-995D-4D7F-87E2-753AA3C2E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238" y="3765550"/>
            <a:ext cx="2903537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i="1" dirty="0">
                <a:solidFill>
                  <a:srgbClr val="0000FF"/>
                </a:solidFill>
              </a:rPr>
              <a:t>M</a:t>
            </a:r>
            <a:r>
              <a:rPr lang="en-US" altLang="zh-TW" sz="2800" dirty="0">
                <a:solidFill>
                  <a:srgbClr val="0000FF"/>
                </a:solidFill>
              </a:rPr>
              <a:t> 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24 </a:t>
            </a:r>
            <a:r>
              <a:rPr lang="en-US" altLang="zh-TW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</a:t>
            </a:r>
            <a:r>
              <a:rPr lang="zh-TW" altLang="en-US" sz="2800" dirty="0">
                <a:solidFill>
                  <a:srgbClr val="0000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2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12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E5D6DB0-BC73-44F3-9B30-820D3AB91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238" y="3190875"/>
            <a:ext cx="500697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CN" sz="2800" i="1" dirty="0">
                <a:solidFill>
                  <a:srgbClr val="7030A0"/>
                </a:solidFill>
                <a:latin typeface="+mn-lt"/>
              </a:rPr>
              <a:t>M </a:t>
            </a:r>
            <a:r>
              <a:rPr lang="zh-TW" altLang="en-US" sz="2800" dirty="0">
                <a:solidFill>
                  <a:srgbClr val="7030A0"/>
                </a:solidFill>
                <a:latin typeface="+mn-lt"/>
              </a:rPr>
              <a:t>的第</a:t>
            </a:r>
            <a:r>
              <a:rPr lang="en-US" altLang="zh-TW" sz="2800" dirty="0">
                <a:solidFill>
                  <a:srgbClr val="7030A0"/>
                </a:solidFill>
                <a:latin typeface="+mn-lt"/>
              </a:rPr>
              <a:t>2</a:t>
            </a:r>
            <a:r>
              <a:rPr lang="zh-TW" altLang="en-US" sz="2800" dirty="0">
                <a:solidFill>
                  <a:srgbClr val="7030A0"/>
                </a:solidFill>
                <a:latin typeface="+mn-lt"/>
              </a:rPr>
              <a:t>個倍數是</a:t>
            </a:r>
            <a:r>
              <a:rPr lang="en-US" altLang="zh-CN" sz="2800" i="1" dirty="0">
                <a:solidFill>
                  <a:srgbClr val="7030A0"/>
                </a:solidFill>
              </a:rPr>
              <a:t>M </a:t>
            </a:r>
            <a:r>
              <a:rPr lang="zh-TW" altLang="en-US" sz="2800" dirty="0">
                <a:solidFill>
                  <a:srgbClr val="7030A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</a:t>
            </a:r>
            <a:r>
              <a:rPr lang="en-US" altLang="zh-TW" sz="2800" dirty="0">
                <a:solidFill>
                  <a:srgbClr val="7030A0"/>
                </a:solidFill>
                <a:latin typeface="+mn-lt"/>
              </a:rPr>
              <a:t>2</a:t>
            </a:r>
            <a:r>
              <a:rPr lang="zh-TW" altLang="en-US" sz="2800" dirty="0">
                <a:solidFill>
                  <a:srgbClr val="7030A0"/>
                </a:solidFill>
              </a:rPr>
              <a:t>倍</a:t>
            </a:r>
            <a:r>
              <a:rPr lang="zh-TW" altLang="en-US" sz="2800" dirty="0">
                <a:solidFill>
                  <a:srgbClr val="7030A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CN" altLang="en-US" sz="28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CE6F6F3-DF14-4B5B-9202-AD21CC13B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2963" y="4433888"/>
            <a:ext cx="215900" cy="395287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A0B1D6D-489C-461D-8A72-359114DAC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750" y="4437063"/>
            <a:ext cx="215900" cy="395287"/>
          </a:xfrm>
          <a:prstGeom prst="rect">
            <a:avLst/>
          </a:pr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6FD95460-7E9D-4BF0-A272-21B2F24C2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5550" y="4433888"/>
            <a:ext cx="215900" cy="39528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9329C774-65D6-4DEC-A15D-0B333553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4384675"/>
            <a:ext cx="59150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12</a:t>
            </a:r>
            <a:r>
              <a:rPr lang="zh-TW" altLang="en-US" sz="2800">
                <a:solidFill>
                  <a:srgbClr val="0000FF"/>
                </a:solidFill>
              </a:rPr>
              <a:t>的因數是</a:t>
            </a:r>
            <a:r>
              <a:rPr lang="en-US" altLang="zh-TW" sz="2800">
                <a:solidFill>
                  <a:srgbClr val="0000FF"/>
                </a:solidFill>
              </a:rPr>
              <a:t>1</a:t>
            </a:r>
            <a:r>
              <a:rPr lang="zh-TW" altLang="en-US" sz="2800">
                <a:solidFill>
                  <a:srgbClr val="0000FF"/>
                </a:solidFill>
              </a:rPr>
              <a:t>、</a:t>
            </a:r>
            <a:r>
              <a:rPr lang="en-US" altLang="zh-TW" sz="2800">
                <a:solidFill>
                  <a:srgbClr val="0000FF"/>
                </a:solidFill>
              </a:rPr>
              <a:t>2</a:t>
            </a:r>
            <a:r>
              <a:rPr lang="zh-TW" altLang="en-US" sz="2800">
                <a:solidFill>
                  <a:srgbClr val="0000FF"/>
                </a:solidFill>
              </a:rPr>
              <a:t>、</a:t>
            </a:r>
            <a:r>
              <a:rPr lang="en-US" altLang="zh-TW" sz="2800">
                <a:solidFill>
                  <a:srgbClr val="0000FF"/>
                </a:solidFill>
              </a:rPr>
              <a:t>3</a:t>
            </a:r>
            <a:r>
              <a:rPr lang="zh-TW" altLang="en-US" sz="2800">
                <a:solidFill>
                  <a:srgbClr val="0000FF"/>
                </a:solidFill>
              </a:rPr>
              <a:t>、</a:t>
            </a:r>
            <a:r>
              <a:rPr lang="en-US" altLang="zh-TW" sz="2800">
                <a:solidFill>
                  <a:srgbClr val="0000FF"/>
                </a:solidFill>
              </a:rPr>
              <a:t>4</a:t>
            </a:r>
            <a:r>
              <a:rPr lang="zh-TW" altLang="en-US" sz="2800">
                <a:solidFill>
                  <a:srgbClr val="0000FF"/>
                </a:solidFill>
              </a:rPr>
              <a:t>、</a:t>
            </a:r>
            <a:r>
              <a:rPr lang="en-US" altLang="zh-TW" sz="2800">
                <a:solidFill>
                  <a:srgbClr val="0000FF"/>
                </a:solidFill>
              </a:rPr>
              <a:t>6</a:t>
            </a:r>
            <a:r>
              <a:rPr lang="zh-TW" altLang="en-US" sz="2800">
                <a:solidFill>
                  <a:srgbClr val="0000FF"/>
                </a:solidFill>
              </a:rPr>
              <a:t>和</a:t>
            </a:r>
            <a:r>
              <a:rPr lang="en-US" altLang="zh-TW" sz="2800">
                <a:solidFill>
                  <a:srgbClr val="0000FF"/>
                </a:solidFill>
              </a:rPr>
              <a:t>12</a:t>
            </a:r>
            <a:r>
              <a:rPr lang="zh-TW" altLang="en-US" sz="2800">
                <a:solidFill>
                  <a:srgbClr val="0000FF"/>
                </a:solidFill>
                <a:latin typeface="標楷體" panose="03000509000000000000" pitchFamily="65" charset="-120"/>
              </a:rPr>
              <a:t>。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CD207DA6-85D6-416E-B151-717B1EFBD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13" y="2354263"/>
            <a:ext cx="285750" cy="395287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B15AB1CD-6A46-466E-A675-2B420A8B2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888" y="2366963"/>
            <a:ext cx="285750" cy="39528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DB952F7E-6874-4F3C-A0BC-472A3E893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113" y="2366963"/>
            <a:ext cx="284162" cy="395287"/>
          </a:xfrm>
          <a:prstGeom prst="rect">
            <a:avLst/>
          </a:pr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7" name="任意多边形 10">
            <a:extLst>
              <a:ext uri="{FF2B5EF4-FFF2-40B4-BE49-F238E27FC236}">
                <a16:creationId xmlns:a16="http://schemas.microsoft.com/office/drawing/2014/main" id="{FC2B206A-40D8-483E-AC36-96F64C1C380A}"/>
              </a:ext>
            </a:extLst>
          </p:cNvPr>
          <p:cNvSpPr>
            <a:spLocks/>
          </p:cNvSpPr>
          <p:nvPr/>
        </p:nvSpPr>
        <p:spPr bwMode="auto">
          <a:xfrm flipV="1">
            <a:off x="1068388" y="1531938"/>
            <a:ext cx="6875462" cy="206375"/>
          </a:xfrm>
          <a:custGeom>
            <a:avLst/>
            <a:gdLst>
              <a:gd name="T0" fmla="*/ 0 w 2405743"/>
              <a:gd name="T1" fmla="*/ 0 h 45719"/>
              <a:gd name="T2" fmla="*/ 2147483646 w 2405743"/>
              <a:gd name="T3" fmla="*/ 0 h 45719"/>
              <a:gd name="T4" fmla="*/ 0 60000 65536"/>
              <a:gd name="T5" fmla="*/ 0 60000 65536"/>
              <a:gd name="T6" fmla="*/ 0 w 2405743"/>
              <a:gd name="T7" fmla="*/ 0 h 45719"/>
              <a:gd name="T8" fmla="*/ 2405743 w 2405743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5743" h="45719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任意多边形 14">
            <a:extLst>
              <a:ext uri="{FF2B5EF4-FFF2-40B4-BE49-F238E27FC236}">
                <a16:creationId xmlns:a16="http://schemas.microsoft.com/office/drawing/2014/main" id="{FEC7C48F-DADC-4A5B-B0E1-B58D0494878F}"/>
              </a:ext>
            </a:extLst>
          </p:cNvPr>
          <p:cNvSpPr>
            <a:spLocks/>
          </p:cNvSpPr>
          <p:nvPr/>
        </p:nvSpPr>
        <p:spPr bwMode="auto">
          <a:xfrm>
            <a:off x="3251200" y="2197100"/>
            <a:ext cx="2087563" cy="0"/>
          </a:xfrm>
          <a:custGeom>
            <a:avLst/>
            <a:gdLst>
              <a:gd name="T0" fmla="*/ 0 w 2405743"/>
              <a:gd name="T1" fmla="*/ 35927 w 2405743"/>
              <a:gd name="T2" fmla="*/ 0 60000 65536"/>
              <a:gd name="T3" fmla="*/ 0 60000 65536"/>
              <a:gd name="T4" fmla="*/ 0 w 2405743"/>
              <a:gd name="T5" fmla="*/ 2405743 w 2405743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405743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2DFF50A-6923-4AC0-AC93-5D669A744672}"/>
              </a:ext>
            </a:extLst>
          </p:cNvPr>
          <p:cNvSpPr/>
          <p:nvPr/>
        </p:nvSpPr>
        <p:spPr>
          <a:xfrm>
            <a:off x="1023938" y="1262063"/>
            <a:ext cx="7367587" cy="15652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1400"/>
              </a:spcAft>
              <a:defRPr/>
            </a:pP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M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的首五個倍數是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M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、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24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、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36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、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48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、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60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。</a:t>
            </a:r>
            <a:b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</a:b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下列哪一個數</a:t>
            </a:r>
            <a:r>
              <a:rPr lang="zh-TW" altLang="en-US" sz="2800" b="1" kern="100" dirty="0">
                <a:solidFill>
                  <a:srgbClr val="00B0F0"/>
                </a:solidFill>
                <a:ea typeface="DFKai-SB" panose="03000509000000000000" pitchFamily="65" charset="-120"/>
              </a:rPr>
              <a:t>不是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M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的因數？</a:t>
            </a: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3" grpId="0"/>
      <p:bldP spid="13" grpId="1"/>
      <p:bldP spid="14" grpId="0"/>
      <p:bldP spid="14" grpId="1"/>
      <p:bldP spid="15" grpId="0" animBg="1"/>
      <p:bldP spid="15" grpId="1" animBg="1"/>
      <p:bldP spid="16" grpId="0" animBg="1"/>
      <p:bldP spid="16" grpId="1" animBg="1"/>
      <p:bldP spid="21" grpId="0" animBg="1"/>
      <p:bldP spid="21" grpId="1" animBg="1"/>
      <p:bldP spid="22" grpId="0"/>
      <p:bldP spid="22" grpId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58B1709D-03FC-43B3-819E-C1A31695A6D6}"/>
              </a:ext>
            </a:extLst>
          </p:cNvPr>
          <p:cNvSpPr/>
          <p:nvPr/>
        </p:nvSpPr>
        <p:spPr>
          <a:xfrm>
            <a:off x="1276350" y="3884613"/>
            <a:ext cx="5456238" cy="15382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00FF"/>
                </a:solidFill>
              </a:rPr>
              <a:t>84</a:t>
            </a:r>
            <a:r>
              <a:rPr lang="zh-TW" altLang="zh-TW" sz="2800" dirty="0">
                <a:solidFill>
                  <a:srgbClr val="0000FF"/>
                </a:solidFill>
              </a:rPr>
              <a:t>是</a:t>
            </a:r>
            <a:r>
              <a:rPr lang="en-US" altLang="zh-TW" sz="2800" i="1" kern="100" dirty="0">
                <a:solidFill>
                  <a:srgbClr val="0000FF"/>
                </a:solidFill>
                <a:latin typeface="+mj-lt"/>
              </a:rPr>
              <a:t>Q</a:t>
            </a:r>
            <a:r>
              <a:rPr lang="zh-TW" altLang="zh-TW" sz="2800" dirty="0">
                <a:solidFill>
                  <a:srgbClr val="0000FF"/>
                </a:solidFill>
              </a:rPr>
              <a:t>和</a:t>
            </a:r>
            <a:r>
              <a:rPr lang="en-US" altLang="zh-TW" sz="2800" i="1" kern="100" dirty="0">
                <a:solidFill>
                  <a:srgbClr val="0000FF"/>
                </a:solidFill>
                <a:latin typeface="+mj-lt"/>
              </a:rPr>
              <a:t>K</a:t>
            </a:r>
            <a:r>
              <a:rPr lang="zh-TW" altLang="zh-TW" sz="2800" dirty="0">
                <a:solidFill>
                  <a:srgbClr val="0000FF"/>
                </a:solidFill>
              </a:rPr>
              <a:t>的公倍</a:t>
            </a:r>
            <a:r>
              <a:rPr lang="zh-TW" altLang="en-US" sz="2800" dirty="0">
                <a:solidFill>
                  <a:srgbClr val="0000FF"/>
                </a:solidFill>
              </a:rPr>
              <a:t>數</a:t>
            </a:r>
            <a:r>
              <a:rPr lang="zh-TW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800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00FF"/>
                </a:solidFill>
              </a:rPr>
              <a:t>168 = 84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2</a:t>
            </a:r>
            <a:r>
              <a:rPr lang="zh-TW" altLang="en-US" sz="2800" dirty="0">
                <a:solidFill>
                  <a:srgbClr val="0000FF"/>
                </a:solidFill>
              </a:rPr>
              <a:t>，</a:t>
            </a:r>
            <a:endParaRPr lang="en-US" altLang="zh-TW" sz="2800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zh-TW" sz="2800" dirty="0">
                <a:solidFill>
                  <a:srgbClr val="0000FF"/>
                </a:solidFill>
              </a:rPr>
              <a:t>所以</a:t>
            </a:r>
            <a:r>
              <a:rPr lang="en-US" altLang="zh-TW" sz="2800" dirty="0">
                <a:solidFill>
                  <a:srgbClr val="0000FF"/>
                </a:solidFill>
              </a:rPr>
              <a:t>168</a:t>
            </a:r>
            <a:r>
              <a:rPr lang="zh-TW" altLang="zh-TW" sz="2800" dirty="0">
                <a:solidFill>
                  <a:srgbClr val="0000FF"/>
                </a:solidFill>
              </a:rPr>
              <a:t>一定是</a:t>
            </a:r>
            <a:r>
              <a:rPr lang="en-US" altLang="zh-TW" sz="2800" i="1" kern="100" dirty="0">
                <a:solidFill>
                  <a:srgbClr val="0000FF"/>
                </a:solidFill>
                <a:latin typeface="+mj-lt"/>
              </a:rPr>
              <a:t>Q</a:t>
            </a:r>
            <a:r>
              <a:rPr lang="zh-TW" altLang="zh-TW" sz="2800" dirty="0">
                <a:solidFill>
                  <a:srgbClr val="0000FF"/>
                </a:solidFill>
              </a:rPr>
              <a:t>和</a:t>
            </a:r>
            <a:r>
              <a:rPr lang="en-US" altLang="zh-TW" sz="2800" i="1" kern="100" dirty="0">
                <a:solidFill>
                  <a:srgbClr val="0000FF"/>
                </a:solidFill>
                <a:latin typeface="+mj-lt"/>
              </a:rPr>
              <a:t>K</a:t>
            </a:r>
            <a:r>
              <a:rPr lang="zh-TW" altLang="zh-TW" sz="2800" dirty="0">
                <a:solidFill>
                  <a:srgbClr val="0000FF"/>
                </a:solidFill>
              </a:rPr>
              <a:t>的公倍數</a:t>
            </a:r>
            <a:r>
              <a:rPr lang="zh-TW" altLang="en-US" sz="2800" dirty="0">
                <a:solidFill>
                  <a:srgbClr val="0000FF"/>
                </a:solidFill>
              </a:rPr>
              <a:t>。</a:t>
            </a:r>
            <a:endParaRPr lang="zh-TW" altLang="zh-TW" sz="2800" dirty="0">
              <a:solidFill>
                <a:srgbClr val="0000FF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EB9DC07-7D79-4131-9896-BB12BFCB7FE0}"/>
              </a:ext>
            </a:extLst>
          </p:cNvPr>
          <p:cNvSpPr/>
          <p:nvPr/>
        </p:nvSpPr>
        <p:spPr>
          <a:xfrm>
            <a:off x="468313" y="981075"/>
            <a:ext cx="8010525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如果</a:t>
            </a:r>
            <a:r>
              <a:rPr lang="en-US" altLang="zh-TW" sz="2800" i="1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Q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K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= 84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，下列哪一項是</a:t>
            </a:r>
            <a:r>
              <a:rPr lang="zh-TW" altLang="en-US" sz="2800" b="1" kern="100" dirty="0">
                <a:solidFill>
                  <a:srgbClr val="00B0F0"/>
                </a:solidFill>
                <a:ea typeface="DFKai-SB" panose="03000509000000000000" pitchFamily="65" charset="-120"/>
              </a:rPr>
              <a:t>不正確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84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是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K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的倍數。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</a:t>
            </a: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B.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168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一定是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Q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和</a:t>
            </a:r>
            <a:r>
              <a:rPr lang="en-US" altLang="zh-TW" sz="2800" i="1" kern="100" dirty="0">
                <a:solidFill>
                  <a:srgbClr val="000000"/>
                </a:solidFill>
                <a:ea typeface="DFKai-SB" panose="03000509000000000000" pitchFamily="65" charset="-120"/>
              </a:rPr>
              <a:t>K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的公倍數。     </a:t>
            </a: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C. 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Q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84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的因數。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</a:t>
            </a: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84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一定是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Q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en-US" altLang="zh-TW" sz="2800" i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K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L.C.M.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7412" name="图片 7">
            <a:extLst>
              <a:ext uri="{FF2B5EF4-FFF2-40B4-BE49-F238E27FC236}">
                <a16:creationId xmlns:a16="http://schemas.microsoft.com/office/drawing/2014/main" id="{CD122F03-80B9-4377-BA0A-ADA2F48C2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238" y="3090863"/>
            <a:ext cx="7223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18547D5-DBC1-4D74-95C6-A880A778CBB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408863" y="3200400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BE6E8BC9-15ED-45AC-9824-0309AF48715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55763" y="1412875"/>
            <a:ext cx="15827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F7F658DA-CFDD-465D-9411-95628717D0D3}"/>
              </a:ext>
            </a:extLst>
          </p:cNvPr>
          <p:cNvSpPr/>
          <p:nvPr/>
        </p:nvSpPr>
        <p:spPr>
          <a:xfrm>
            <a:off x="1219200" y="3898900"/>
            <a:ext cx="3713163" cy="10302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CN" altLang="en-US" sz="2800" kern="100" dirty="0">
                <a:solidFill>
                  <a:srgbClr val="0000FF"/>
                </a:solidFill>
                <a:latin typeface="+mj-lt"/>
              </a:rPr>
              <a:t>當</a:t>
            </a:r>
            <a:r>
              <a:rPr lang="en-US" altLang="zh-TW" sz="2800" kern="100" dirty="0">
                <a:solidFill>
                  <a:srgbClr val="0000FF"/>
                </a:solidFill>
              </a:rPr>
              <a:t>42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800" kern="100" dirty="0">
                <a:solidFill>
                  <a:srgbClr val="0000FF"/>
                </a:solidFill>
              </a:rPr>
              <a:t>2</a:t>
            </a:r>
            <a:r>
              <a:rPr lang="en-US" altLang="zh-TW" sz="28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en-US" altLang="zh-TW" sz="28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</a:rPr>
              <a:t>84</a:t>
            </a:r>
            <a:r>
              <a:rPr lang="zh-CN" altLang="en-US" sz="2800" kern="100" dirty="0">
                <a:solidFill>
                  <a:srgbClr val="0000FF"/>
                </a:solidFill>
                <a:latin typeface="+mj-lt"/>
              </a:rPr>
              <a:t>時</a:t>
            </a:r>
            <a:r>
              <a:rPr lang="zh-TW" altLang="en-US" sz="2800" kern="100" dirty="0">
                <a:solidFill>
                  <a:srgbClr val="0000FF"/>
                </a:solidFill>
                <a:latin typeface="+mj-lt"/>
              </a:rPr>
              <a:t>，</a:t>
            </a:r>
            <a:endParaRPr lang="en-US" altLang="zh-TW" sz="2800" kern="100" dirty="0">
              <a:solidFill>
                <a:srgbClr val="0000FF"/>
              </a:solidFill>
              <a:latin typeface="+mj-lt"/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TW" sz="2800" kern="100" dirty="0">
                <a:solidFill>
                  <a:srgbClr val="0000FF"/>
                </a:solidFill>
                <a:latin typeface="+mj-lt"/>
              </a:rPr>
              <a:t>2</a:t>
            </a:r>
            <a:r>
              <a:rPr lang="zh-CN" altLang="zh-TW" sz="28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和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</a:rPr>
              <a:t>42</a:t>
            </a:r>
            <a:r>
              <a:rPr lang="zh-CN" altLang="zh-TW" sz="28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的</a:t>
            </a:r>
            <a:r>
              <a:rPr lang="en-US" altLang="zh-TW" sz="28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L.C.M.</a:t>
            </a:r>
            <a:r>
              <a:rPr lang="zh-CN" altLang="zh-TW" sz="28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是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</a:rPr>
              <a:t>42</a:t>
            </a:r>
            <a:r>
              <a:rPr lang="zh-TW" altLang="en-US" sz="2800" kern="100" dirty="0">
                <a:solidFill>
                  <a:srgbClr val="0000FF"/>
                </a:solidFill>
                <a:latin typeface="+mj-lt"/>
              </a:rPr>
              <a:t>。</a:t>
            </a:r>
            <a:endParaRPr lang="zh-TW" altLang="zh-TW" sz="2800" kern="100" dirty="0">
              <a:solidFill>
                <a:srgbClr val="0000FF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F16C2616-CBEE-4C8F-B10D-8CF42CBF4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0" y="3254375"/>
            <a:ext cx="6334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 dirty="0">
                <a:solidFill>
                  <a:srgbClr val="FF00FF"/>
                </a:solidFill>
                <a:sym typeface="Wingdings" panose="05000000000000000000" pitchFamily="2" charset="2"/>
              </a:rPr>
              <a:t></a:t>
            </a:r>
            <a:endParaRPr lang="zh-CN" altLang="en-US" sz="4000" dirty="0">
              <a:solidFill>
                <a:srgbClr val="FF00FF"/>
              </a:solidFill>
            </a:endParaRPr>
          </a:p>
        </p:txBody>
      </p:sp>
      <p:sp>
        <p:nvSpPr>
          <p:cNvPr id="17417" name="文本框 8">
            <a:extLst>
              <a:ext uri="{FF2B5EF4-FFF2-40B4-BE49-F238E27FC236}">
                <a16:creationId xmlns:a16="http://schemas.microsoft.com/office/drawing/2014/main" id="{67BF4148-743F-4149-9754-0DD89E574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19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FE0569E-9EA7-481F-9006-B987087D3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438" y="1538288"/>
            <a:ext cx="633412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 dirty="0">
                <a:solidFill>
                  <a:srgbClr val="FF00FF"/>
                </a:solidFill>
                <a:sym typeface="Wingdings" panose="05000000000000000000" pitchFamily="2" charset="2"/>
              </a:rPr>
              <a:t></a:t>
            </a:r>
            <a:endParaRPr lang="zh-CN" altLang="en-US" sz="4000" dirty="0">
              <a:solidFill>
                <a:srgbClr val="FF00FF"/>
              </a:solidFill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EF8EEE79-2ED9-4B2E-A19A-01580439D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900" y="2093913"/>
            <a:ext cx="6334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>
                <a:solidFill>
                  <a:srgbClr val="FF00FF"/>
                </a:solidFill>
                <a:sym typeface="Wingdings" panose="05000000000000000000" pitchFamily="2" charset="2"/>
              </a:rPr>
              <a:t></a:t>
            </a:r>
            <a:endParaRPr lang="zh-CN" altLang="en-US" sz="4000">
              <a:solidFill>
                <a:srgbClr val="FF00FF"/>
              </a:solidFill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17657375-AB6B-4899-A4B0-3783FDD3C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1100" y="2657475"/>
            <a:ext cx="635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>
                <a:solidFill>
                  <a:srgbClr val="FF00FF"/>
                </a:solidFill>
                <a:sym typeface="Wingdings" panose="05000000000000000000" pitchFamily="2" charset="2"/>
              </a:rPr>
              <a:t></a:t>
            </a:r>
            <a:endParaRPr lang="zh-CN" altLang="en-US" sz="400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 uiExpand="1" build="allAtOnce"/>
      <p:bldP spid="7" grpId="0"/>
      <p:bldP spid="9" grpId="0"/>
      <p:bldP spid="9" grpId="1" build="allAtOnce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6692</TotalTime>
  <Words>822</Words>
  <Application>Microsoft Office PowerPoint</Application>
  <PresentationFormat>如螢幕大小 (4:3)</PresentationFormat>
  <Paragraphs>127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10</vt:i4>
      </vt:variant>
    </vt:vector>
  </HeadingPairs>
  <TitlesOfParts>
    <vt:vector size="23" baseType="lpstr">
      <vt:lpstr>Adobe Gothic Std B</vt:lpstr>
      <vt:lpstr>微软雅黑</vt:lpstr>
      <vt:lpstr>DFKai-SB</vt:lpstr>
      <vt:lpstr>DFKai-SB</vt:lpstr>
      <vt:lpstr>Arial</vt:lpstr>
      <vt:lpstr>Calibri</vt:lpstr>
      <vt:lpstr>Times New Roman</vt:lpstr>
      <vt:lpstr>Wingdings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1071</cp:revision>
  <dcterms:modified xsi:type="dcterms:W3CDTF">2024-04-11T06:34:47Z</dcterms:modified>
</cp:coreProperties>
</file>