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theme/theme4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767" r:id="rId2"/>
    <p:sldMasterId id="2147483699" r:id="rId3"/>
    <p:sldMasterId id="2147483650" r:id="rId4"/>
    <p:sldMasterId id="2147483653" r:id="rId5"/>
  </p:sldMasterIdLst>
  <p:notesMasterIdLst>
    <p:notesMasterId r:id="rId14"/>
  </p:notesMasterIdLst>
  <p:handoutMasterIdLst>
    <p:handoutMasterId r:id="rId15"/>
  </p:handoutMasterIdLst>
  <p:sldIdLst>
    <p:sldId id="325" r:id="rId6"/>
    <p:sldId id="358" r:id="rId7"/>
    <p:sldId id="361" r:id="rId8"/>
    <p:sldId id="340" r:id="rId9"/>
    <p:sldId id="331" r:id="rId10"/>
    <p:sldId id="343" r:id="rId11"/>
    <p:sldId id="360" r:id="rId12"/>
    <p:sldId id="359" r:id="rId13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5pPr>
    <a:lvl6pPr marL="22860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6pPr>
    <a:lvl7pPr marL="27432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7pPr>
    <a:lvl8pPr marL="32004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8pPr>
    <a:lvl9pPr marL="36576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4">
          <p15:clr>
            <a:srgbClr val="A4A3A4"/>
          </p15:clr>
        </p15:guide>
        <p15:guide id="2" orient="horz" pos="1888">
          <p15:clr>
            <a:srgbClr val="A4A3A4"/>
          </p15:clr>
        </p15:guide>
        <p15:guide id="3" orient="horz" pos="2523">
          <p15:clr>
            <a:srgbClr val="A4A3A4"/>
          </p15:clr>
        </p15:guide>
        <p15:guide id="4" pos="2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 Wong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CFF"/>
    <a:srgbClr val="003399"/>
    <a:srgbClr val="FEEBCD"/>
    <a:srgbClr val="CCECFF"/>
    <a:srgbClr val="9F5FCF"/>
    <a:srgbClr val="FF9933"/>
    <a:srgbClr val="FFCC66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6D9F66E-5EB9-4882-86FB-DCBF35E3C3E4}" styleName="中度样式 4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FECB4D8-DB02-4DC6-A0A2-4F2EBAE1DC90}" styleName="中度样式 1 - 强调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CAF9ED-07DC-4A11-8D7F-57B35C25682E}" styleName="中度样式 1 - 强调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浅色样式 3 - 强调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02" autoAdjust="0"/>
    <p:restoredTop sz="92602" autoAdjust="0"/>
  </p:normalViewPr>
  <p:slideViewPr>
    <p:cSldViewPr>
      <p:cViewPr>
        <p:scale>
          <a:sx n="100" d="100"/>
          <a:sy n="100" d="100"/>
        </p:scale>
        <p:origin x="72" y="72"/>
      </p:cViewPr>
      <p:guideLst>
        <p:guide orient="horz" pos="1344"/>
        <p:guide orient="horz" pos="1888"/>
        <p:guide orient="horz" pos="2523"/>
        <p:guide pos="24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2772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2CB9256E-D326-4995-B652-6760C183CA7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4CB3B0A5-07A2-4BB7-94A2-E896A04DC78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53070F9-A2B9-4776-BD84-AF8EC7AC10D0}" type="datetimeFigureOut">
              <a:rPr lang="zh-CN" altLang="en-US"/>
              <a:pPr>
                <a:defRPr/>
              </a:pPr>
              <a:t>2024/4/11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2B081AD6-62D2-49CC-A000-6C117573EE6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ECEE6D04-37FB-446A-90CA-FB402614A9C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E1A0AC47-0A85-4942-8ECF-EC5DA66E05C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1445DAC4-1BF4-470E-886F-DA028C6AAEA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F6F496A4-4B01-45DD-A7D3-2F7A91397C4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8E508C27-CE85-420F-9A11-75BCA388681F}" type="datetimeFigureOut">
              <a:rPr lang="zh-TW" altLang="en-US"/>
              <a:pPr>
                <a:defRPr/>
              </a:pPr>
              <a:t>2024/4/11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665EE623-8C96-4FD5-8F1E-67A8C0184A2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532F7BEB-5B77-43AE-947C-F9D7BDB347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565C506-65BC-40FA-A8DB-08F8BD61E76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86E3885-07E7-4246-83F9-0A94770AA5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chemeClr val="tx1"/>
                </a:solidFill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5606FB45-CEB9-41AD-AFD0-D9A3116C0BE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anose="02010600030101010101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anose="02010600030101010101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anose="02010600030101010101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anose="02010600030101010101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C932DCCE-E698-43A1-BDBC-B3F6C1B2BAF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7E0BDAFE-D532-4966-8C39-51F2ECF3317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6992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615634C-8E48-454B-95BE-1474E7C927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90863C-4CA5-4B67-B417-1F9310F8C175}" type="datetimeFigureOut">
              <a:rPr lang="zh-TW" altLang="en-US"/>
              <a:pPr>
                <a:defRPr/>
              </a:pPr>
              <a:t>2024/4/11</a:t>
            </a:fld>
            <a:endParaRPr lang="zh-TW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9FECB41-D86A-40DE-AF73-12D0E769F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D2FF31F-C5BE-4859-96ED-34F973278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50BA19-727B-4900-AEC2-7CC8436B406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441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zh-TW" alt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2F3458E-FD6B-4FF3-9C67-494EBF70E68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CE12EE-86C3-4AE4-B379-676ABEB9C749}" type="datetimeFigureOut">
              <a:rPr lang="zh-TW" altLang="en-US"/>
              <a:pPr>
                <a:defRPr/>
              </a:pPr>
              <a:t>2024/4/11</a:t>
            </a:fld>
            <a:endParaRPr lang="zh-TW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7CA1CB8-914E-4429-9901-3A44D9219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54B796E-C9D5-4E8F-88A4-C31DF917B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060466-31DB-4A64-9FC3-3198B3B733F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68055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zh-TW" alt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0F7D5FB-2897-427F-BAE8-F58EC317EA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2F5044-DA80-4107-A976-6E8973068741}" type="datetimeFigureOut">
              <a:rPr lang="zh-TW" altLang="en-US"/>
              <a:pPr>
                <a:defRPr/>
              </a:pPr>
              <a:t>2024/4/11</a:t>
            </a:fld>
            <a:endParaRPr lang="zh-TW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96E8D9E-D82C-4928-8361-338984AAE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C54C5BD-6A81-4DD6-8B1E-0BE36856F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FCDC0A-7BFF-49B9-AAE6-4BCBF291ED3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39303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26772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58005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95288" y="62068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23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TW" alt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E139724-5D49-40B3-A339-23FB6A5DFA2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2E94CC-F6FC-4E23-BD60-78BAF97E6487}" type="datetimeFigureOut">
              <a:rPr lang="zh-TW" altLang="en-US"/>
              <a:pPr>
                <a:defRPr/>
              </a:pPr>
              <a:t>2024/4/11</a:t>
            </a:fld>
            <a:endParaRPr lang="zh-TW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35541C7-52C4-4EAD-855E-8BAFC3431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5B09D46-9E9A-4EEC-9D56-EF525FF1C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4A9941-6820-44E7-B198-EDF61011691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4802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zh-TW" alt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007E82D-EC72-40F0-8F16-772315B2D0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40841C-4AF6-4E15-9BF2-BEB4274EAFC0}" type="datetimeFigureOut">
              <a:rPr lang="zh-TW" altLang="en-US"/>
              <a:pPr>
                <a:defRPr/>
              </a:pPr>
              <a:t>2024/4/11</a:t>
            </a:fld>
            <a:endParaRPr lang="zh-TW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D5FBF80-0D34-468D-A449-AAF674666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91BDC81-2164-4060-A703-A9E6A12D9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78CB76-D62C-4A82-8398-0F574164CEB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9737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34A5578-E40C-4D57-9E7C-39D366A0B8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D4DD16-DA86-45E3-9391-4ADF44875CBB}" type="datetimeFigureOut">
              <a:rPr lang="zh-TW" altLang="en-US"/>
              <a:pPr>
                <a:defRPr/>
              </a:pPr>
              <a:t>2024/4/11</a:t>
            </a:fld>
            <a:endParaRPr lang="zh-TW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A7B5CD2-BD45-4AC7-BD35-20218A52C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880B48D-7861-4C40-A9D7-99E4CD46E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E50474-9249-4621-84F0-F13F8EED89F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7419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zh-TW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zh-TW" altLang="en-US"/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804D1FC-8955-45C1-8EB6-727E2568D48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41CD37-E010-497D-81B1-96D3980D17C4}" type="datetimeFigureOut">
              <a:rPr lang="zh-TW" altLang="en-US"/>
              <a:pPr>
                <a:defRPr/>
              </a:pPr>
              <a:t>2024/4/11</a:t>
            </a:fld>
            <a:endParaRPr lang="zh-TW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CF9DB98-2AEC-4447-87D2-C175AFF28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170FC4A-58DA-4867-A1F8-45C80D833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C0EE2-D17A-42A6-B3B8-40B24F61E0E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5747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zh-TW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zh-TW" altLang="en-US"/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D1AB0A84-3FDA-4D87-A25E-A1BE726609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F13800-E2AF-4BEC-9E76-DEF33759FE02}" type="datetimeFigureOut">
              <a:rPr lang="zh-TW" altLang="en-US"/>
              <a:pPr>
                <a:defRPr/>
              </a:pPr>
              <a:t>2024/4/11</a:t>
            </a:fld>
            <a:endParaRPr lang="zh-TW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18E8B8B4-7BC3-4095-9618-241F91B3C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6A96316F-3C2F-45A8-9019-5E0C256CA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717647-EC81-4992-AA2C-969CD39D29F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3401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354F44A6-CD4B-4C2C-A9E5-7934FBCCD3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2EE737-0BDC-4030-8CB8-DB527C13359A}" type="datetimeFigureOut">
              <a:rPr lang="zh-TW" altLang="en-US"/>
              <a:pPr>
                <a:defRPr/>
              </a:pPr>
              <a:t>2024/4/11</a:t>
            </a:fld>
            <a:endParaRPr lang="zh-TW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48A82BB-E7DC-48E2-95DA-29437042C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A31E9FDF-205B-4D37-93BD-6E3B9F0D6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50005-FDB6-4EDA-BE8A-00505A6B533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6610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6282577F-5325-4513-80D7-52C16212347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42DEE3-1547-4EE1-A228-13947A38190C}" type="datetimeFigureOut">
              <a:rPr lang="zh-TW" altLang="en-US"/>
              <a:pPr>
                <a:defRPr/>
              </a:pPr>
              <a:t>2024/4/11</a:t>
            </a:fld>
            <a:endParaRPr lang="zh-TW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1496EAAC-2969-428C-B8A4-4D66590A8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87D7F9A-B2C1-45F1-BA07-1ADE4D6FA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63B9F3-28A2-446C-A03D-011779745D2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2746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zh-TW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76D71CF-CBE4-4814-B04D-3663C94BD3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37F436-D338-4402-BD14-F4D06C40B095}" type="datetimeFigureOut">
              <a:rPr lang="zh-TW" altLang="en-US"/>
              <a:pPr>
                <a:defRPr/>
              </a:pPr>
              <a:t>2024/4/11</a:t>
            </a:fld>
            <a:endParaRPr lang="zh-TW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0E9AA1F-D13D-49E2-9D83-9B013AC76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E78E8D6-BD0E-4832-83B6-3F328CC6A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B8495B-D09D-4A65-B23E-43793079255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7041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theme" Target="../theme/theme3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7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2.png"/><Relationship Id="rId5" Type="http://schemas.openxmlformats.org/officeDocument/2006/relationships/image" Target="../media/image3.png"/><Relationship Id="rId4" Type="http://schemas.openxmlformats.org/officeDocument/2006/relationships/image" Target="../media/image5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F2B0359C-5555-4137-A2D4-B9D246A96B72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254000" y="-60325"/>
            <a:ext cx="3813175" cy="752475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HKAT </a:t>
            </a:r>
            <a:r>
              <a:rPr lang="zh-TW" alt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題型速練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</a:endParaRPr>
          </a:p>
        </p:txBody>
      </p:sp>
      <p:pic>
        <p:nvPicPr>
          <p:cNvPr id="1027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4F4FA02C-B974-4921-B429-2441789543B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23813"/>
            <a:ext cx="360362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11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AFDD2C23-FFD8-4C88-9488-D360B0E7A95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C981926D-78D5-41F9-98AA-B8E03E87609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9525"/>
            <a:ext cx="366712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5E9D0AFE-993C-48B6-8295-81B75F68337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Rectangle 2">
            <a:extLst>
              <a:ext uri="{FF2B5EF4-FFF2-40B4-BE49-F238E27FC236}">
                <a16:creationId xmlns:a16="http://schemas.microsoft.com/office/drawing/2014/main" id="{B08316E9-8E50-48A9-AF54-672E573AB430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777875" y="80963"/>
            <a:ext cx="3598863" cy="576262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5</a:t>
            </a:r>
            <a:r>
              <a:rPr lang="zh-TW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      百分數的應用</a:t>
            </a:r>
            <a:endParaRPr lang="en-US" altLang="zh-TW" sz="3200" b="1" dirty="0">
              <a:solidFill>
                <a:schemeClr val="tx1"/>
              </a:solidFill>
              <a:latin typeface="+mj-lt"/>
              <a:ea typeface="DFKai-SB" panose="03000509000000000000" pitchFamily="65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等线 Light" panose="02010600030101010101" pitchFamily="2" charset="-122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等线 Light" panose="02010600030101010101" pitchFamily="2" charset="-122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等线 Light" panose="02010600030101010101" pitchFamily="2" charset="-122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等线 Light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等线 Light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等线 Light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等线 Light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等线 Light" panose="02010600030101010101" pitchFamily="2" charset="-122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4540A7EE-A93A-49A8-93D5-3962795E9FC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9525"/>
            <a:ext cx="366712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81911024-38C6-4C7A-9BBC-AD356DF7DE0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82C74776-8DF7-4343-92D7-BB95E717E50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2">
            <a:extLst>
              <a:ext uri="{FF2B5EF4-FFF2-40B4-BE49-F238E27FC236}">
                <a16:creationId xmlns:a16="http://schemas.microsoft.com/office/drawing/2014/main" id="{2780292F-AF77-413B-8E1E-E7CF81892338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755650" y="80963"/>
            <a:ext cx="3598863" cy="576262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5</a:t>
            </a:r>
            <a:r>
              <a:rPr lang="zh-TW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     百分數的應用</a:t>
            </a:r>
            <a:endParaRPr lang="en-US" altLang="zh-TW" sz="3200" b="1" dirty="0">
              <a:solidFill>
                <a:schemeClr val="tx1"/>
              </a:solidFill>
              <a:latin typeface="+mj-lt"/>
              <a:ea typeface="DFKai-SB" panose="03000509000000000000" pitchFamily="65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5E372F5A-3281-45D7-B9A0-A9566AC5165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9525"/>
            <a:ext cx="366712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E08D2637-43A7-4FC6-9DA8-528E0C81620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2">
            <a:extLst>
              <a:ext uri="{FF2B5EF4-FFF2-40B4-BE49-F238E27FC236}">
                <a16:creationId xmlns:a16="http://schemas.microsoft.com/office/drawing/2014/main" id="{C7D0E5D2-B3AD-4D24-8045-C417F52CB256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755650" y="80963"/>
            <a:ext cx="3598863" cy="576262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5</a:t>
            </a:r>
            <a:r>
              <a:rPr lang="zh-TW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     百分數的應用</a:t>
            </a:r>
            <a:endParaRPr lang="en-US" altLang="zh-TW" sz="3200" b="1" dirty="0">
              <a:solidFill>
                <a:schemeClr val="tx1"/>
              </a:solidFill>
              <a:latin typeface="+mj-lt"/>
              <a:ea typeface="DFKai-SB" panose="03000509000000000000" pitchFamily="65" charset="-120"/>
            </a:endParaRPr>
          </a:p>
        </p:txBody>
      </p:sp>
      <p:pic>
        <p:nvPicPr>
          <p:cNvPr id="4101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42F4DD2-55B2-4E46-9E1C-885C2E01B87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4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06E9730F-B735-4596-B669-5CBEC5D31BB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E4D59741-C7DC-4C03-9CAB-3BD4B72A517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2212C2D9-6D9F-459F-A46D-DE60D42EDAA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44450"/>
            <a:ext cx="36671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2">
            <a:extLst>
              <a:ext uri="{FF2B5EF4-FFF2-40B4-BE49-F238E27FC236}">
                <a16:creationId xmlns:a16="http://schemas.microsoft.com/office/drawing/2014/main" id="{1C32F747-49F0-4A8F-B73B-695514AA3C22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755650" y="80963"/>
            <a:ext cx="3598863" cy="576262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</a:rPr>
              <a:t>5</a:t>
            </a:r>
            <a:r>
              <a:rPr lang="zh-TW" altLang="en-US" sz="3200" b="1" dirty="0">
                <a:solidFill>
                  <a:schemeClr val="tx1"/>
                </a:solidFill>
              </a:rPr>
              <a:t>     百分數的應用</a:t>
            </a:r>
            <a:endParaRPr lang="en-US" altLang="zh-TW" sz="3200" b="1" dirty="0">
              <a:solidFill>
                <a:schemeClr val="tx1"/>
              </a:solidFill>
            </a:endParaRPr>
          </a:p>
        </p:txBody>
      </p:sp>
      <p:pic>
        <p:nvPicPr>
          <p:cNvPr id="5125" name="Picture 4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8A148007-1728-47DB-AA9C-4F3F6BC2D21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slide" Target="slide3.xml"/><Relationship Id="rId7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slide" Target="slide5.xml"/><Relationship Id="rId10" Type="http://schemas.openxmlformats.org/officeDocument/2006/relationships/image" Target="../media/image10.png"/><Relationship Id="rId4" Type="http://schemas.openxmlformats.org/officeDocument/2006/relationships/slide" Target="slide6.xml"/><Relationship Id="rId9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Oval 2" descr="icon">
            <a:hlinkClick r:id="rId3" action="ppaction://hlinksldjump"/>
            <a:extLst>
              <a:ext uri="{FF2B5EF4-FFF2-40B4-BE49-F238E27FC236}">
                <a16:creationId xmlns:a16="http://schemas.microsoft.com/office/drawing/2014/main" id="{82517182-6518-4B91-AD2D-C42B86D45CF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35050" y="2852738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</a:p>
        </p:txBody>
      </p:sp>
      <p:sp>
        <p:nvSpPr>
          <p:cNvPr id="117766" name="Oval 6" descr="icon">
            <a:hlinkClick r:id="rId4" action="ppaction://hlinksldjump"/>
            <a:extLst>
              <a:ext uri="{FF2B5EF4-FFF2-40B4-BE49-F238E27FC236}">
                <a16:creationId xmlns:a16="http://schemas.microsoft.com/office/drawing/2014/main" id="{D559A579-1172-487A-99E1-4AF320C1A40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924300" y="2852738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</a:p>
        </p:txBody>
      </p:sp>
      <p:sp>
        <p:nvSpPr>
          <p:cNvPr id="117767" name="Oval 7" descr="icon">
            <a:hlinkClick r:id="rId5" action="ppaction://hlinksldjump"/>
            <a:extLst>
              <a:ext uri="{FF2B5EF4-FFF2-40B4-BE49-F238E27FC236}">
                <a16:creationId xmlns:a16="http://schemas.microsoft.com/office/drawing/2014/main" id="{D4F750A1-4E0A-4F6E-8566-E4FF602D2EF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876550" y="284797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</a:p>
        </p:txBody>
      </p:sp>
      <p:pic>
        <p:nvPicPr>
          <p:cNvPr id="19461" name="Picture 55" descr="btnMathMainTop">
            <a:hlinkClick r:id="" action="ppaction://hlinkshowjump?jump=endshow"/>
            <a:extLst>
              <a:ext uri="{FF2B5EF4-FFF2-40B4-BE49-F238E27FC236}">
                <a16:creationId xmlns:a16="http://schemas.microsoft.com/office/drawing/2014/main" id="{E085EA6F-802F-4A35-A200-BDB7BF41F849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78563"/>
            <a:ext cx="1439863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6A0BEA28-3353-4365-9506-9E9E4D9FC825}"/>
              </a:ext>
            </a:extLst>
          </p:cNvPr>
          <p:cNvSpPr txBox="1">
            <a:spLocks noChangeArrowheads="1"/>
          </p:cNvSpPr>
          <p:nvPr/>
        </p:nvSpPr>
        <p:spPr>
          <a:xfrm>
            <a:off x="3059113" y="801688"/>
            <a:ext cx="3660775" cy="576262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8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5. </a:t>
            </a:r>
            <a:r>
              <a:rPr lang="zh-TW" altLang="en-US" sz="38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百分數的應用</a:t>
            </a:r>
            <a:endParaRPr lang="en-US" altLang="zh-TW" sz="38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19463" name="图片 2">
            <a:hlinkClick r:id="rId7" action="ppaction://hlinksldjump"/>
            <a:extLst>
              <a:ext uri="{FF2B5EF4-FFF2-40B4-BE49-F238E27FC236}">
                <a16:creationId xmlns:a16="http://schemas.microsoft.com/office/drawing/2014/main" id="{51DEBC82-5D4C-4B99-93B3-93074817E1E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888" y="2128838"/>
            <a:ext cx="309562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4" name="图片 1">
            <a:hlinkClick r:id="rId9" action="ppaction://hlinksldjump"/>
            <a:extLst>
              <a:ext uri="{FF2B5EF4-FFF2-40B4-BE49-F238E27FC236}">
                <a16:creationId xmlns:a16="http://schemas.microsoft.com/office/drawing/2014/main" id="{0585684C-0506-47A4-B72C-902534C2ECB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2963" y="2771775"/>
            <a:ext cx="452437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>
            <a:extLst>
              <a:ext uri="{FF2B5EF4-FFF2-40B4-BE49-F238E27FC236}">
                <a16:creationId xmlns:a16="http://schemas.microsoft.com/office/drawing/2014/main" id="{ED5B9DA2-0E97-4B3B-A7E1-6160B5C3296B}"/>
              </a:ext>
            </a:extLst>
          </p:cNvPr>
          <p:cNvGrpSpPr>
            <a:grpSpLocks/>
          </p:cNvGrpSpPr>
          <p:nvPr/>
        </p:nvGrpSpPr>
        <p:grpSpPr bwMode="auto">
          <a:xfrm>
            <a:off x="576263" y="4932363"/>
            <a:ext cx="7858125" cy="1266825"/>
            <a:chOff x="530225" y="3860800"/>
            <a:chExt cx="7858125" cy="1266825"/>
          </a:xfrm>
        </p:grpSpPr>
        <p:sp>
          <p:nvSpPr>
            <p:cNvPr id="21520" name="圆角矩形 8">
              <a:extLst>
                <a:ext uri="{FF2B5EF4-FFF2-40B4-BE49-F238E27FC236}">
                  <a16:creationId xmlns:a16="http://schemas.microsoft.com/office/drawing/2014/main" id="{59CC2D73-5596-412F-A29F-77097D3B6B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7313" y="3860800"/>
              <a:ext cx="7031037" cy="1266825"/>
            </a:xfrm>
            <a:prstGeom prst="roundRect">
              <a:avLst>
                <a:gd name="adj" fmla="val 16667"/>
              </a:avLst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pic>
          <p:nvPicPr>
            <p:cNvPr id="21521" name="图片 7">
              <a:extLst>
                <a:ext uri="{FF2B5EF4-FFF2-40B4-BE49-F238E27FC236}">
                  <a16:creationId xmlns:a16="http://schemas.microsoft.com/office/drawing/2014/main" id="{32FA2874-B5C9-44C7-BADA-CF355D8733E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776" t="3622" r="9224"/>
            <a:stretch>
              <a:fillRect/>
            </a:stretch>
          </p:blipFill>
          <p:spPr bwMode="auto">
            <a:xfrm>
              <a:off x="530225" y="3905250"/>
              <a:ext cx="1008063" cy="1222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矩形 4">
            <a:extLst>
              <a:ext uri="{FF2B5EF4-FFF2-40B4-BE49-F238E27FC236}">
                <a16:creationId xmlns:a16="http://schemas.microsoft.com/office/drawing/2014/main" id="{82ED0E18-38B1-472D-9566-10FE0B461814}"/>
              </a:ext>
            </a:extLst>
          </p:cNvPr>
          <p:cNvSpPr/>
          <p:nvPr/>
        </p:nvSpPr>
        <p:spPr>
          <a:xfrm>
            <a:off x="541338" y="1385888"/>
            <a:ext cx="8172450" cy="3494087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eaLnBrk="1" hangingPunct="1">
              <a:spcAft>
                <a:spcPts val="1200"/>
              </a:spcAft>
              <a:defRPr/>
            </a:pP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某商場購入了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1600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件毛衫，男款的佔了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35%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。在女款的毛衫中，有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55%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不是白色的，白色女款毛衫有多少件</a:t>
            </a:r>
            <a:r>
              <a:rPr lang="zh-TW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？</a:t>
            </a:r>
            <a:endParaRPr lang="zh-CN" altLang="zh-CN" sz="2800" kern="100" dirty="0">
              <a:latin typeface="+mj-lt"/>
              <a:ea typeface="DFKai-SB" panose="03000509000000000000" pitchFamily="65" charset="-12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A. 252</a:t>
            </a:r>
            <a:endParaRPr lang="en-US" altLang="zh-CN" sz="2800" kern="100" dirty="0">
              <a:solidFill>
                <a:srgbClr val="000000"/>
              </a:solidFill>
              <a:ea typeface="DFKai-SB" panose="03000509000000000000" pitchFamily="65" charset="-12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US" altLang="zh-CN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B. 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308</a:t>
            </a:r>
            <a:endParaRPr lang="en-US" altLang="zh-CN" sz="2800" kern="100" dirty="0">
              <a:solidFill>
                <a:srgbClr val="000000"/>
              </a:solidFill>
              <a:ea typeface="DFKai-SB" panose="03000509000000000000" pitchFamily="65" charset="-12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US" altLang="zh-CN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C. 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468</a:t>
            </a:r>
            <a:endParaRPr lang="en-US" altLang="zh-CN" sz="2800" kern="100" dirty="0">
              <a:solidFill>
                <a:srgbClr val="000000"/>
              </a:solidFill>
              <a:ea typeface="DFKai-SB" panose="03000509000000000000" pitchFamily="65" charset="-12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US" altLang="zh-CN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D. 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572</a:t>
            </a:r>
            <a:endParaRPr lang="zh-CN" altLang="zh-CN" sz="2800" kern="100" dirty="0">
              <a:solidFill>
                <a:srgbClr val="000000"/>
              </a:solidFill>
              <a:ea typeface="DFKai-SB" panose="03000509000000000000" pitchFamily="65" charset="-120"/>
            </a:endParaRPr>
          </a:p>
        </p:txBody>
      </p:sp>
      <p:pic>
        <p:nvPicPr>
          <p:cNvPr id="21508" name="图片 23">
            <a:extLst>
              <a:ext uri="{FF2B5EF4-FFF2-40B4-BE49-F238E27FC236}">
                <a16:creationId xmlns:a16="http://schemas.microsoft.com/office/drawing/2014/main" id="{6EC9AA68-7936-468E-A6BD-C3CECC705B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9063" y="4160838"/>
            <a:ext cx="720725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9" name="图片 14">
            <a:extLst>
              <a:ext uri="{FF2B5EF4-FFF2-40B4-BE49-F238E27FC236}">
                <a16:creationId xmlns:a16="http://schemas.microsoft.com/office/drawing/2014/main" id="{B2FE99D2-3E02-4B18-A602-3E181C6DEC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763" y="965200"/>
            <a:ext cx="309562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62BEA7C7-7A8F-4016-8E4D-F5F70993537F}"/>
              </a:ext>
            </a:extLst>
          </p:cNvPr>
          <p:cNvSpPr txBox="1"/>
          <p:nvPr/>
        </p:nvSpPr>
        <p:spPr>
          <a:xfrm>
            <a:off x="1558925" y="5041900"/>
            <a:ext cx="2684463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zh-TW" altLang="en-US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 女款的毛衫有</a:t>
            </a:r>
            <a:r>
              <a:rPr lang="zh-TW" altLang="en-US" sz="2400" dirty="0">
                <a:solidFill>
                  <a:schemeClr val="tx1"/>
                </a:solidFill>
                <a:latin typeface="+mn-lt"/>
              </a:rPr>
              <a:t>：</a:t>
            </a:r>
            <a:endParaRPr lang="en-US" altLang="zh-TW" sz="2400" dirty="0">
              <a:solidFill>
                <a:schemeClr val="tx1"/>
              </a:solidFill>
              <a:latin typeface="+mn-lt"/>
              <a:ea typeface="DFKai-SB" panose="03000509000000000000" pitchFamily="65" charset="-12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9DEF09F7-162F-4413-9499-6DCB854CF8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97813" y="4286250"/>
            <a:ext cx="492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C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ACD30591-83BB-4CC2-A21E-E8EDDCD0E341}"/>
              </a:ext>
            </a:extLst>
          </p:cNvPr>
          <p:cNvSpPr txBox="1"/>
          <p:nvPr/>
        </p:nvSpPr>
        <p:spPr>
          <a:xfrm>
            <a:off x="4067175" y="5064125"/>
            <a:ext cx="4176713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2400" dirty="0">
                <a:solidFill>
                  <a:schemeClr val="tx1"/>
                </a:solidFill>
                <a:latin typeface="+mn-lt"/>
                <a:ea typeface="Adobe Gothic Std B" panose="020B0800000000000000" pitchFamily="34" charset="-128"/>
              </a:rPr>
              <a:t>1600</a:t>
            </a:r>
            <a:r>
              <a:rPr lang="en-US" altLang="zh-TW" sz="2400" dirty="0">
                <a:solidFill>
                  <a:schemeClr val="tx1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  <a:sym typeface="Symbol" panose="05050102010706020507" pitchFamily="18" charset="2"/>
              </a:rPr>
              <a:t></a:t>
            </a:r>
            <a:r>
              <a:rPr lang="en-US" altLang="zh-TW" sz="2400" dirty="0">
                <a:solidFill>
                  <a:schemeClr val="tx1"/>
                </a:solidFill>
                <a:latin typeface="+mn-lt"/>
                <a:ea typeface="Adobe Gothic Std B" panose="020B0800000000000000" pitchFamily="34" charset="-128"/>
              </a:rPr>
              <a:t>(1</a:t>
            </a:r>
            <a:r>
              <a:rPr lang="zh-TW" altLang="en-US" sz="2400" dirty="0">
                <a:solidFill>
                  <a:schemeClr val="tx1"/>
                </a:solidFill>
                <a:latin typeface="+mn-lt"/>
              </a:rPr>
              <a:t>－</a:t>
            </a:r>
            <a:r>
              <a:rPr lang="en-US" altLang="zh-TW" sz="2400" dirty="0">
                <a:solidFill>
                  <a:schemeClr val="tx1"/>
                </a:solidFill>
                <a:latin typeface="+mn-lt"/>
                <a:ea typeface="Adobe Gothic Std B" panose="020B0800000000000000" pitchFamily="34" charset="-128"/>
              </a:rPr>
              <a:t>35%)</a:t>
            </a:r>
            <a:r>
              <a:rPr lang="zh-TW" altLang="en-US" sz="2400" dirty="0">
                <a:solidFill>
                  <a:schemeClr val="tx1"/>
                </a:solidFill>
                <a:latin typeface="+mn-lt"/>
                <a:ea typeface="Adobe Gothic Std B" panose="020B0800000000000000" pitchFamily="34" charset="-128"/>
              </a:rPr>
              <a:t> </a:t>
            </a:r>
            <a:r>
              <a:rPr lang="en-US" altLang="zh-TW" sz="2400" dirty="0">
                <a:solidFill>
                  <a:schemeClr val="tx1"/>
                </a:solidFill>
                <a:latin typeface="+mn-lt"/>
                <a:ea typeface="Adobe Gothic Std B" panose="020B0800000000000000" pitchFamily="34" charset="-128"/>
              </a:rPr>
              <a:t>=</a:t>
            </a:r>
            <a:r>
              <a:rPr lang="zh-TW" altLang="en-US" sz="2400" dirty="0">
                <a:solidFill>
                  <a:schemeClr val="tx1"/>
                </a:solidFill>
                <a:latin typeface="+mn-lt"/>
                <a:ea typeface="Adobe Gothic Std B" panose="020B0800000000000000" pitchFamily="34" charset="-128"/>
              </a:rPr>
              <a:t> </a:t>
            </a:r>
            <a:r>
              <a:rPr lang="en-US" altLang="zh-TW" sz="2400" dirty="0">
                <a:solidFill>
                  <a:schemeClr val="tx1"/>
                </a:solidFill>
                <a:latin typeface="+mn-lt"/>
                <a:ea typeface="Adobe Gothic Std B" panose="020B0800000000000000" pitchFamily="34" charset="-128"/>
              </a:rPr>
              <a:t>1040(</a:t>
            </a:r>
            <a:r>
              <a:rPr lang="zh-CN" altLang="en-US" sz="2400" dirty="0">
                <a:solidFill>
                  <a:schemeClr val="tx1"/>
                </a:solidFill>
                <a:latin typeface="+mn-lt"/>
              </a:rPr>
              <a:t>件</a:t>
            </a:r>
            <a:r>
              <a:rPr lang="en-US" altLang="zh-TW" sz="2400" dirty="0">
                <a:solidFill>
                  <a:schemeClr val="tx1"/>
                </a:solidFill>
                <a:latin typeface="+mn-lt"/>
                <a:ea typeface="Adobe Gothic Std B" panose="020B0800000000000000" pitchFamily="34" charset="-128"/>
              </a:rPr>
              <a:t>)</a:t>
            </a:r>
            <a:endParaRPr lang="en-US" altLang="zh-TW" sz="2400" dirty="0">
              <a:solidFill>
                <a:schemeClr val="tx1"/>
              </a:solidFill>
              <a:latin typeface="+mn-lt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EFCE9D20-BB73-46D1-B5A5-7AD07233C519}"/>
              </a:ext>
            </a:extLst>
          </p:cNvPr>
          <p:cNvSpPr txBox="1"/>
          <p:nvPr/>
        </p:nvSpPr>
        <p:spPr>
          <a:xfrm>
            <a:off x="1558925" y="5495925"/>
            <a:ext cx="3013075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zh-TW" altLang="en-US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</a:t>
            </a:r>
            <a:r>
              <a:rPr lang="en-US" altLang="zh-TW" sz="2400" dirty="0">
                <a:solidFill>
                  <a:schemeClr val="tx1"/>
                </a:solidFill>
              </a:rPr>
              <a:t> </a:t>
            </a:r>
            <a:r>
              <a:rPr lang="zh-TW" altLang="en-US" sz="2400" dirty="0">
                <a:solidFill>
                  <a:schemeClr val="tx1"/>
                </a:solidFill>
              </a:rPr>
              <a:t>白色女款毛衫有：</a:t>
            </a:r>
            <a:endParaRPr lang="en-US" altLang="zh-TW" sz="2400" dirty="0">
              <a:solidFill>
                <a:schemeClr val="tx1"/>
              </a:solidFill>
              <a:latin typeface="+mj-lt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D09909D8-D875-43DC-B513-67893D93BE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5788" y="5516563"/>
            <a:ext cx="38481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400">
                <a:solidFill>
                  <a:schemeClr val="tx1"/>
                </a:solidFill>
                <a:ea typeface="Adobe Gothic Std B" panose="020B0800000000000000" pitchFamily="34" charset="-128"/>
              </a:rPr>
              <a:t>1040</a:t>
            </a:r>
            <a:r>
              <a:rPr lang="en-US" altLang="zh-TW" sz="2400">
                <a:solidFill>
                  <a:schemeClr val="tx1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  <a:sym typeface="Symbol" panose="05050102010706020507" pitchFamily="18" charset="2"/>
              </a:rPr>
              <a:t></a:t>
            </a:r>
            <a:r>
              <a:rPr lang="en-US" altLang="zh-TW" sz="2400">
                <a:solidFill>
                  <a:schemeClr val="tx1"/>
                </a:solidFill>
                <a:ea typeface="Adobe Gothic Std B" panose="020B0800000000000000" pitchFamily="34" charset="-128"/>
              </a:rPr>
              <a:t>(1</a:t>
            </a:r>
            <a:r>
              <a:rPr lang="zh-TW" altLang="en-US" sz="2400">
                <a:solidFill>
                  <a:schemeClr val="tx1"/>
                </a:solidFill>
              </a:rPr>
              <a:t>－</a:t>
            </a:r>
            <a:r>
              <a:rPr lang="en-US" altLang="zh-TW" sz="2400">
                <a:solidFill>
                  <a:schemeClr val="tx1"/>
                </a:solidFill>
                <a:ea typeface="Adobe Gothic Std B" panose="020B0800000000000000" pitchFamily="34" charset="-128"/>
              </a:rPr>
              <a:t>55%)</a:t>
            </a:r>
            <a:r>
              <a:rPr lang="zh-TW" altLang="en-US" sz="2400">
                <a:solidFill>
                  <a:schemeClr val="tx1"/>
                </a:solidFill>
                <a:ea typeface="Adobe Gothic Std B" panose="020B0800000000000000" pitchFamily="34" charset="-128"/>
              </a:rPr>
              <a:t> </a:t>
            </a:r>
            <a:r>
              <a:rPr lang="en-US" altLang="zh-TW" sz="2400">
                <a:solidFill>
                  <a:schemeClr val="tx1"/>
                </a:solidFill>
                <a:ea typeface="Adobe Gothic Std B" panose="020B0800000000000000" pitchFamily="34" charset="-128"/>
              </a:rPr>
              <a:t>=</a:t>
            </a:r>
            <a:r>
              <a:rPr lang="zh-TW" altLang="en-US" sz="2400">
                <a:solidFill>
                  <a:schemeClr val="tx1"/>
                </a:solidFill>
                <a:ea typeface="Adobe Gothic Std B" panose="020B0800000000000000" pitchFamily="34" charset="-128"/>
              </a:rPr>
              <a:t> </a:t>
            </a:r>
            <a:r>
              <a:rPr lang="en-US" altLang="zh-TW" sz="2400">
                <a:solidFill>
                  <a:schemeClr val="tx1"/>
                </a:solidFill>
                <a:ea typeface="Adobe Gothic Std B" panose="020B0800000000000000" pitchFamily="34" charset="-128"/>
              </a:rPr>
              <a:t>468(</a:t>
            </a:r>
            <a:r>
              <a:rPr lang="zh-CN" altLang="en-US" sz="2400">
                <a:solidFill>
                  <a:schemeClr val="tx1"/>
                </a:solidFill>
              </a:rPr>
              <a:t>件</a:t>
            </a:r>
            <a:r>
              <a:rPr lang="en-US" altLang="zh-TW" sz="2400">
                <a:solidFill>
                  <a:schemeClr val="tx1"/>
                </a:solidFill>
                <a:ea typeface="Adobe Gothic Std B" panose="020B0800000000000000" pitchFamily="34" charset="-128"/>
              </a:rPr>
              <a:t>)</a:t>
            </a:r>
            <a:endParaRPr lang="en-US" altLang="zh-TW" sz="240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cxnSp>
        <p:nvCxnSpPr>
          <p:cNvPr id="13" name="直接连接符 12">
            <a:extLst>
              <a:ext uri="{FF2B5EF4-FFF2-40B4-BE49-F238E27FC236}">
                <a16:creationId xmlns:a16="http://schemas.microsoft.com/office/drawing/2014/main" id="{B56C7C41-2CCF-4A52-AF84-92985D8A0D4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759075" y="2311400"/>
            <a:ext cx="2879725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直接连接符 13">
            <a:extLst>
              <a:ext uri="{FF2B5EF4-FFF2-40B4-BE49-F238E27FC236}">
                <a16:creationId xmlns:a16="http://schemas.microsoft.com/office/drawing/2014/main" id="{0808D271-AD41-451F-B3F0-77AABDFCF67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759075" y="1855788"/>
            <a:ext cx="1908175" cy="1587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517" name="文本框 8">
            <a:extLst>
              <a:ext uri="{FF2B5EF4-FFF2-40B4-BE49-F238E27FC236}">
                <a16:creationId xmlns:a16="http://schemas.microsoft.com/office/drawing/2014/main" id="{0870F246-B5DD-4CD9-B66B-1D5FB069AA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9275" y="212725"/>
            <a:ext cx="18557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/>
            <a:r>
              <a:rPr lang="en-US" altLang="zh-CN">
                <a:solidFill>
                  <a:srgbClr val="00B050"/>
                </a:solidFill>
              </a:rPr>
              <a:t>2020</a:t>
            </a:r>
            <a:r>
              <a:rPr lang="zh-CN" altLang="en-US">
                <a:solidFill>
                  <a:srgbClr val="00B050"/>
                </a:solidFill>
              </a:rPr>
              <a:t>、</a:t>
            </a:r>
            <a:r>
              <a:rPr lang="en-US" altLang="zh-CN">
                <a:solidFill>
                  <a:srgbClr val="00B050"/>
                </a:solidFill>
              </a:rPr>
              <a:t>2017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cxnSp>
        <p:nvCxnSpPr>
          <p:cNvPr id="16" name="直接连接符 15">
            <a:extLst>
              <a:ext uri="{FF2B5EF4-FFF2-40B4-BE49-F238E27FC236}">
                <a16:creationId xmlns:a16="http://schemas.microsoft.com/office/drawing/2014/main" id="{AF6A0D52-242A-4A01-8AAC-2AFE39CA35A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003800" y="1855788"/>
            <a:ext cx="2484438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文本框 16">
            <a:extLst>
              <a:ext uri="{FF2B5EF4-FFF2-40B4-BE49-F238E27FC236}">
                <a16:creationId xmlns:a16="http://schemas.microsoft.com/office/drawing/2014/main" id="{0ED39D1A-E4D3-4DFA-A137-DD50D0A99D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8713" y="2825750"/>
            <a:ext cx="4837112" cy="103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CN" altLang="en-US" sz="2800" dirty="0">
                <a:solidFill>
                  <a:srgbClr val="0000FF"/>
                </a:solidFill>
                <a:latin typeface="標楷體" panose="03000509000000000000" pitchFamily="65" charset="-120"/>
              </a:rPr>
              <a:t>某部分的數量</a:t>
            </a:r>
            <a:r>
              <a:rPr lang="zh-TW" altLang="en-US" sz="2800" dirty="0">
                <a:solidFill>
                  <a:srgbClr val="0000FF"/>
                </a:solidFill>
                <a:latin typeface="標楷體" panose="03000509000000000000" pitchFamily="65" charset="-120"/>
              </a:rPr>
              <a:t> </a:t>
            </a:r>
            <a:endParaRPr lang="en-US" altLang="zh-TW" sz="2800" dirty="0">
              <a:solidFill>
                <a:srgbClr val="0000FF"/>
              </a:solidFill>
              <a:latin typeface="標楷體" panose="03000509000000000000" pitchFamily="65" charset="-120"/>
            </a:endParaRPr>
          </a:p>
          <a:p>
            <a:r>
              <a:rPr lang="en-US" altLang="zh-TW" sz="2800" dirty="0">
                <a:solidFill>
                  <a:srgbClr val="0000FF"/>
                </a:solidFill>
                <a:latin typeface="標楷體" panose="03000509000000000000" pitchFamily="65" charset="-120"/>
              </a:rPr>
              <a:t>=</a:t>
            </a:r>
            <a:r>
              <a:rPr lang="zh-TW" altLang="en-US" sz="2800" dirty="0">
                <a:solidFill>
                  <a:srgbClr val="0000FF"/>
                </a:solidFill>
                <a:latin typeface="標楷體" panose="03000509000000000000" pitchFamily="65" charset="-120"/>
              </a:rPr>
              <a:t> </a:t>
            </a:r>
            <a:r>
              <a:rPr lang="zh-CN" altLang="en-US" sz="2800" dirty="0">
                <a:solidFill>
                  <a:srgbClr val="0000FF"/>
                </a:solidFill>
                <a:latin typeface="標楷體" panose="03000509000000000000" pitchFamily="65" charset="-120"/>
              </a:rPr>
              <a:t>總數</a:t>
            </a:r>
            <a:r>
              <a:rPr lang="zh-TW" altLang="en-US" sz="2800" dirty="0">
                <a:solidFill>
                  <a:srgbClr val="0000FF"/>
                </a:solidFill>
                <a:latin typeface="標楷體" panose="03000509000000000000" pitchFamily="65" charset="-120"/>
                <a:sym typeface="Symbol" panose="05050102010706020507" pitchFamily="18" charset="2"/>
              </a:rPr>
              <a:t></a:t>
            </a:r>
            <a:r>
              <a:rPr lang="zh-CN" altLang="en-US" sz="2800" dirty="0">
                <a:solidFill>
                  <a:srgbClr val="0000FF"/>
                </a:solidFill>
                <a:latin typeface="標楷體" panose="03000509000000000000" pitchFamily="65" charset="-120"/>
                <a:sym typeface="Symbol" panose="05050102010706020507" pitchFamily="18" charset="2"/>
              </a:rPr>
              <a:t>該部分所</a:t>
            </a:r>
            <a:r>
              <a:rPr lang="zh-TW" altLang="en-US" sz="2800" dirty="0">
                <a:solidFill>
                  <a:srgbClr val="0000FF"/>
                </a:solidFill>
                <a:latin typeface="標楷體" panose="03000509000000000000" pitchFamily="65" charset="-120"/>
              </a:rPr>
              <a:t>佔的百分數</a:t>
            </a:r>
            <a:endParaRPr lang="zh-CN" altLang="en-US" sz="28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7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FAC7D523-32C2-4C21-976C-D2402773A26F}"/>
              </a:ext>
            </a:extLst>
          </p:cNvPr>
          <p:cNvSpPr/>
          <p:nvPr/>
        </p:nvSpPr>
        <p:spPr>
          <a:xfrm>
            <a:off x="539750" y="981075"/>
            <a:ext cx="8208963" cy="26320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444500" indent="-444500" eaLnBrk="1" hangingPunct="1">
              <a:spcAft>
                <a:spcPts val="1500"/>
              </a:spcAft>
              <a:defRPr/>
            </a:pP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1.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在上星期舉行的音樂會中，女性觀眾共有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440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人。如果男性觀眾比女性多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5%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，這次音樂會共有觀眾多少人？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444500" indent="-444500" eaLnBrk="1" hangingPunct="1">
              <a:spcAft>
                <a:spcPts val="1500"/>
              </a:spcAf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	</a:t>
            </a:r>
            <a:r>
              <a:rPr lang="en-US" altLang="zh-CN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A. 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902				</a:t>
            </a:r>
            <a:r>
              <a:rPr lang="en-US" altLang="zh-CN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B. 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885         </a:t>
            </a:r>
          </a:p>
          <a:p>
            <a:pPr marL="444500" indent="-444500" eaLnBrk="1" hangingPunct="1">
              <a:spcAft>
                <a:spcPts val="1800"/>
              </a:spcAft>
              <a:tabLst>
                <a:tab pos="3556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	 C. 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462				</a:t>
            </a:r>
            <a:r>
              <a:rPr lang="en-US" altLang="zh-CN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D. 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445</a:t>
            </a:r>
            <a:endParaRPr lang="zh-TW" altLang="en-US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</p:txBody>
      </p:sp>
      <p:pic>
        <p:nvPicPr>
          <p:cNvPr id="22531" name="图片 30">
            <a:extLst>
              <a:ext uri="{FF2B5EF4-FFF2-40B4-BE49-F238E27FC236}">
                <a16:creationId xmlns:a16="http://schemas.microsoft.com/office/drawing/2014/main" id="{D7A54CCD-FE15-45E5-A2E4-6BAD088627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8" y="2924175"/>
            <a:ext cx="722312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FC0992DB-C3A4-437B-896C-31D3EF743A62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764463" y="3048000"/>
            <a:ext cx="43338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/>
            <a:r>
              <a:rPr lang="en-US" altLang="zh-CN" sz="2800">
                <a:solidFill>
                  <a:srgbClr val="FF0000"/>
                </a:solidFill>
              </a:rPr>
              <a:t>A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22533" name="文本框 4">
            <a:extLst>
              <a:ext uri="{FF2B5EF4-FFF2-40B4-BE49-F238E27FC236}">
                <a16:creationId xmlns:a16="http://schemas.microsoft.com/office/drawing/2014/main" id="{0FD57624-4692-46B2-8A8C-7FE618BD28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2950" y="292100"/>
            <a:ext cx="1704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201</a:t>
            </a:r>
            <a:r>
              <a:rPr lang="en-US" altLang="zh-TW">
                <a:solidFill>
                  <a:srgbClr val="00B050"/>
                </a:solidFill>
              </a:rPr>
              <a:t>7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78951584-6C25-48C9-8994-B00BECDCA20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308850" y="1889125"/>
            <a:ext cx="106045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2748D5AA-7987-4FC9-84F7-3A3AC80E9EC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96963" y="2301875"/>
            <a:ext cx="1439862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AC6AAA32-98AE-483E-A31F-A9C605894C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3625850"/>
            <a:ext cx="5329238" cy="103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sz="2800" dirty="0">
                <a:solidFill>
                  <a:srgbClr val="0000FF"/>
                </a:solidFill>
              </a:rPr>
              <a:t>   觀眾總人數</a:t>
            </a:r>
            <a:endParaRPr lang="en-US" altLang="zh-TW" sz="2800" dirty="0">
              <a:solidFill>
                <a:srgbClr val="0000FF"/>
              </a:solidFill>
            </a:endParaRPr>
          </a:p>
          <a:p>
            <a:pPr>
              <a:spcAft>
                <a:spcPts val="600"/>
              </a:spcAft>
            </a:pPr>
            <a:r>
              <a:rPr lang="en-US" altLang="zh-TW" sz="2800" dirty="0">
                <a:solidFill>
                  <a:srgbClr val="0000FF"/>
                </a:solidFill>
              </a:rPr>
              <a:t>= </a:t>
            </a:r>
            <a:r>
              <a:rPr lang="zh-TW" altLang="en-US" sz="2800" dirty="0">
                <a:solidFill>
                  <a:srgbClr val="0000FF"/>
                </a:solidFill>
              </a:rPr>
              <a:t>女性觀眾人數</a:t>
            </a:r>
            <a:r>
              <a:rPr lang="zh-TW" altLang="en-US" sz="2800" dirty="0">
                <a:solidFill>
                  <a:srgbClr val="0000FF"/>
                </a:solidFill>
                <a:latin typeface="標楷體" panose="03000509000000000000" pitchFamily="65" charset="-120"/>
              </a:rPr>
              <a:t>＋</a:t>
            </a:r>
            <a:r>
              <a:rPr lang="zh-TW" altLang="en-US" sz="2800" dirty="0">
                <a:solidFill>
                  <a:srgbClr val="0000FF"/>
                </a:solidFill>
              </a:rPr>
              <a:t>男性觀眾人數</a:t>
            </a:r>
          </a:p>
        </p:txBody>
      </p: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AC0050AD-344F-4AD3-AC26-4E2B4E61EC4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237163" y="1449388"/>
            <a:ext cx="3132137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文本框 9">
            <a:extLst>
              <a:ext uri="{FF2B5EF4-FFF2-40B4-BE49-F238E27FC236}">
                <a16:creationId xmlns:a16="http://schemas.microsoft.com/office/drawing/2014/main" id="{39B7384A-4226-477F-AFB3-7585895F5B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4614863"/>
            <a:ext cx="11525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0000FF"/>
                </a:solidFill>
              </a:rPr>
              <a:t>= 440</a:t>
            </a:r>
            <a:endParaRPr lang="zh-TW" altLang="en-US" sz="2800">
              <a:solidFill>
                <a:srgbClr val="0000FF"/>
              </a:solidFill>
            </a:endParaRPr>
          </a:p>
        </p:txBody>
      </p:sp>
      <p:cxnSp>
        <p:nvCxnSpPr>
          <p:cNvPr id="11" name="直接连接符 10">
            <a:extLst>
              <a:ext uri="{FF2B5EF4-FFF2-40B4-BE49-F238E27FC236}">
                <a16:creationId xmlns:a16="http://schemas.microsoft.com/office/drawing/2014/main" id="{10281374-D37D-4CD3-AC46-A52F5D2ED0B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763713" y="1876425"/>
            <a:ext cx="3455987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文本框 11">
            <a:extLst>
              <a:ext uri="{FF2B5EF4-FFF2-40B4-BE49-F238E27FC236}">
                <a16:creationId xmlns:a16="http://schemas.microsoft.com/office/drawing/2014/main" id="{2D6CBDB4-209F-48AE-B72C-43895985EB70}"/>
              </a:ext>
            </a:extLst>
          </p:cNvPr>
          <p:cNvSpPr txBox="1"/>
          <p:nvPr/>
        </p:nvSpPr>
        <p:spPr>
          <a:xfrm>
            <a:off x="1863725" y="4614863"/>
            <a:ext cx="2808288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zh-TW" altLang="en-US" sz="2800" dirty="0">
                <a:solidFill>
                  <a:srgbClr val="0000FF"/>
                </a:solidFill>
                <a:latin typeface="標楷體" panose="03000509000000000000" pitchFamily="65" charset="-120"/>
              </a:rPr>
              <a:t>＋</a:t>
            </a:r>
            <a:r>
              <a:rPr lang="en-US" altLang="zh-TW" sz="2800" dirty="0">
                <a:solidFill>
                  <a:srgbClr val="0000FF"/>
                </a:solidFill>
              </a:rPr>
              <a:t>440</a:t>
            </a:r>
            <a:r>
              <a:rPr lang="en-US" altLang="zh-TW" sz="2800" dirty="0">
                <a:solidFill>
                  <a:srgbClr val="0000FF"/>
                </a:solidFill>
                <a:sym typeface="Symbol" panose="05050102010706020507" pitchFamily="18" charset="2"/>
              </a:rPr>
              <a:t>(1</a:t>
            </a:r>
            <a:r>
              <a:rPr lang="zh-TW" altLang="en-US" sz="2800" dirty="0">
                <a:solidFill>
                  <a:srgbClr val="0000FF"/>
                </a:solidFill>
                <a:latin typeface="標楷體" panose="03000509000000000000" pitchFamily="65" charset="-120"/>
                <a:sym typeface="Symbol" panose="05050102010706020507" pitchFamily="18" charset="2"/>
              </a:rPr>
              <a:t>＋</a:t>
            </a:r>
            <a:r>
              <a:rPr lang="en-US" altLang="zh-TW" sz="2800" kern="100" dirty="0">
                <a:solidFill>
                  <a:srgbClr val="0000FF"/>
                </a:solidFill>
                <a:ea typeface="DFKai-SB" panose="03000509000000000000" pitchFamily="65" charset="-120"/>
              </a:rPr>
              <a:t>5%</a:t>
            </a:r>
            <a:r>
              <a:rPr lang="en-US" altLang="zh-TW" sz="2800" dirty="0">
                <a:solidFill>
                  <a:srgbClr val="0000FF"/>
                </a:solidFill>
                <a:sym typeface="Symbol" panose="05050102010706020507" pitchFamily="18" charset="2"/>
              </a:rPr>
              <a:t>)</a:t>
            </a:r>
            <a:endParaRPr lang="zh-TW" altLang="en-US" sz="2800" dirty="0">
              <a:solidFill>
                <a:srgbClr val="0000FF"/>
              </a:solidFill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2A62C119-F687-4302-B76E-44EAA12AE1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5065713"/>
            <a:ext cx="11525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0000FF"/>
                </a:solidFill>
              </a:rPr>
              <a:t>= 902</a:t>
            </a:r>
            <a:endParaRPr lang="zh-TW" altLang="en-US" sz="2800">
              <a:solidFill>
                <a:srgbClr val="0000FF"/>
              </a:solidFill>
            </a:endParaRPr>
          </a:p>
        </p:txBody>
      </p:sp>
      <p:pic>
        <p:nvPicPr>
          <p:cNvPr id="22542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3481ABC-431C-4913-B7D1-65116EDD9D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8" grpId="1"/>
      <p:bldP spid="10" grpId="0"/>
      <p:bldP spid="10" grpId="1"/>
      <p:bldP spid="12" grpId="0"/>
      <p:bldP spid="12" grpId="1"/>
      <p:bldP spid="13" grpId="0"/>
      <p:bldP spid="1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矩形 3">
            <a:extLst>
              <a:ext uri="{FF2B5EF4-FFF2-40B4-BE49-F238E27FC236}">
                <a16:creationId xmlns:a16="http://schemas.microsoft.com/office/drawing/2014/main" id="{0E67DBC5-ABEC-4F08-9111-CDC123F45C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625" y="1103313"/>
            <a:ext cx="8210550" cy="2336800"/>
          </a:xfrm>
          <a:prstGeom prst="rect">
            <a:avLst/>
          </a:prstGeom>
          <a:solidFill>
            <a:srgbClr val="FEE1D3"/>
          </a:solidFill>
          <a:ln w="9525" algn="ctr">
            <a:solidFill>
              <a:srgbClr val="F8A88C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39A234EC-1D42-44B9-AABC-D2D79072167A}"/>
              </a:ext>
            </a:extLst>
          </p:cNvPr>
          <p:cNvSpPr/>
          <p:nvPr/>
        </p:nvSpPr>
        <p:spPr>
          <a:xfrm>
            <a:off x="1006475" y="1103313"/>
            <a:ext cx="7886700" cy="22002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444500" indent="-444500" eaLnBrk="1" hangingPunct="1">
              <a:spcAft>
                <a:spcPts val="1200"/>
              </a:spcAft>
              <a:defRPr/>
            </a:pP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農場有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450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隻雞，母雞佔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62%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，母雞比公雞多多</a:t>
            </a:r>
            <a:endParaRPr lang="en-US" altLang="zh-TW" sz="2800" kern="100" dirty="0">
              <a:solidFill>
                <a:srgbClr val="000000"/>
              </a:solidFill>
              <a:ea typeface="DFKai-SB" panose="03000509000000000000" pitchFamily="65" charset="-120"/>
            </a:endParaRPr>
          </a:p>
          <a:p>
            <a:pPr marL="444500" indent="-444500" eaLnBrk="1" hangingPunct="1">
              <a:spcAft>
                <a:spcPts val="1200"/>
              </a:spcAft>
              <a:defRPr/>
            </a:pP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少隻？</a:t>
            </a:r>
          </a:p>
          <a:p>
            <a:pPr marL="444500" indent="-444500" eaLnBrk="1" hangingPunct="1">
              <a:spcAft>
                <a:spcPts val="600"/>
              </a:spcAft>
              <a:tabLst>
                <a:tab pos="266700" algn="l"/>
              </a:tabLst>
              <a:defRPr/>
            </a:pP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 </a:t>
            </a:r>
            <a:r>
              <a:rPr lang="en-US" altLang="zh-CN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A. 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279</a:t>
            </a:r>
            <a:r>
              <a:rPr lang="en-US" altLang="zh-CN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			B.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 </a:t>
            </a:r>
            <a:r>
              <a:rPr lang="en-US" altLang="zh-CN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1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71</a:t>
            </a:r>
            <a:r>
              <a:rPr lang="en-US" altLang="zh-CN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   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     </a:t>
            </a:r>
            <a:r>
              <a:rPr lang="en-US" altLang="zh-CN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 </a:t>
            </a:r>
          </a:p>
          <a:p>
            <a:pPr marL="444500" indent="-444500" eaLnBrk="1" hangingPunct="1">
              <a:spcAft>
                <a:spcPts val="6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 C.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108			</a:t>
            </a:r>
            <a:r>
              <a:rPr lang="en-US" altLang="zh-CN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D. 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56</a:t>
            </a:r>
            <a:endParaRPr lang="en-US" altLang="zh-CN" sz="2800" kern="100" dirty="0">
              <a:solidFill>
                <a:srgbClr val="000000"/>
              </a:solidFill>
              <a:ea typeface="DFKai-SB" panose="03000509000000000000" pitchFamily="65" charset="-120"/>
            </a:endParaRPr>
          </a:p>
        </p:txBody>
      </p:sp>
      <p:pic>
        <p:nvPicPr>
          <p:cNvPr id="23556" name="图片 3">
            <a:extLst>
              <a:ext uri="{FF2B5EF4-FFF2-40B4-BE49-F238E27FC236}">
                <a16:creationId xmlns:a16="http://schemas.microsoft.com/office/drawing/2014/main" id="{0CDBEA94-6380-4521-BBAA-D3DB7866EC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82" t="8076" r="12599" b="14537"/>
          <a:stretch>
            <a:fillRect/>
          </a:stretch>
        </p:blipFill>
        <p:spPr bwMode="auto">
          <a:xfrm>
            <a:off x="420688" y="1103313"/>
            <a:ext cx="603250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7" name="图片 17">
            <a:extLst>
              <a:ext uri="{FF2B5EF4-FFF2-40B4-BE49-F238E27FC236}">
                <a16:creationId xmlns:a16="http://schemas.microsoft.com/office/drawing/2014/main" id="{41A208CA-4B74-42A5-AFEF-F4D912CB9F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2513013"/>
            <a:ext cx="7620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0" name="文本框 23">
            <a:extLst>
              <a:ext uri="{FF2B5EF4-FFF2-40B4-BE49-F238E27FC236}">
                <a16:creationId xmlns:a16="http://schemas.microsoft.com/office/drawing/2014/main" id="{DEE53157-2E08-4A79-901F-CE9773A1E823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8121650" y="2614613"/>
            <a:ext cx="3984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C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2F09D886-4C47-4B1C-A0CF-89ACB4325C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3570288"/>
            <a:ext cx="3679825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zh-TW" altLang="en-US" sz="2800" dirty="0">
                <a:solidFill>
                  <a:srgbClr val="0000FF"/>
                </a:solidFill>
              </a:rPr>
              <a:t>公雞佔</a:t>
            </a:r>
            <a:r>
              <a:rPr lang="en-US" altLang="zh-TW" sz="2800" dirty="0">
                <a:solidFill>
                  <a:srgbClr val="0000FF"/>
                </a:solidFill>
              </a:rPr>
              <a:t>(1</a:t>
            </a:r>
            <a:r>
              <a:rPr lang="zh-TW" altLang="en-US" sz="2800" dirty="0">
                <a:solidFill>
                  <a:srgbClr val="0000FF"/>
                </a:solidFill>
              </a:rPr>
              <a:t> </a:t>
            </a:r>
            <a:r>
              <a:rPr lang="en-US" altLang="zh-TW" sz="2800" dirty="0">
                <a:solidFill>
                  <a:srgbClr val="0000FF"/>
                </a:solidFill>
              </a:rPr>
              <a:t>–</a:t>
            </a:r>
            <a:r>
              <a:rPr lang="zh-TW" altLang="en-US" sz="2800" dirty="0">
                <a:solidFill>
                  <a:srgbClr val="0000FF"/>
                </a:solidFill>
              </a:rPr>
              <a:t> </a:t>
            </a:r>
            <a:r>
              <a:rPr lang="en-US" altLang="zh-TW" sz="2800" dirty="0">
                <a:solidFill>
                  <a:srgbClr val="0000FF"/>
                </a:solidFill>
              </a:rPr>
              <a:t>62%)</a:t>
            </a:r>
            <a:r>
              <a:rPr lang="zh-TW" altLang="en-US" sz="2800" dirty="0">
                <a:solidFill>
                  <a:srgbClr val="0000FF"/>
                </a:solidFill>
              </a:rPr>
              <a:t>。</a:t>
            </a:r>
            <a:endParaRPr lang="en-US" altLang="zh-TW" sz="2800" dirty="0">
              <a:solidFill>
                <a:srgbClr val="0000FF"/>
              </a:solidFill>
            </a:endParaRPr>
          </a:p>
          <a:p>
            <a:pPr>
              <a:spcAft>
                <a:spcPts val="1200"/>
              </a:spcAft>
            </a:pPr>
            <a:endParaRPr lang="zh-CN" altLang="en-US" sz="2800" dirty="0">
              <a:solidFill>
                <a:srgbClr val="0000FF"/>
              </a:solidFill>
            </a:endParaRP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id="{E446E111-F28B-4D85-9EA5-998C2A5956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4103688"/>
            <a:ext cx="278288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800" dirty="0">
                <a:solidFill>
                  <a:srgbClr val="0000FF"/>
                </a:solidFill>
              </a:rPr>
              <a:t>母雞比公雞多：</a:t>
            </a:r>
            <a:endParaRPr lang="zh-CN" altLang="en-US" sz="2800" dirty="0">
              <a:solidFill>
                <a:srgbClr val="0000FF"/>
              </a:solidFill>
            </a:endParaRPr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87F07952-3383-4EA7-BB4D-E70AA5E980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4138" y="4646613"/>
            <a:ext cx="46577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0000FF"/>
                </a:solidFill>
              </a:rPr>
              <a:t>450</a:t>
            </a:r>
            <a:r>
              <a:rPr lang="en-US" altLang="zh-TW" sz="2800">
                <a:solidFill>
                  <a:srgbClr val="0000FF"/>
                </a:solidFill>
                <a:sym typeface="Symbol" panose="05050102010706020507" pitchFamily="18" charset="2"/>
              </a:rPr>
              <a:t>62%</a:t>
            </a:r>
            <a:r>
              <a:rPr lang="zh-TW" altLang="en-US" sz="2800">
                <a:solidFill>
                  <a:srgbClr val="0000FF"/>
                </a:solidFill>
              </a:rPr>
              <a:t>－</a:t>
            </a:r>
            <a:r>
              <a:rPr lang="en-US" altLang="zh-TW" sz="2800">
                <a:solidFill>
                  <a:srgbClr val="0000FF"/>
                </a:solidFill>
              </a:rPr>
              <a:t>450</a:t>
            </a:r>
            <a:r>
              <a:rPr lang="en-US" altLang="zh-TW" sz="2800">
                <a:solidFill>
                  <a:srgbClr val="0000FF"/>
                </a:solidFill>
                <a:sym typeface="Symbol" panose="05050102010706020507" pitchFamily="18" charset="2"/>
              </a:rPr>
              <a:t></a:t>
            </a:r>
            <a:r>
              <a:rPr lang="en-US" altLang="zh-TW" sz="2800">
                <a:solidFill>
                  <a:srgbClr val="0000FF"/>
                </a:solidFill>
              </a:rPr>
              <a:t> (1</a:t>
            </a:r>
            <a:r>
              <a:rPr lang="zh-TW" altLang="en-US" sz="2800">
                <a:solidFill>
                  <a:srgbClr val="0000FF"/>
                </a:solidFill>
              </a:rPr>
              <a:t>－</a:t>
            </a:r>
            <a:r>
              <a:rPr lang="en-US" altLang="zh-TW" sz="2800">
                <a:solidFill>
                  <a:srgbClr val="0000FF"/>
                </a:solidFill>
              </a:rPr>
              <a:t>62%)</a:t>
            </a:r>
            <a:endParaRPr lang="zh-CN" altLang="en-US" sz="2800">
              <a:solidFill>
                <a:srgbClr val="0000FF"/>
              </a:solidFill>
            </a:endParaRPr>
          </a:p>
        </p:txBody>
      </p:sp>
      <p:cxnSp>
        <p:nvCxnSpPr>
          <p:cNvPr id="38" name="直接连接符 37">
            <a:extLst>
              <a:ext uri="{FF2B5EF4-FFF2-40B4-BE49-F238E27FC236}">
                <a16:creationId xmlns:a16="http://schemas.microsoft.com/office/drawing/2014/main" id="{9DA3412D-C05D-4BFC-A83F-44D721489CC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22488" y="1581150"/>
            <a:ext cx="1368425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直接连接符 38">
            <a:extLst>
              <a:ext uri="{FF2B5EF4-FFF2-40B4-BE49-F238E27FC236}">
                <a16:creationId xmlns:a16="http://schemas.microsoft.com/office/drawing/2014/main" id="{C6A6530F-50EE-4043-A562-BB458816609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913188" y="1581150"/>
            <a:ext cx="1736725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0" name="文本框 39">
            <a:extLst>
              <a:ext uri="{FF2B5EF4-FFF2-40B4-BE49-F238E27FC236}">
                <a16:creationId xmlns:a16="http://schemas.microsoft.com/office/drawing/2014/main" id="{74843592-ADB8-4656-83C1-25F8CF816F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5688" y="5211763"/>
            <a:ext cx="2138362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 dirty="0">
                <a:solidFill>
                  <a:srgbClr val="0000FF"/>
                </a:solidFill>
              </a:rPr>
              <a:t>=</a:t>
            </a:r>
            <a:r>
              <a:rPr lang="zh-TW" altLang="en-US" sz="2800" dirty="0">
                <a:solidFill>
                  <a:srgbClr val="0000FF"/>
                </a:solidFill>
              </a:rPr>
              <a:t> </a:t>
            </a:r>
            <a:r>
              <a:rPr lang="en-US" altLang="zh-TW" sz="2800" dirty="0">
                <a:solidFill>
                  <a:srgbClr val="0000FF"/>
                </a:solidFill>
              </a:rPr>
              <a:t>108(</a:t>
            </a:r>
            <a:r>
              <a:rPr lang="zh-TW" altLang="en-US" sz="2800" dirty="0">
                <a:solidFill>
                  <a:srgbClr val="0000FF"/>
                </a:solidFill>
              </a:rPr>
              <a:t>隻</a:t>
            </a:r>
            <a:r>
              <a:rPr lang="en-US" altLang="zh-TW" sz="2800" dirty="0">
                <a:solidFill>
                  <a:srgbClr val="0000FF"/>
                </a:solidFill>
              </a:rPr>
              <a:t>)</a:t>
            </a:r>
            <a:endParaRPr lang="zh-CN" altLang="en-US" sz="28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0" grpId="0"/>
      <p:bldP spid="29" grpId="0"/>
      <p:bldP spid="29" grpId="1"/>
      <p:bldP spid="34" grpId="0"/>
      <p:bldP spid="34" grpId="1"/>
      <p:bldP spid="35" grpId="0"/>
      <p:bldP spid="35" grpId="1"/>
      <p:bldP spid="40" grpId="0"/>
      <p:bldP spid="40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>
            <a:extLst>
              <a:ext uri="{FF2B5EF4-FFF2-40B4-BE49-F238E27FC236}">
                <a16:creationId xmlns:a16="http://schemas.microsoft.com/office/drawing/2014/main" id="{D4B68EC0-F370-4C37-9D31-5FDB91B0AF6D}"/>
              </a:ext>
            </a:extLst>
          </p:cNvPr>
          <p:cNvSpPr/>
          <p:nvPr/>
        </p:nvSpPr>
        <p:spPr bwMode="auto">
          <a:xfrm>
            <a:off x="2392927" y="1053808"/>
            <a:ext cx="1242969" cy="395288"/>
          </a:xfrm>
          <a:prstGeom prst="rect">
            <a:avLst/>
          </a:prstGeom>
          <a:solidFill>
            <a:srgbClr val="FFCCFF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48" name="文本框 47">
            <a:extLst>
              <a:ext uri="{FF2B5EF4-FFF2-40B4-BE49-F238E27FC236}">
                <a16:creationId xmlns:a16="http://schemas.microsoft.com/office/drawing/2014/main" id="{A4C796E0-E073-40C8-B58A-432A575578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2543" y="4437112"/>
            <a:ext cx="90560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r>
              <a:rPr lang="zh-TW" altLang="en-US" dirty="0">
                <a:solidFill>
                  <a:srgbClr val="0000FF"/>
                </a:solidFill>
                <a:latin typeface="+mn-lt"/>
              </a:rPr>
              <a:t> </a:t>
            </a:r>
            <a:r>
              <a:rPr lang="en-US" altLang="zh-TW" dirty="0">
                <a:solidFill>
                  <a:srgbClr val="0000FF"/>
                </a:solidFill>
                <a:latin typeface="+mn-lt"/>
              </a:rPr>
              <a:t>90</a:t>
            </a:r>
            <a:endParaRPr lang="en-US" altLang="zh-CN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472B880B-1A66-4470-86B6-B8842CA2B17A}"/>
              </a:ext>
            </a:extLst>
          </p:cNvPr>
          <p:cNvSpPr/>
          <p:nvPr/>
        </p:nvSpPr>
        <p:spPr>
          <a:xfrm>
            <a:off x="468313" y="981075"/>
            <a:ext cx="8066088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2.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一包氣球有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90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個，其中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54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個是紅色氣球，餘下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>
              <a:spcAft>
                <a:spcPts val="1800"/>
              </a:spcAft>
            </a:pP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的      是黃色氣球。</a:t>
            </a:r>
            <a:r>
              <a:rPr lang="zh-CN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黃色氣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球佔整包氣球的百分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之幾？</a:t>
            </a:r>
            <a:endParaRPr lang="zh-CN" altLang="zh-CN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958850" indent="-514350" eaLnBrk="1" hangingPunct="1">
              <a:spcAft>
                <a:spcPts val="1800"/>
              </a:spcAft>
              <a:buFontTx/>
              <a:buAutoNum type="alphaUcPeriod"/>
              <a:tabLst>
                <a:tab pos="266700" algn="l"/>
              </a:tabLst>
              <a:defRPr/>
            </a:pP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29%			     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B.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30%</a:t>
            </a:r>
          </a:p>
          <a:p>
            <a:pPr marL="444500" eaLnBrk="1" hangingPunct="1">
              <a:spcAft>
                <a:spcPts val="6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C.  50%			      D. 75%</a:t>
            </a:r>
          </a:p>
        </p:txBody>
      </p:sp>
      <p:pic>
        <p:nvPicPr>
          <p:cNvPr id="24579" name="图片 30">
            <a:extLst>
              <a:ext uri="{FF2B5EF4-FFF2-40B4-BE49-F238E27FC236}">
                <a16:creationId xmlns:a16="http://schemas.microsoft.com/office/drawing/2014/main" id="{DB4794BA-6B8C-4144-9A77-9AEF0F6602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8054" y="3135513"/>
            <a:ext cx="722312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文本框 19">
            <a:extLst>
              <a:ext uri="{FF2B5EF4-FFF2-40B4-BE49-F238E27FC236}">
                <a16:creationId xmlns:a16="http://schemas.microsoft.com/office/drawing/2014/main" id="{59676EC5-0750-4D01-8C9C-295BED4A567A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735216" y="3243463"/>
            <a:ext cx="433388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 dirty="0">
                <a:solidFill>
                  <a:srgbClr val="FF0000"/>
                </a:solidFill>
              </a:rPr>
              <a:t>B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24582" name="文本框 4">
            <a:extLst>
              <a:ext uri="{FF2B5EF4-FFF2-40B4-BE49-F238E27FC236}">
                <a16:creationId xmlns:a16="http://schemas.microsoft.com/office/drawing/2014/main" id="{4A88E2D2-9194-4774-946E-5AD34A8C7F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2950" y="292100"/>
            <a:ext cx="1704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dirty="0">
                <a:solidFill>
                  <a:srgbClr val="00B050"/>
                </a:solidFill>
              </a:rPr>
              <a:t>2023</a:t>
            </a:r>
            <a:r>
              <a:rPr lang="zh-TW" altLang="en-US" dirty="0">
                <a:solidFill>
                  <a:srgbClr val="00B050"/>
                </a:solidFill>
              </a:rPr>
              <a:t>年題型</a:t>
            </a:r>
            <a:endParaRPr lang="zh-CN" altLang="en-US" dirty="0">
              <a:solidFill>
                <a:srgbClr val="00B050"/>
              </a:solidFill>
            </a:endParaRPr>
          </a:p>
        </p:txBody>
      </p:sp>
      <p:grpSp>
        <p:nvGrpSpPr>
          <p:cNvPr id="25" name="组合 17">
            <a:extLst>
              <a:ext uri="{FF2B5EF4-FFF2-40B4-BE49-F238E27FC236}">
                <a16:creationId xmlns:a16="http://schemas.microsoft.com/office/drawing/2014/main" id="{5E6F7D02-8415-4436-ADC5-FE7ACE0BB0A8}"/>
              </a:ext>
            </a:extLst>
          </p:cNvPr>
          <p:cNvGrpSpPr>
            <a:grpSpLocks/>
          </p:cNvGrpSpPr>
          <p:nvPr/>
        </p:nvGrpSpPr>
        <p:grpSpPr bwMode="auto">
          <a:xfrm>
            <a:off x="1199522" y="1532735"/>
            <a:ext cx="821243" cy="861774"/>
            <a:chOff x="3670621" y="1881261"/>
            <a:chExt cx="402321" cy="860992"/>
          </a:xfrm>
        </p:grpSpPr>
        <p:sp>
          <p:nvSpPr>
            <p:cNvPr id="26" name="Rectangle 4">
              <a:extLst>
                <a:ext uri="{FF2B5EF4-FFF2-40B4-BE49-F238E27FC236}">
                  <a16:creationId xmlns:a16="http://schemas.microsoft.com/office/drawing/2014/main" id="{F78B9B5F-8A2C-418F-BE59-CF49D821C7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0621" y="1881261"/>
              <a:ext cx="402321" cy="86099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3000"/>
                </a:lnSpc>
              </a:pPr>
              <a:r>
                <a:rPr lang="en-US" altLang="zh-TW" sz="2800" b="0" dirty="0">
                  <a:solidFill>
                    <a:schemeClr val="tx1"/>
                  </a:solidFill>
                  <a:ea typeface="標楷體" panose="03000509000000000000" pitchFamily="65" charset="-120"/>
                </a:rPr>
                <a:t>3</a:t>
              </a:r>
            </a:p>
            <a:p>
              <a:pPr algn="ctr">
                <a:lnSpc>
                  <a:spcPts val="3000"/>
                </a:lnSpc>
              </a:pPr>
              <a:r>
                <a:rPr lang="en-US" altLang="zh-CN" sz="2800" b="0" dirty="0">
                  <a:solidFill>
                    <a:schemeClr val="tx1"/>
                  </a:solidFill>
                  <a:ea typeface="標楷體" panose="03000509000000000000" pitchFamily="65" charset="-120"/>
                </a:rPr>
                <a:t>4</a:t>
              </a:r>
              <a:endParaRPr lang="zh-CN" altLang="en-US" sz="2800" b="0" dirty="0">
                <a:solidFill>
                  <a:schemeClr val="tx1"/>
                </a:solidFill>
                <a:ea typeface="標楷體" panose="03000509000000000000" pitchFamily="65" charset="-120"/>
              </a:endParaRPr>
            </a:p>
          </p:txBody>
        </p:sp>
        <p:cxnSp>
          <p:nvCxnSpPr>
            <p:cNvPr id="27" name="直接连接符 16">
              <a:extLst>
                <a:ext uri="{FF2B5EF4-FFF2-40B4-BE49-F238E27FC236}">
                  <a16:creationId xmlns:a16="http://schemas.microsoft.com/office/drawing/2014/main" id="{CAA894B5-3A03-4C49-B116-A5E7A3B50B9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 flipH="1">
              <a:off x="3744935" y="2288861"/>
              <a:ext cx="246906" cy="0"/>
            </a:xfrm>
            <a:prstGeom prst="line">
              <a:avLst/>
            </a:prstGeom>
            <a:noFill/>
            <a:ln w="1778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8" name="Line 88">
            <a:extLst>
              <a:ext uri="{FF2B5EF4-FFF2-40B4-BE49-F238E27FC236}">
                <a16:creationId xmlns:a16="http://schemas.microsoft.com/office/drawing/2014/main" id="{6911E7A8-F7EE-4878-806D-EEBC9203845D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600" y="1458000"/>
            <a:ext cx="7308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0A8A04CF-A4A4-472A-AE03-D65A95DDD6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9832" y="5379830"/>
            <a:ext cx="167219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r>
              <a:rPr lang="en-US" altLang="zh-TW" dirty="0">
                <a:solidFill>
                  <a:srgbClr val="FF00FF"/>
                </a:solidFill>
                <a:latin typeface="+mn-lt"/>
              </a:rPr>
              <a:t>(90</a:t>
            </a:r>
            <a:r>
              <a:rPr lang="zh-TW" altLang="en-US" dirty="0">
                <a:solidFill>
                  <a:srgbClr val="FF00FF"/>
                </a:solidFill>
              </a:rPr>
              <a:t>－</a:t>
            </a:r>
            <a:r>
              <a:rPr lang="en-US" altLang="zh-TW" dirty="0">
                <a:solidFill>
                  <a:srgbClr val="FF00FF"/>
                </a:solidFill>
                <a:latin typeface="+mn-lt"/>
              </a:rPr>
              <a:t>54)</a:t>
            </a:r>
            <a:endParaRPr lang="en-US" altLang="zh-CN" dirty="0">
              <a:solidFill>
                <a:srgbClr val="FF00FF"/>
              </a:solidFill>
              <a:latin typeface="+mn-lt"/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29B5D138-BD5F-4B71-BFCE-18E07E1C33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4459" y="5372673"/>
            <a:ext cx="241340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r>
              <a:rPr lang="zh-CN" altLang="en-US" dirty="0">
                <a:solidFill>
                  <a:srgbClr val="FF00FF"/>
                </a:solidFill>
              </a:rPr>
              <a:t>黃色氣球有</a:t>
            </a:r>
            <a:r>
              <a:rPr lang="zh-TW" altLang="en-US" dirty="0">
                <a:solidFill>
                  <a:srgbClr val="FF00FF"/>
                </a:solidFill>
              </a:rPr>
              <a:t>：</a:t>
            </a:r>
            <a:endParaRPr lang="en-US" altLang="zh-TW" dirty="0">
              <a:solidFill>
                <a:srgbClr val="FF00FF"/>
              </a:solidFill>
            </a:endParaRPr>
          </a:p>
        </p:txBody>
      </p:sp>
      <p:grpSp>
        <p:nvGrpSpPr>
          <p:cNvPr id="31" name="组合 30">
            <a:extLst>
              <a:ext uri="{FF2B5EF4-FFF2-40B4-BE49-F238E27FC236}">
                <a16:creationId xmlns:a16="http://schemas.microsoft.com/office/drawing/2014/main" id="{75568AC8-B1CE-4CF2-876D-B879291AD6B6}"/>
              </a:ext>
            </a:extLst>
          </p:cNvPr>
          <p:cNvGrpSpPr/>
          <p:nvPr/>
        </p:nvGrpSpPr>
        <p:grpSpPr>
          <a:xfrm>
            <a:off x="4528230" y="5166196"/>
            <a:ext cx="834082" cy="927100"/>
            <a:chOff x="1361184" y="3883926"/>
            <a:chExt cx="834082" cy="927100"/>
          </a:xfrm>
        </p:grpSpPr>
        <p:sp>
          <p:nvSpPr>
            <p:cNvPr id="32" name="文本框 31">
              <a:extLst>
                <a:ext uri="{FF2B5EF4-FFF2-40B4-BE49-F238E27FC236}">
                  <a16:creationId xmlns:a16="http://schemas.microsoft.com/office/drawing/2014/main" id="{8EC7547F-4C6C-47EC-A8A3-F7E5388107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61184" y="4053899"/>
              <a:ext cx="38659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r>
                <a:rPr lang="en-US" altLang="zh-TW" dirty="0">
                  <a:solidFill>
                    <a:srgbClr val="FF00FF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×</a:t>
              </a:r>
              <a:endParaRPr lang="en-US" altLang="zh-CN" dirty="0">
                <a:solidFill>
                  <a:srgbClr val="FF00FF"/>
                </a:solidFill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grpSp>
          <p:nvGrpSpPr>
            <p:cNvPr id="33" name="Group 147">
              <a:extLst>
                <a:ext uri="{FF2B5EF4-FFF2-40B4-BE49-F238E27FC236}">
                  <a16:creationId xmlns:a16="http://schemas.microsoft.com/office/drawing/2014/main" id="{2108D757-EC85-44F6-82D0-21CAFD9BC66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51418" y="3883926"/>
              <a:ext cx="543848" cy="927100"/>
              <a:chOff x="2886" y="2732"/>
              <a:chExt cx="498" cy="584"/>
            </a:xfrm>
          </p:grpSpPr>
          <p:sp>
            <p:nvSpPr>
              <p:cNvPr id="34" name="Text Box 46">
                <a:extLst>
                  <a:ext uri="{FF2B5EF4-FFF2-40B4-BE49-F238E27FC236}">
                    <a16:creationId xmlns:a16="http://schemas.microsoft.com/office/drawing/2014/main" id="{A0E8499C-B72D-4A66-9071-8F866842017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91" y="2732"/>
                <a:ext cx="493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dirty="0">
                    <a:solidFill>
                      <a:srgbClr val="FF00FF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3</a:t>
                </a:r>
              </a:p>
            </p:txBody>
          </p:sp>
          <p:sp>
            <p:nvSpPr>
              <p:cNvPr id="35" name="Text Box 47">
                <a:extLst>
                  <a:ext uri="{FF2B5EF4-FFF2-40B4-BE49-F238E27FC236}">
                    <a16:creationId xmlns:a16="http://schemas.microsoft.com/office/drawing/2014/main" id="{56F1CEE4-BA37-4F3E-9FEF-52171A9A9E7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95" y="2986"/>
                <a:ext cx="354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dirty="0">
                    <a:solidFill>
                      <a:srgbClr val="FF00FF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4</a:t>
                </a:r>
              </a:p>
            </p:txBody>
          </p:sp>
          <p:sp>
            <p:nvSpPr>
              <p:cNvPr id="36" name="Line 48">
                <a:extLst>
                  <a:ext uri="{FF2B5EF4-FFF2-40B4-BE49-F238E27FC236}">
                    <a16:creationId xmlns:a16="http://schemas.microsoft.com/office/drawing/2014/main" id="{C24085A0-7B89-43C7-AE9E-C9D2085FC9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6" y="3021"/>
                <a:ext cx="335" cy="0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</p:grpSp>
      <p:sp>
        <p:nvSpPr>
          <p:cNvPr id="37" name="文本框 36">
            <a:extLst>
              <a:ext uri="{FF2B5EF4-FFF2-40B4-BE49-F238E27FC236}">
                <a16:creationId xmlns:a16="http://schemas.microsoft.com/office/drawing/2014/main" id="{941E795D-D3DA-4FC8-8FC3-8132C8C96A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4571" y="5359802"/>
            <a:ext cx="190073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r>
              <a:rPr lang="en-US" altLang="zh-TW" dirty="0">
                <a:solidFill>
                  <a:srgbClr val="FF00FF"/>
                </a:solidFill>
                <a:latin typeface="+mn-lt"/>
              </a:rPr>
              <a:t>=</a:t>
            </a:r>
            <a:r>
              <a:rPr lang="zh-TW" altLang="en-US" dirty="0">
                <a:solidFill>
                  <a:srgbClr val="FF00FF"/>
                </a:solidFill>
                <a:latin typeface="+mn-lt"/>
              </a:rPr>
              <a:t> </a:t>
            </a:r>
            <a:r>
              <a:rPr lang="en-US" altLang="zh-TW" dirty="0">
                <a:solidFill>
                  <a:srgbClr val="FF00FF"/>
                </a:solidFill>
                <a:latin typeface="+mn-lt"/>
              </a:rPr>
              <a:t>27(</a:t>
            </a:r>
            <a:r>
              <a:rPr lang="zh-CN" altLang="en-US" dirty="0">
                <a:solidFill>
                  <a:srgbClr val="FF00FF"/>
                </a:solidFill>
                <a:latin typeface="+mn-lt"/>
              </a:rPr>
              <a:t>個</a:t>
            </a:r>
            <a:r>
              <a:rPr lang="en-US" altLang="zh-TW" dirty="0">
                <a:solidFill>
                  <a:srgbClr val="FF00FF"/>
                </a:solidFill>
                <a:latin typeface="+mn-lt"/>
              </a:rPr>
              <a:t>)</a:t>
            </a:r>
            <a:endParaRPr lang="en-US" altLang="zh-CN" dirty="0">
              <a:solidFill>
                <a:srgbClr val="FF00FF"/>
              </a:solidFill>
              <a:latin typeface="+mn-lt"/>
            </a:endParaRPr>
          </a:p>
        </p:txBody>
      </p:sp>
      <p:sp>
        <p:nvSpPr>
          <p:cNvPr id="38" name="Line 88">
            <a:extLst>
              <a:ext uri="{FF2B5EF4-FFF2-40B4-BE49-F238E27FC236}">
                <a16:creationId xmlns:a16="http://schemas.microsoft.com/office/drawing/2014/main" id="{A58B25B5-0063-4E6E-AB48-7C48499C9EB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28444" y="2276872"/>
            <a:ext cx="2880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9" name="Text Box 24">
            <a:extLst>
              <a:ext uri="{FF2B5EF4-FFF2-40B4-BE49-F238E27FC236}">
                <a16:creationId xmlns:a16="http://schemas.microsoft.com/office/drawing/2014/main" id="{33DB7E02-7730-469A-88BD-8ED26B03DC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3483" y="4205350"/>
            <a:ext cx="163171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TW" dirty="0">
                <a:solidFill>
                  <a:srgbClr val="0000FF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×</a:t>
            </a:r>
            <a:r>
              <a:rPr lang="en-US" altLang="zh-TW" dirty="0">
                <a:solidFill>
                  <a:srgbClr val="0000FF"/>
                </a:solidFill>
                <a:latin typeface="+mn-lt"/>
              </a:rPr>
              <a:t>100</a:t>
            </a:r>
            <a:r>
              <a:rPr lang="en-US" altLang="zh-CN" dirty="0">
                <a:solidFill>
                  <a:srgbClr val="0000FF"/>
                </a:solidFill>
                <a:latin typeface="+mn-lt"/>
              </a:rPr>
              <a:t>%</a:t>
            </a:r>
            <a:endParaRPr lang="en-US" altLang="zh-TW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grpSp>
        <p:nvGrpSpPr>
          <p:cNvPr id="40" name="组合 39">
            <a:extLst>
              <a:ext uri="{FF2B5EF4-FFF2-40B4-BE49-F238E27FC236}">
                <a16:creationId xmlns:a16="http://schemas.microsoft.com/office/drawing/2014/main" id="{8D43D8F7-6B7F-4009-9919-A8546FA9D337}"/>
              </a:ext>
            </a:extLst>
          </p:cNvPr>
          <p:cNvGrpSpPr/>
          <p:nvPr/>
        </p:nvGrpSpPr>
        <p:grpSpPr>
          <a:xfrm>
            <a:off x="836733" y="3977944"/>
            <a:ext cx="4307914" cy="1104365"/>
            <a:chOff x="4255062" y="4781530"/>
            <a:chExt cx="4307914" cy="1104365"/>
          </a:xfrm>
        </p:grpSpPr>
        <p:sp>
          <p:nvSpPr>
            <p:cNvPr id="41" name="文本框 40">
              <a:extLst>
                <a:ext uri="{FF2B5EF4-FFF2-40B4-BE49-F238E27FC236}">
                  <a16:creationId xmlns:a16="http://schemas.microsoft.com/office/drawing/2014/main" id="{3DBCD573-6F46-41C6-95C4-518EF64FBB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55062" y="4781530"/>
              <a:ext cx="311238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r>
                <a:rPr lang="zh-CN" altLang="en-US" dirty="0">
                  <a:solidFill>
                    <a:srgbClr val="0000FF"/>
                  </a:solidFill>
                </a:rPr>
                <a:t>黃色氣球的數</a:t>
              </a:r>
              <a:r>
                <a:rPr lang="zh-TW" altLang="en-US" dirty="0">
                  <a:solidFill>
                    <a:srgbClr val="0000FF"/>
                  </a:solidFill>
                </a:rPr>
                <a:t>量</a:t>
              </a:r>
              <a:endParaRPr lang="en-US" altLang="zh-CN" dirty="0">
                <a:solidFill>
                  <a:srgbClr val="0000FF"/>
                </a:solidFill>
              </a:endParaRPr>
            </a:p>
          </p:txBody>
        </p:sp>
        <p:sp>
          <p:nvSpPr>
            <p:cNvPr id="42" name="文本框 41">
              <a:extLst>
                <a:ext uri="{FF2B5EF4-FFF2-40B4-BE49-F238E27FC236}">
                  <a16:creationId xmlns:a16="http://schemas.microsoft.com/office/drawing/2014/main" id="{5A64C625-096E-4C41-BA60-15045961B4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2955" y="5362675"/>
              <a:ext cx="311238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r>
                <a:rPr lang="zh-CN" altLang="en-US" dirty="0">
                  <a:solidFill>
                    <a:srgbClr val="0000FF"/>
                  </a:solidFill>
                </a:rPr>
                <a:t>整包氣球的數</a:t>
              </a:r>
              <a:r>
                <a:rPr lang="zh-TW" altLang="en-US" dirty="0">
                  <a:solidFill>
                    <a:srgbClr val="0000FF"/>
                  </a:solidFill>
                </a:rPr>
                <a:t>量</a:t>
              </a:r>
              <a:endParaRPr lang="en-US" altLang="zh-CN" dirty="0">
                <a:solidFill>
                  <a:srgbClr val="0000FF"/>
                </a:solidFill>
              </a:endParaRPr>
            </a:p>
          </p:txBody>
        </p:sp>
        <p:sp>
          <p:nvSpPr>
            <p:cNvPr id="43" name="任意多边形 2">
              <a:extLst>
                <a:ext uri="{FF2B5EF4-FFF2-40B4-BE49-F238E27FC236}">
                  <a16:creationId xmlns:a16="http://schemas.microsoft.com/office/drawing/2014/main" id="{77F514D8-230C-47E1-9232-01A51961ECCE}"/>
                </a:ext>
              </a:extLst>
            </p:cNvPr>
            <p:cNvSpPr/>
            <p:nvPr/>
          </p:nvSpPr>
          <p:spPr>
            <a:xfrm>
              <a:off x="4389929" y="5338354"/>
              <a:ext cx="2448000" cy="0"/>
            </a:xfrm>
            <a:custGeom>
              <a:avLst/>
              <a:gdLst>
                <a:gd name="connsiteX0" fmla="*/ 0 w 2281646"/>
                <a:gd name="connsiteY0" fmla="*/ 0 h 0"/>
                <a:gd name="connsiteX1" fmla="*/ 2281646 w 2281646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281646">
                  <a:moveTo>
                    <a:pt x="0" y="0"/>
                  </a:moveTo>
                  <a:lnTo>
                    <a:pt x="2281646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44" name="Text Box 24">
              <a:extLst>
                <a:ext uri="{FF2B5EF4-FFF2-40B4-BE49-F238E27FC236}">
                  <a16:creationId xmlns:a16="http://schemas.microsoft.com/office/drawing/2014/main" id="{B041B883-4E1E-46AE-B05E-17DF1A7B59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56634" y="5043140"/>
              <a:ext cx="170634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zh-TW" dirty="0">
                  <a:solidFill>
                    <a:srgbClr val="0000FF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×</a:t>
              </a:r>
              <a:r>
                <a:rPr lang="en-US" altLang="zh-TW" dirty="0">
                  <a:solidFill>
                    <a:srgbClr val="0000FF"/>
                  </a:solidFill>
                  <a:latin typeface="+mn-lt"/>
                </a:rPr>
                <a:t>100</a:t>
              </a:r>
              <a:r>
                <a:rPr lang="en-US" altLang="zh-CN" dirty="0">
                  <a:solidFill>
                    <a:srgbClr val="0000FF"/>
                  </a:solidFill>
                  <a:latin typeface="+mn-lt"/>
                </a:rPr>
                <a:t>% </a:t>
              </a:r>
              <a:r>
                <a:rPr lang="zh-TW" altLang="en-US" dirty="0">
                  <a:solidFill>
                    <a:srgbClr val="0000FF"/>
                  </a:solidFill>
                  <a:latin typeface="+mn-lt"/>
                </a:rPr>
                <a:t>  </a:t>
              </a:r>
              <a:endParaRPr lang="en-US" altLang="zh-TW" dirty="0">
                <a:solidFill>
                  <a:srgbClr val="0000FF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45" name="文本框 44">
            <a:extLst>
              <a:ext uri="{FF2B5EF4-FFF2-40B4-BE49-F238E27FC236}">
                <a16:creationId xmlns:a16="http://schemas.microsoft.com/office/drawing/2014/main" id="{31EEE48E-6A02-4BD7-B785-4401D37524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5045" y="4239554"/>
            <a:ext cx="47755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r>
              <a:rPr lang="en-US" altLang="zh-TW" dirty="0">
                <a:solidFill>
                  <a:srgbClr val="0000FF"/>
                </a:solidFill>
                <a:latin typeface="+mn-lt"/>
              </a:rPr>
              <a:t>=</a:t>
            </a:r>
          </a:p>
        </p:txBody>
      </p:sp>
      <p:sp>
        <p:nvSpPr>
          <p:cNvPr id="46" name="文本框 45">
            <a:extLst>
              <a:ext uri="{FF2B5EF4-FFF2-40B4-BE49-F238E27FC236}">
                <a16:creationId xmlns:a16="http://schemas.microsoft.com/office/drawing/2014/main" id="{3FD6AC60-4FD2-4C48-84C4-48733B59E4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2543" y="4024876"/>
            <a:ext cx="90560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r>
              <a:rPr lang="zh-TW" altLang="en-US" dirty="0">
                <a:solidFill>
                  <a:srgbClr val="0000FF"/>
                </a:solidFill>
                <a:latin typeface="+mn-lt"/>
              </a:rPr>
              <a:t> </a:t>
            </a:r>
            <a:r>
              <a:rPr lang="en-US" altLang="zh-TW" dirty="0">
                <a:solidFill>
                  <a:srgbClr val="0000FF"/>
                </a:solidFill>
                <a:latin typeface="+mn-lt"/>
              </a:rPr>
              <a:t>27</a:t>
            </a:r>
            <a:endParaRPr lang="en-US" altLang="zh-CN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47" name="任意多边形 44">
            <a:extLst>
              <a:ext uri="{FF2B5EF4-FFF2-40B4-BE49-F238E27FC236}">
                <a16:creationId xmlns:a16="http://schemas.microsoft.com/office/drawing/2014/main" id="{3DBBE11C-3735-477D-B332-2DE5A1859A71}"/>
              </a:ext>
            </a:extLst>
          </p:cNvPr>
          <p:cNvSpPr/>
          <p:nvPr/>
        </p:nvSpPr>
        <p:spPr>
          <a:xfrm>
            <a:off x="5031472" y="4501164"/>
            <a:ext cx="548640" cy="0"/>
          </a:xfrm>
          <a:custGeom>
            <a:avLst/>
            <a:gdLst>
              <a:gd name="connsiteX0" fmla="*/ 0 w 2281646"/>
              <a:gd name="connsiteY0" fmla="*/ 0 h 0"/>
              <a:gd name="connsiteX1" fmla="*/ 2281646 w 2281646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281646">
                <a:moveTo>
                  <a:pt x="0" y="0"/>
                </a:moveTo>
                <a:lnTo>
                  <a:pt x="2281646" y="0"/>
                </a:lnTo>
              </a:path>
            </a:pathLst>
          </a:custGeom>
          <a:noFill/>
          <a:ln w="190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9" name="Text Box 24">
            <a:extLst>
              <a:ext uri="{FF2B5EF4-FFF2-40B4-BE49-F238E27FC236}">
                <a16:creationId xmlns:a16="http://schemas.microsoft.com/office/drawing/2014/main" id="{B3AF8F3E-BFA4-41E4-B0DA-FD5B4B9469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9773" y="4215271"/>
            <a:ext cx="167656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TW" dirty="0">
                <a:solidFill>
                  <a:srgbClr val="0000FF"/>
                </a:solidFill>
                <a:latin typeface="+mn-lt"/>
              </a:rPr>
              <a:t>= 30</a:t>
            </a:r>
            <a:r>
              <a:rPr lang="en-US" altLang="zh-CN" dirty="0">
                <a:solidFill>
                  <a:srgbClr val="0000FF"/>
                </a:solidFill>
                <a:latin typeface="+mn-lt"/>
              </a:rPr>
              <a:t>%</a:t>
            </a:r>
            <a:r>
              <a:rPr lang="zh-TW" altLang="en-US" dirty="0">
                <a:solidFill>
                  <a:srgbClr val="0000FF"/>
                </a:solidFill>
                <a:latin typeface="+mn-lt"/>
              </a:rPr>
              <a:t>  </a:t>
            </a:r>
            <a:endParaRPr lang="en-US" altLang="zh-TW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2" name="Line 88">
            <a:extLst>
              <a:ext uri="{FF2B5EF4-FFF2-40B4-BE49-F238E27FC236}">
                <a16:creationId xmlns:a16="http://schemas.microsoft.com/office/drawing/2014/main" id="{0C880027-1D69-A8C5-D4C3-E06E3AE9B55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40112" y="2276453"/>
            <a:ext cx="3312208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4" grpId="1" animBg="1"/>
      <p:bldP spid="48" grpId="0"/>
      <p:bldP spid="48" grpId="1"/>
      <p:bldP spid="20" grpId="0"/>
      <p:bldP spid="28" grpId="0" animBg="1"/>
      <p:bldP spid="29" grpId="0"/>
      <p:bldP spid="29" grpId="1"/>
      <p:bldP spid="30" grpId="0"/>
      <p:bldP spid="30" grpId="1"/>
      <p:bldP spid="37" grpId="0"/>
      <p:bldP spid="37" grpId="1"/>
      <p:bldP spid="38" grpId="0" animBg="1"/>
      <p:bldP spid="39" grpId="0"/>
      <p:bldP spid="39" grpId="1"/>
      <p:bldP spid="45" grpId="0"/>
      <p:bldP spid="45" grpId="1"/>
      <p:bldP spid="46" grpId="0"/>
      <p:bldP spid="46" grpId="1"/>
      <p:bldP spid="47" grpId="0" animBg="1"/>
      <p:bldP spid="47" grpId="1" animBg="1"/>
      <p:bldP spid="49" grpId="0"/>
      <p:bldP spid="49" grpId="1"/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>
            <a:extLst>
              <a:ext uri="{FF2B5EF4-FFF2-40B4-BE49-F238E27FC236}">
                <a16:creationId xmlns:a16="http://schemas.microsoft.com/office/drawing/2014/main" id="{3AAF14EC-D33A-489D-92B3-C41239E366DA}"/>
              </a:ext>
            </a:extLst>
          </p:cNvPr>
          <p:cNvSpPr/>
          <p:nvPr/>
        </p:nvSpPr>
        <p:spPr>
          <a:xfrm>
            <a:off x="461963" y="982663"/>
            <a:ext cx="6372225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58775" indent="-358775" eaLnBrk="1" hangingPunct="1">
              <a:spcAft>
                <a:spcPts val="120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3.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以下是</a:t>
            </a:r>
            <a:r>
              <a:rPr lang="zh-TW" altLang="en-US" sz="2800" u="sng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少麟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為生日會準備的飲品。</a:t>
            </a:r>
          </a:p>
        </p:txBody>
      </p:sp>
      <p:sp>
        <p:nvSpPr>
          <p:cNvPr id="25603" name="文本框 4">
            <a:extLst>
              <a:ext uri="{FF2B5EF4-FFF2-40B4-BE49-F238E27FC236}">
                <a16:creationId xmlns:a16="http://schemas.microsoft.com/office/drawing/2014/main" id="{B278FB25-C780-4D2E-940E-FE81F095C8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2950" y="292100"/>
            <a:ext cx="1704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2016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25604" name="文本框 9">
            <a:extLst>
              <a:ext uri="{FF2B5EF4-FFF2-40B4-BE49-F238E27FC236}">
                <a16:creationId xmlns:a16="http://schemas.microsoft.com/office/drawing/2014/main" id="{6EB92B6E-1FD8-4AE8-B7EA-5B32065793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2975" y="2771775"/>
            <a:ext cx="7731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chemeClr val="tx1"/>
                </a:solidFill>
              </a:rPr>
              <a:t>(a) </a:t>
            </a:r>
            <a:r>
              <a:rPr lang="zh-CN" altLang="zh-TW" sz="2800">
                <a:solidFill>
                  <a:schemeClr val="tx1"/>
                </a:solidFill>
              </a:rPr>
              <a:t>橙汁佔全部飲品的百分之幾</a:t>
            </a:r>
            <a:r>
              <a:rPr lang="zh-TW" altLang="zh-TW" sz="2800">
                <a:solidFill>
                  <a:schemeClr val="tx1"/>
                </a:solidFill>
              </a:rPr>
              <a:t>？</a:t>
            </a:r>
            <a:r>
              <a:rPr lang="en-US" altLang="zh-TW" sz="2800">
                <a:solidFill>
                  <a:schemeClr val="tx1"/>
                </a:solidFill>
              </a:rPr>
              <a:t>(</a:t>
            </a:r>
            <a:r>
              <a:rPr lang="zh-TW" altLang="zh-TW" sz="2800">
                <a:solidFill>
                  <a:schemeClr val="tx1"/>
                </a:solidFill>
              </a:rPr>
              <a:t>只須寫出答案</a:t>
            </a:r>
            <a:r>
              <a:rPr lang="en-US" altLang="zh-TW" sz="2800">
                <a:solidFill>
                  <a:schemeClr val="tx1"/>
                </a:solidFill>
              </a:rPr>
              <a:t>)</a:t>
            </a:r>
            <a:endParaRPr lang="zh-TW" altLang="zh-TW" sz="2800">
              <a:solidFill>
                <a:schemeClr val="tx1"/>
              </a:solidFill>
            </a:endParaRPr>
          </a:p>
        </p:txBody>
      </p:sp>
      <p:grpSp>
        <p:nvGrpSpPr>
          <p:cNvPr id="26" name="组合 25">
            <a:extLst>
              <a:ext uri="{FF2B5EF4-FFF2-40B4-BE49-F238E27FC236}">
                <a16:creationId xmlns:a16="http://schemas.microsoft.com/office/drawing/2014/main" id="{D01ACC49-8279-441D-8012-8182DEAFEB11}"/>
              </a:ext>
            </a:extLst>
          </p:cNvPr>
          <p:cNvGrpSpPr>
            <a:grpSpLocks/>
          </p:cNvGrpSpPr>
          <p:nvPr/>
        </p:nvGrpSpPr>
        <p:grpSpPr bwMode="auto">
          <a:xfrm>
            <a:off x="1457325" y="3462338"/>
            <a:ext cx="6672263" cy="893762"/>
            <a:chOff x="1440972" y="2708920"/>
            <a:chExt cx="6731427" cy="893791"/>
          </a:xfrm>
        </p:grpSpPr>
        <p:grpSp>
          <p:nvGrpSpPr>
            <p:cNvPr id="25641" name="组合 1">
              <a:extLst>
                <a:ext uri="{FF2B5EF4-FFF2-40B4-BE49-F238E27FC236}">
                  <a16:creationId xmlns:a16="http://schemas.microsoft.com/office/drawing/2014/main" id="{5A29DDAB-D7A2-4BFF-8FA0-BD769321F2D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40972" y="2708920"/>
              <a:ext cx="6731427" cy="893791"/>
              <a:chOff x="1538323" y="2148315"/>
              <a:chExt cx="7791341" cy="4270604"/>
            </a:xfrm>
          </p:grpSpPr>
          <p:sp>
            <p:nvSpPr>
              <p:cNvPr id="29" name="矩形 38">
                <a:extLst>
                  <a:ext uri="{FF2B5EF4-FFF2-40B4-BE49-F238E27FC236}">
                    <a16:creationId xmlns:a16="http://schemas.microsoft.com/office/drawing/2014/main" id="{30DA5487-8BC1-4298-8B0B-02289DBF27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77161" y="2745513"/>
                <a:ext cx="7352503" cy="3673406"/>
              </a:xfrm>
              <a:prstGeom prst="rect">
                <a:avLst/>
              </a:prstGeom>
              <a:solidFill>
                <a:schemeClr val="bg1"/>
              </a:solidFill>
              <a:ln w="28575" algn="ctr">
                <a:solidFill>
                  <a:srgbClr val="5C76B0"/>
                </a:solidFill>
                <a:round/>
                <a:headEnd/>
                <a:tailEnd/>
              </a:ln>
              <a:effectLst>
                <a:innerShdw blurRad="114300">
                  <a:prstClr val="black"/>
                </a:innerShdw>
              </a:effectLst>
            </p:spPr>
            <p:txBody>
              <a:bodyPr wrap="none" anchor="ctr"/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 eaLnBrk="1" hangingPunct="1">
                  <a:defRPr/>
                </a:pPr>
                <a:endParaRPr lang="zh-CN" altLang="en-US"/>
              </a:p>
            </p:txBody>
          </p:sp>
          <p:pic>
            <p:nvPicPr>
              <p:cNvPr id="25646" name="图片 43">
                <a:extLst>
                  <a:ext uri="{FF2B5EF4-FFF2-40B4-BE49-F238E27FC236}">
                    <a16:creationId xmlns:a16="http://schemas.microsoft.com/office/drawing/2014/main" id="{0009C95C-ADB9-4129-9E24-63BEFAE39D2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38323" y="2148315"/>
                <a:ext cx="636734" cy="22062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25642" name="文本框 6">
              <a:extLst>
                <a:ext uri="{FF2B5EF4-FFF2-40B4-BE49-F238E27FC236}">
                  <a16:creationId xmlns:a16="http://schemas.microsoft.com/office/drawing/2014/main" id="{597F1AC5-E7F5-4CE5-B9F8-D5381FE2DF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73236" y="2956699"/>
              <a:ext cx="5346621" cy="523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zh-TW" altLang="en-US" sz="2800">
                  <a:solidFill>
                    <a:schemeClr val="tx1"/>
                  </a:solidFill>
                </a:rPr>
                <a:t>橙汁佔全部飲品的</a:t>
              </a:r>
              <a:r>
                <a:rPr lang="en-US" altLang="zh-TW" sz="2800" u="sng">
                  <a:solidFill>
                    <a:schemeClr val="tx1"/>
                  </a:solidFill>
                </a:rPr>
                <a:t>              </a:t>
              </a:r>
              <a:r>
                <a:rPr lang="en-US" altLang="zh-TW" sz="2800">
                  <a:solidFill>
                    <a:schemeClr val="tx1"/>
                  </a:solidFill>
                </a:rPr>
                <a:t>%</a:t>
              </a:r>
              <a:r>
                <a:rPr lang="zh-TW" altLang="zh-TW" sz="2800">
                  <a:solidFill>
                    <a:schemeClr val="tx1"/>
                  </a:solidFill>
                </a:rPr>
                <a:t>。</a:t>
              </a:r>
            </a:p>
          </p:txBody>
        </p:sp>
      </p:grpSp>
      <p:cxnSp>
        <p:nvCxnSpPr>
          <p:cNvPr id="12" name="直接连接符 11">
            <a:extLst>
              <a:ext uri="{FF2B5EF4-FFF2-40B4-BE49-F238E27FC236}">
                <a16:creationId xmlns:a16="http://schemas.microsoft.com/office/drawing/2014/main" id="{58164C50-494E-4338-A1D3-0517E26B964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614488" y="3241675"/>
            <a:ext cx="4283075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34" name="组合 33">
            <a:extLst>
              <a:ext uri="{FF2B5EF4-FFF2-40B4-BE49-F238E27FC236}">
                <a16:creationId xmlns:a16="http://schemas.microsoft.com/office/drawing/2014/main" id="{8B7D534D-2667-47CD-82F2-98D9EA5444AB}"/>
              </a:ext>
            </a:extLst>
          </p:cNvPr>
          <p:cNvGrpSpPr>
            <a:grpSpLocks/>
          </p:cNvGrpSpPr>
          <p:nvPr/>
        </p:nvGrpSpPr>
        <p:grpSpPr bwMode="auto">
          <a:xfrm>
            <a:off x="2092325" y="3532188"/>
            <a:ext cx="3146425" cy="973137"/>
            <a:chOff x="2411760" y="3212976"/>
            <a:chExt cx="3148535" cy="972069"/>
          </a:xfrm>
        </p:grpSpPr>
        <p:sp>
          <p:nvSpPr>
            <p:cNvPr id="25637" name="文本框 13">
              <a:extLst>
                <a:ext uri="{FF2B5EF4-FFF2-40B4-BE49-F238E27FC236}">
                  <a16:creationId xmlns:a16="http://schemas.microsoft.com/office/drawing/2014/main" id="{C89E7464-B6D9-4F5E-B533-56AF4A92F4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15975" y="3212976"/>
              <a:ext cx="961424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zh-TW" altLang="en-US" sz="2800" dirty="0">
                  <a:solidFill>
                    <a:srgbClr val="0000FF"/>
                  </a:solidFill>
                </a:rPr>
                <a:t>橙汁</a:t>
              </a:r>
            </a:p>
          </p:txBody>
        </p:sp>
        <p:sp>
          <p:nvSpPr>
            <p:cNvPr id="25638" name="文本框 19">
              <a:extLst>
                <a:ext uri="{FF2B5EF4-FFF2-40B4-BE49-F238E27FC236}">
                  <a16:creationId xmlns:a16="http://schemas.microsoft.com/office/drawing/2014/main" id="{61E173B0-6198-4199-96D6-875196BB7B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80895" y="3661825"/>
              <a:ext cx="1621371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zh-TW" altLang="en-US" sz="2800">
                  <a:solidFill>
                    <a:srgbClr val="0000FF"/>
                  </a:solidFill>
                </a:rPr>
                <a:t>全部飲品</a:t>
              </a:r>
            </a:p>
          </p:txBody>
        </p:sp>
        <p:cxnSp>
          <p:nvCxnSpPr>
            <p:cNvPr id="25639" name="直接连接符 20">
              <a:extLst>
                <a:ext uri="{FF2B5EF4-FFF2-40B4-BE49-F238E27FC236}">
                  <a16:creationId xmlns:a16="http://schemas.microsoft.com/office/drawing/2014/main" id="{8BA148A4-2A69-4984-B60E-4FC50A2C463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411760" y="3699053"/>
              <a:ext cx="1836510" cy="0"/>
            </a:xfrm>
            <a:prstGeom prst="line">
              <a:avLst/>
            </a:prstGeom>
            <a:noFill/>
            <a:ln w="25400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8" name="文本框 37">
              <a:extLst>
                <a:ext uri="{FF2B5EF4-FFF2-40B4-BE49-F238E27FC236}">
                  <a16:creationId xmlns:a16="http://schemas.microsoft.com/office/drawing/2014/main" id="{63AC553F-4853-4B91-914A-CE22E2C6B6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7021" y="3411195"/>
              <a:ext cx="1323274" cy="521715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defRPr/>
              </a:pPr>
              <a:r>
                <a:rPr lang="en-US" altLang="zh-TW" sz="2800" dirty="0">
                  <a:solidFill>
                    <a:srgbClr val="0000FF"/>
                  </a:solidFill>
                  <a:latin typeface="Adobe Gothic Std B" panose="020B0800000000000000" pitchFamily="34" charset="-128"/>
                  <a:ea typeface="Adobe Gothic Std B" panose="020B0800000000000000" pitchFamily="34" charset="-128"/>
                  <a:sym typeface="Symbol" panose="05050102010706020507" pitchFamily="18" charset="2"/>
                </a:rPr>
                <a:t></a:t>
              </a:r>
              <a:r>
                <a:rPr lang="en-US" altLang="zh-TW" sz="2800" dirty="0">
                  <a:solidFill>
                    <a:srgbClr val="0000FF"/>
                  </a:solidFill>
                </a:rPr>
                <a:t>100%</a:t>
              </a:r>
              <a:r>
                <a:rPr lang="zh-TW" altLang="en-US" sz="2800" dirty="0">
                  <a:solidFill>
                    <a:srgbClr val="0000FF"/>
                  </a:solidFill>
                </a:rPr>
                <a:t> </a:t>
              </a:r>
              <a:endParaRPr lang="zh-CN" altLang="en-US" sz="2800" dirty="0">
                <a:solidFill>
                  <a:srgbClr val="0000FF"/>
                </a:solidFill>
                <a:latin typeface="+mn-lt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4" name="表格 4">
            <a:extLst>
              <a:ext uri="{FF2B5EF4-FFF2-40B4-BE49-F238E27FC236}">
                <a16:creationId xmlns:a16="http://schemas.microsoft.com/office/drawing/2014/main" id="{85A3589A-59F1-4420-8380-3DE6DA3CED2F}"/>
              </a:ext>
            </a:extLst>
          </p:cNvPr>
          <p:cNvGraphicFramePr>
            <a:graphicFrameLocks noGrp="1"/>
          </p:cNvGraphicFramePr>
          <p:nvPr/>
        </p:nvGraphicFramePr>
        <p:xfrm>
          <a:off x="1416050" y="1695450"/>
          <a:ext cx="5927726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08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37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77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77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77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飲品種類</a:t>
                      </a:r>
                      <a:endParaRPr lang="zh-HK" alt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17" marR="91417" marT="45704" marB="4570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B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牛奶</a:t>
                      </a:r>
                      <a:endParaRPr lang="zh-HK" alt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17" marR="91417" marT="45704" marB="4570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B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橙汁</a:t>
                      </a:r>
                      <a:endParaRPr lang="zh-HK" alt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17" marR="91417" marT="45704" marB="4570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B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豆奶</a:t>
                      </a:r>
                      <a:endParaRPr lang="zh-HK" alt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17" marR="91417" marT="45704" marB="4570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B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汽水</a:t>
                      </a:r>
                      <a:endParaRPr lang="zh-HK" alt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17" marR="91417" marT="45704" marB="4570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B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數量</a:t>
                      </a: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瓶</a:t>
                      </a: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HK" alt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17" marR="91417" marT="45704" marB="4570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B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HK" altLang="zh-HK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19</a:t>
                      </a:r>
                      <a:endParaRPr lang="zh-HK" alt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17" marR="91417" marT="45704" marB="4570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HK" altLang="zh-HK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24</a:t>
                      </a:r>
                      <a:endParaRPr lang="zh-HK" alt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17" marR="91417" marT="45704" marB="4570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HK" altLang="zh-HK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16</a:t>
                      </a:r>
                      <a:endParaRPr lang="zh-HK" alt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17" marR="91417" marT="45704" marB="4570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HK" altLang="zh-HK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21</a:t>
                      </a:r>
                      <a:endParaRPr lang="zh-HK" alt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17" marR="91417" marT="45704" marB="4570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0" name="文本框 39">
            <a:extLst>
              <a:ext uri="{FF2B5EF4-FFF2-40B4-BE49-F238E27FC236}">
                <a16:creationId xmlns:a16="http://schemas.microsoft.com/office/drawing/2014/main" id="{4F7C6522-710F-4BA2-84B3-E74CE1FAD7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3338" y="4913313"/>
            <a:ext cx="2890837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2800" dirty="0">
                <a:solidFill>
                  <a:srgbClr val="0000FF"/>
                </a:solidFill>
                <a:latin typeface="+mj-lt"/>
                <a:ea typeface="Adobe Gothic Std B" panose="020B0800000000000000" pitchFamily="34" charset="-128"/>
                <a:sym typeface="Symbol" panose="05050102010706020507" pitchFamily="18" charset="2"/>
              </a:rPr>
              <a:t>19</a:t>
            </a:r>
            <a:r>
              <a:rPr lang="zh-TW" altLang="en-US" sz="2800" dirty="0">
                <a:solidFill>
                  <a:srgbClr val="0000FF"/>
                </a:solidFill>
                <a:latin typeface="標楷體" panose="03000509000000000000" pitchFamily="65" charset="-120"/>
                <a:sym typeface="Symbol" panose="05050102010706020507" pitchFamily="18" charset="2"/>
              </a:rPr>
              <a:t>＋</a:t>
            </a:r>
            <a:r>
              <a:rPr lang="en-US" altLang="zh-TW" sz="2800" dirty="0">
                <a:solidFill>
                  <a:srgbClr val="0000FF"/>
                </a:solidFill>
                <a:latin typeface="+mj-lt"/>
                <a:ea typeface="Adobe Gothic Std B" panose="020B0800000000000000" pitchFamily="34" charset="-128"/>
                <a:sym typeface="Symbol" panose="05050102010706020507" pitchFamily="18" charset="2"/>
              </a:rPr>
              <a:t>24</a:t>
            </a:r>
            <a:r>
              <a:rPr lang="zh-TW" altLang="en-US" sz="2800" dirty="0">
                <a:solidFill>
                  <a:srgbClr val="0000FF"/>
                </a:solidFill>
                <a:latin typeface="標楷體" panose="03000509000000000000" pitchFamily="65" charset="-120"/>
                <a:sym typeface="Symbol" panose="05050102010706020507" pitchFamily="18" charset="2"/>
              </a:rPr>
              <a:t>＋</a:t>
            </a:r>
            <a:r>
              <a:rPr lang="en-US" altLang="zh-TW" sz="2800" dirty="0">
                <a:solidFill>
                  <a:srgbClr val="0000FF"/>
                </a:solidFill>
                <a:latin typeface="+mj-lt"/>
                <a:ea typeface="Adobe Gothic Std B" panose="020B0800000000000000" pitchFamily="34" charset="-128"/>
                <a:sym typeface="Symbol" panose="05050102010706020507" pitchFamily="18" charset="2"/>
              </a:rPr>
              <a:t>16</a:t>
            </a:r>
            <a:r>
              <a:rPr lang="zh-TW" altLang="en-US" sz="2800" dirty="0">
                <a:solidFill>
                  <a:srgbClr val="0000FF"/>
                </a:solidFill>
                <a:latin typeface="標楷體" panose="03000509000000000000" pitchFamily="65" charset="-120"/>
                <a:sym typeface="Symbol" panose="05050102010706020507" pitchFamily="18" charset="2"/>
              </a:rPr>
              <a:t>＋</a:t>
            </a:r>
            <a:r>
              <a:rPr lang="en-US" altLang="zh-TW" sz="2800" dirty="0">
                <a:solidFill>
                  <a:srgbClr val="0000FF"/>
                </a:solidFill>
                <a:latin typeface="+mj-lt"/>
                <a:ea typeface="Adobe Gothic Std B" panose="020B0800000000000000" pitchFamily="34" charset="-128"/>
                <a:sym typeface="Symbol" panose="05050102010706020507" pitchFamily="18" charset="2"/>
              </a:rPr>
              <a:t>21</a:t>
            </a:r>
            <a:endParaRPr lang="zh-CN" altLang="en-US" sz="2800" dirty="0">
              <a:solidFill>
                <a:srgbClr val="0000FF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5443A627-D9E4-42AB-9C90-321AA777BE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5538" y="4429125"/>
            <a:ext cx="601662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2800" dirty="0">
                <a:solidFill>
                  <a:srgbClr val="0000FF"/>
                </a:solidFill>
                <a:latin typeface="+mj-lt"/>
              </a:rPr>
              <a:t>24</a:t>
            </a:r>
            <a:endParaRPr lang="zh-CN" altLang="en-US" sz="2800" dirty="0">
              <a:solidFill>
                <a:srgbClr val="0000FF"/>
              </a:solidFill>
              <a:latin typeface="+mj-lt"/>
            </a:endParaRPr>
          </a:p>
        </p:txBody>
      </p:sp>
      <p:cxnSp>
        <p:nvCxnSpPr>
          <p:cNvPr id="42" name="直接连接符 41">
            <a:extLst>
              <a:ext uri="{FF2B5EF4-FFF2-40B4-BE49-F238E27FC236}">
                <a16:creationId xmlns:a16="http://schemas.microsoft.com/office/drawing/2014/main" id="{58BDE6BD-5A11-463D-AD2B-3C87294A314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370138" y="4922838"/>
            <a:ext cx="3181350" cy="0"/>
          </a:xfrm>
          <a:prstGeom prst="line">
            <a:avLst/>
          </a:prstGeom>
          <a:noFill/>
          <a:ln w="2540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3" name="文本框 42">
            <a:extLst>
              <a:ext uri="{FF2B5EF4-FFF2-40B4-BE49-F238E27FC236}">
                <a16:creationId xmlns:a16="http://schemas.microsoft.com/office/drawing/2014/main" id="{4A70E59F-9F44-4C05-9644-077A5FB901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4375" y="4672013"/>
            <a:ext cx="3730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0000FF"/>
                </a:solidFill>
              </a:rPr>
              <a:t>=</a:t>
            </a:r>
            <a:endParaRPr lang="zh-CN" altLang="en-US" sz="2800">
              <a:solidFill>
                <a:srgbClr val="0000FF"/>
              </a:solidFill>
            </a:endParaRPr>
          </a:p>
        </p:txBody>
      </p:sp>
      <p:sp>
        <p:nvSpPr>
          <p:cNvPr id="44" name="文本框 43">
            <a:extLst>
              <a:ext uri="{FF2B5EF4-FFF2-40B4-BE49-F238E27FC236}">
                <a16:creationId xmlns:a16="http://schemas.microsoft.com/office/drawing/2014/main" id="{F97B7CAE-9C19-4EC2-9CEF-BAEB3BD737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8000" y="4608513"/>
            <a:ext cx="1320800" cy="52228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2800" dirty="0">
                <a:solidFill>
                  <a:srgbClr val="0000FF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  <a:sym typeface="Symbol" panose="05050102010706020507" pitchFamily="18" charset="2"/>
              </a:rPr>
              <a:t></a:t>
            </a:r>
            <a:r>
              <a:rPr lang="en-US" altLang="zh-TW" sz="2800" dirty="0">
                <a:solidFill>
                  <a:srgbClr val="0000FF"/>
                </a:solidFill>
              </a:rPr>
              <a:t>100%</a:t>
            </a:r>
            <a:r>
              <a:rPr lang="zh-TW" altLang="en-US" sz="2800" dirty="0">
                <a:solidFill>
                  <a:srgbClr val="0000FF"/>
                </a:solidFill>
              </a:rPr>
              <a:t> </a:t>
            </a:r>
            <a:endParaRPr lang="zh-CN" altLang="en-US" sz="2800" dirty="0">
              <a:solidFill>
                <a:srgbClr val="0000FF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46" name="文本框 45">
            <a:extLst>
              <a:ext uri="{FF2B5EF4-FFF2-40B4-BE49-F238E27FC236}">
                <a16:creationId xmlns:a16="http://schemas.microsoft.com/office/drawing/2014/main" id="{6AA43F5B-9FF2-4565-B31F-2AE37FB35F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4375" y="5487988"/>
            <a:ext cx="120491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0000FF"/>
                </a:solidFill>
              </a:rPr>
              <a:t>=</a:t>
            </a:r>
            <a:r>
              <a:rPr lang="zh-TW" altLang="en-US" sz="2800">
                <a:solidFill>
                  <a:srgbClr val="0000FF"/>
                </a:solidFill>
              </a:rPr>
              <a:t> </a:t>
            </a:r>
            <a:r>
              <a:rPr lang="en-US" altLang="zh-TW" sz="2800">
                <a:solidFill>
                  <a:srgbClr val="0000FF"/>
                </a:solidFill>
              </a:rPr>
              <a:t>30%</a:t>
            </a:r>
            <a:endParaRPr lang="zh-CN" altLang="en-US" sz="2800">
              <a:solidFill>
                <a:srgbClr val="0000FF"/>
              </a:solidFill>
            </a:endParaRPr>
          </a:p>
        </p:txBody>
      </p:sp>
      <p:sp>
        <p:nvSpPr>
          <p:cNvPr id="48" name="文本框 47">
            <a:extLst>
              <a:ext uri="{FF2B5EF4-FFF2-40B4-BE49-F238E27FC236}">
                <a16:creationId xmlns:a16="http://schemas.microsoft.com/office/drawing/2014/main" id="{E9A8B45B-7E71-46C6-B115-8332811504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1463" y="3698875"/>
            <a:ext cx="58737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FF0000"/>
                </a:solidFill>
              </a:rPr>
              <a:t>30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C18BEDA3-868D-412B-B68A-BAC6F04FA5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2088" y="1708150"/>
            <a:ext cx="712787" cy="869950"/>
          </a:xfrm>
          <a:prstGeom prst="rect">
            <a:avLst/>
          </a:prstGeom>
          <a:noFill/>
          <a:ln w="28575" algn="ctr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08790CA5-58E9-4F9E-97D3-0D8853AE05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6238" y="1724025"/>
            <a:ext cx="4248150" cy="869950"/>
          </a:xfrm>
          <a:prstGeom prst="rect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0" grpId="1"/>
      <p:bldP spid="41" grpId="0"/>
      <p:bldP spid="41" grpId="1"/>
      <p:bldP spid="43" grpId="0"/>
      <p:bldP spid="43" grpId="1"/>
      <p:bldP spid="44" grpId="0"/>
      <p:bldP spid="44" grpId="1"/>
      <p:bldP spid="46" grpId="0"/>
      <p:bldP spid="46" grpId="1"/>
      <p:bldP spid="48" grpId="0"/>
      <p:bldP spid="19" grpId="0" animBg="1"/>
      <p:bldP spid="19" grpId="1" animBg="1"/>
      <p:bldP spid="20" grpId="0" animBg="1"/>
      <p:bldP spid="20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4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654FFE7F-890E-4916-98CC-C933015CE9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文本框 13">
            <a:extLst>
              <a:ext uri="{FF2B5EF4-FFF2-40B4-BE49-F238E27FC236}">
                <a16:creationId xmlns:a16="http://schemas.microsoft.com/office/drawing/2014/main" id="{6FE94FB1-EBF9-4321-B066-DF8BCBA4E9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7300" y="5124450"/>
            <a:ext cx="3865563" cy="47783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zh-TW" altLang="en-US" sz="2500" dirty="0">
                <a:solidFill>
                  <a:srgbClr val="0000FF"/>
                </a:solidFill>
              </a:rPr>
              <a:t>現在橙汁數量：</a:t>
            </a:r>
            <a:r>
              <a:rPr lang="en-US" altLang="zh-TW" sz="2500" dirty="0">
                <a:solidFill>
                  <a:srgbClr val="0000FF"/>
                </a:solidFill>
              </a:rPr>
              <a:t>(24</a:t>
            </a:r>
            <a:r>
              <a:rPr lang="zh-TW" altLang="en-US" sz="2500" dirty="0">
                <a:solidFill>
                  <a:srgbClr val="0000FF"/>
                </a:solidFill>
                <a:cs typeface="Arial" panose="020B0604020202020204" pitchFamily="34" charset="0"/>
              </a:rPr>
              <a:t>＋</a:t>
            </a:r>
            <a:r>
              <a:rPr lang="en-US" altLang="zh-TW" sz="2500" dirty="0">
                <a:solidFill>
                  <a:srgbClr val="0000FF"/>
                </a:solidFill>
                <a:cs typeface="Arial" panose="020B0604020202020204" pitchFamily="34" charset="0"/>
              </a:rPr>
              <a:t>5</a:t>
            </a:r>
            <a:r>
              <a:rPr lang="en-US" altLang="zh-TW" sz="2500" dirty="0">
                <a:solidFill>
                  <a:srgbClr val="0000FF"/>
                </a:solidFill>
                <a:latin typeface="+mj-lt"/>
              </a:rPr>
              <a:t>)</a:t>
            </a:r>
            <a:r>
              <a:rPr lang="zh-TW" altLang="en-US" sz="2500" dirty="0">
                <a:solidFill>
                  <a:srgbClr val="0000FF"/>
                </a:solidFill>
                <a:latin typeface="+mj-lt"/>
              </a:rPr>
              <a:t>瓶</a:t>
            </a: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id="{5FE4DC49-54CA-4DBB-944E-C52E72D819B0}"/>
              </a:ext>
            </a:extLst>
          </p:cNvPr>
          <p:cNvGrpSpPr>
            <a:grpSpLocks/>
          </p:cNvGrpSpPr>
          <p:nvPr/>
        </p:nvGrpSpPr>
        <p:grpSpPr bwMode="auto">
          <a:xfrm>
            <a:off x="1331640" y="5026025"/>
            <a:ext cx="6524899" cy="1331913"/>
            <a:chOff x="2223927" y="4841429"/>
            <a:chExt cx="6524538" cy="1331117"/>
          </a:xfrm>
        </p:grpSpPr>
        <p:sp>
          <p:nvSpPr>
            <p:cNvPr id="6" name="文本框 13">
              <a:extLst>
                <a:ext uri="{FF2B5EF4-FFF2-40B4-BE49-F238E27FC236}">
                  <a16:creationId xmlns:a16="http://schemas.microsoft.com/office/drawing/2014/main" id="{B0A1AB20-C512-4B24-AAF5-E898F63841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3927" y="5049098"/>
              <a:ext cx="2208091" cy="477552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defRPr/>
              </a:pPr>
              <a:r>
                <a:rPr lang="zh-TW" altLang="en-US" sz="2500" dirty="0">
                  <a:solidFill>
                    <a:srgbClr val="0000FF"/>
                  </a:solidFill>
                </a:rPr>
                <a:t>現在橙汁佔：</a:t>
              </a:r>
              <a:endParaRPr lang="zh-TW" altLang="en-US" sz="2500" dirty="0">
                <a:solidFill>
                  <a:srgbClr val="0000FF"/>
                </a:solidFill>
                <a:latin typeface="+mj-lt"/>
              </a:endParaRPr>
            </a:p>
          </p:txBody>
        </p:sp>
        <p:grpSp>
          <p:nvGrpSpPr>
            <p:cNvPr id="26663" name="组合 8">
              <a:extLst>
                <a:ext uri="{FF2B5EF4-FFF2-40B4-BE49-F238E27FC236}">
                  <a16:creationId xmlns:a16="http://schemas.microsoft.com/office/drawing/2014/main" id="{94A2B777-B016-4C0C-8F39-C35EE3C4302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59256" y="4841429"/>
              <a:ext cx="4589209" cy="1331117"/>
              <a:chOff x="4015239" y="4913437"/>
              <a:chExt cx="4589209" cy="1331117"/>
            </a:xfrm>
          </p:grpSpPr>
          <p:sp>
            <p:nvSpPr>
              <p:cNvPr id="8" name="文本框 7">
                <a:extLst>
                  <a:ext uri="{FF2B5EF4-FFF2-40B4-BE49-F238E27FC236}">
                    <a16:creationId xmlns:a16="http://schemas.microsoft.com/office/drawing/2014/main" id="{81F17702-5DE7-4297-B804-42C27D82641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94610" y="5329113"/>
                <a:ext cx="3505006" cy="47755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r>
                  <a:rPr lang="en-US" altLang="zh-TW" sz="2500" dirty="0">
                    <a:solidFill>
                      <a:srgbClr val="0000FF"/>
                    </a:solidFill>
                    <a:ea typeface="Adobe Gothic Std B" panose="020B0800000000000000" pitchFamily="34" charset="-128"/>
                    <a:cs typeface="Arial" panose="020B0604020202020204" pitchFamily="34" charset="0"/>
                    <a:sym typeface="Symbol" panose="05050102010706020507" pitchFamily="18" charset="2"/>
                  </a:rPr>
                  <a:t>19</a:t>
                </a:r>
                <a:r>
                  <a:rPr lang="zh-TW" altLang="en-US" sz="2500" dirty="0">
                    <a:solidFill>
                      <a:srgbClr val="0000FF"/>
                    </a:solidFill>
                    <a:latin typeface="標楷體" panose="03000509000000000000" pitchFamily="65" charset="-120"/>
                    <a:cs typeface="Arial" panose="020B0604020202020204" pitchFamily="34" charset="0"/>
                    <a:sym typeface="Symbol" panose="05050102010706020507" pitchFamily="18" charset="2"/>
                  </a:rPr>
                  <a:t>＋</a:t>
                </a:r>
                <a:r>
                  <a:rPr lang="en-US" altLang="zh-TW" sz="2500" dirty="0">
                    <a:solidFill>
                      <a:srgbClr val="0000FF"/>
                    </a:solidFill>
                    <a:ea typeface="Adobe Gothic Std B" panose="020B0800000000000000" pitchFamily="34" charset="-128"/>
                    <a:cs typeface="Arial" panose="020B0604020202020204" pitchFamily="34" charset="0"/>
                    <a:sym typeface="Symbol" panose="05050102010706020507" pitchFamily="18" charset="2"/>
                  </a:rPr>
                  <a:t>24</a:t>
                </a:r>
                <a:r>
                  <a:rPr lang="zh-TW" altLang="en-US" sz="2500" dirty="0">
                    <a:solidFill>
                      <a:srgbClr val="0000FF"/>
                    </a:solidFill>
                    <a:cs typeface="Arial" panose="020B0604020202020204" pitchFamily="34" charset="0"/>
                    <a:sym typeface="Symbol" panose="05050102010706020507" pitchFamily="18" charset="2"/>
                  </a:rPr>
                  <a:t>＋</a:t>
                </a:r>
                <a:r>
                  <a:rPr lang="en-US" altLang="zh-TW" sz="2500" dirty="0">
                    <a:solidFill>
                      <a:srgbClr val="0000FF"/>
                    </a:solidFill>
                    <a:ea typeface="Adobe Gothic Std B" panose="020B0800000000000000" pitchFamily="34" charset="-128"/>
                    <a:sym typeface="Symbol" panose="05050102010706020507" pitchFamily="18" charset="2"/>
                  </a:rPr>
                  <a:t>16</a:t>
                </a:r>
                <a:r>
                  <a:rPr lang="zh-TW" altLang="en-US" sz="2500" dirty="0">
                    <a:solidFill>
                      <a:srgbClr val="0000FF"/>
                    </a:solidFill>
                    <a:cs typeface="Arial" panose="020B0604020202020204" pitchFamily="34" charset="0"/>
                    <a:sym typeface="Symbol" panose="05050102010706020507" pitchFamily="18" charset="2"/>
                  </a:rPr>
                  <a:t>＋</a:t>
                </a:r>
                <a:r>
                  <a:rPr lang="en-US" altLang="zh-TW" sz="2500" dirty="0">
                    <a:solidFill>
                      <a:srgbClr val="0000FF"/>
                    </a:solidFill>
                    <a:ea typeface="Adobe Gothic Std B" panose="020B0800000000000000" pitchFamily="34" charset="-128"/>
                    <a:sym typeface="Symbol" panose="05050102010706020507" pitchFamily="18" charset="2"/>
                  </a:rPr>
                  <a:t>21</a:t>
                </a:r>
                <a:r>
                  <a:rPr lang="zh-TW" altLang="en-US" sz="2500" dirty="0">
                    <a:solidFill>
                      <a:srgbClr val="0000FF"/>
                    </a:solidFill>
                    <a:latin typeface="標楷體" panose="03000509000000000000" pitchFamily="65" charset="-120"/>
                    <a:sym typeface="Symbol" panose="05050102010706020507" pitchFamily="18" charset="2"/>
                  </a:rPr>
                  <a:t>＋</a:t>
                </a:r>
                <a:r>
                  <a:rPr lang="en-US" altLang="zh-TW" sz="2500" dirty="0">
                    <a:solidFill>
                      <a:srgbClr val="0000FF"/>
                    </a:solidFill>
                    <a:ea typeface="Adobe Gothic Std B" panose="020B0800000000000000" pitchFamily="34" charset="-128"/>
                    <a:sym typeface="Symbol" panose="05050102010706020507" pitchFamily="18" charset="2"/>
                  </a:rPr>
                  <a:t>5</a:t>
                </a:r>
                <a:r>
                  <a:rPr lang="zh-TW" altLang="en-US" sz="2500" dirty="0">
                    <a:solidFill>
                      <a:srgbClr val="0000FF"/>
                    </a:solidFill>
                    <a:ea typeface="Adobe Gothic Std B" panose="020B0800000000000000" pitchFamily="34" charset="-128"/>
                    <a:sym typeface="Symbol" panose="05050102010706020507" pitchFamily="18" charset="2"/>
                  </a:rPr>
                  <a:t></a:t>
                </a:r>
                <a:r>
                  <a:rPr lang="en-US" altLang="zh-TW" sz="2500" dirty="0">
                    <a:solidFill>
                      <a:srgbClr val="0000FF"/>
                    </a:solidFill>
                    <a:ea typeface="Adobe Gothic Std B" panose="020B0800000000000000" pitchFamily="34" charset="-128"/>
                    <a:sym typeface="Symbol" panose="05050102010706020507" pitchFamily="18" charset="2"/>
                  </a:rPr>
                  <a:t>4</a:t>
                </a:r>
                <a:endParaRPr lang="zh-CN" altLang="en-US" sz="2500" dirty="0">
                  <a:solidFill>
                    <a:srgbClr val="0000FF"/>
                  </a:solidFill>
                  <a:latin typeface="Calibri Light" panose="020F03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" name="文本框 8">
                <a:extLst>
                  <a:ext uri="{FF2B5EF4-FFF2-40B4-BE49-F238E27FC236}">
                    <a16:creationId xmlns:a16="http://schemas.microsoft.com/office/drawing/2014/main" id="{131C4FBE-1690-4788-A01D-5FEA33E46F1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15316" y="4913437"/>
                <a:ext cx="1068328" cy="47755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>
                  <a:defRPr/>
                </a:pPr>
                <a:r>
                  <a:rPr lang="en-US" altLang="zh-TW" sz="2500" dirty="0">
                    <a:solidFill>
                      <a:srgbClr val="0000FF"/>
                    </a:solidFill>
                    <a:cs typeface="Arial" panose="020B0604020202020204" pitchFamily="34" charset="0"/>
                  </a:rPr>
                  <a:t>24</a:t>
                </a:r>
                <a:r>
                  <a:rPr lang="zh-TW" altLang="en-US" sz="2500" dirty="0">
                    <a:solidFill>
                      <a:srgbClr val="0000FF"/>
                    </a:solidFill>
                    <a:latin typeface="標楷體" panose="03000509000000000000" pitchFamily="65" charset="-120"/>
                  </a:rPr>
                  <a:t>＋</a:t>
                </a:r>
                <a:r>
                  <a:rPr lang="en-US" altLang="zh-TW" sz="2500" dirty="0">
                    <a:solidFill>
                      <a:srgbClr val="0000FF"/>
                    </a:solidFill>
                  </a:rPr>
                  <a:t>5</a:t>
                </a:r>
                <a:endParaRPr lang="zh-CN" altLang="en-US" sz="2500" dirty="0">
                  <a:solidFill>
                    <a:srgbClr val="0000FF"/>
                  </a:solidFill>
                  <a:latin typeface="+mj-lt"/>
                </a:endParaRPr>
              </a:p>
            </p:txBody>
          </p:sp>
          <p:cxnSp>
            <p:nvCxnSpPr>
              <p:cNvPr id="26666" name="直接连接符 19">
                <a:extLst>
                  <a:ext uri="{FF2B5EF4-FFF2-40B4-BE49-F238E27FC236}">
                    <a16:creationId xmlns:a16="http://schemas.microsoft.com/office/drawing/2014/main" id="{B994D91A-90B3-4BC1-B782-C41AC7B49297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4067943" y="5338025"/>
                <a:ext cx="3384000" cy="0"/>
              </a:xfrm>
              <a:prstGeom prst="line">
                <a:avLst/>
              </a:prstGeom>
              <a:noFill/>
              <a:ln w="2540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1" name="文本框 10">
                <a:extLst>
                  <a:ext uri="{FF2B5EF4-FFF2-40B4-BE49-F238E27FC236}">
                    <a16:creationId xmlns:a16="http://schemas.microsoft.com/office/drawing/2014/main" id="{D8F89362-47B4-4347-8F4F-2773238AB50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428175" y="5099064"/>
                <a:ext cx="1176273" cy="47755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>
                  <a:defRPr/>
                </a:pPr>
                <a:r>
                  <a:rPr lang="en-US" altLang="zh-TW" sz="2500" dirty="0">
                    <a:solidFill>
                      <a:srgbClr val="0000FF"/>
                    </a:solidFill>
                    <a:latin typeface="Adobe Gothic Std B" panose="020B0800000000000000" pitchFamily="34" charset="-128"/>
                    <a:ea typeface="Adobe Gothic Std B" panose="020B0800000000000000" pitchFamily="34" charset="-128"/>
                    <a:sym typeface="Symbol" panose="05050102010706020507" pitchFamily="18" charset="2"/>
                  </a:rPr>
                  <a:t></a:t>
                </a:r>
                <a:r>
                  <a:rPr lang="en-US" altLang="zh-TW" sz="2500" dirty="0">
                    <a:solidFill>
                      <a:srgbClr val="0000FF"/>
                    </a:solidFill>
                  </a:rPr>
                  <a:t>100%</a:t>
                </a:r>
                <a:r>
                  <a:rPr lang="zh-TW" altLang="en-US" sz="2500" dirty="0">
                    <a:solidFill>
                      <a:srgbClr val="0000FF"/>
                    </a:solidFill>
                  </a:rPr>
                  <a:t> </a:t>
                </a:r>
                <a:endParaRPr lang="zh-CN" altLang="en-US" sz="2500" dirty="0">
                  <a:solidFill>
                    <a:srgbClr val="0000FF"/>
                  </a:solidFill>
                  <a:latin typeface="+mn-lt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668" name="文本框 22">
                <a:extLst>
                  <a:ext uri="{FF2B5EF4-FFF2-40B4-BE49-F238E27FC236}">
                    <a16:creationId xmlns:a16="http://schemas.microsoft.com/office/drawing/2014/main" id="{B8B3B7AA-B46F-4D00-BC6F-A67DD617D6E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15239" y="5767625"/>
                <a:ext cx="1204411" cy="4769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r>
                  <a:rPr lang="en-US" altLang="zh-TW" sz="2500">
                    <a:solidFill>
                      <a:srgbClr val="0000FF"/>
                    </a:solidFill>
                  </a:rPr>
                  <a:t>=</a:t>
                </a:r>
                <a:r>
                  <a:rPr lang="zh-TW" altLang="en-US" sz="2500">
                    <a:solidFill>
                      <a:srgbClr val="0000FF"/>
                    </a:solidFill>
                  </a:rPr>
                  <a:t> </a:t>
                </a:r>
                <a:r>
                  <a:rPr lang="en-US" altLang="zh-TW" sz="2500">
                    <a:solidFill>
                      <a:srgbClr val="0000FF"/>
                    </a:solidFill>
                  </a:rPr>
                  <a:t>29%</a:t>
                </a:r>
                <a:endParaRPr lang="zh-CN" altLang="en-US" sz="2500">
                  <a:solidFill>
                    <a:srgbClr val="0000FF"/>
                  </a:solidFill>
                </a:endParaRPr>
              </a:p>
            </p:txBody>
          </p:sp>
        </p:grpSp>
      </p:grpSp>
      <p:sp>
        <p:nvSpPr>
          <p:cNvPr id="13" name="文本框 12">
            <a:extLst>
              <a:ext uri="{FF2B5EF4-FFF2-40B4-BE49-F238E27FC236}">
                <a16:creationId xmlns:a16="http://schemas.microsoft.com/office/drawing/2014/main" id="{710EECAA-4FE5-42F3-8A51-9D7CDFC3FA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8725" y="5646738"/>
            <a:ext cx="6229350" cy="47783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zh-TW" altLang="en-US" sz="2500" dirty="0">
                <a:solidFill>
                  <a:srgbClr val="0000FF"/>
                </a:solidFill>
              </a:rPr>
              <a:t>全部飲品數量：</a:t>
            </a:r>
            <a:r>
              <a:rPr lang="en-US" altLang="zh-TW" sz="2500" dirty="0">
                <a:solidFill>
                  <a:srgbClr val="0000FF"/>
                </a:solidFill>
              </a:rPr>
              <a:t>(</a:t>
            </a:r>
            <a:r>
              <a:rPr lang="en-US" altLang="zh-TW" sz="2500" dirty="0">
                <a:solidFill>
                  <a:srgbClr val="0000FF"/>
                </a:solidFill>
                <a:ea typeface="Adobe Gothic Std B" panose="020B0800000000000000" pitchFamily="34" charset="-128"/>
                <a:sym typeface="Symbol" panose="05050102010706020507" pitchFamily="18" charset="2"/>
              </a:rPr>
              <a:t>19</a:t>
            </a:r>
            <a:r>
              <a:rPr lang="zh-TW" altLang="en-US" sz="2500" dirty="0">
                <a:solidFill>
                  <a:srgbClr val="0000FF"/>
                </a:solidFill>
                <a:latin typeface="標楷體" panose="03000509000000000000" pitchFamily="65" charset="-120"/>
                <a:sym typeface="Symbol" panose="05050102010706020507" pitchFamily="18" charset="2"/>
              </a:rPr>
              <a:t>＋</a:t>
            </a:r>
            <a:r>
              <a:rPr lang="en-US" altLang="zh-TW" sz="2500" dirty="0">
                <a:solidFill>
                  <a:srgbClr val="0000FF"/>
                </a:solidFill>
                <a:ea typeface="Adobe Gothic Std B" panose="020B0800000000000000" pitchFamily="34" charset="-128"/>
                <a:sym typeface="Symbol" panose="05050102010706020507" pitchFamily="18" charset="2"/>
              </a:rPr>
              <a:t>24</a:t>
            </a:r>
            <a:r>
              <a:rPr lang="zh-TW" altLang="en-US" sz="2500" dirty="0">
                <a:solidFill>
                  <a:srgbClr val="0000FF"/>
                </a:solidFill>
                <a:latin typeface="標楷體" panose="03000509000000000000" pitchFamily="65" charset="-120"/>
                <a:sym typeface="Symbol" panose="05050102010706020507" pitchFamily="18" charset="2"/>
              </a:rPr>
              <a:t>＋</a:t>
            </a:r>
            <a:r>
              <a:rPr lang="en-US" altLang="zh-TW" sz="2500" dirty="0">
                <a:solidFill>
                  <a:srgbClr val="0000FF"/>
                </a:solidFill>
                <a:ea typeface="Adobe Gothic Std B" panose="020B0800000000000000" pitchFamily="34" charset="-128"/>
                <a:sym typeface="Symbol" panose="05050102010706020507" pitchFamily="18" charset="2"/>
              </a:rPr>
              <a:t>16</a:t>
            </a:r>
            <a:r>
              <a:rPr lang="zh-TW" altLang="en-US" sz="2500" dirty="0">
                <a:solidFill>
                  <a:srgbClr val="0000FF"/>
                </a:solidFill>
                <a:latin typeface="標楷體" panose="03000509000000000000" pitchFamily="65" charset="-120"/>
                <a:sym typeface="Symbol" panose="05050102010706020507" pitchFamily="18" charset="2"/>
              </a:rPr>
              <a:t>＋</a:t>
            </a:r>
            <a:r>
              <a:rPr lang="en-US" altLang="zh-TW" sz="2500" dirty="0">
                <a:solidFill>
                  <a:srgbClr val="0000FF"/>
                </a:solidFill>
                <a:ea typeface="Adobe Gothic Std B" panose="020B0800000000000000" pitchFamily="34" charset="-128"/>
                <a:sym typeface="Symbol" panose="05050102010706020507" pitchFamily="18" charset="2"/>
              </a:rPr>
              <a:t>21</a:t>
            </a:r>
            <a:r>
              <a:rPr lang="zh-TW" altLang="en-US" sz="2500" dirty="0">
                <a:solidFill>
                  <a:srgbClr val="0000FF"/>
                </a:solidFill>
                <a:latin typeface="標楷體" panose="03000509000000000000" pitchFamily="65" charset="-120"/>
                <a:sym typeface="Symbol" panose="05050102010706020507" pitchFamily="18" charset="2"/>
              </a:rPr>
              <a:t>＋</a:t>
            </a:r>
            <a:r>
              <a:rPr lang="en-US" altLang="zh-TW" sz="2500" dirty="0">
                <a:solidFill>
                  <a:srgbClr val="0000FF"/>
                </a:solidFill>
                <a:ea typeface="Adobe Gothic Std B" panose="020B0800000000000000" pitchFamily="34" charset="-128"/>
                <a:sym typeface="Symbol" panose="05050102010706020507" pitchFamily="18" charset="2"/>
              </a:rPr>
              <a:t>5</a:t>
            </a:r>
            <a:r>
              <a:rPr lang="zh-TW" altLang="en-US" sz="2500" dirty="0">
                <a:solidFill>
                  <a:srgbClr val="0000FF"/>
                </a:solidFill>
                <a:ea typeface="Adobe Gothic Std B" panose="020B0800000000000000" pitchFamily="34" charset="-128"/>
                <a:sym typeface="Symbol" panose="05050102010706020507" pitchFamily="18" charset="2"/>
              </a:rPr>
              <a:t></a:t>
            </a:r>
            <a:r>
              <a:rPr lang="en-US" altLang="zh-TW" sz="2500" dirty="0">
                <a:solidFill>
                  <a:srgbClr val="0000FF"/>
                </a:solidFill>
                <a:ea typeface="Adobe Gothic Std B" panose="020B0800000000000000" pitchFamily="34" charset="-128"/>
                <a:sym typeface="Symbol" panose="05050102010706020507" pitchFamily="18" charset="2"/>
              </a:rPr>
              <a:t>4</a:t>
            </a:r>
            <a:r>
              <a:rPr lang="en-US" altLang="zh-TW" sz="2500" dirty="0">
                <a:solidFill>
                  <a:srgbClr val="0000FF"/>
                </a:solidFill>
                <a:latin typeface="+mj-lt"/>
              </a:rPr>
              <a:t>)</a:t>
            </a:r>
            <a:r>
              <a:rPr lang="zh-TW" altLang="en-US" sz="2500" dirty="0">
                <a:solidFill>
                  <a:srgbClr val="0000FF"/>
                </a:solidFill>
                <a:latin typeface="+mj-lt"/>
              </a:rPr>
              <a:t>瓶</a:t>
            </a:r>
          </a:p>
        </p:txBody>
      </p:sp>
      <p:grpSp>
        <p:nvGrpSpPr>
          <p:cNvPr id="26630" name="组合 31">
            <a:extLst>
              <a:ext uri="{FF2B5EF4-FFF2-40B4-BE49-F238E27FC236}">
                <a16:creationId xmlns:a16="http://schemas.microsoft.com/office/drawing/2014/main" id="{7BE7DA23-F334-478C-8E6D-E8238C4B3952}"/>
              </a:ext>
            </a:extLst>
          </p:cNvPr>
          <p:cNvGrpSpPr>
            <a:grpSpLocks/>
          </p:cNvGrpSpPr>
          <p:nvPr/>
        </p:nvGrpSpPr>
        <p:grpSpPr bwMode="auto">
          <a:xfrm>
            <a:off x="1144588" y="4186238"/>
            <a:ext cx="6672262" cy="892175"/>
            <a:chOff x="1440972" y="2708920"/>
            <a:chExt cx="6731427" cy="893791"/>
          </a:xfrm>
        </p:grpSpPr>
        <p:grpSp>
          <p:nvGrpSpPr>
            <p:cNvPr id="26656" name="组合 1">
              <a:extLst>
                <a:ext uri="{FF2B5EF4-FFF2-40B4-BE49-F238E27FC236}">
                  <a16:creationId xmlns:a16="http://schemas.microsoft.com/office/drawing/2014/main" id="{C5926958-E92E-40D6-9BE8-BD3E7D404E1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40972" y="2708920"/>
              <a:ext cx="6731427" cy="893791"/>
              <a:chOff x="1538323" y="2148315"/>
              <a:chExt cx="7791341" cy="4270604"/>
            </a:xfrm>
          </p:grpSpPr>
          <p:sp>
            <p:nvSpPr>
              <p:cNvPr id="17" name="矩形 38">
                <a:extLst>
                  <a:ext uri="{FF2B5EF4-FFF2-40B4-BE49-F238E27FC236}">
                    <a16:creationId xmlns:a16="http://schemas.microsoft.com/office/drawing/2014/main" id="{8BF78352-430A-4959-901C-65B19FA55A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77161" y="2745513"/>
                <a:ext cx="7352503" cy="3673406"/>
              </a:xfrm>
              <a:prstGeom prst="rect">
                <a:avLst/>
              </a:prstGeom>
              <a:solidFill>
                <a:schemeClr val="bg1"/>
              </a:solidFill>
              <a:ln w="28575" algn="ctr">
                <a:solidFill>
                  <a:srgbClr val="5C76B0"/>
                </a:solidFill>
                <a:round/>
                <a:headEnd/>
                <a:tailEnd/>
              </a:ln>
              <a:effectLst>
                <a:innerShdw blurRad="114300">
                  <a:prstClr val="black"/>
                </a:innerShdw>
              </a:effectLst>
            </p:spPr>
            <p:txBody>
              <a:bodyPr wrap="none" anchor="ctr"/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 eaLnBrk="1" hangingPunct="1">
                  <a:defRPr/>
                </a:pPr>
                <a:endParaRPr lang="zh-CN" altLang="en-US"/>
              </a:p>
            </p:txBody>
          </p:sp>
          <p:pic>
            <p:nvPicPr>
              <p:cNvPr id="26661" name="图片 43">
                <a:extLst>
                  <a:ext uri="{FF2B5EF4-FFF2-40B4-BE49-F238E27FC236}">
                    <a16:creationId xmlns:a16="http://schemas.microsoft.com/office/drawing/2014/main" id="{FD7BC78E-9F59-4C25-9163-9B7A8FA8392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38323" y="2148315"/>
                <a:ext cx="636734" cy="22062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26657" name="文本框 6">
              <a:extLst>
                <a:ext uri="{FF2B5EF4-FFF2-40B4-BE49-F238E27FC236}">
                  <a16:creationId xmlns:a16="http://schemas.microsoft.com/office/drawing/2014/main" id="{58D13AD7-0611-4652-9FD0-EFF9028247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73235" y="2956699"/>
              <a:ext cx="6016582" cy="523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zh-CN" altLang="en-US" sz="2800">
                  <a:solidFill>
                    <a:schemeClr val="tx1"/>
                  </a:solidFill>
                </a:rPr>
                <a:t>現在</a:t>
              </a:r>
              <a:r>
                <a:rPr lang="zh-TW" altLang="en-US" sz="2800">
                  <a:solidFill>
                    <a:schemeClr val="tx1"/>
                  </a:solidFill>
                </a:rPr>
                <a:t>橙汁佔全部飲品的</a:t>
              </a:r>
              <a:r>
                <a:rPr lang="en-US" altLang="zh-TW" sz="2800" u="sng">
                  <a:solidFill>
                    <a:schemeClr val="tx1"/>
                  </a:solidFill>
                </a:rPr>
                <a:t>              </a:t>
              </a:r>
              <a:r>
                <a:rPr lang="en-US" altLang="zh-TW" sz="2800">
                  <a:solidFill>
                    <a:schemeClr val="tx1"/>
                  </a:solidFill>
                </a:rPr>
                <a:t>%</a:t>
              </a:r>
              <a:r>
                <a:rPr lang="zh-TW" altLang="zh-TW" sz="2800">
                  <a:solidFill>
                    <a:schemeClr val="tx1"/>
                  </a:solidFill>
                </a:rPr>
                <a:t>。</a:t>
              </a:r>
            </a:p>
          </p:txBody>
        </p:sp>
      </p:grpSp>
      <p:sp>
        <p:nvSpPr>
          <p:cNvPr id="19" name="文本框 18">
            <a:extLst>
              <a:ext uri="{FF2B5EF4-FFF2-40B4-BE49-F238E27FC236}">
                <a16:creationId xmlns:a16="http://schemas.microsoft.com/office/drawing/2014/main" id="{D3872C1F-4D41-45B1-AC28-45489B3B1F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4525" y="4403725"/>
            <a:ext cx="58737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FF0000"/>
                </a:solidFill>
              </a:rPr>
              <a:t>29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26632" name="文本框 4">
            <a:extLst>
              <a:ext uri="{FF2B5EF4-FFF2-40B4-BE49-F238E27FC236}">
                <a16:creationId xmlns:a16="http://schemas.microsoft.com/office/drawing/2014/main" id="{870D312D-06C7-4B30-8173-38149470A6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2950" y="292100"/>
            <a:ext cx="1704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2016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26633" name="文本框 9">
            <a:extLst>
              <a:ext uri="{FF2B5EF4-FFF2-40B4-BE49-F238E27FC236}">
                <a16:creationId xmlns:a16="http://schemas.microsoft.com/office/drawing/2014/main" id="{09747D7A-4FE2-448D-9E95-DB4C0F4401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500" y="2746375"/>
            <a:ext cx="8074025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46088" indent="-446088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chemeClr val="tx1"/>
                </a:solidFill>
              </a:rPr>
              <a:t>(b) </a:t>
            </a:r>
            <a:r>
              <a:rPr lang="zh-TW" altLang="en-US" sz="2800">
                <a:solidFill>
                  <a:schemeClr val="tx1"/>
                </a:solidFill>
              </a:rPr>
              <a:t>媽媽為確保飲品充足，每種飲品都再買了</a:t>
            </a:r>
            <a:r>
              <a:rPr lang="en-US" altLang="zh-TW" sz="2800">
                <a:solidFill>
                  <a:schemeClr val="tx1"/>
                </a:solidFill>
              </a:rPr>
              <a:t>5</a:t>
            </a:r>
            <a:r>
              <a:rPr lang="zh-TW" altLang="en-US" sz="2800">
                <a:solidFill>
                  <a:schemeClr val="tx1"/>
                </a:solidFill>
              </a:rPr>
              <a:t>瓶，</a:t>
            </a:r>
            <a:endParaRPr lang="en-US" altLang="zh-TW" sz="2800">
              <a:solidFill>
                <a:schemeClr val="tx1"/>
              </a:solidFill>
            </a:endParaRPr>
          </a:p>
          <a:p>
            <a:r>
              <a:rPr lang="en-US" altLang="zh-TW" sz="2800">
                <a:solidFill>
                  <a:schemeClr val="tx1"/>
                </a:solidFill>
              </a:rPr>
              <a:t>     </a:t>
            </a:r>
            <a:r>
              <a:rPr lang="zh-TW" altLang="en-US" sz="2800">
                <a:solidFill>
                  <a:schemeClr val="tx1"/>
                </a:solidFill>
              </a:rPr>
              <a:t>現在橙汁佔全部飲品的百分之幾</a:t>
            </a:r>
            <a:r>
              <a:rPr lang="zh-CN" altLang="en-US" sz="2800">
                <a:solidFill>
                  <a:schemeClr val="tx1"/>
                </a:solidFill>
              </a:rPr>
              <a:t>？</a:t>
            </a:r>
            <a:r>
              <a:rPr lang="en-US" altLang="zh-TW" sz="2800">
                <a:solidFill>
                  <a:schemeClr val="tx1"/>
                </a:solidFill>
              </a:rPr>
              <a:t> (</a:t>
            </a:r>
            <a:r>
              <a:rPr lang="zh-TW" altLang="zh-TW" sz="2800">
                <a:solidFill>
                  <a:schemeClr val="tx1"/>
                </a:solidFill>
              </a:rPr>
              <a:t>只須寫出答案</a:t>
            </a:r>
            <a:r>
              <a:rPr lang="en-US" altLang="zh-TW" sz="2800">
                <a:solidFill>
                  <a:schemeClr val="tx1"/>
                </a:solidFill>
              </a:rPr>
              <a:t>)</a:t>
            </a:r>
            <a:endParaRPr lang="zh-TW" altLang="en-US" sz="2800">
              <a:solidFill>
                <a:schemeClr val="tx1"/>
              </a:solidFill>
            </a:endParaRPr>
          </a:p>
        </p:txBody>
      </p:sp>
      <p:cxnSp>
        <p:nvCxnSpPr>
          <p:cNvPr id="23" name="直接连接符 5">
            <a:extLst>
              <a:ext uri="{FF2B5EF4-FFF2-40B4-BE49-F238E27FC236}">
                <a16:creationId xmlns:a16="http://schemas.microsoft.com/office/drawing/2014/main" id="{4D103165-4E6B-4C3C-87D9-F24C3D338977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984750" y="3228975"/>
            <a:ext cx="3455988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53ACDF3A-2459-4FE5-BBA6-CB1E6A96F6BC}"/>
              </a:ext>
            </a:extLst>
          </p:cNvPr>
          <p:cNvSpPr/>
          <p:nvPr/>
        </p:nvSpPr>
        <p:spPr>
          <a:xfrm>
            <a:off x="461963" y="982663"/>
            <a:ext cx="6372225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58775" indent="-358775" eaLnBrk="1" hangingPunct="1">
              <a:spcAft>
                <a:spcPts val="120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3.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以下是</a:t>
            </a:r>
            <a:r>
              <a:rPr lang="zh-TW" altLang="en-US" sz="2800" u="sng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少麟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為生日會準備的飲品。</a:t>
            </a:r>
          </a:p>
        </p:txBody>
      </p:sp>
      <p:graphicFrame>
        <p:nvGraphicFramePr>
          <p:cNvPr id="38" name="表格 4">
            <a:extLst>
              <a:ext uri="{FF2B5EF4-FFF2-40B4-BE49-F238E27FC236}">
                <a16:creationId xmlns:a16="http://schemas.microsoft.com/office/drawing/2014/main" id="{DF2D3E2D-42B5-439B-B741-09907D9347EF}"/>
              </a:ext>
            </a:extLst>
          </p:cNvPr>
          <p:cNvGraphicFramePr>
            <a:graphicFrameLocks noGrp="1"/>
          </p:cNvGraphicFramePr>
          <p:nvPr/>
        </p:nvGraphicFramePr>
        <p:xfrm>
          <a:off x="1416050" y="1695450"/>
          <a:ext cx="5927726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08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37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77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77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77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飲品種類</a:t>
                      </a:r>
                      <a:endParaRPr lang="zh-HK" alt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17" marR="91417" marT="45704" marB="4570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B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牛奶</a:t>
                      </a:r>
                      <a:endParaRPr lang="zh-HK" alt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17" marR="91417" marT="45704" marB="4570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B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橙汁</a:t>
                      </a:r>
                      <a:endParaRPr lang="zh-HK" alt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17" marR="91417" marT="45704" marB="4570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B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豆奶</a:t>
                      </a:r>
                      <a:endParaRPr lang="zh-HK" alt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17" marR="91417" marT="45704" marB="4570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B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汽水</a:t>
                      </a:r>
                      <a:endParaRPr lang="zh-HK" alt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17" marR="91417" marT="45704" marB="4570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B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數量</a:t>
                      </a: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瓶</a:t>
                      </a: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HK" alt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17" marR="91417" marT="45704" marB="4570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B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HK" altLang="zh-HK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19</a:t>
                      </a:r>
                      <a:endParaRPr lang="zh-HK" alt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17" marR="91417" marT="45704" marB="4570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HK" altLang="zh-HK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24</a:t>
                      </a:r>
                      <a:endParaRPr lang="zh-HK" alt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17" marR="91417" marT="45704" marB="4570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HK" altLang="zh-HK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16</a:t>
                      </a:r>
                      <a:endParaRPr lang="zh-HK" alt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17" marR="91417" marT="45704" marB="4570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HK" altLang="zh-HK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21</a:t>
                      </a:r>
                      <a:endParaRPr lang="zh-HK" alt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17" marR="91417" marT="45704" marB="4570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13" grpId="0"/>
      <p:bldP spid="13" grpId="1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WordArt 4">
            <a:extLst>
              <a:ext uri="{FF2B5EF4-FFF2-40B4-BE49-F238E27FC236}">
                <a16:creationId xmlns:a16="http://schemas.microsoft.com/office/drawing/2014/main" id="{33D4D3B0-C281-47EB-80F1-898D8B3E1DC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819400" y="2743200"/>
            <a:ext cx="36576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9600" kern="10"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  <a:latin typeface="標楷體" panose="03000509000000000000" pitchFamily="65" charset="-120"/>
              </a:rPr>
              <a:t>全特訓完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7714</TotalTime>
  <Words>600</Words>
  <Application>Microsoft Office PowerPoint</Application>
  <PresentationFormat>如螢幕大小 (4:3)</PresentationFormat>
  <Paragraphs>106</Paragraphs>
  <Slides>8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5</vt:i4>
      </vt:variant>
      <vt:variant>
        <vt:lpstr>投影片標題</vt:lpstr>
      </vt:variant>
      <vt:variant>
        <vt:i4>8</vt:i4>
      </vt:variant>
    </vt:vector>
  </HeadingPairs>
  <TitlesOfParts>
    <vt:vector size="21" baseType="lpstr">
      <vt:lpstr>Adobe Gothic Std B</vt:lpstr>
      <vt:lpstr>DFKai-SB</vt:lpstr>
      <vt:lpstr>DFKai-SB</vt:lpstr>
      <vt:lpstr>Arial</vt:lpstr>
      <vt:lpstr>Calibri</vt:lpstr>
      <vt:lpstr>Calibri Light</vt:lpstr>
      <vt:lpstr>Symbol</vt:lpstr>
      <vt:lpstr>Times New Roman</vt:lpstr>
      <vt:lpstr>1_預設簡報設計</vt:lpstr>
      <vt:lpstr>自定义设计方案</vt:lpstr>
      <vt:lpstr>2_預設簡報設計</vt:lpstr>
      <vt:lpstr>預設簡報設計</vt:lpstr>
      <vt:lpstr>3_預設簡報設計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ju dong</dc:creator>
  <cp:lastModifiedBy>Nancy Zhang</cp:lastModifiedBy>
  <cp:revision>1200</cp:revision>
  <dcterms:modified xsi:type="dcterms:W3CDTF">2024-04-11T07:53:41Z</dcterms:modified>
</cp:coreProperties>
</file>