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9" r:id="rId2"/>
    <p:sldMasterId id="2147483650" r:id="rId3"/>
    <p:sldMasterId id="2147483653" r:id="rId4"/>
    <p:sldMasterId id="2147483654" r:id="rId5"/>
  </p:sldMasterIdLst>
  <p:notesMasterIdLst>
    <p:notesMasterId r:id="rId16"/>
  </p:notesMasterIdLst>
  <p:handoutMasterIdLst>
    <p:handoutMasterId r:id="rId17"/>
  </p:handoutMasterIdLst>
  <p:sldIdLst>
    <p:sldId id="325" r:id="rId6"/>
    <p:sldId id="353" r:id="rId7"/>
    <p:sldId id="354" r:id="rId8"/>
    <p:sldId id="330" r:id="rId9"/>
    <p:sldId id="349" r:id="rId10"/>
    <p:sldId id="348" r:id="rId11"/>
    <p:sldId id="350" r:id="rId12"/>
    <p:sldId id="351" r:id="rId13"/>
    <p:sldId id="355" r:id="rId14"/>
    <p:sldId id="339" r:id="rId15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Wong" initials="" lastIdx="1" clrIdx="0"/>
  <p:cmAuthor id="2" name="Sundy Sum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65B9BF"/>
    <a:srgbClr val="FFCCCC"/>
    <a:srgbClr val="D6ECEE"/>
    <a:srgbClr val="000000"/>
    <a:srgbClr val="6598FF"/>
    <a:srgbClr val="003399"/>
    <a:srgbClr val="FF66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2602" autoAdjust="0"/>
  </p:normalViewPr>
  <p:slideViewPr>
    <p:cSldViewPr>
      <p:cViewPr varScale="1">
        <p:scale>
          <a:sx n="73" d="100"/>
          <a:sy n="73" d="100"/>
        </p:scale>
        <p:origin x="390" y="72"/>
      </p:cViewPr>
      <p:guideLst>
        <p:guide orient="horz" pos="1344"/>
        <p:guide orient="horz" pos="1888"/>
        <p:guide orient="horz" pos="2523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5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24189224-FB00-4AFE-A842-37772B74DC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0B01AA7-2447-429E-8E46-858E95966C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AEC0048-C82F-4678-AE9F-A237D05B270D}" type="datetimeFigureOut">
              <a:rPr lang="zh-CN" altLang="en-US"/>
              <a:pPr>
                <a:defRPr/>
              </a:pPr>
              <a:t>2024/4/11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C32D717-AE35-4967-9D65-7B5B403D81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B7A69E7-999F-4FD9-A7C5-47647AF6B0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D3E49E7-BDE4-43E3-9314-5D0D213A254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EDA3208-93F7-4713-966C-255E0D5B73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A6674BF-A9D2-4C93-9BEF-69CC810C4B1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32ADEDD7-8D04-44A5-8F3F-5F968EEA6B33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2027F9E3-EA9A-486A-8886-FF4262C032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2FA7C118-05A2-4117-9470-4E4380669E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53E86B8-9E3C-4842-B554-C63A623FAE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9734A8D-D5E1-4BF3-ADAF-AEAA24FED4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7590D97A-CACF-46DE-ABE8-247800C67A2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DE2594D-5D90-422C-9D19-4F0380DD6F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53F2686-5762-44E3-A82F-E71F4A0D17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1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8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32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0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1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85532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82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03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619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45890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6011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656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40316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767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9377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5673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418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2530682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186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736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1896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0022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60426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462061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8392019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36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412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401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395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871930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809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227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9831" y="126876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07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646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49528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1968" y="1700808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2245388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2632577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145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95288" y="62068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013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5FFDDA2-7CF9-4952-92C3-D68C84CFDD1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4E737-A23B-4199-965E-3630DBFCD7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225266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1D8879A-ECA9-421D-9A1E-94983DF5D5C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E1DAE-CB8A-48F3-93E7-E9F709EE64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40393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2D9337-180E-437E-A214-BA6E11E1044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CA657-221A-4F6B-9492-53F2B9FFD4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876502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5407E0A-06A1-4F49-B64E-EB93DFC1C2F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E4860-7EDF-46E6-8E4F-4A9F68F024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787541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382EF1-A0B1-4A0E-8732-9865F126103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11FF7-EB16-4DDB-B408-DE6F3DB9D4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0358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003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1B2902E5-9078-4978-BE08-6B6591AD48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2B5FA-8574-4D5D-8E43-D9DEA18553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696010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B9858379-00E2-4948-BBE9-BDDA081C91A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A316C-9218-438F-BAB0-7FE5607BC1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390724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F024BB0-FF40-4690-BCE3-F4D17F829E5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21353-4363-4EC8-A2D1-9F37574657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75122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2627F2E-38A1-415D-9EB3-30319A79A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0C09A-B60B-4BAF-BC3F-A838E62F58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13929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BF56D9A-3DC6-4F03-8999-E5B4E304A8D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A2DEE-0DB3-47E6-AD19-E57D94D976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19706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01EF1DE-4FC6-47F2-9D2B-F8DD1580A9F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76DB5-643E-4ACF-938C-E18D603E29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032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23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041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13357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31774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D9B158D8-3A2B-4FCC-A547-B55D49C8294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4318000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F2F4B31-B133-4EFC-BB71-2E5AB466526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5C6F7393-9E10-4D8A-9131-2E0968D603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D7B9BA7-6D9B-4EE7-BCBE-75FA2B8F29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35751474-6268-4BC1-BE2C-994376135B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8182D58-F731-4956-84A6-EC6E693355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FC57140C-CFED-44CB-A5C3-D955B7DC2AF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5400526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7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平面圖形</a:t>
            </a:r>
            <a:r>
              <a:rPr kumimoji="1" lang="zh-CN" altLang="en-US" sz="3200" b="1" kern="12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  <a:cs typeface="+mn-cs"/>
              </a:rPr>
              <a:t>和立體圖形</a:t>
            </a:r>
            <a:endParaRPr kumimoji="1" lang="en-US" altLang="zh-TW" sz="3200" b="1" kern="1200" dirty="0">
              <a:solidFill>
                <a:schemeClr val="tx1"/>
              </a:solidFill>
              <a:latin typeface="+mj-lt"/>
              <a:ea typeface="DFKai-SB" panose="03000509000000000000" pitchFamily="65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85FF9AF-04AD-4697-B6CF-B1F95C52C3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DE790519-62E7-41AC-8A66-112DF9339C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A0C6A86-D6FE-4088-BA82-D56F41E741E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EFE1A08-5BA0-4633-B402-01026A0CA6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CF2EB09B-76A5-44FE-BF59-A54E95C2EF6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5544542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7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平面圖形</a:t>
            </a:r>
            <a:r>
              <a:rPr kumimoji="1" lang="zh-CN" altLang="en-US" sz="3200" b="1" kern="12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  <a:cs typeface="+mn-cs"/>
              </a:rPr>
              <a:t>和立體圖形</a:t>
            </a:r>
            <a:endParaRPr kumimoji="1" lang="en-US" altLang="zh-TW" sz="3200" b="1" kern="1200" dirty="0">
              <a:solidFill>
                <a:schemeClr val="tx1"/>
              </a:solidFill>
              <a:latin typeface="+mj-lt"/>
              <a:ea typeface="DFKai-SB" panose="03000509000000000000" pitchFamily="65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73D41171-1A9C-4D37-BB2C-ED46CB41567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FDB32F9-B856-4F75-AD45-3C2CCC57875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E53F1D5-B90E-4A6A-8137-49C3E78523E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9A64AAF0-778F-4BEE-85F1-D17CC1CE53A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5400526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7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平面圖形</a:t>
            </a:r>
            <a:r>
              <a:rPr kumimoji="1" lang="zh-CN" altLang="en-US" sz="3200" b="1" kern="12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  <a:cs typeface="+mn-cs"/>
              </a:rPr>
              <a:t>和立體圖形</a:t>
            </a:r>
            <a:endParaRPr kumimoji="1" lang="en-US" altLang="zh-TW" sz="3200" b="1" kern="1200" dirty="0">
              <a:solidFill>
                <a:schemeClr val="tx1"/>
              </a:solidFill>
              <a:latin typeface="+mj-lt"/>
              <a:ea typeface="DFKai-SB" panose="03000509000000000000" pitchFamily="65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0A2D03C4-745D-4F88-8309-F2735FBC7DB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8464976-B4A2-4BE1-9775-FA121B8B02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7A73B4C1-E04E-476A-9E48-1F96636C0A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BC3CB1D-4C5C-4433-AB08-1717125659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B5A27613-DDD4-48D1-AAA4-6310160902C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5904582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7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平面圖形</a:t>
            </a:r>
            <a:r>
              <a:rPr kumimoji="1" lang="zh-CN" altLang="en-US" sz="3200" b="1" kern="12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  <a:cs typeface="+mn-cs"/>
              </a:rPr>
              <a:t>和立體圖形</a:t>
            </a:r>
            <a:endParaRPr kumimoji="1" lang="en-US" altLang="zh-TW" sz="3200" b="1" kern="1200" dirty="0">
              <a:solidFill>
                <a:schemeClr val="tx1"/>
              </a:solidFill>
              <a:latin typeface="+mj-lt"/>
              <a:ea typeface="DFKai-SB" panose="03000509000000000000" pitchFamily="65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SimSun" panose="02010600030101010101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SimSun" panose="02010600030101010101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SimSun" panose="02010600030101010101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SimSun" panose="02010600030101010101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SimSun" panose="02010600030101010101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" Target="slide3.xml"/><Relationship Id="rId7" Type="http://schemas.openxmlformats.org/officeDocument/2006/relationships/slide" Target="slide2.xml"/><Relationship Id="rId12" Type="http://schemas.openxmlformats.org/officeDocument/2006/relationships/slide" Target="slide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slide" Target="slide8.xml"/><Relationship Id="rId5" Type="http://schemas.openxmlformats.org/officeDocument/2006/relationships/slide" Target="slide5.xml"/><Relationship Id="rId10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4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A1E10C59-5871-46DD-8B77-D5FC13B360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089A931D-1A14-467C-8A63-B30D7A12011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4075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2C155E34-9313-4A3B-BEEC-8320D90A988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151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pic>
        <p:nvPicPr>
          <p:cNvPr id="8197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D3F26E0-CA87-4EE7-9BFC-5217C6705BB4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A1E95608-EF99-438B-9330-DB70BB976093}"/>
              </a:ext>
            </a:extLst>
          </p:cNvPr>
          <p:cNvSpPr txBox="1">
            <a:spLocks noChangeArrowheads="1"/>
          </p:cNvSpPr>
          <p:nvPr/>
        </p:nvSpPr>
        <p:spPr>
          <a:xfrm>
            <a:off x="2267744" y="801688"/>
            <a:ext cx="5677792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7. 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平面圖形</a:t>
            </a:r>
            <a:r>
              <a:rPr lang="zh-CN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和立體圖形</a:t>
            </a: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199" name="图片 2">
            <a:hlinkClick r:id="rId7" action="ppaction://hlinksldjump"/>
            <a:extLst>
              <a:ext uri="{FF2B5EF4-FFF2-40B4-BE49-F238E27FC236}">
                <a16:creationId xmlns:a16="http://schemas.microsoft.com/office/drawing/2014/main" id="{DA60A732-B383-4067-A827-586157C0CA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 descr="icon">
            <a:hlinkClick r:id="rId9" action="ppaction://hlinksldjump"/>
            <a:extLst>
              <a:ext uri="{FF2B5EF4-FFF2-40B4-BE49-F238E27FC236}">
                <a16:creationId xmlns:a16="http://schemas.microsoft.com/office/drawing/2014/main" id="{4E902E0A-3D1F-42DD-91E5-EE8AD8307CD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4663" y="2770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11" name="Oval 7" descr="icon">
            <a:hlinkClick r:id="rId10" action="ppaction://hlinksldjump"/>
            <a:extLst>
              <a:ext uri="{FF2B5EF4-FFF2-40B4-BE49-F238E27FC236}">
                <a16:creationId xmlns:a16="http://schemas.microsoft.com/office/drawing/2014/main" id="{84A5DE23-86A6-4A2C-86A3-EAA855A43E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4460" y="275907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12" name="Oval 7" descr="icon">
            <a:hlinkClick r:id="rId11" action="ppaction://hlinksldjump"/>
            <a:extLst>
              <a:ext uri="{FF2B5EF4-FFF2-40B4-BE49-F238E27FC236}">
                <a16:creationId xmlns:a16="http://schemas.microsoft.com/office/drawing/2014/main" id="{712C9FA2-601C-4AF5-8EE3-892B2DF7AC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30694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  <p:sp>
        <p:nvSpPr>
          <p:cNvPr id="13" name="Oval 7" descr="icon">
            <a:hlinkClick r:id="rId12" action="ppaction://hlinksldjump"/>
            <a:extLst>
              <a:ext uri="{FF2B5EF4-FFF2-40B4-BE49-F238E27FC236}">
                <a16:creationId xmlns:a16="http://schemas.microsoft.com/office/drawing/2014/main" id="{F1FA7847-2F50-47E7-A9B3-C57C6102C33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27656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4">
            <a:extLst>
              <a:ext uri="{FF2B5EF4-FFF2-40B4-BE49-F238E27FC236}">
                <a16:creationId xmlns:a16="http://schemas.microsoft.com/office/drawing/2014/main" id="{659C2E32-13CF-4165-B8CD-18FB3285926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">
            <a:extLst>
              <a:ext uri="{FF2B5EF4-FFF2-40B4-BE49-F238E27FC236}">
                <a16:creationId xmlns:a16="http://schemas.microsoft.com/office/drawing/2014/main" id="{1EB09A65-31C0-4326-8B1A-727AC7356029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4652963"/>
            <a:ext cx="5902325" cy="1439862"/>
            <a:chOff x="414338" y="4221088"/>
            <a:chExt cx="5901415" cy="1440452"/>
          </a:xfrm>
        </p:grpSpPr>
        <p:sp>
          <p:nvSpPr>
            <p:cNvPr id="10305" name="圆角矩形 8">
              <a:extLst>
                <a:ext uri="{FF2B5EF4-FFF2-40B4-BE49-F238E27FC236}">
                  <a16:creationId xmlns:a16="http://schemas.microsoft.com/office/drawing/2014/main" id="{5BFE6718-76B0-4415-B01E-98EC543AE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1426" y="4221088"/>
              <a:ext cx="5074327" cy="1440452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pic>
          <p:nvPicPr>
            <p:cNvPr id="10306" name="图片 7">
              <a:extLst>
                <a:ext uri="{FF2B5EF4-FFF2-40B4-BE49-F238E27FC236}">
                  <a16:creationId xmlns:a16="http://schemas.microsoft.com/office/drawing/2014/main" id="{449B6A33-1687-4364-852E-E3164CA7B3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76" t="3622" r="9224"/>
            <a:stretch>
              <a:fillRect/>
            </a:stretch>
          </p:blipFill>
          <p:spPr bwMode="auto">
            <a:xfrm>
              <a:off x="414338" y="4265538"/>
              <a:ext cx="1008063" cy="1222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矩形 6">
            <a:extLst>
              <a:ext uri="{FF2B5EF4-FFF2-40B4-BE49-F238E27FC236}">
                <a16:creationId xmlns:a16="http://schemas.microsoft.com/office/drawing/2014/main" id="{0633356A-85DF-42F5-BC70-9964D0C5A2FD}"/>
              </a:ext>
            </a:extLst>
          </p:cNvPr>
          <p:cNvSpPr/>
          <p:nvPr/>
        </p:nvSpPr>
        <p:spPr>
          <a:xfrm>
            <a:off x="523875" y="1495425"/>
            <a:ext cx="8170863" cy="286385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右圖長方形內有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個大小相同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的圓，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長方形的長是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14cm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，闊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24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是多少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24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A. 		             B.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endParaRPr lang="zh-CN" altLang="zh-CN" sz="2800" kern="100" dirty="0">
              <a:latin typeface="+mn-lt"/>
              <a:ea typeface="DFKai-SB" panose="03000509000000000000" pitchFamily="65" charset="-120"/>
            </a:endParaRPr>
          </a:p>
        </p:txBody>
      </p:sp>
      <p:pic>
        <p:nvPicPr>
          <p:cNvPr id="10244" name="图片 23">
            <a:extLst>
              <a:ext uri="{FF2B5EF4-FFF2-40B4-BE49-F238E27FC236}">
                <a16:creationId xmlns:a16="http://schemas.microsoft.com/office/drawing/2014/main" id="{8B9BB1CB-39E2-4CE2-9387-EDC6803CE0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75" y="3738563"/>
            <a:ext cx="720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图片 14">
            <a:extLst>
              <a:ext uri="{FF2B5EF4-FFF2-40B4-BE49-F238E27FC236}">
                <a16:creationId xmlns:a16="http://schemas.microsoft.com/office/drawing/2014/main" id="{5A1F7788-A01A-4F73-AE92-C1CDEEF9FD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8" y="1041400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525AA4D0-8BF7-4E53-8944-1E518EB0B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4625" y="3843338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0247" name="文本框 9">
            <a:extLst>
              <a:ext uri="{FF2B5EF4-FFF2-40B4-BE49-F238E27FC236}">
                <a16:creationId xmlns:a16="http://schemas.microsoft.com/office/drawing/2014/main" id="{A51C1D62-2308-4A71-8C15-7E978B3EF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311150"/>
            <a:ext cx="157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2020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10248" name="图片 3">
            <a:extLst>
              <a:ext uri="{FF2B5EF4-FFF2-40B4-BE49-F238E27FC236}">
                <a16:creationId xmlns:a16="http://schemas.microsoft.com/office/drawing/2014/main" id="{CB89EA9A-1CFA-4498-92FD-1E9D537C3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788" y="1628775"/>
            <a:ext cx="25908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F2203AAD-D683-41AE-8A66-86052839AE9D}"/>
              </a:ext>
            </a:extLst>
          </p:cNvPr>
          <p:cNvSpPr txBox="1"/>
          <p:nvPr/>
        </p:nvSpPr>
        <p:spPr>
          <a:xfrm>
            <a:off x="1633538" y="4816475"/>
            <a:ext cx="451167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 </a:t>
            </a:r>
            <a:r>
              <a:rPr lang="zh-TW" altLang="en-US" sz="2400" dirty="0">
                <a:solidFill>
                  <a:schemeClr val="tx1"/>
                </a:solidFill>
                <a:latin typeface="+mn-lt"/>
              </a:rPr>
              <a:t>圓的直徑是：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346177B6-A9D9-4C66-A3EE-03B5D009F891}"/>
              </a:ext>
            </a:extLst>
          </p:cNvPr>
          <p:cNvSpPr txBox="1"/>
          <p:nvPr/>
        </p:nvSpPr>
        <p:spPr>
          <a:xfrm>
            <a:off x="1619250" y="5472113"/>
            <a:ext cx="21383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 闊</a:t>
            </a:r>
            <a:r>
              <a:rPr lang="zh-TW" altLang="en-US" sz="2400" dirty="0">
                <a:solidFill>
                  <a:schemeClr val="tx1"/>
                </a:solidFill>
              </a:rPr>
              <a:t>是</a:t>
            </a:r>
            <a:r>
              <a:rPr lang="zh-TW" altLang="en-US" sz="2400" dirty="0">
                <a:solidFill>
                  <a:schemeClr val="tx1"/>
                </a:solidFill>
                <a:latin typeface="+mn-lt"/>
              </a:rPr>
              <a:t>：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0251" name="组合 4">
            <a:extLst>
              <a:ext uri="{FF2B5EF4-FFF2-40B4-BE49-F238E27FC236}">
                <a16:creationId xmlns:a16="http://schemas.microsoft.com/office/drawing/2014/main" id="{FAE21B58-5F66-4689-8175-87E985771DC9}"/>
              </a:ext>
            </a:extLst>
          </p:cNvPr>
          <p:cNvGrpSpPr>
            <a:grpSpLocks/>
          </p:cNvGrpSpPr>
          <p:nvPr/>
        </p:nvGrpSpPr>
        <p:grpSpPr bwMode="auto">
          <a:xfrm>
            <a:off x="1031875" y="2855913"/>
            <a:ext cx="1447800" cy="896937"/>
            <a:chOff x="2433512" y="3006075"/>
            <a:chExt cx="1448258" cy="896937"/>
          </a:xfrm>
        </p:grpSpPr>
        <p:grpSp>
          <p:nvGrpSpPr>
            <p:cNvPr id="10299" name="组合 20">
              <a:extLst>
                <a:ext uri="{FF2B5EF4-FFF2-40B4-BE49-F238E27FC236}">
                  <a16:creationId xmlns:a16="http://schemas.microsoft.com/office/drawing/2014/main" id="{0D463BB8-4640-47DB-A10B-94D2579C42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3512" y="3006075"/>
              <a:ext cx="800100" cy="896937"/>
              <a:chOff x="1001713" y="4894422"/>
              <a:chExt cx="798946" cy="896441"/>
            </a:xfrm>
          </p:grpSpPr>
          <p:sp>
            <p:nvSpPr>
              <p:cNvPr id="59" name="文本框 58">
                <a:extLst>
                  <a:ext uri="{FF2B5EF4-FFF2-40B4-BE49-F238E27FC236}">
                    <a16:creationId xmlns:a16="http://schemas.microsoft.com/office/drawing/2014/main" id="{72881990-0B1D-4459-A90C-C3FA5A59CC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1713" y="5099096"/>
                <a:ext cx="504256" cy="5235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  <a:latin typeface="+mn-lt"/>
                  </a:rPr>
                  <a:t>1</a:t>
                </a:r>
                <a:endParaRPr lang="zh-CN" alt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60" name="文本框 59">
                <a:extLst>
                  <a:ext uri="{FF2B5EF4-FFF2-40B4-BE49-F238E27FC236}">
                    <a16:creationId xmlns:a16="http://schemas.microsoft.com/office/drawing/2014/main" id="{F26D8731-AD9B-466A-9716-540E7CF55E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655" y="4894422"/>
                <a:ext cx="504256" cy="5235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</a:rPr>
                  <a:t>2</a:t>
                </a:r>
                <a:endParaRPr lang="zh-CN" alt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61" name="文本框 60">
                <a:extLst>
                  <a:ext uri="{FF2B5EF4-FFF2-40B4-BE49-F238E27FC236}">
                    <a16:creationId xmlns:a16="http://schemas.microsoft.com/office/drawing/2014/main" id="{C726A911-E1F6-462D-BC3C-CEEF065431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5070" y="5267278"/>
                <a:ext cx="504256" cy="5235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</a:rPr>
                  <a:t>5</a:t>
                </a:r>
                <a:endParaRPr lang="zh-CN" alt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  <p:cxnSp>
            <p:nvCxnSpPr>
              <p:cNvPr id="10304" name="直接连接符 26">
                <a:extLst>
                  <a:ext uri="{FF2B5EF4-FFF2-40B4-BE49-F238E27FC236}">
                    <a16:creationId xmlns:a16="http://schemas.microsoft.com/office/drawing/2014/main" id="{94CA60E6-9FD6-4CC4-8D62-DB3449B2ED2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292484" y="5344383"/>
                <a:ext cx="395077" cy="0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63" name="文本框 62">
              <a:extLst>
                <a:ext uri="{FF2B5EF4-FFF2-40B4-BE49-F238E27FC236}">
                  <a16:creationId xmlns:a16="http://schemas.microsoft.com/office/drawing/2014/main" id="{A7EE2837-5A45-4FF4-A309-AD2D3A27BA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8885" y="3179112"/>
              <a:ext cx="782885" cy="52387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  <a:latin typeface="+mn-lt"/>
                </a:rPr>
                <a:t>cm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10252" name="组合 63">
            <a:extLst>
              <a:ext uri="{FF2B5EF4-FFF2-40B4-BE49-F238E27FC236}">
                <a16:creationId xmlns:a16="http://schemas.microsoft.com/office/drawing/2014/main" id="{E86574A7-16AB-448E-9DDE-0F7881E7D0CA}"/>
              </a:ext>
            </a:extLst>
          </p:cNvPr>
          <p:cNvGrpSpPr>
            <a:grpSpLocks/>
          </p:cNvGrpSpPr>
          <p:nvPr/>
        </p:nvGrpSpPr>
        <p:grpSpPr bwMode="auto">
          <a:xfrm>
            <a:off x="4105275" y="2867025"/>
            <a:ext cx="1471613" cy="896938"/>
            <a:chOff x="2409618" y="3006075"/>
            <a:chExt cx="1472152" cy="896937"/>
          </a:xfrm>
        </p:grpSpPr>
        <p:grpSp>
          <p:nvGrpSpPr>
            <p:cNvPr id="10293" name="组合 20">
              <a:extLst>
                <a:ext uri="{FF2B5EF4-FFF2-40B4-BE49-F238E27FC236}">
                  <a16:creationId xmlns:a16="http://schemas.microsoft.com/office/drawing/2014/main" id="{ACE4780F-168D-4E0F-81AC-CB49032DA5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9618" y="3006075"/>
              <a:ext cx="823993" cy="896937"/>
              <a:chOff x="977854" y="4894422"/>
              <a:chExt cx="822805" cy="896441"/>
            </a:xfrm>
          </p:grpSpPr>
          <p:sp>
            <p:nvSpPr>
              <p:cNvPr id="67" name="文本框 66">
                <a:extLst>
                  <a:ext uri="{FF2B5EF4-FFF2-40B4-BE49-F238E27FC236}">
                    <a16:creationId xmlns:a16="http://schemas.microsoft.com/office/drawing/2014/main" id="{3D3E45B0-BEBA-492D-9CE2-F620D399AE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7854" y="5099097"/>
                <a:ext cx="504282" cy="5235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  <a:latin typeface="+mn-lt"/>
                  </a:rPr>
                  <a:t>2</a:t>
                </a:r>
                <a:endParaRPr lang="zh-CN" alt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68" name="文本框 67">
                <a:extLst>
                  <a:ext uri="{FF2B5EF4-FFF2-40B4-BE49-F238E27FC236}">
                    <a16:creationId xmlns:a16="http://schemas.microsoft.com/office/drawing/2014/main" id="{2A8E8BA7-CD9B-4344-900E-BC959D7801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599" y="4894422"/>
                <a:ext cx="504282" cy="5235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</a:rPr>
                  <a:t>4</a:t>
                </a:r>
                <a:endParaRPr lang="zh-CN" alt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69" name="文本框 68">
                <a:extLst>
                  <a:ext uri="{FF2B5EF4-FFF2-40B4-BE49-F238E27FC236}">
                    <a16:creationId xmlns:a16="http://schemas.microsoft.com/office/drawing/2014/main" id="{BD696934-C969-46B6-8221-CB753072F7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5012" y="5267278"/>
                <a:ext cx="504282" cy="5235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</a:rPr>
                  <a:t>5</a:t>
                </a:r>
                <a:endParaRPr lang="zh-CN" alt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  <p:cxnSp>
            <p:nvCxnSpPr>
              <p:cNvPr id="10298" name="直接连接符 26">
                <a:extLst>
                  <a:ext uri="{FF2B5EF4-FFF2-40B4-BE49-F238E27FC236}">
                    <a16:creationId xmlns:a16="http://schemas.microsoft.com/office/drawing/2014/main" id="{B8E689BB-B97A-43F9-9772-4037902C4F6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292484" y="5344383"/>
                <a:ext cx="395077" cy="0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66" name="文本框 65">
              <a:extLst>
                <a:ext uri="{FF2B5EF4-FFF2-40B4-BE49-F238E27FC236}">
                  <a16:creationId xmlns:a16="http://schemas.microsoft.com/office/drawing/2014/main" id="{F1941165-07F2-43C9-9AE8-97A1A86904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8845" y="3179113"/>
              <a:ext cx="782925" cy="52387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  <a:latin typeface="+mn-lt"/>
                </a:rPr>
                <a:t>cm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10253" name="组合 70">
            <a:extLst>
              <a:ext uri="{FF2B5EF4-FFF2-40B4-BE49-F238E27FC236}">
                <a16:creationId xmlns:a16="http://schemas.microsoft.com/office/drawing/2014/main" id="{9C94E932-42FA-450F-9FA3-BB4B50B02BE6}"/>
              </a:ext>
            </a:extLst>
          </p:cNvPr>
          <p:cNvGrpSpPr>
            <a:grpSpLocks/>
          </p:cNvGrpSpPr>
          <p:nvPr/>
        </p:nvGrpSpPr>
        <p:grpSpPr bwMode="auto">
          <a:xfrm>
            <a:off x="4100513" y="3611563"/>
            <a:ext cx="1501775" cy="896937"/>
            <a:chOff x="2378781" y="3006075"/>
            <a:chExt cx="1502989" cy="896937"/>
          </a:xfrm>
        </p:grpSpPr>
        <p:grpSp>
          <p:nvGrpSpPr>
            <p:cNvPr id="10287" name="组合 20">
              <a:extLst>
                <a:ext uri="{FF2B5EF4-FFF2-40B4-BE49-F238E27FC236}">
                  <a16:creationId xmlns:a16="http://schemas.microsoft.com/office/drawing/2014/main" id="{E3BC39BE-CA0B-4EE3-9364-C35B0EB30E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8781" y="3006075"/>
              <a:ext cx="854831" cy="896937"/>
              <a:chOff x="947061" y="4894422"/>
              <a:chExt cx="853598" cy="896441"/>
            </a:xfrm>
          </p:grpSpPr>
          <p:sp>
            <p:nvSpPr>
              <p:cNvPr id="74" name="文本框 73">
                <a:extLst>
                  <a:ext uri="{FF2B5EF4-FFF2-40B4-BE49-F238E27FC236}">
                    <a16:creationId xmlns:a16="http://schemas.microsoft.com/office/drawing/2014/main" id="{56ED0900-A181-4720-9137-5475CF1E38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47061" y="5099096"/>
                <a:ext cx="504504" cy="5235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  <a:latin typeface="+mn-lt"/>
                  </a:rPr>
                  <a:t>5</a:t>
                </a:r>
                <a:endParaRPr lang="zh-CN" alt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75" name="文本框 74">
                <a:extLst>
                  <a:ext uri="{FF2B5EF4-FFF2-40B4-BE49-F238E27FC236}">
                    <a16:creationId xmlns:a16="http://schemas.microsoft.com/office/drawing/2014/main" id="{D2B91CF8-B685-4341-925D-BBA1C30C4C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089" y="4894422"/>
                <a:ext cx="504504" cy="5235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</a:rPr>
                  <a:t>3</a:t>
                </a:r>
                <a:endParaRPr lang="zh-CN" alt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76" name="文本框 75">
                <a:extLst>
                  <a:ext uri="{FF2B5EF4-FFF2-40B4-BE49-F238E27FC236}">
                    <a16:creationId xmlns:a16="http://schemas.microsoft.com/office/drawing/2014/main" id="{32780101-520E-48ED-AB0D-2E9904F506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4502" y="5267278"/>
                <a:ext cx="504504" cy="5235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</a:rPr>
                  <a:t>5</a:t>
                </a:r>
                <a:endParaRPr lang="zh-CN" alt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  <p:cxnSp>
            <p:nvCxnSpPr>
              <p:cNvPr id="10292" name="直接连接符 26">
                <a:extLst>
                  <a:ext uri="{FF2B5EF4-FFF2-40B4-BE49-F238E27FC236}">
                    <a16:creationId xmlns:a16="http://schemas.microsoft.com/office/drawing/2014/main" id="{25C44EFA-42B8-4767-9D6F-D690E02FF39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292484" y="5344383"/>
                <a:ext cx="395077" cy="0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73" name="文本框 72">
              <a:extLst>
                <a:ext uri="{FF2B5EF4-FFF2-40B4-BE49-F238E27FC236}">
                  <a16:creationId xmlns:a16="http://schemas.microsoft.com/office/drawing/2014/main" id="{BF0D5587-058B-45F5-B6BA-4C3E8C023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8499" y="3179112"/>
              <a:ext cx="783271" cy="52387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  <a:latin typeface="+mn-lt"/>
                </a:rPr>
                <a:t>cm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80" name="文本框 79">
            <a:extLst>
              <a:ext uri="{FF2B5EF4-FFF2-40B4-BE49-F238E27FC236}">
                <a16:creationId xmlns:a16="http://schemas.microsoft.com/office/drawing/2014/main" id="{70D63CC6-7696-4CD2-97E6-FD7A20CD5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8" y="3808413"/>
            <a:ext cx="95567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chemeClr val="tx1"/>
                </a:solidFill>
                <a:latin typeface="+mn-lt"/>
              </a:rPr>
              <a:t>5cm</a:t>
            </a:r>
            <a:endParaRPr lang="zh-CN" altLang="en-US" sz="28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000A1360-B89B-4FAD-A9C8-B2C7C37F5B24}"/>
              </a:ext>
            </a:extLst>
          </p:cNvPr>
          <p:cNvGrpSpPr>
            <a:grpSpLocks/>
          </p:cNvGrpSpPr>
          <p:nvPr/>
        </p:nvGrpSpPr>
        <p:grpSpPr bwMode="auto">
          <a:xfrm>
            <a:off x="3841750" y="4659313"/>
            <a:ext cx="2538413" cy="762000"/>
            <a:chOff x="4113689" y="4678772"/>
            <a:chExt cx="2537749" cy="762000"/>
          </a:xfrm>
        </p:grpSpPr>
        <p:sp>
          <p:nvSpPr>
            <p:cNvPr id="85" name="文本框 84">
              <a:extLst>
                <a:ext uri="{FF2B5EF4-FFF2-40B4-BE49-F238E27FC236}">
                  <a16:creationId xmlns:a16="http://schemas.microsoft.com/office/drawing/2014/main" id="{C2F3D347-52C1-45A0-A608-D6199711F05D}"/>
                </a:ext>
              </a:extLst>
            </p:cNvPr>
            <p:cNvSpPr txBox="1"/>
            <p:nvPr/>
          </p:nvSpPr>
          <p:spPr>
            <a:xfrm>
              <a:off x="4113689" y="4854984"/>
              <a:ext cx="1498208" cy="4603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TW" sz="2400" dirty="0">
                  <a:solidFill>
                    <a:schemeClr val="tx1"/>
                  </a:solidFill>
                  <a:latin typeface="+mn-lt"/>
                  <a:sym typeface="Wingdings" panose="05000000000000000000" pitchFamily="2" charset="2"/>
                </a:rPr>
                <a:t>14</a:t>
              </a:r>
              <a:r>
                <a:rPr lang="en-US" altLang="zh-CN" sz="2400" dirty="0">
                  <a:solidFill>
                    <a:schemeClr val="tx1"/>
                  </a:solidFill>
                  <a:latin typeface="+mn-lt"/>
                  <a:sym typeface="Wingdings" panose="05000000000000000000" pitchFamily="2" charset="2"/>
                </a:rPr>
                <a:t>÷</a:t>
              </a:r>
              <a:r>
                <a:rPr lang="en-US" altLang="zh-TW" sz="2400" dirty="0">
                  <a:solidFill>
                    <a:schemeClr val="tx1"/>
                  </a:solidFill>
                  <a:latin typeface="+mn-lt"/>
                  <a:sym typeface="Wingdings" panose="05000000000000000000" pitchFamily="2" charset="2"/>
                </a:rPr>
                <a:t>5</a:t>
              </a:r>
              <a:r>
                <a:rPr lang="zh-TW" altLang="en-US" sz="2400" dirty="0">
                  <a:solidFill>
                    <a:schemeClr val="tx1"/>
                  </a:solidFill>
                  <a:sym typeface="Wingdings" panose="05000000000000000000" pitchFamily="2" charset="2"/>
                </a:rPr>
                <a:t> </a:t>
              </a:r>
              <a:r>
                <a:rPr lang="en-US" altLang="zh-TW" sz="2400" dirty="0">
                  <a:solidFill>
                    <a:schemeClr val="tx1"/>
                  </a:solidFill>
                  <a:sym typeface="Wingdings" panose="05000000000000000000" pitchFamily="2" charset="2"/>
                </a:rPr>
                <a:t>=</a:t>
              </a:r>
              <a:r>
                <a:rPr lang="zh-TW" altLang="en-US" sz="2400" dirty="0">
                  <a:solidFill>
                    <a:schemeClr val="tx1"/>
                  </a:solidFill>
                  <a:sym typeface="Wingdings" panose="05000000000000000000" pitchFamily="2" charset="2"/>
                </a:rPr>
                <a:t> </a:t>
              </a:r>
              <a:endParaRPr lang="zh-CN" altLang="en-US" sz="2400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0280" name="组合 5">
              <a:extLst>
                <a:ext uri="{FF2B5EF4-FFF2-40B4-BE49-F238E27FC236}">
                  <a16:creationId xmlns:a16="http://schemas.microsoft.com/office/drawing/2014/main" id="{982E1319-34D4-48FD-979D-A539A82F72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44668" y="4678772"/>
              <a:ext cx="1506770" cy="762000"/>
              <a:chOff x="5912941" y="4679134"/>
              <a:chExt cx="1506770" cy="762000"/>
            </a:xfrm>
          </p:grpSpPr>
          <p:grpSp>
            <p:nvGrpSpPr>
              <p:cNvPr id="10281" name="组合 31">
                <a:extLst>
                  <a:ext uri="{FF2B5EF4-FFF2-40B4-BE49-F238E27FC236}">
                    <a16:creationId xmlns:a16="http://schemas.microsoft.com/office/drawing/2014/main" id="{F1B7E929-4601-4FC5-845B-7E74EAA315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206629" y="4679134"/>
                <a:ext cx="434975" cy="762000"/>
                <a:chOff x="890098" y="4723093"/>
                <a:chExt cx="435568" cy="763022"/>
              </a:xfrm>
            </p:grpSpPr>
            <p:sp>
              <p:nvSpPr>
                <p:cNvPr id="10284" name="文本框 32">
                  <a:extLst>
                    <a:ext uri="{FF2B5EF4-FFF2-40B4-BE49-F238E27FC236}">
                      <a16:creationId xmlns:a16="http://schemas.microsoft.com/office/drawing/2014/main" id="{5B43D435-FD15-47C5-A23E-E4F0FFB9B8E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90098" y="4723093"/>
                  <a:ext cx="432048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1pPr>
                  <a:lvl2pPr marL="742950" indent="-28575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2pPr>
                  <a:lvl3pPr marL="11430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3pPr>
                  <a:lvl4pPr marL="16002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4pPr>
                  <a:lvl5pPr marL="20574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9pPr>
                </a:lstStyle>
                <a:p>
                  <a:r>
                    <a:rPr lang="en-US" altLang="zh-TW" sz="2400">
                      <a:solidFill>
                        <a:schemeClr val="tx1"/>
                      </a:solidFill>
                    </a:rPr>
                    <a:t>4</a:t>
                  </a:r>
                  <a:endParaRPr lang="zh-CN" altLang="en-US" sz="2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85" name="文本框 33">
                  <a:extLst>
                    <a:ext uri="{FF2B5EF4-FFF2-40B4-BE49-F238E27FC236}">
                      <a16:creationId xmlns:a16="http://schemas.microsoft.com/office/drawing/2014/main" id="{75889A9C-9EC3-468C-BE02-4AD18CA5C64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93618" y="5024450"/>
                  <a:ext cx="432048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1pPr>
                  <a:lvl2pPr marL="742950" indent="-28575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2pPr>
                  <a:lvl3pPr marL="11430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3pPr>
                  <a:lvl4pPr marL="16002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4pPr>
                  <a:lvl5pPr marL="20574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9pPr>
                </a:lstStyle>
                <a:p>
                  <a:r>
                    <a:rPr lang="en-US" altLang="zh-TW" sz="2400">
                      <a:solidFill>
                        <a:schemeClr val="tx1"/>
                      </a:solidFill>
                    </a:rPr>
                    <a:t>5</a:t>
                  </a:r>
                  <a:endParaRPr lang="zh-CN" altLang="en-US" sz="240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0286" name="直接连接符 34">
                  <a:extLst>
                    <a:ext uri="{FF2B5EF4-FFF2-40B4-BE49-F238E27FC236}">
                      <a16:creationId xmlns:a16="http://schemas.microsoft.com/office/drawing/2014/main" id="{C5AC445F-D613-4D37-8C87-E8CC15928FEF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893618" y="5109585"/>
                  <a:ext cx="36004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38" name="文本框 37">
                <a:extLst>
                  <a:ext uri="{FF2B5EF4-FFF2-40B4-BE49-F238E27FC236}">
                    <a16:creationId xmlns:a16="http://schemas.microsoft.com/office/drawing/2014/main" id="{8BB6C166-4894-47DE-AFB8-BF4C7F20536C}"/>
                  </a:ext>
                </a:extLst>
              </p:cNvPr>
              <p:cNvSpPr txBox="1"/>
              <p:nvPr/>
            </p:nvSpPr>
            <p:spPr>
              <a:xfrm>
                <a:off x="5913567" y="4833121"/>
                <a:ext cx="306308" cy="46196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altLang="zh-TW" sz="2400" dirty="0">
                    <a:solidFill>
                      <a:schemeClr val="tx1"/>
                    </a:solidFill>
                    <a:latin typeface="+mn-lt"/>
                    <a:sym typeface="Wingdings" panose="05000000000000000000" pitchFamily="2" charset="2"/>
                  </a:rPr>
                  <a:t>2</a:t>
                </a:r>
                <a:endParaRPr lang="zh-CN" altLang="en-US" sz="240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86" name="文本框 85">
                <a:extLst>
                  <a:ext uri="{FF2B5EF4-FFF2-40B4-BE49-F238E27FC236}">
                    <a16:creationId xmlns:a16="http://schemas.microsoft.com/office/drawing/2014/main" id="{F12AA3EB-4EA8-4A55-91A7-38F7478930A4}"/>
                  </a:ext>
                </a:extLst>
              </p:cNvPr>
              <p:cNvSpPr txBox="1"/>
              <p:nvPr/>
            </p:nvSpPr>
            <p:spPr>
              <a:xfrm>
                <a:off x="6538878" y="4814071"/>
                <a:ext cx="880833" cy="4603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altLang="zh-TW" sz="2400" dirty="0">
                    <a:solidFill>
                      <a:schemeClr val="tx1"/>
                    </a:solidFill>
                    <a:latin typeface="+mn-lt"/>
                    <a:sym typeface="Wingdings" panose="05000000000000000000" pitchFamily="2" charset="2"/>
                  </a:rPr>
                  <a:t>(cm)</a:t>
                </a:r>
                <a:endParaRPr lang="zh-CN" altLang="en-US" sz="24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DA030DA2-4979-4CF0-A034-9300D7D73C1F}"/>
              </a:ext>
            </a:extLst>
          </p:cNvPr>
          <p:cNvGrpSpPr>
            <a:grpSpLocks/>
          </p:cNvGrpSpPr>
          <p:nvPr/>
        </p:nvGrpSpPr>
        <p:grpSpPr bwMode="auto">
          <a:xfrm>
            <a:off x="2943225" y="5295900"/>
            <a:ext cx="2903538" cy="773113"/>
            <a:chOff x="4565519" y="5260018"/>
            <a:chExt cx="2902506" cy="772833"/>
          </a:xfrm>
        </p:grpSpPr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7A34667B-E014-4E7B-AD85-9FD549F059D5}"/>
                </a:ext>
              </a:extLst>
            </p:cNvPr>
            <p:cNvSpPr txBox="1"/>
            <p:nvPr/>
          </p:nvSpPr>
          <p:spPr>
            <a:xfrm>
              <a:off x="5211402" y="5410776"/>
              <a:ext cx="880749" cy="4617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CN" sz="2400" dirty="0">
                  <a:solidFill>
                    <a:schemeClr val="tx1"/>
                  </a:solidFill>
                  <a:latin typeface="+mn-lt"/>
                  <a:sym typeface="Wingdings" panose="05000000000000000000" pitchFamily="2" charset="2"/>
                </a:rPr>
                <a:t>× </a:t>
              </a:r>
              <a:r>
                <a:rPr lang="en-US" altLang="zh-TW" sz="2400" dirty="0">
                  <a:solidFill>
                    <a:schemeClr val="tx1"/>
                  </a:solidFill>
                  <a:latin typeface="+mn-lt"/>
                  <a:sym typeface="Wingdings" panose="05000000000000000000" pitchFamily="2" charset="2"/>
                </a:rPr>
                <a:t>2 </a:t>
              </a:r>
              <a:r>
                <a:rPr lang="en-US" altLang="zh-CN" sz="2400" dirty="0">
                  <a:solidFill>
                    <a:schemeClr val="tx1"/>
                  </a:solidFill>
                  <a:latin typeface="+mn-lt"/>
                  <a:sym typeface="Wingdings" panose="05000000000000000000" pitchFamily="2" charset="2"/>
                </a:rPr>
                <a:t>=</a:t>
              </a:r>
              <a:endParaRPr lang="zh-CN" altLang="en-US" sz="2400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0267" name="组合 31">
              <a:extLst>
                <a:ext uri="{FF2B5EF4-FFF2-40B4-BE49-F238E27FC236}">
                  <a16:creationId xmlns:a16="http://schemas.microsoft.com/office/drawing/2014/main" id="{8C8BB405-3530-4C43-AE5D-2BC42D181A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59206" y="5260093"/>
              <a:ext cx="434975" cy="772758"/>
              <a:chOff x="890098" y="4712321"/>
              <a:chExt cx="435568" cy="773794"/>
            </a:xfrm>
          </p:grpSpPr>
          <p:sp>
            <p:nvSpPr>
              <p:cNvPr id="10276" name="文本框 32">
                <a:extLst>
                  <a:ext uri="{FF2B5EF4-FFF2-40B4-BE49-F238E27FC236}">
                    <a16:creationId xmlns:a16="http://schemas.microsoft.com/office/drawing/2014/main" id="{85839EAC-AEF7-4CBC-98DD-93A12947C9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0098" y="4712321"/>
                <a:ext cx="43204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400">
                    <a:solidFill>
                      <a:schemeClr val="tx1"/>
                    </a:solidFill>
                  </a:rPr>
                  <a:t>4</a:t>
                </a:r>
                <a:endParaRPr lang="zh-CN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10277" name="文本框 33">
                <a:extLst>
                  <a:ext uri="{FF2B5EF4-FFF2-40B4-BE49-F238E27FC236}">
                    <a16:creationId xmlns:a16="http://schemas.microsoft.com/office/drawing/2014/main" id="{79A39EB5-FFA2-4DE1-B0C5-76ECD9F186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3618" y="5024450"/>
                <a:ext cx="43204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400">
                    <a:solidFill>
                      <a:schemeClr val="tx1"/>
                    </a:solidFill>
                  </a:rPr>
                  <a:t>5</a:t>
                </a:r>
                <a:endParaRPr lang="zh-CN" altLang="en-US" sz="24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278" name="直接连接符 34">
                <a:extLst>
                  <a:ext uri="{FF2B5EF4-FFF2-40B4-BE49-F238E27FC236}">
                    <a16:creationId xmlns:a16="http://schemas.microsoft.com/office/drawing/2014/main" id="{D43C1FD6-67CF-4423-B7E6-18E2348C83B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93618" y="5109585"/>
                <a:ext cx="36004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6DEF6DD4-E29D-4919-A2ED-39500E3924E3}"/>
                </a:ext>
              </a:extLst>
            </p:cNvPr>
            <p:cNvSpPr txBox="1"/>
            <p:nvPr/>
          </p:nvSpPr>
          <p:spPr>
            <a:xfrm>
              <a:off x="4565519" y="5425058"/>
              <a:ext cx="306279" cy="46179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TW" sz="2400" dirty="0">
                  <a:solidFill>
                    <a:schemeClr val="tx1"/>
                  </a:solidFill>
                  <a:latin typeface="+mn-lt"/>
                  <a:sym typeface="Wingdings" panose="05000000000000000000" pitchFamily="2" charset="2"/>
                </a:rPr>
                <a:t>2</a:t>
              </a:r>
              <a:endParaRPr lang="zh-CN" altLang="en-US" sz="2400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0269" name="组合 90">
              <a:extLst>
                <a:ext uri="{FF2B5EF4-FFF2-40B4-BE49-F238E27FC236}">
                  <a16:creationId xmlns:a16="http://schemas.microsoft.com/office/drawing/2014/main" id="{B8421B26-A8EA-4322-8B24-90A558317A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61255" y="5260018"/>
              <a:ext cx="1506770" cy="762000"/>
              <a:chOff x="5912941" y="4679134"/>
              <a:chExt cx="1506770" cy="762000"/>
            </a:xfrm>
          </p:grpSpPr>
          <p:grpSp>
            <p:nvGrpSpPr>
              <p:cNvPr id="10270" name="组合 31">
                <a:extLst>
                  <a:ext uri="{FF2B5EF4-FFF2-40B4-BE49-F238E27FC236}">
                    <a16:creationId xmlns:a16="http://schemas.microsoft.com/office/drawing/2014/main" id="{1C2CC1B2-7B37-4A96-91A8-65DD7295107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206629" y="4679134"/>
                <a:ext cx="434975" cy="762000"/>
                <a:chOff x="890098" y="4723093"/>
                <a:chExt cx="435568" cy="763022"/>
              </a:xfrm>
            </p:grpSpPr>
            <p:sp>
              <p:nvSpPr>
                <p:cNvPr id="10273" name="文本框 32">
                  <a:extLst>
                    <a:ext uri="{FF2B5EF4-FFF2-40B4-BE49-F238E27FC236}">
                      <a16:creationId xmlns:a16="http://schemas.microsoft.com/office/drawing/2014/main" id="{BEB90A24-570C-4D06-B87B-35F4F3A7B7E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90098" y="4723093"/>
                  <a:ext cx="432048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1pPr>
                  <a:lvl2pPr marL="742950" indent="-28575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2pPr>
                  <a:lvl3pPr marL="11430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3pPr>
                  <a:lvl4pPr marL="16002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4pPr>
                  <a:lvl5pPr marL="20574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9pPr>
                </a:lstStyle>
                <a:p>
                  <a:r>
                    <a:rPr lang="en-US" altLang="zh-TW" sz="2400">
                      <a:solidFill>
                        <a:schemeClr val="tx1"/>
                      </a:solidFill>
                    </a:rPr>
                    <a:t>3</a:t>
                  </a:r>
                  <a:endParaRPr lang="zh-CN" altLang="en-US" sz="2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74" name="文本框 33">
                  <a:extLst>
                    <a:ext uri="{FF2B5EF4-FFF2-40B4-BE49-F238E27FC236}">
                      <a16:creationId xmlns:a16="http://schemas.microsoft.com/office/drawing/2014/main" id="{1C813A15-8FC2-4A2B-B4C7-2AB7BE17D14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93618" y="5024450"/>
                  <a:ext cx="432048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1pPr>
                  <a:lvl2pPr marL="742950" indent="-28575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2pPr>
                  <a:lvl3pPr marL="11430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3pPr>
                  <a:lvl4pPr marL="16002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4pPr>
                  <a:lvl5pPr marL="2057400" indent="-228600"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>
                      <a:solidFill>
                        <a:srgbClr val="009900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9pPr>
                </a:lstStyle>
                <a:p>
                  <a:r>
                    <a:rPr lang="en-US" altLang="zh-TW" sz="2400">
                      <a:solidFill>
                        <a:schemeClr val="tx1"/>
                      </a:solidFill>
                    </a:rPr>
                    <a:t>5</a:t>
                  </a:r>
                  <a:endParaRPr lang="zh-CN" altLang="en-US" sz="240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0275" name="直接连接符 34">
                  <a:extLst>
                    <a:ext uri="{FF2B5EF4-FFF2-40B4-BE49-F238E27FC236}">
                      <a16:creationId xmlns:a16="http://schemas.microsoft.com/office/drawing/2014/main" id="{D80853DF-FC3F-43EF-9F4F-0E91F279763C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893618" y="5109585"/>
                  <a:ext cx="360040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93" name="文本框 92">
                <a:extLst>
                  <a:ext uri="{FF2B5EF4-FFF2-40B4-BE49-F238E27FC236}">
                    <a16:creationId xmlns:a16="http://schemas.microsoft.com/office/drawing/2014/main" id="{45A37713-8F1A-4BA9-B1AF-43EBF767BCF6}"/>
                  </a:ext>
                </a:extLst>
              </p:cNvPr>
              <p:cNvSpPr txBox="1"/>
              <p:nvPr/>
            </p:nvSpPr>
            <p:spPr>
              <a:xfrm>
                <a:off x="5913709" y="4833066"/>
                <a:ext cx="306279" cy="46179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altLang="zh-TW" sz="2400" dirty="0">
                    <a:solidFill>
                      <a:schemeClr val="tx1"/>
                    </a:solidFill>
                    <a:latin typeface="+mn-lt"/>
                    <a:sym typeface="Wingdings" panose="05000000000000000000" pitchFamily="2" charset="2"/>
                  </a:rPr>
                  <a:t>5</a:t>
                </a:r>
                <a:endParaRPr lang="zh-CN" altLang="en-US" sz="240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94" name="文本框 93">
                <a:extLst>
                  <a:ext uri="{FF2B5EF4-FFF2-40B4-BE49-F238E27FC236}">
                    <a16:creationId xmlns:a16="http://schemas.microsoft.com/office/drawing/2014/main" id="{58B6BBFA-7D6B-4028-995E-52F3E1FC3E62}"/>
                  </a:ext>
                </a:extLst>
              </p:cNvPr>
              <p:cNvSpPr txBox="1"/>
              <p:nvPr/>
            </p:nvSpPr>
            <p:spPr>
              <a:xfrm>
                <a:off x="6538961" y="4814023"/>
                <a:ext cx="880750" cy="460208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altLang="zh-TW" sz="2400" dirty="0">
                    <a:solidFill>
                      <a:schemeClr val="tx1"/>
                    </a:solidFill>
                    <a:latin typeface="+mn-lt"/>
                    <a:sym typeface="Wingdings" panose="05000000000000000000" pitchFamily="2" charset="2"/>
                  </a:rPr>
                  <a:t>(cm)</a:t>
                </a:r>
                <a:endParaRPr lang="zh-CN" altLang="en-US" sz="24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</p:grp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C619CCAF-B823-4949-AB83-3B4CF0D9392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24538" y="2420938"/>
            <a:ext cx="49053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9" name="直接连接符 98">
            <a:extLst>
              <a:ext uri="{FF2B5EF4-FFF2-40B4-BE49-F238E27FC236}">
                <a16:creationId xmlns:a16="http://schemas.microsoft.com/office/drawing/2014/main" id="{C2C0FC8E-DCCD-4578-9BD4-5A3056BF8DB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321425" y="2420938"/>
            <a:ext cx="4889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" name="直接连接符 99">
            <a:extLst>
              <a:ext uri="{FF2B5EF4-FFF2-40B4-BE49-F238E27FC236}">
                <a16:creationId xmlns:a16="http://schemas.microsoft.com/office/drawing/2014/main" id="{0438EAE9-45C4-4F79-B0D6-A4CC26E7AAF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21488" y="2420938"/>
            <a:ext cx="49053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直接连接符 100">
            <a:extLst>
              <a:ext uri="{FF2B5EF4-FFF2-40B4-BE49-F238E27FC236}">
                <a16:creationId xmlns:a16="http://schemas.microsoft.com/office/drawing/2014/main" id="{CAE89A7C-4F98-4516-A475-F0BFD42868A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321550" y="2420938"/>
            <a:ext cx="49053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" name="直接连接符 101">
            <a:extLst>
              <a:ext uri="{FF2B5EF4-FFF2-40B4-BE49-F238E27FC236}">
                <a16:creationId xmlns:a16="http://schemas.microsoft.com/office/drawing/2014/main" id="{172D4DF1-6DEF-49B8-A645-E7B9F584B0F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23200" y="2420938"/>
            <a:ext cx="4889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3" name="文本框 102">
            <a:extLst>
              <a:ext uri="{FF2B5EF4-FFF2-40B4-BE49-F238E27FC236}">
                <a16:creationId xmlns:a16="http://schemas.microsoft.com/office/drawing/2014/main" id="{3341171F-25BA-456F-A8CD-556C89E26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3213" y="2965450"/>
            <a:ext cx="36020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0000FF"/>
                </a:solidFill>
              </a:rPr>
              <a:t>長方形的長 </a:t>
            </a:r>
            <a:r>
              <a:rPr lang="en-US" altLang="zh-CN" sz="2800" dirty="0">
                <a:solidFill>
                  <a:srgbClr val="0000FF"/>
                </a:solidFill>
              </a:rPr>
              <a:t>= </a:t>
            </a:r>
            <a:r>
              <a:rPr lang="zh-CN" altLang="en-US" sz="2800" dirty="0">
                <a:solidFill>
                  <a:srgbClr val="0000FF"/>
                </a:solidFill>
              </a:rPr>
              <a:t>直徑</a:t>
            </a:r>
            <a:r>
              <a:rPr lang="en-US" altLang="zh-CN" sz="2800" dirty="0">
                <a:solidFill>
                  <a:srgbClr val="0000FF"/>
                </a:solidFill>
              </a:rPr>
              <a:t>×5</a:t>
            </a:r>
            <a:endParaRPr lang="en-US" altLang="zh-TW" sz="2800" dirty="0">
              <a:solidFill>
                <a:srgbClr val="0000FF"/>
              </a:solidFill>
            </a:endParaRPr>
          </a:p>
        </p:txBody>
      </p:sp>
      <p:sp>
        <p:nvSpPr>
          <p:cNvPr id="104" name="文本框 103">
            <a:extLst>
              <a:ext uri="{FF2B5EF4-FFF2-40B4-BE49-F238E27FC236}">
                <a16:creationId xmlns:a16="http://schemas.microsoft.com/office/drawing/2014/main" id="{F7491149-600A-4865-9815-DE87B8160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3213" y="2992660"/>
            <a:ext cx="36020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0000FF"/>
                </a:solidFill>
              </a:rPr>
              <a:t>長方形的闊 </a:t>
            </a:r>
            <a:r>
              <a:rPr lang="en-US" altLang="zh-CN" sz="2800" dirty="0">
                <a:solidFill>
                  <a:srgbClr val="0000FF"/>
                </a:solidFill>
              </a:rPr>
              <a:t>= </a:t>
            </a:r>
            <a:r>
              <a:rPr lang="zh-CN" altLang="en-US" sz="2800" dirty="0">
                <a:solidFill>
                  <a:srgbClr val="0000FF"/>
                </a:solidFill>
              </a:rPr>
              <a:t>直徑</a:t>
            </a:r>
            <a:r>
              <a:rPr lang="en-US" altLang="zh-CN" sz="2800" dirty="0">
                <a:solidFill>
                  <a:srgbClr val="0000FF"/>
                </a:solidFill>
              </a:rPr>
              <a:t>×2</a:t>
            </a:r>
            <a:endParaRPr lang="en-US" altLang="zh-TW" sz="2800" dirty="0">
              <a:solidFill>
                <a:srgbClr val="0000FF"/>
              </a:solidFill>
            </a:endParaRPr>
          </a:p>
        </p:txBody>
      </p:sp>
      <p:cxnSp>
        <p:nvCxnSpPr>
          <p:cNvPr id="105" name="直接连接符 104">
            <a:extLst>
              <a:ext uri="{FF2B5EF4-FFF2-40B4-BE49-F238E27FC236}">
                <a16:creationId xmlns:a16="http://schemas.microsoft.com/office/drawing/2014/main" id="{60BC7E0F-89C3-4B7D-8B27-3A85A83DC34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823744" y="1905794"/>
            <a:ext cx="49053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6" name="直接连接符 105">
            <a:extLst>
              <a:ext uri="{FF2B5EF4-FFF2-40B4-BE49-F238E27FC236}">
                <a16:creationId xmlns:a16="http://schemas.microsoft.com/office/drawing/2014/main" id="{C19F5F14-B0F8-4B69-828D-0159C34D16A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823744" y="2416969"/>
            <a:ext cx="49053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/>
      <p:bldP spid="33" grpId="0"/>
      <p:bldP spid="103" grpId="0"/>
      <p:bldP spid="103" grpId="1"/>
      <p:bldP spid="103" grpId="2"/>
      <p:bldP spid="104" grpId="0"/>
      <p:bldP spid="10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矩形 58">
            <a:extLst>
              <a:ext uri="{FF2B5EF4-FFF2-40B4-BE49-F238E27FC236}">
                <a16:creationId xmlns:a16="http://schemas.microsoft.com/office/drawing/2014/main" id="{EAF8730C-EA58-4F1C-A85E-3FA856BBD1B5}"/>
              </a:ext>
            </a:extLst>
          </p:cNvPr>
          <p:cNvSpPr/>
          <p:nvPr/>
        </p:nvSpPr>
        <p:spPr bwMode="auto">
          <a:xfrm>
            <a:off x="2303787" y="3071813"/>
            <a:ext cx="2167954" cy="395287"/>
          </a:xfrm>
          <a:prstGeom prst="rect">
            <a:avLst/>
          </a:prstGeom>
          <a:solidFill>
            <a:srgbClr val="FFCCCC"/>
          </a:solidFill>
          <a:ln w="190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2B167EDF-B0CB-4FD9-87B1-A93D6D898AB1}"/>
              </a:ext>
            </a:extLst>
          </p:cNvPr>
          <p:cNvSpPr/>
          <p:nvPr/>
        </p:nvSpPr>
        <p:spPr bwMode="auto">
          <a:xfrm>
            <a:off x="4732662" y="3071813"/>
            <a:ext cx="1747837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24C9EF50-999D-4981-9943-AF8C7DA8F7AD}"/>
              </a:ext>
            </a:extLst>
          </p:cNvPr>
          <p:cNvSpPr/>
          <p:nvPr/>
        </p:nvSpPr>
        <p:spPr bwMode="auto">
          <a:xfrm>
            <a:off x="2332038" y="3071813"/>
            <a:ext cx="727075" cy="395287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2C6155A0-EF25-4639-B196-77812E84D267}"/>
              </a:ext>
            </a:extLst>
          </p:cNvPr>
          <p:cNvSpPr/>
          <p:nvPr/>
        </p:nvSpPr>
        <p:spPr>
          <a:xfrm>
            <a:off x="328613" y="990600"/>
            <a:ext cx="8420100" cy="37242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1. </a:t>
            </a:r>
          </a:p>
          <a:p>
            <a:pPr>
              <a:spcAft>
                <a:spcPts val="60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上圖中，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MN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是一條經過所有圓心的線段，如果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每個圓的半徑都是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9cm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MN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的長度是多少？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45cm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B.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54cm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90cm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108cm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id="{D48405A4-1AB6-4E65-BE1A-71B4DE156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281" y="4958639"/>
            <a:ext cx="355074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0000FF"/>
                </a:solidFill>
                <a:sym typeface="Wingdings 3" panose="05040102010807070707" pitchFamily="18" charset="2"/>
              </a:rPr>
              <a:t>MN</a:t>
            </a:r>
            <a:r>
              <a:rPr lang="zh-CN" altLang="en-US" sz="2800" dirty="0">
                <a:solidFill>
                  <a:srgbClr val="0000FF"/>
                </a:solidFill>
                <a:sym typeface="Wingdings 3" panose="05040102010807070707" pitchFamily="18" charset="2"/>
              </a:rPr>
              <a:t>的長度 </a:t>
            </a:r>
            <a:r>
              <a:rPr lang="en-US" altLang="zh-CN" sz="2800" dirty="0">
                <a:solidFill>
                  <a:srgbClr val="0000FF"/>
                </a:solidFill>
                <a:sym typeface="Wingdings 3" panose="05040102010807070707" pitchFamily="18" charset="2"/>
              </a:rPr>
              <a:t>= 5</a:t>
            </a:r>
            <a:r>
              <a:rPr lang="zh-CN" altLang="en-US" sz="2800" dirty="0">
                <a:solidFill>
                  <a:srgbClr val="0000FF"/>
                </a:solidFill>
                <a:sym typeface="Wingdings 3" panose="05040102010807070707" pitchFamily="18" charset="2"/>
              </a:rPr>
              <a:t>條直徑</a:t>
            </a:r>
            <a:endParaRPr lang="en-US" altLang="zh-CN" sz="2800" dirty="0">
              <a:solidFill>
                <a:srgbClr val="0000FF"/>
              </a:solidFill>
              <a:sym typeface="Wingdings 3" panose="05040102010807070707" pitchFamily="18" charset="2"/>
            </a:endParaRPr>
          </a:p>
        </p:txBody>
      </p:sp>
      <p:pic>
        <p:nvPicPr>
          <p:cNvPr id="11270" name="图片 17">
            <a:extLst>
              <a:ext uri="{FF2B5EF4-FFF2-40B4-BE49-F238E27FC236}">
                <a16:creationId xmlns:a16="http://schemas.microsoft.com/office/drawing/2014/main" id="{7E4CFAE4-8E16-44C9-831A-0F921AADD6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75" y="3813175"/>
            <a:ext cx="7191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文本框 8">
            <a:extLst>
              <a:ext uri="{FF2B5EF4-FFF2-40B4-BE49-F238E27FC236}">
                <a16:creationId xmlns:a16="http://schemas.microsoft.com/office/drawing/2014/main" id="{2717336A-F5CC-42B6-B779-40AEB9164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550" y="35242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2023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1C57A64-0242-4373-BF25-450ECCBA9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3914775"/>
            <a:ext cx="4921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pic>
        <p:nvPicPr>
          <p:cNvPr id="11273" name="图片 4">
            <a:extLst>
              <a:ext uri="{FF2B5EF4-FFF2-40B4-BE49-F238E27FC236}">
                <a16:creationId xmlns:a16="http://schemas.microsoft.com/office/drawing/2014/main" id="{10E2C53C-575A-417D-8DED-E8DD54B54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013" y="1049338"/>
            <a:ext cx="6664325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橢圓 19">
            <a:extLst>
              <a:ext uri="{FF2B5EF4-FFF2-40B4-BE49-F238E27FC236}">
                <a16:creationId xmlns:a16="http://schemas.microsoft.com/office/drawing/2014/main" id="{982F77EE-BF76-4AB1-AD8D-F759E0CAF55F}"/>
              </a:ext>
            </a:extLst>
          </p:cNvPr>
          <p:cNvSpPr/>
          <p:nvPr/>
        </p:nvSpPr>
        <p:spPr>
          <a:xfrm>
            <a:off x="1389063" y="1073150"/>
            <a:ext cx="1189037" cy="1187450"/>
          </a:xfrm>
          <a:prstGeom prst="ellipse">
            <a:avLst/>
          </a:prstGeom>
          <a:solidFill>
            <a:srgbClr val="FFCCCC">
              <a:alpha val="40000"/>
            </a:srgbClr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1" name="橢圓 20">
            <a:extLst>
              <a:ext uri="{FF2B5EF4-FFF2-40B4-BE49-F238E27FC236}">
                <a16:creationId xmlns:a16="http://schemas.microsoft.com/office/drawing/2014/main" id="{4663C5A6-773C-4FA5-AB1C-D4BAC1B48048}"/>
              </a:ext>
            </a:extLst>
          </p:cNvPr>
          <p:cNvSpPr/>
          <p:nvPr/>
        </p:nvSpPr>
        <p:spPr>
          <a:xfrm>
            <a:off x="2589213" y="1073150"/>
            <a:ext cx="1187450" cy="1187450"/>
          </a:xfrm>
          <a:prstGeom prst="ellipse">
            <a:avLst/>
          </a:prstGeom>
          <a:solidFill>
            <a:srgbClr val="FFCCCC">
              <a:alpha val="40000"/>
            </a:srgbClr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2" name="橢圓 23">
            <a:extLst>
              <a:ext uri="{FF2B5EF4-FFF2-40B4-BE49-F238E27FC236}">
                <a16:creationId xmlns:a16="http://schemas.microsoft.com/office/drawing/2014/main" id="{E677B472-4CCC-463B-B044-009932CD9347}"/>
              </a:ext>
            </a:extLst>
          </p:cNvPr>
          <p:cNvSpPr/>
          <p:nvPr/>
        </p:nvSpPr>
        <p:spPr>
          <a:xfrm>
            <a:off x="3783013" y="1073150"/>
            <a:ext cx="1189037" cy="1187450"/>
          </a:xfrm>
          <a:prstGeom prst="ellipse">
            <a:avLst/>
          </a:prstGeom>
          <a:solidFill>
            <a:srgbClr val="FFCCCC">
              <a:alpha val="40000"/>
            </a:srgbClr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3" name="橢圓 24">
            <a:extLst>
              <a:ext uri="{FF2B5EF4-FFF2-40B4-BE49-F238E27FC236}">
                <a16:creationId xmlns:a16="http://schemas.microsoft.com/office/drawing/2014/main" id="{D7250FE2-BE9F-4FC2-B9BA-993CC0F4AF1A}"/>
              </a:ext>
            </a:extLst>
          </p:cNvPr>
          <p:cNvSpPr/>
          <p:nvPr/>
        </p:nvSpPr>
        <p:spPr>
          <a:xfrm>
            <a:off x="4976813" y="1073150"/>
            <a:ext cx="1187450" cy="1187450"/>
          </a:xfrm>
          <a:prstGeom prst="ellipse">
            <a:avLst/>
          </a:prstGeom>
          <a:solidFill>
            <a:srgbClr val="FFCCCC">
              <a:alpha val="40000"/>
            </a:srgbClr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id="{CF5DFC31-2429-4168-83BB-224D35262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768" y="3652837"/>
            <a:ext cx="137795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FF"/>
                </a:solidFill>
                <a:cs typeface="Arial" panose="020B0604020202020204" pitchFamily="34" charset="0"/>
              </a:rPr>
              <a:t>9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cs typeface="Arial" panose="020B0604020202020204" pitchFamily="34" charset="0"/>
              </a:rPr>
              <a:t>10</a:t>
            </a:r>
            <a:endParaRPr lang="zh-CN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id="{36DDD1AB-16F5-47C1-8EB8-8FC908B9F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3007" y="3653492"/>
            <a:ext cx="184525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0000FF"/>
                </a:solidFill>
                <a:sym typeface="Wingdings 3" panose="05040102010807070707" pitchFamily="18" charset="2"/>
              </a:rPr>
              <a:t>= 90</a:t>
            </a:r>
          </a:p>
        </p:txBody>
      </p:sp>
      <p:cxnSp>
        <p:nvCxnSpPr>
          <p:cNvPr id="55" name="直線接點 27">
            <a:extLst>
              <a:ext uri="{FF2B5EF4-FFF2-40B4-BE49-F238E27FC236}">
                <a16:creationId xmlns:a16="http://schemas.microsoft.com/office/drawing/2014/main" id="{C099475A-70C4-4706-AC88-A745A1108E5B}"/>
              </a:ext>
            </a:extLst>
          </p:cNvPr>
          <p:cNvCxnSpPr>
            <a:cxnSpLocks/>
          </p:cNvCxnSpPr>
          <p:nvPr/>
        </p:nvCxnSpPr>
        <p:spPr>
          <a:xfrm>
            <a:off x="1392238" y="1655763"/>
            <a:ext cx="5970587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橢圓 24">
            <a:extLst>
              <a:ext uri="{FF2B5EF4-FFF2-40B4-BE49-F238E27FC236}">
                <a16:creationId xmlns:a16="http://schemas.microsoft.com/office/drawing/2014/main" id="{7B5DB1B4-BB94-4D88-8A96-4035F58FF5C3}"/>
              </a:ext>
            </a:extLst>
          </p:cNvPr>
          <p:cNvSpPr/>
          <p:nvPr/>
        </p:nvSpPr>
        <p:spPr>
          <a:xfrm>
            <a:off x="6173788" y="1073150"/>
            <a:ext cx="1187450" cy="1187450"/>
          </a:xfrm>
          <a:prstGeom prst="ellipse">
            <a:avLst/>
          </a:prstGeom>
          <a:solidFill>
            <a:srgbClr val="FFCCCC">
              <a:alpha val="40000"/>
            </a:srgbClr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id="{506350F3-0EB8-4C40-8502-07AB04947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086" y="4977544"/>
            <a:ext cx="2292350" cy="5222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0000FF"/>
                </a:solidFill>
                <a:sym typeface="Wingdings 3" panose="05040102010807070707" pitchFamily="18" charset="2"/>
              </a:rPr>
              <a:t>= 10</a:t>
            </a:r>
            <a:r>
              <a:rPr lang="zh-CN" altLang="en-US" sz="2800" dirty="0">
                <a:solidFill>
                  <a:srgbClr val="0000FF"/>
                </a:solidFill>
                <a:sym typeface="Wingdings 3" panose="05040102010807070707" pitchFamily="18" charset="2"/>
              </a:rPr>
              <a:t>條半徑</a:t>
            </a:r>
            <a:endParaRPr lang="en-US" altLang="zh-CN" sz="2800" dirty="0">
              <a:solidFill>
                <a:srgbClr val="0000FF"/>
              </a:solidFill>
              <a:sym typeface="Wingdings 3" panose="050401020108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31" grpId="0" animBg="1"/>
      <p:bldP spid="31" grpId="1" animBg="1"/>
      <p:bldP spid="32" grpId="0" animBg="1"/>
      <p:bldP spid="32" grpId="1" animBg="1"/>
      <p:bldP spid="37" grpId="0"/>
      <p:bldP spid="37" grpId="1"/>
      <p:bldP spid="7" grpId="0"/>
      <p:bldP spid="38" grpId="0" animBg="1"/>
      <p:bldP spid="38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9" grpId="0"/>
      <p:bldP spid="49" grpId="1"/>
      <p:bldP spid="53" grpId="0"/>
      <p:bldP spid="53" grpId="1"/>
      <p:bldP spid="56" grpId="0" animBg="1"/>
      <p:bldP spid="56" grpId="1" animBg="1"/>
      <p:bldP spid="58" grpId="0"/>
      <p:bldP spid="5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>
            <a:extLst>
              <a:ext uri="{FF2B5EF4-FFF2-40B4-BE49-F238E27FC236}">
                <a16:creationId xmlns:a16="http://schemas.microsoft.com/office/drawing/2014/main" id="{C194DF0D-CB22-4755-BC4F-0C00DA7138FB}"/>
              </a:ext>
            </a:extLst>
          </p:cNvPr>
          <p:cNvSpPr/>
          <p:nvPr/>
        </p:nvSpPr>
        <p:spPr bwMode="auto">
          <a:xfrm>
            <a:off x="1658938" y="1116013"/>
            <a:ext cx="6800850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65857501-A977-4C0D-B131-15F450DC834A}"/>
              </a:ext>
            </a:extLst>
          </p:cNvPr>
          <p:cNvSpPr/>
          <p:nvPr/>
        </p:nvSpPr>
        <p:spPr bwMode="auto">
          <a:xfrm>
            <a:off x="977900" y="1617663"/>
            <a:ext cx="1098550" cy="396875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9071353-FE78-4CB0-B7D5-D2B0762C81DB}"/>
              </a:ext>
            </a:extLst>
          </p:cNvPr>
          <p:cNvSpPr/>
          <p:nvPr/>
        </p:nvSpPr>
        <p:spPr>
          <a:xfrm>
            <a:off x="395288" y="1033463"/>
            <a:ext cx="8604250" cy="51244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 </a:t>
            </a:r>
            <a:r>
              <a:rPr lang="zh-TW" altLang="en-US" sz="2800" u="sng" dirty="0">
                <a:solidFill>
                  <a:schemeClr val="tx1"/>
                </a:solidFill>
              </a:rPr>
              <a:t>佳怡</a:t>
            </a:r>
            <a:r>
              <a:rPr lang="zh-TW" altLang="en-US" sz="2800" dirty="0">
                <a:solidFill>
                  <a:schemeClr val="tx1"/>
                </a:solidFill>
              </a:rPr>
              <a:t>在一張長方形的紙上畫了一條直線，得出兩</a:t>
            </a:r>
          </a:p>
          <a:p>
            <a:pPr>
              <a:spcAft>
                <a:spcPts val="1200"/>
              </a:spcAft>
              <a:defRPr/>
            </a:pPr>
            <a:r>
              <a:rPr lang="zh-TW" altLang="en-US" sz="2800" dirty="0">
                <a:solidFill>
                  <a:schemeClr val="tx1"/>
                </a:solidFill>
              </a:rPr>
              <a:t>     個梯形。下列哪項</a:t>
            </a:r>
            <a:r>
              <a:rPr lang="en-US" altLang="zh-TW" sz="2800" dirty="0">
                <a:solidFill>
                  <a:schemeClr val="tx1"/>
                </a:solidFill>
              </a:rPr>
              <a:t>/ </a:t>
            </a:r>
            <a:r>
              <a:rPr lang="zh-TW" altLang="en-US" sz="2800" dirty="0">
                <a:solidFill>
                  <a:schemeClr val="tx1"/>
                </a:solidFill>
              </a:rPr>
              <a:t>些描述</a:t>
            </a:r>
            <a:r>
              <a:rPr lang="zh-CN" altLang="en-US" sz="2800" dirty="0">
                <a:solidFill>
                  <a:schemeClr val="tx1"/>
                </a:solidFill>
              </a:rPr>
              <a:t>必定正確</a:t>
            </a:r>
            <a:r>
              <a:rPr lang="zh-TW" altLang="en-US" sz="2800" dirty="0">
                <a:solidFill>
                  <a:schemeClr val="tx1"/>
                </a:solidFill>
              </a:rPr>
              <a:t>？</a:t>
            </a:r>
          </a:p>
          <a:p>
            <a:pPr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  I. </a:t>
            </a:r>
            <a:r>
              <a:rPr lang="zh-TW" altLang="en-US" sz="2800" dirty="0">
                <a:solidFill>
                  <a:schemeClr val="tx1"/>
                </a:solidFill>
              </a:rPr>
              <a:t>兩個梯形各有兩隻直角。</a:t>
            </a:r>
          </a:p>
          <a:p>
            <a:pPr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  II. </a:t>
            </a:r>
            <a:r>
              <a:rPr lang="zh-TW" altLang="en-US" sz="2800" dirty="0">
                <a:solidFill>
                  <a:schemeClr val="tx1"/>
                </a:solidFill>
              </a:rPr>
              <a:t>兩個梯形的面積相等。</a:t>
            </a:r>
          </a:p>
          <a:p>
            <a:pPr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  III. </a:t>
            </a:r>
            <a:r>
              <a:rPr lang="zh-TW" altLang="en-US" sz="2800" dirty="0">
                <a:solidFill>
                  <a:schemeClr val="tx1"/>
                </a:solidFill>
              </a:rPr>
              <a:t>兩個梯形各有兩隻鈍角。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A. </a:t>
            </a:r>
            <a:r>
              <a:rPr lang="zh-CN" altLang="en-US" sz="2800" dirty="0">
                <a:solidFill>
                  <a:schemeClr val="tx1"/>
                </a:solidFill>
              </a:rPr>
              <a:t>只有</a:t>
            </a:r>
            <a:r>
              <a:rPr lang="en-US" altLang="zh-TW" sz="2800" dirty="0">
                <a:solidFill>
                  <a:schemeClr val="tx1"/>
                </a:solidFill>
              </a:rPr>
              <a:t>I</a:t>
            </a:r>
          </a:p>
          <a:p>
            <a:pPr marL="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 B. </a:t>
            </a:r>
            <a:r>
              <a:rPr lang="zh-CN" altLang="en-US" sz="2800" dirty="0">
                <a:solidFill>
                  <a:schemeClr val="tx1"/>
                </a:solidFill>
              </a:rPr>
              <a:t>只有</a:t>
            </a:r>
            <a:r>
              <a:rPr lang="en-US" altLang="zh-TW" sz="2800" dirty="0">
                <a:solidFill>
                  <a:schemeClr val="tx1"/>
                </a:solidFill>
              </a:rPr>
              <a:t>II</a:t>
            </a:r>
          </a:p>
          <a:p>
            <a:pPr marL="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C. </a:t>
            </a:r>
            <a:r>
              <a:rPr lang="zh-CN" altLang="en-US" sz="2800" dirty="0">
                <a:solidFill>
                  <a:schemeClr val="tx1"/>
                </a:solidFill>
              </a:rPr>
              <a:t>只有</a:t>
            </a:r>
            <a:r>
              <a:rPr lang="en-US" altLang="zh-TW" sz="2800" dirty="0">
                <a:solidFill>
                  <a:schemeClr val="tx1"/>
                </a:solidFill>
              </a:rPr>
              <a:t>I</a:t>
            </a:r>
            <a:r>
              <a:rPr lang="zh-CN" altLang="en-US" sz="2800" dirty="0">
                <a:solidFill>
                  <a:schemeClr val="tx1"/>
                </a:solidFill>
              </a:rPr>
              <a:t>及</a:t>
            </a:r>
            <a:r>
              <a:rPr lang="en-US" altLang="zh-TW" sz="2800" dirty="0">
                <a:solidFill>
                  <a:schemeClr val="tx1"/>
                </a:solidFill>
              </a:rPr>
              <a:t>II</a:t>
            </a:r>
          </a:p>
          <a:p>
            <a:pPr marL="444500" eaLnBrk="1" hangingPunct="1">
              <a:spcAft>
                <a:spcPts val="600"/>
              </a:spcAft>
              <a:tabLst>
                <a:tab pos="355600" algn="l"/>
              </a:tabLs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 D. </a:t>
            </a:r>
            <a:r>
              <a:rPr lang="en-US" altLang="zh-TW" sz="2800" dirty="0">
                <a:solidFill>
                  <a:schemeClr val="tx1"/>
                </a:solidFill>
              </a:rPr>
              <a:t>I</a:t>
            </a:r>
            <a:r>
              <a:rPr lang="zh-TW" altLang="en-US" sz="2800" dirty="0">
                <a:solidFill>
                  <a:schemeClr val="tx1"/>
                </a:solidFill>
              </a:rPr>
              <a:t>、</a:t>
            </a:r>
            <a:r>
              <a:rPr lang="en-US" altLang="zh-TW" sz="2800" dirty="0">
                <a:solidFill>
                  <a:schemeClr val="tx1"/>
                </a:solidFill>
              </a:rPr>
              <a:t>II</a:t>
            </a:r>
            <a:r>
              <a:rPr lang="zh-TW" altLang="en-US" sz="2800" dirty="0">
                <a:solidFill>
                  <a:schemeClr val="tx1"/>
                </a:solidFill>
              </a:rPr>
              <a:t>及</a:t>
            </a:r>
            <a:r>
              <a:rPr lang="en-US" altLang="zh-TW" sz="2800" dirty="0">
                <a:solidFill>
                  <a:schemeClr val="tx1"/>
                </a:solidFill>
              </a:rPr>
              <a:t>III</a:t>
            </a:r>
            <a:endParaRPr lang="zh-CN" altLang="zh-CN" sz="2800" dirty="0">
              <a:solidFill>
                <a:schemeClr val="tx1"/>
              </a:solidFill>
            </a:endParaRPr>
          </a:p>
        </p:txBody>
      </p:sp>
      <p:pic>
        <p:nvPicPr>
          <p:cNvPr id="12293" name="图片 24">
            <a:extLst>
              <a:ext uri="{FF2B5EF4-FFF2-40B4-BE49-F238E27FC236}">
                <a16:creationId xmlns:a16="http://schemas.microsoft.com/office/drawing/2014/main" id="{28FEFEEB-B2FD-4A13-A3CB-55A00B8B49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925" y="5394325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文本框 4">
            <a:extLst>
              <a:ext uri="{FF2B5EF4-FFF2-40B4-BE49-F238E27FC236}">
                <a16:creationId xmlns:a16="http://schemas.microsoft.com/office/drawing/2014/main" id="{29227E6D-E3E3-4D88-AE69-2EBFFB991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2022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2C6EE9E-73D7-4A9C-AFA3-9A894F100162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283200" y="5487988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24" name="任意多边形: 形状 23">
            <a:extLst>
              <a:ext uri="{FF2B5EF4-FFF2-40B4-BE49-F238E27FC236}">
                <a16:creationId xmlns:a16="http://schemas.microsoft.com/office/drawing/2014/main" id="{2D18C46E-6F2E-46CC-B0E4-20EB3575B26F}"/>
              </a:ext>
            </a:extLst>
          </p:cNvPr>
          <p:cNvSpPr/>
          <p:nvPr/>
        </p:nvSpPr>
        <p:spPr>
          <a:xfrm>
            <a:off x="5403850" y="2695575"/>
            <a:ext cx="441325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  <a:gd name="connsiteX0" fmla="*/ 0 w 1079754"/>
              <a:gd name="connsiteY0" fmla="*/ 0 h 469900"/>
              <a:gd name="connsiteX1" fmla="*/ 1079754 w 1079754"/>
              <a:gd name="connsiteY1" fmla="*/ 6350 h 469900"/>
              <a:gd name="connsiteX2" fmla="*/ 361950 w 1079754"/>
              <a:gd name="connsiteY2" fmla="*/ 463550 h 469900"/>
              <a:gd name="connsiteX3" fmla="*/ 6350 w 1079754"/>
              <a:gd name="connsiteY3" fmla="*/ 469900 h 469900"/>
              <a:gd name="connsiteX4" fmla="*/ 0 w 1079754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754" h="469900">
                <a:moveTo>
                  <a:pt x="0" y="0"/>
                </a:moveTo>
                <a:lnTo>
                  <a:pt x="1079754" y="6350"/>
                </a:lnTo>
                <a:lnTo>
                  <a:pt x="361950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5" name="任意多边形: 形状 24">
            <a:extLst>
              <a:ext uri="{FF2B5EF4-FFF2-40B4-BE49-F238E27FC236}">
                <a16:creationId xmlns:a16="http://schemas.microsoft.com/office/drawing/2014/main" id="{52239568-CF68-4601-99C6-895E9CE2282B}"/>
              </a:ext>
            </a:extLst>
          </p:cNvPr>
          <p:cNvSpPr/>
          <p:nvPr/>
        </p:nvSpPr>
        <p:spPr>
          <a:xfrm flipH="1" flipV="1">
            <a:off x="5561013" y="2695575"/>
            <a:ext cx="863600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425047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  <a:gd name="connsiteX0" fmla="*/ 0 w 650773"/>
              <a:gd name="connsiteY0" fmla="*/ 0 h 469900"/>
              <a:gd name="connsiteX1" fmla="*/ 650773 w 650773"/>
              <a:gd name="connsiteY1" fmla="*/ 6350 h 469900"/>
              <a:gd name="connsiteX2" fmla="*/ 425047 w 650773"/>
              <a:gd name="connsiteY2" fmla="*/ 463550 h 469900"/>
              <a:gd name="connsiteX3" fmla="*/ 6350 w 650773"/>
              <a:gd name="connsiteY3" fmla="*/ 469900 h 469900"/>
              <a:gd name="connsiteX4" fmla="*/ 0 w 650773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773" h="469900">
                <a:moveTo>
                  <a:pt x="0" y="0"/>
                </a:moveTo>
                <a:lnTo>
                  <a:pt x="650773" y="6350"/>
                </a:lnTo>
                <a:lnTo>
                  <a:pt x="425047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6" name="任意多边形: 形状 25">
            <a:extLst>
              <a:ext uri="{FF2B5EF4-FFF2-40B4-BE49-F238E27FC236}">
                <a16:creationId xmlns:a16="http://schemas.microsoft.com/office/drawing/2014/main" id="{52143FAF-B1A5-4E57-B5A0-9702F2200021}"/>
              </a:ext>
            </a:extLst>
          </p:cNvPr>
          <p:cNvSpPr/>
          <p:nvPr/>
        </p:nvSpPr>
        <p:spPr>
          <a:xfrm>
            <a:off x="5408613" y="3268663"/>
            <a:ext cx="660400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00" h="469900">
                <a:moveTo>
                  <a:pt x="0" y="0"/>
                </a:moveTo>
                <a:lnTo>
                  <a:pt x="660400" y="6350"/>
                </a:lnTo>
                <a:lnTo>
                  <a:pt x="361950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9" name="任意多边形: 形状 28">
            <a:extLst>
              <a:ext uri="{FF2B5EF4-FFF2-40B4-BE49-F238E27FC236}">
                <a16:creationId xmlns:a16="http://schemas.microsoft.com/office/drawing/2014/main" id="{AB77E42D-C889-406D-A3F1-87233BBD5430}"/>
              </a:ext>
            </a:extLst>
          </p:cNvPr>
          <p:cNvSpPr/>
          <p:nvPr/>
        </p:nvSpPr>
        <p:spPr>
          <a:xfrm flipH="1" flipV="1">
            <a:off x="5775325" y="3267075"/>
            <a:ext cx="647700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00" h="469900">
                <a:moveTo>
                  <a:pt x="0" y="0"/>
                </a:moveTo>
                <a:lnTo>
                  <a:pt x="660400" y="6350"/>
                </a:lnTo>
                <a:lnTo>
                  <a:pt x="361950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0" name="任意多边形: 形状 29">
            <a:extLst>
              <a:ext uri="{FF2B5EF4-FFF2-40B4-BE49-F238E27FC236}">
                <a16:creationId xmlns:a16="http://schemas.microsoft.com/office/drawing/2014/main" id="{14177642-875B-46E8-9A43-9F47C34355DB}"/>
              </a:ext>
            </a:extLst>
          </p:cNvPr>
          <p:cNvSpPr/>
          <p:nvPr/>
        </p:nvSpPr>
        <p:spPr>
          <a:xfrm>
            <a:off x="5408613" y="2138363"/>
            <a:ext cx="660400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00" h="469900">
                <a:moveTo>
                  <a:pt x="0" y="0"/>
                </a:moveTo>
                <a:lnTo>
                  <a:pt x="660400" y="6350"/>
                </a:lnTo>
                <a:lnTo>
                  <a:pt x="361950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1" name="任意多边形: 形状 30">
            <a:extLst>
              <a:ext uri="{FF2B5EF4-FFF2-40B4-BE49-F238E27FC236}">
                <a16:creationId xmlns:a16="http://schemas.microsoft.com/office/drawing/2014/main" id="{6E13174C-65EC-4807-A66D-811A3E2448AF}"/>
              </a:ext>
            </a:extLst>
          </p:cNvPr>
          <p:cNvSpPr/>
          <p:nvPr/>
        </p:nvSpPr>
        <p:spPr>
          <a:xfrm flipH="1" flipV="1">
            <a:off x="5775325" y="2136775"/>
            <a:ext cx="647700" cy="469900"/>
          </a:xfrm>
          <a:custGeom>
            <a:avLst/>
            <a:gdLst>
              <a:gd name="connsiteX0" fmla="*/ 0 w 660400"/>
              <a:gd name="connsiteY0" fmla="*/ 0 h 469900"/>
              <a:gd name="connsiteX1" fmla="*/ 660400 w 660400"/>
              <a:gd name="connsiteY1" fmla="*/ 6350 h 469900"/>
              <a:gd name="connsiteX2" fmla="*/ 361950 w 660400"/>
              <a:gd name="connsiteY2" fmla="*/ 463550 h 469900"/>
              <a:gd name="connsiteX3" fmla="*/ 6350 w 660400"/>
              <a:gd name="connsiteY3" fmla="*/ 469900 h 469900"/>
              <a:gd name="connsiteX4" fmla="*/ 0 w 660400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00" h="469900">
                <a:moveTo>
                  <a:pt x="0" y="0"/>
                </a:moveTo>
                <a:lnTo>
                  <a:pt x="660400" y="6350"/>
                </a:lnTo>
                <a:lnTo>
                  <a:pt x="361950" y="463550"/>
                </a:lnTo>
                <a:lnTo>
                  <a:pt x="6350" y="469900"/>
                </a:lnTo>
                <a:cubicBezTo>
                  <a:pt x="8467" y="315383"/>
                  <a:pt x="10583" y="160867"/>
                  <a:pt x="0" y="0"/>
                </a:cubicBezTo>
                <a:close/>
              </a:path>
            </a:pathLst>
          </a:custGeom>
          <a:solidFill>
            <a:srgbClr val="FF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B6E262C0-6301-4C72-81D1-55FAB6F4E82E}"/>
              </a:ext>
            </a:extLst>
          </p:cNvPr>
          <p:cNvSpPr/>
          <p:nvPr/>
        </p:nvSpPr>
        <p:spPr>
          <a:xfrm>
            <a:off x="5407025" y="2136775"/>
            <a:ext cx="1008063" cy="466725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33" name="直線接點 17">
            <a:extLst>
              <a:ext uri="{FF2B5EF4-FFF2-40B4-BE49-F238E27FC236}">
                <a16:creationId xmlns:a16="http://schemas.microsoft.com/office/drawing/2014/main" id="{5E43AFAA-1130-4494-9E77-5C4E6D6C49D0}"/>
              </a:ext>
            </a:extLst>
          </p:cNvPr>
          <p:cNvCxnSpPr/>
          <p:nvPr/>
        </p:nvCxnSpPr>
        <p:spPr>
          <a:xfrm>
            <a:off x="3492500" y="2592388"/>
            <a:ext cx="143986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17">
            <a:extLst>
              <a:ext uri="{FF2B5EF4-FFF2-40B4-BE49-F238E27FC236}">
                <a16:creationId xmlns:a16="http://schemas.microsoft.com/office/drawing/2014/main" id="{3FCCB021-851B-4040-98D5-1ECDFB6CF51B}"/>
              </a:ext>
            </a:extLst>
          </p:cNvPr>
          <p:cNvCxnSpPr>
            <a:cxnSpLocks/>
          </p:cNvCxnSpPr>
          <p:nvPr/>
        </p:nvCxnSpPr>
        <p:spPr>
          <a:xfrm flipV="1">
            <a:off x="5762625" y="2136775"/>
            <a:ext cx="301625" cy="466725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任意多边形: 形状 35">
            <a:extLst>
              <a:ext uri="{FF2B5EF4-FFF2-40B4-BE49-F238E27FC236}">
                <a16:creationId xmlns:a16="http://schemas.microsoft.com/office/drawing/2014/main" id="{15677872-FA6A-4DE9-8007-7996E4528304}"/>
              </a:ext>
            </a:extLst>
          </p:cNvPr>
          <p:cNvSpPr/>
          <p:nvPr/>
        </p:nvSpPr>
        <p:spPr>
          <a:xfrm>
            <a:off x="6311900" y="2133600"/>
            <a:ext cx="107950" cy="107950"/>
          </a:xfrm>
          <a:custGeom>
            <a:avLst/>
            <a:gdLst>
              <a:gd name="connsiteX0" fmla="*/ 0 w 940279"/>
              <a:gd name="connsiteY0" fmla="*/ 0 h 707366"/>
              <a:gd name="connsiteX1" fmla="*/ 8626 w 940279"/>
              <a:gd name="connsiteY1" fmla="*/ 707366 h 707366"/>
              <a:gd name="connsiteX2" fmla="*/ 940279 w 940279"/>
              <a:gd name="connsiteY2" fmla="*/ 707366 h 707366"/>
              <a:gd name="connsiteX0" fmla="*/ 0 w 931653"/>
              <a:gd name="connsiteY0" fmla="*/ 0 h 707366"/>
              <a:gd name="connsiteX1" fmla="*/ 0 w 931653"/>
              <a:gd name="connsiteY1" fmla="*/ 707366 h 707366"/>
              <a:gd name="connsiteX2" fmla="*/ 931653 w 931653"/>
              <a:gd name="connsiteY2" fmla="*/ 707366 h 70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1653" h="707366">
                <a:moveTo>
                  <a:pt x="0" y="0"/>
                </a:moveTo>
                <a:lnTo>
                  <a:pt x="0" y="707366"/>
                </a:lnTo>
                <a:lnTo>
                  <a:pt x="931653" y="707366"/>
                </a:lnTo>
              </a:path>
            </a:pathLst>
          </a:custGeom>
          <a:noFill/>
          <a:ln w="1905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7" name="任意多边形: 形状 36">
            <a:extLst>
              <a:ext uri="{FF2B5EF4-FFF2-40B4-BE49-F238E27FC236}">
                <a16:creationId xmlns:a16="http://schemas.microsoft.com/office/drawing/2014/main" id="{F24980E9-9456-41C5-8E1A-4A3CBCC56041}"/>
              </a:ext>
            </a:extLst>
          </p:cNvPr>
          <p:cNvSpPr/>
          <p:nvPr/>
        </p:nvSpPr>
        <p:spPr>
          <a:xfrm flipH="1">
            <a:off x="5411788" y="2132013"/>
            <a:ext cx="107950" cy="107950"/>
          </a:xfrm>
          <a:custGeom>
            <a:avLst/>
            <a:gdLst>
              <a:gd name="connsiteX0" fmla="*/ 0 w 940279"/>
              <a:gd name="connsiteY0" fmla="*/ 0 h 707366"/>
              <a:gd name="connsiteX1" fmla="*/ 8626 w 940279"/>
              <a:gd name="connsiteY1" fmla="*/ 707366 h 707366"/>
              <a:gd name="connsiteX2" fmla="*/ 940279 w 940279"/>
              <a:gd name="connsiteY2" fmla="*/ 707366 h 707366"/>
              <a:gd name="connsiteX0" fmla="*/ 0 w 931653"/>
              <a:gd name="connsiteY0" fmla="*/ 0 h 707366"/>
              <a:gd name="connsiteX1" fmla="*/ 0 w 931653"/>
              <a:gd name="connsiteY1" fmla="*/ 707366 h 707366"/>
              <a:gd name="connsiteX2" fmla="*/ 931653 w 931653"/>
              <a:gd name="connsiteY2" fmla="*/ 707366 h 70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1653" h="707366">
                <a:moveTo>
                  <a:pt x="0" y="0"/>
                </a:moveTo>
                <a:lnTo>
                  <a:pt x="0" y="707366"/>
                </a:lnTo>
                <a:lnTo>
                  <a:pt x="931653" y="707366"/>
                </a:lnTo>
              </a:path>
            </a:pathLst>
          </a:custGeom>
          <a:noFill/>
          <a:ln w="1905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8" name="任意多边形: 形状 37">
            <a:extLst>
              <a:ext uri="{FF2B5EF4-FFF2-40B4-BE49-F238E27FC236}">
                <a16:creationId xmlns:a16="http://schemas.microsoft.com/office/drawing/2014/main" id="{F48CFF5C-BB06-4E83-9F8E-2B34719C22D5}"/>
              </a:ext>
            </a:extLst>
          </p:cNvPr>
          <p:cNvSpPr/>
          <p:nvPr/>
        </p:nvSpPr>
        <p:spPr>
          <a:xfrm flipV="1">
            <a:off x="6308725" y="2493963"/>
            <a:ext cx="107950" cy="107950"/>
          </a:xfrm>
          <a:custGeom>
            <a:avLst/>
            <a:gdLst>
              <a:gd name="connsiteX0" fmla="*/ 0 w 940279"/>
              <a:gd name="connsiteY0" fmla="*/ 0 h 707366"/>
              <a:gd name="connsiteX1" fmla="*/ 8626 w 940279"/>
              <a:gd name="connsiteY1" fmla="*/ 707366 h 707366"/>
              <a:gd name="connsiteX2" fmla="*/ 940279 w 940279"/>
              <a:gd name="connsiteY2" fmla="*/ 707366 h 707366"/>
              <a:gd name="connsiteX0" fmla="*/ 0 w 931653"/>
              <a:gd name="connsiteY0" fmla="*/ 0 h 707366"/>
              <a:gd name="connsiteX1" fmla="*/ 0 w 931653"/>
              <a:gd name="connsiteY1" fmla="*/ 707366 h 707366"/>
              <a:gd name="connsiteX2" fmla="*/ 931653 w 931653"/>
              <a:gd name="connsiteY2" fmla="*/ 707366 h 70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1653" h="707366">
                <a:moveTo>
                  <a:pt x="0" y="0"/>
                </a:moveTo>
                <a:lnTo>
                  <a:pt x="0" y="707366"/>
                </a:lnTo>
                <a:lnTo>
                  <a:pt x="931653" y="707366"/>
                </a:lnTo>
              </a:path>
            </a:pathLst>
          </a:custGeom>
          <a:noFill/>
          <a:ln w="1905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9" name="任意多边形: 形状 38">
            <a:extLst>
              <a:ext uri="{FF2B5EF4-FFF2-40B4-BE49-F238E27FC236}">
                <a16:creationId xmlns:a16="http://schemas.microsoft.com/office/drawing/2014/main" id="{26233E58-D2AE-4D08-986C-DAED47B30C40}"/>
              </a:ext>
            </a:extLst>
          </p:cNvPr>
          <p:cNvSpPr/>
          <p:nvPr/>
        </p:nvSpPr>
        <p:spPr>
          <a:xfrm flipH="1" flipV="1">
            <a:off x="5408613" y="2490788"/>
            <a:ext cx="107950" cy="107950"/>
          </a:xfrm>
          <a:custGeom>
            <a:avLst/>
            <a:gdLst>
              <a:gd name="connsiteX0" fmla="*/ 0 w 940279"/>
              <a:gd name="connsiteY0" fmla="*/ 0 h 707366"/>
              <a:gd name="connsiteX1" fmla="*/ 8626 w 940279"/>
              <a:gd name="connsiteY1" fmla="*/ 707366 h 707366"/>
              <a:gd name="connsiteX2" fmla="*/ 940279 w 940279"/>
              <a:gd name="connsiteY2" fmla="*/ 707366 h 707366"/>
              <a:gd name="connsiteX0" fmla="*/ 0 w 931653"/>
              <a:gd name="connsiteY0" fmla="*/ 0 h 707366"/>
              <a:gd name="connsiteX1" fmla="*/ 0 w 931653"/>
              <a:gd name="connsiteY1" fmla="*/ 707366 h 707366"/>
              <a:gd name="connsiteX2" fmla="*/ 931653 w 931653"/>
              <a:gd name="connsiteY2" fmla="*/ 707366 h 70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1653" h="707366">
                <a:moveTo>
                  <a:pt x="0" y="0"/>
                </a:moveTo>
                <a:lnTo>
                  <a:pt x="0" y="707366"/>
                </a:lnTo>
                <a:lnTo>
                  <a:pt x="931653" y="707366"/>
                </a:lnTo>
              </a:path>
            </a:pathLst>
          </a:custGeom>
          <a:noFill/>
          <a:ln w="1905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0" name="Text Box 54">
            <a:extLst>
              <a:ext uri="{FF2B5EF4-FFF2-40B4-BE49-F238E27FC236}">
                <a16:creationId xmlns:a16="http://schemas.microsoft.com/office/drawing/2014/main" id="{17F0FBDB-B2BA-435D-B5FC-2765675D2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133600"/>
            <a:ext cx="504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4000">
                <a:solidFill>
                  <a:srgbClr val="FF00FF"/>
                </a:solidFill>
                <a:sym typeface="Wingdings" panose="05000000000000000000" pitchFamily="2" charset="2"/>
              </a:rPr>
              <a:t></a:t>
            </a:r>
            <a:endParaRPr lang="en-US" altLang="zh-CN" sz="4000">
              <a:solidFill>
                <a:srgbClr val="FF00FF"/>
              </a:solidFill>
              <a:sym typeface="Wingdings 3" panose="05040102010807070707" pitchFamily="18" charset="2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F6CF5242-5463-4A08-A267-0FBE75BC5692}"/>
              </a:ext>
            </a:extLst>
          </p:cNvPr>
          <p:cNvSpPr/>
          <p:nvPr/>
        </p:nvSpPr>
        <p:spPr>
          <a:xfrm>
            <a:off x="5407025" y="2692400"/>
            <a:ext cx="1008063" cy="468313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43" name="直線接點 17">
            <a:extLst>
              <a:ext uri="{FF2B5EF4-FFF2-40B4-BE49-F238E27FC236}">
                <a16:creationId xmlns:a16="http://schemas.microsoft.com/office/drawing/2014/main" id="{7A829E1E-8F0C-4AFA-A4C0-D96610580AE3}"/>
              </a:ext>
            </a:extLst>
          </p:cNvPr>
          <p:cNvCxnSpPr/>
          <p:nvPr/>
        </p:nvCxnSpPr>
        <p:spPr>
          <a:xfrm>
            <a:off x="3240088" y="3149600"/>
            <a:ext cx="1439862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17">
            <a:extLst>
              <a:ext uri="{FF2B5EF4-FFF2-40B4-BE49-F238E27FC236}">
                <a16:creationId xmlns:a16="http://schemas.microsoft.com/office/drawing/2014/main" id="{4403467A-A07C-49E5-902D-89C2AA159B25}"/>
              </a:ext>
            </a:extLst>
          </p:cNvPr>
          <p:cNvCxnSpPr>
            <a:cxnSpLocks/>
          </p:cNvCxnSpPr>
          <p:nvPr/>
        </p:nvCxnSpPr>
        <p:spPr>
          <a:xfrm flipV="1">
            <a:off x="5546725" y="2692400"/>
            <a:ext cx="301625" cy="468313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54">
            <a:extLst>
              <a:ext uri="{FF2B5EF4-FFF2-40B4-BE49-F238E27FC236}">
                <a16:creationId xmlns:a16="http://schemas.microsoft.com/office/drawing/2014/main" id="{2B0EAAF6-0861-49DC-ACC1-9EE359BA9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565400"/>
            <a:ext cx="504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4000">
                <a:solidFill>
                  <a:srgbClr val="FF00FF"/>
                </a:solidFill>
                <a:sym typeface="Wingdings" panose="05000000000000000000" pitchFamily="2" charset="2"/>
              </a:rPr>
              <a:t></a:t>
            </a:r>
            <a:endParaRPr lang="en-US" altLang="zh-CN" sz="4000">
              <a:solidFill>
                <a:srgbClr val="FF00FF"/>
              </a:solidFill>
              <a:sym typeface="Wingdings 3" panose="05040102010807070707" pitchFamily="18" charset="2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04A2F811-CA1F-42CF-A9E6-CE50CFEAE49B}"/>
              </a:ext>
            </a:extLst>
          </p:cNvPr>
          <p:cNvSpPr/>
          <p:nvPr/>
        </p:nvSpPr>
        <p:spPr>
          <a:xfrm>
            <a:off x="5403850" y="3263900"/>
            <a:ext cx="1008063" cy="466725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47" name="直線接點 17">
            <a:extLst>
              <a:ext uri="{FF2B5EF4-FFF2-40B4-BE49-F238E27FC236}">
                <a16:creationId xmlns:a16="http://schemas.microsoft.com/office/drawing/2014/main" id="{CC4058B8-29CE-4D2B-A6E6-F5A25D9A5415}"/>
              </a:ext>
            </a:extLst>
          </p:cNvPr>
          <p:cNvCxnSpPr/>
          <p:nvPr/>
        </p:nvCxnSpPr>
        <p:spPr>
          <a:xfrm>
            <a:off x="3708400" y="3743325"/>
            <a:ext cx="143986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17">
            <a:extLst>
              <a:ext uri="{FF2B5EF4-FFF2-40B4-BE49-F238E27FC236}">
                <a16:creationId xmlns:a16="http://schemas.microsoft.com/office/drawing/2014/main" id="{D34AC9C8-C2EC-43AA-B06F-ABA6AD6E29B2}"/>
              </a:ext>
            </a:extLst>
          </p:cNvPr>
          <p:cNvCxnSpPr>
            <a:cxnSpLocks/>
          </p:cNvCxnSpPr>
          <p:nvPr/>
        </p:nvCxnSpPr>
        <p:spPr>
          <a:xfrm flipV="1">
            <a:off x="5759450" y="3263900"/>
            <a:ext cx="301625" cy="466725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弧形 48">
            <a:extLst>
              <a:ext uri="{FF2B5EF4-FFF2-40B4-BE49-F238E27FC236}">
                <a16:creationId xmlns:a16="http://schemas.microsoft.com/office/drawing/2014/main" id="{8A917F8E-FA54-4A5F-8674-31BB70C25BC1}"/>
              </a:ext>
            </a:extLst>
          </p:cNvPr>
          <p:cNvSpPr/>
          <p:nvPr/>
        </p:nvSpPr>
        <p:spPr>
          <a:xfrm>
            <a:off x="5922290" y="3117056"/>
            <a:ext cx="287338" cy="288925"/>
          </a:xfrm>
          <a:prstGeom prst="arc">
            <a:avLst>
              <a:gd name="adj1" fmla="val 33088"/>
              <a:gd name="adj2" fmla="val 7381728"/>
            </a:avLst>
          </a:prstGeom>
          <a:noFill/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0" name="弧形 49">
            <a:extLst>
              <a:ext uri="{FF2B5EF4-FFF2-40B4-BE49-F238E27FC236}">
                <a16:creationId xmlns:a16="http://schemas.microsoft.com/office/drawing/2014/main" id="{331EC4B9-D28E-41B4-BDEC-57A6903EC53A}"/>
              </a:ext>
            </a:extLst>
          </p:cNvPr>
          <p:cNvSpPr/>
          <p:nvPr/>
        </p:nvSpPr>
        <p:spPr>
          <a:xfrm>
            <a:off x="5607844" y="3586956"/>
            <a:ext cx="287337" cy="287338"/>
          </a:xfrm>
          <a:prstGeom prst="arc">
            <a:avLst>
              <a:gd name="adj1" fmla="val 10732991"/>
              <a:gd name="adj2" fmla="val 18107239"/>
            </a:avLst>
          </a:prstGeom>
          <a:noFill/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1" name="Text Box 54">
            <a:extLst>
              <a:ext uri="{FF2B5EF4-FFF2-40B4-BE49-F238E27FC236}">
                <a16:creationId xmlns:a16="http://schemas.microsoft.com/office/drawing/2014/main" id="{E1DAC4A6-1387-4216-8901-34A4DCD98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5" y="3141663"/>
            <a:ext cx="5048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4000">
                <a:solidFill>
                  <a:srgbClr val="FF00FF"/>
                </a:solidFill>
                <a:sym typeface="Wingdings" panose="05000000000000000000" pitchFamily="2" charset="2"/>
              </a:rPr>
              <a:t></a:t>
            </a:r>
            <a:endParaRPr lang="en-US" altLang="zh-CN" sz="4000">
              <a:solidFill>
                <a:srgbClr val="FF00FF"/>
              </a:solidFill>
              <a:sym typeface="Wingdings 3" panose="05040102010807070707" pitchFamily="18" charset="2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id="{5D81AC21-86EF-48F0-88C9-1E0925629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7475" y="2144861"/>
            <a:ext cx="265271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400" dirty="0">
                <a:solidFill>
                  <a:srgbClr val="0000FF"/>
                </a:solidFill>
              </a:rPr>
              <a:t>各有兩隻直角</a:t>
            </a:r>
            <a:r>
              <a:rPr lang="zh-CN" altLang="en-US" sz="2400" dirty="0">
                <a:solidFill>
                  <a:srgbClr val="0000FF"/>
                </a:solidFill>
                <a:sym typeface="Wingdings 3" panose="05040102010807070707" pitchFamily="18" charset="2"/>
              </a:rPr>
              <a:t>。</a:t>
            </a:r>
            <a:endParaRPr lang="en-US" altLang="zh-CN" sz="2400" dirty="0">
              <a:solidFill>
                <a:srgbClr val="0000FF"/>
              </a:solidFill>
              <a:sym typeface="Wingdings 3" panose="05040102010807070707" pitchFamily="18" charset="2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id="{35651DF7-C952-4F26-A0AF-EB92DC551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2701925"/>
            <a:ext cx="2222500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400">
                <a:solidFill>
                  <a:srgbClr val="0000FF"/>
                </a:solidFill>
                <a:sym typeface="Wingdings 3" panose="05040102010807070707" pitchFamily="18" charset="2"/>
              </a:rPr>
              <a:t>面積不相等。</a:t>
            </a:r>
            <a:endParaRPr lang="en-US" altLang="zh-CN" sz="2400">
              <a:solidFill>
                <a:srgbClr val="0000FF"/>
              </a:solidFill>
              <a:sym typeface="Wingdings 3" panose="05040102010807070707" pitchFamily="18" charset="2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id="{BB096F00-FD8B-4B57-A4A3-5054E6D14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1288" y="3294211"/>
            <a:ext cx="244633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400" dirty="0">
                <a:solidFill>
                  <a:srgbClr val="0000FF"/>
                </a:solidFill>
              </a:rPr>
              <a:t>各有</a:t>
            </a:r>
            <a:r>
              <a:rPr lang="zh-CN" altLang="en-US" sz="2400" dirty="0">
                <a:solidFill>
                  <a:srgbClr val="0000FF"/>
                </a:solidFill>
              </a:rPr>
              <a:t>一</a:t>
            </a:r>
            <a:r>
              <a:rPr lang="zh-TW" altLang="en-US" sz="2400" dirty="0">
                <a:solidFill>
                  <a:srgbClr val="0000FF"/>
                </a:solidFill>
              </a:rPr>
              <a:t>隻</a:t>
            </a:r>
            <a:r>
              <a:rPr lang="zh-CN" altLang="en-US" sz="2400" dirty="0">
                <a:solidFill>
                  <a:srgbClr val="0000FF"/>
                </a:solidFill>
              </a:rPr>
              <a:t>鈍</a:t>
            </a:r>
            <a:r>
              <a:rPr lang="zh-TW" altLang="en-US" sz="2400" dirty="0">
                <a:solidFill>
                  <a:srgbClr val="0000FF"/>
                </a:solidFill>
              </a:rPr>
              <a:t>角</a:t>
            </a:r>
            <a:r>
              <a:rPr lang="zh-CN" altLang="en-US" sz="2400" dirty="0">
                <a:solidFill>
                  <a:srgbClr val="0000FF"/>
                </a:solidFill>
                <a:sym typeface="Wingdings 3" panose="05040102010807070707" pitchFamily="18" charset="2"/>
              </a:rPr>
              <a:t>。</a:t>
            </a:r>
            <a:endParaRPr lang="en-US" altLang="zh-CN" sz="2400" dirty="0">
              <a:solidFill>
                <a:srgbClr val="0000FF"/>
              </a:solidFill>
              <a:sym typeface="Wingdings 3" panose="050401020108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3" grpId="0" animBg="1"/>
      <p:bldP spid="23" grpId="1" animBg="1"/>
      <p:bldP spid="6" grpId="0"/>
      <p:bldP spid="32" grpId="0" animBg="1"/>
      <p:bldP spid="32" grpId="1" animBg="1"/>
      <p:bldP spid="40" grpId="0"/>
      <p:bldP spid="40" grpId="1"/>
      <p:bldP spid="42" grpId="0" animBg="1"/>
      <p:bldP spid="42" grpId="1" animBg="1"/>
      <p:bldP spid="45" grpId="0"/>
      <p:bldP spid="45" grpId="1"/>
      <p:bldP spid="46" grpId="0" animBg="1"/>
      <p:bldP spid="46" grpId="1" animBg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>
            <a:extLst>
              <a:ext uri="{FF2B5EF4-FFF2-40B4-BE49-F238E27FC236}">
                <a16:creationId xmlns:a16="http://schemas.microsoft.com/office/drawing/2014/main" id="{94F92570-6B8E-4C8F-AB7B-3FD0EB0FAD69}"/>
              </a:ext>
            </a:extLst>
          </p:cNvPr>
          <p:cNvSpPr/>
          <p:nvPr/>
        </p:nvSpPr>
        <p:spPr>
          <a:xfrm>
            <a:off x="1727745" y="3664086"/>
            <a:ext cx="720000" cy="370998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F9ADA76D-0D85-42C7-8A05-0863874C39D4}"/>
              </a:ext>
            </a:extLst>
          </p:cNvPr>
          <p:cNvSpPr/>
          <p:nvPr/>
        </p:nvSpPr>
        <p:spPr>
          <a:xfrm>
            <a:off x="1727745" y="3168130"/>
            <a:ext cx="5603855" cy="449791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F3F7392-2F14-49C7-B72B-7A46EF998946}"/>
              </a:ext>
            </a:extLst>
          </p:cNvPr>
          <p:cNvSpPr/>
          <p:nvPr/>
        </p:nvSpPr>
        <p:spPr>
          <a:xfrm>
            <a:off x="635000" y="982663"/>
            <a:ext cx="8162921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3. </a:t>
            </a:r>
          </a:p>
          <a:p>
            <a:pPr>
              <a:spcAft>
                <a:spcPts val="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上圖是一個正方體的摺紙圖樣。當把它摺成盒子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後，寫有字母「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P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」的一面是盒子的底部，該盒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子的頂部寫有哪一個字母？</a:t>
            </a:r>
          </a:p>
          <a:p>
            <a:pPr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A.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R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B.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S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</a:p>
          <a:p>
            <a:pPr marL="261938">
              <a:spcAft>
                <a:spcPts val="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C.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T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			D.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U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3316" name="图片 30">
            <a:extLst>
              <a:ext uri="{FF2B5EF4-FFF2-40B4-BE49-F238E27FC236}">
                <a16:creationId xmlns:a16="http://schemas.microsoft.com/office/drawing/2014/main" id="{9FD3A519-715C-4C5A-B838-059B4D8E8E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4437063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22F97FC0-D0F8-474C-81A8-C64A2C433A3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74013" y="4543425"/>
            <a:ext cx="433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FF0000"/>
                </a:solidFill>
              </a:rPr>
              <a:t>A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3318" name="文本框 4">
            <a:extLst>
              <a:ext uri="{FF2B5EF4-FFF2-40B4-BE49-F238E27FC236}">
                <a16:creationId xmlns:a16="http://schemas.microsoft.com/office/drawing/2014/main" id="{960683DB-FAB5-4C0A-8BAB-D05CD8FFB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264" y="292100"/>
            <a:ext cx="184966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dirty="0">
                <a:solidFill>
                  <a:srgbClr val="00B050"/>
                </a:solidFill>
              </a:rPr>
              <a:t>2017</a:t>
            </a:r>
            <a:r>
              <a:rPr lang="zh-CN" altLang="en-US" dirty="0">
                <a:solidFill>
                  <a:srgbClr val="00B050"/>
                </a:solidFill>
              </a:rPr>
              <a:t>、</a:t>
            </a:r>
            <a:r>
              <a:rPr lang="en-US" altLang="zh-CN" dirty="0">
                <a:solidFill>
                  <a:srgbClr val="00B050"/>
                </a:solidFill>
              </a:rPr>
              <a:t>2016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0AA229D-F929-41A8-87B6-7C527B6C6A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5850" y="1119588"/>
            <a:ext cx="3384315" cy="1408538"/>
          </a:xfrm>
          <a:prstGeom prst="rect">
            <a:avLst/>
          </a:prstGeom>
        </p:spPr>
      </p:pic>
      <p:sp>
        <p:nvSpPr>
          <p:cNvPr id="301" name="平行四边形 300">
            <a:extLst>
              <a:ext uri="{FF2B5EF4-FFF2-40B4-BE49-F238E27FC236}">
                <a16:creationId xmlns:a16="http://schemas.microsoft.com/office/drawing/2014/main" id="{A3D0B548-8152-4F34-AFB7-53BBDEA5AF95}"/>
              </a:ext>
            </a:extLst>
          </p:cNvPr>
          <p:cNvSpPr>
            <a:spLocks noChangeArrowheads="1"/>
          </p:cNvSpPr>
          <p:nvPr/>
        </p:nvSpPr>
        <p:spPr bwMode="auto">
          <a:xfrm rot="1884129" flipH="1">
            <a:off x="6930916" y="1145355"/>
            <a:ext cx="892175" cy="569913"/>
          </a:xfrm>
          <a:prstGeom prst="parallelogram">
            <a:avLst>
              <a:gd name="adj" fmla="val 60379"/>
            </a:avLst>
          </a:prstGeom>
          <a:solidFill>
            <a:srgbClr val="99CCFF"/>
          </a:solidFill>
          <a:ln w="19050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02" name="平行四边形 301">
            <a:extLst>
              <a:ext uri="{FF2B5EF4-FFF2-40B4-BE49-F238E27FC236}">
                <a16:creationId xmlns:a16="http://schemas.microsoft.com/office/drawing/2014/main" id="{5023C8C8-E101-405B-88C7-41B2EFBA6D38}"/>
              </a:ext>
            </a:extLst>
          </p:cNvPr>
          <p:cNvSpPr>
            <a:spLocks noChangeArrowheads="1"/>
          </p:cNvSpPr>
          <p:nvPr/>
        </p:nvSpPr>
        <p:spPr bwMode="auto">
          <a:xfrm rot="19975356">
            <a:off x="6648341" y="2159768"/>
            <a:ext cx="669925" cy="514350"/>
          </a:xfrm>
          <a:prstGeom prst="parallelogram">
            <a:avLst>
              <a:gd name="adj" fmla="val 51604"/>
            </a:avLst>
          </a:prstGeom>
          <a:solidFill>
            <a:srgbClr val="99CCFF"/>
          </a:solidFill>
          <a:ln w="19050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03" name="平行四边形 302">
            <a:extLst>
              <a:ext uri="{FF2B5EF4-FFF2-40B4-BE49-F238E27FC236}">
                <a16:creationId xmlns:a16="http://schemas.microsoft.com/office/drawing/2014/main" id="{D6EA9BCF-B902-4A41-B5EE-3BC002537678}"/>
              </a:ext>
            </a:extLst>
          </p:cNvPr>
          <p:cNvSpPr>
            <a:spLocks noChangeArrowheads="1"/>
          </p:cNvSpPr>
          <p:nvPr/>
        </p:nvSpPr>
        <p:spPr bwMode="auto">
          <a:xfrm rot="1582681">
            <a:off x="6883291" y="1908943"/>
            <a:ext cx="693737" cy="519112"/>
          </a:xfrm>
          <a:prstGeom prst="parallelogram">
            <a:avLst>
              <a:gd name="adj" fmla="val 24971"/>
            </a:avLst>
          </a:prstGeom>
          <a:solidFill>
            <a:srgbClr val="99CCFF"/>
          </a:solidFill>
          <a:ln w="19050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grpSp>
        <p:nvGrpSpPr>
          <p:cNvPr id="304" name="组合 303">
            <a:extLst>
              <a:ext uri="{FF2B5EF4-FFF2-40B4-BE49-F238E27FC236}">
                <a16:creationId xmlns:a16="http://schemas.microsoft.com/office/drawing/2014/main" id="{649F0733-FC42-4D00-BA6A-BBAA37863676}"/>
              </a:ext>
            </a:extLst>
          </p:cNvPr>
          <p:cNvGrpSpPr>
            <a:grpSpLocks/>
          </p:cNvGrpSpPr>
          <p:nvPr/>
        </p:nvGrpSpPr>
        <p:grpSpPr bwMode="auto">
          <a:xfrm>
            <a:off x="7396053" y="1635893"/>
            <a:ext cx="1220788" cy="593725"/>
            <a:chOff x="7402830" y="5734611"/>
            <a:chExt cx="1221517" cy="594000"/>
          </a:xfrm>
        </p:grpSpPr>
        <p:sp>
          <p:nvSpPr>
            <p:cNvPr id="305" name="矩形 78">
              <a:extLst>
                <a:ext uri="{FF2B5EF4-FFF2-40B4-BE49-F238E27FC236}">
                  <a16:creationId xmlns:a16="http://schemas.microsoft.com/office/drawing/2014/main" id="{0DE02937-B255-4545-9AE3-0AB139953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2830" y="5734611"/>
              <a:ext cx="594000" cy="594000"/>
            </a:xfrm>
            <a:prstGeom prst="rect">
              <a:avLst/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06" name="矩形 79">
              <a:extLst>
                <a:ext uri="{FF2B5EF4-FFF2-40B4-BE49-F238E27FC236}">
                  <a16:creationId xmlns:a16="http://schemas.microsoft.com/office/drawing/2014/main" id="{133323B9-3412-489D-AA0F-C3229D7D9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3655" y="5734611"/>
              <a:ext cx="594000" cy="594000"/>
            </a:xfrm>
            <a:prstGeom prst="rect">
              <a:avLst/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07" name="文本框 86">
              <a:extLst>
                <a:ext uri="{FF2B5EF4-FFF2-40B4-BE49-F238E27FC236}">
                  <a16:creationId xmlns:a16="http://schemas.microsoft.com/office/drawing/2014/main" id="{FE670F5E-E91A-4E36-AA4F-9E26940E28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15038" y="5860086"/>
              <a:ext cx="110930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CN">
                  <a:solidFill>
                    <a:srgbClr val="003399"/>
                  </a:solidFill>
                </a:rPr>
                <a:t>T      U</a:t>
              </a:r>
              <a:endParaRPr lang="zh-CN" altLang="en-US">
                <a:solidFill>
                  <a:srgbClr val="003399"/>
                </a:solidFill>
              </a:endParaRPr>
            </a:p>
          </p:txBody>
        </p:sp>
      </p:grpSp>
      <p:grpSp>
        <p:nvGrpSpPr>
          <p:cNvPr id="308" name="组合 13">
            <a:extLst>
              <a:ext uri="{FF2B5EF4-FFF2-40B4-BE49-F238E27FC236}">
                <a16:creationId xmlns:a16="http://schemas.microsoft.com/office/drawing/2014/main" id="{20200208-F960-4313-94AE-E152C0EFDECC}"/>
              </a:ext>
            </a:extLst>
          </p:cNvPr>
          <p:cNvGrpSpPr>
            <a:grpSpLocks/>
          </p:cNvGrpSpPr>
          <p:nvPr/>
        </p:nvGrpSpPr>
        <p:grpSpPr bwMode="auto">
          <a:xfrm>
            <a:off x="6048266" y="1734318"/>
            <a:ext cx="681037" cy="400050"/>
            <a:chOff x="3032242" y="4897579"/>
            <a:chExt cx="681382" cy="400110"/>
          </a:xfrm>
        </p:grpSpPr>
        <p:cxnSp>
          <p:nvCxnSpPr>
            <p:cNvPr id="309" name="直接箭头连接符 11">
              <a:extLst>
                <a:ext uri="{FF2B5EF4-FFF2-40B4-BE49-F238E27FC236}">
                  <a16:creationId xmlns:a16="http://schemas.microsoft.com/office/drawing/2014/main" id="{5F6C69CE-1F79-4832-9B81-2B03C4B506D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347864" y="5097297"/>
              <a:ext cx="365760" cy="0"/>
            </a:xfrm>
            <a:prstGeom prst="straightConnector1">
              <a:avLst/>
            </a:prstGeom>
            <a:noFill/>
            <a:ln w="19050" algn="ctr">
              <a:solidFill>
                <a:srgbClr val="00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0" name="文本框 12">
              <a:extLst>
                <a:ext uri="{FF2B5EF4-FFF2-40B4-BE49-F238E27FC236}">
                  <a16:creationId xmlns:a16="http://schemas.microsoft.com/office/drawing/2014/main" id="{1836803B-74DE-4C75-9166-F16D70C943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2242" y="4897579"/>
              <a:ext cx="57606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CN">
                  <a:solidFill>
                    <a:srgbClr val="003399"/>
                  </a:solidFill>
                </a:rPr>
                <a:t>Q</a:t>
              </a:r>
              <a:endParaRPr lang="zh-CN" altLang="en-US">
                <a:solidFill>
                  <a:srgbClr val="003399"/>
                </a:solidFill>
              </a:endParaRPr>
            </a:p>
          </p:txBody>
        </p:sp>
      </p:grpSp>
      <p:grpSp>
        <p:nvGrpSpPr>
          <p:cNvPr id="311" name="组合 36">
            <a:extLst>
              <a:ext uri="{FF2B5EF4-FFF2-40B4-BE49-F238E27FC236}">
                <a16:creationId xmlns:a16="http://schemas.microsoft.com/office/drawing/2014/main" id="{F887F112-EFF0-4C2C-A9D6-97E0ADA6841B}"/>
              </a:ext>
            </a:extLst>
          </p:cNvPr>
          <p:cNvGrpSpPr>
            <a:grpSpLocks/>
          </p:cNvGrpSpPr>
          <p:nvPr/>
        </p:nvGrpSpPr>
        <p:grpSpPr bwMode="auto">
          <a:xfrm>
            <a:off x="6926153" y="2242318"/>
            <a:ext cx="428625" cy="498475"/>
            <a:chOff x="4227757" y="5648239"/>
            <a:chExt cx="429756" cy="498220"/>
          </a:xfrm>
        </p:grpSpPr>
        <p:cxnSp>
          <p:nvCxnSpPr>
            <p:cNvPr id="312" name="直接箭头连接符 34">
              <a:extLst>
                <a:ext uri="{FF2B5EF4-FFF2-40B4-BE49-F238E27FC236}">
                  <a16:creationId xmlns:a16="http://schemas.microsoft.com/office/drawing/2014/main" id="{CC1F031E-4652-4FE9-AFAF-D38A420AFB8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4407798" y="5648239"/>
              <a:ext cx="727" cy="167566"/>
            </a:xfrm>
            <a:prstGeom prst="straightConnector1">
              <a:avLst/>
            </a:prstGeom>
            <a:noFill/>
            <a:ln w="19050" algn="ctr">
              <a:solidFill>
                <a:srgbClr val="00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3" name="文本框 38">
              <a:extLst>
                <a:ext uri="{FF2B5EF4-FFF2-40B4-BE49-F238E27FC236}">
                  <a16:creationId xmlns:a16="http://schemas.microsoft.com/office/drawing/2014/main" id="{B155DEE8-684C-4CB4-9064-A1229A9E76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7757" y="5746348"/>
              <a:ext cx="429756" cy="400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>
                  <a:solidFill>
                    <a:srgbClr val="003399"/>
                  </a:solidFill>
                </a:rPr>
                <a:t>P</a:t>
              </a:r>
              <a:endParaRPr lang="zh-CN" altLang="en-US">
                <a:solidFill>
                  <a:srgbClr val="003399"/>
                </a:solidFill>
              </a:endParaRPr>
            </a:p>
          </p:txBody>
        </p:sp>
      </p:grpSp>
      <p:grpSp>
        <p:nvGrpSpPr>
          <p:cNvPr id="314" name="组合 313">
            <a:extLst>
              <a:ext uri="{FF2B5EF4-FFF2-40B4-BE49-F238E27FC236}">
                <a16:creationId xmlns:a16="http://schemas.microsoft.com/office/drawing/2014/main" id="{FC84C89A-873E-46ED-A35D-1FE6E34AF775}"/>
              </a:ext>
            </a:extLst>
          </p:cNvPr>
          <p:cNvGrpSpPr>
            <a:grpSpLocks/>
          </p:cNvGrpSpPr>
          <p:nvPr/>
        </p:nvGrpSpPr>
        <p:grpSpPr bwMode="auto">
          <a:xfrm>
            <a:off x="7348428" y="858018"/>
            <a:ext cx="682625" cy="400050"/>
            <a:chOff x="7278688" y="765175"/>
            <a:chExt cx="682625" cy="400050"/>
          </a:xfrm>
        </p:grpSpPr>
        <p:cxnSp>
          <p:nvCxnSpPr>
            <p:cNvPr id="315" name="直接箭头连接符 11">
              <a:extLst>
                <a:ext uri="{FF2B5EF4-FFF2-40B4-BE49-F238E27FC236}">
                  <a16:creationId xmlns:a16="http://schemas.microsoft.com/office/drawing/2014/main" id="{503CDC4D-7DD4-45F5-A0FA-CED3A9DC7B2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278688" y="971550"/>
              <a:ext cx="153987" cy="187325"/>
            </a:xfrm>
            <a:prstGeom prst="straightConnector1">
              <a:avLst/>
            </a:prstGeom>
            <a:noFill/>
            <a:ln w="19050" algn="ctr">
              <a:solidFill>
                <a:srgbClr val="00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6" name="文本框 12">
              <a:extLst>
                <a:ext uri="{FF2B5EF4-FFF2-40B4-BE49-F238E27FC236}">
                  <a16:creationId xmlns:a16="http://schemas.microsoft.com/office/drawing/2014/main" id="{A909BA23-1EC6-400A-B3A2-E9E0C38EA7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86638" y="765175"/>
              <a:ext cx="5746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CN">
                  <a:solidFill>
                    <a:srgbClr val="003399"/>
                  </a:solidFill>
                </a:rPr>
                <a:t>U</a:t>
              </a:r>
              <a:endParaRPr lang="zh-CN" altLang="en-US">
                <a:solidFill>
                  <a:srgbClr val="003399"/>
                </a:solidFill>
              </a:endParaRPr>
            </a:p>
          </p:txBody>
        </p:sp>
      </p:grpSp>
      <p:grpSp>
        <p:nvGrpSpPr>
          <p:cNvPr id="317" name="组合 316">
            <a:extLst>
              <a:ext uri="{FF2B5EF4-FFF2-40B4-BE49-F238E27FC236}">
                <a16:creationId xmlns:a16="http://schemas.microsoft.com/office/drawing/2014/main" id="{CAFAC049-CE79-4FAE-B399-9ABA173EAB00}"/>
              </a:ext>
            </a:extLst>
          </p:cNvPr>
          <p:cNvGrpSpPr>
            <a:grpSpLocks/>
          </p:cNvGrpSpPr>
          <p:nvPr/>
        </p:nvGrpSpPr>
        <p:grpSpPr bwMode="auto">
          <a:xfrm>
            <a:off x="5584716" y="1146943"/>
            <a:ext cx="3246437" cy="912812"/>
            <a:chOff x="4653756" y="5475503"/>
            <a:chExt cx="3246672" cy="1059442"/>
          </a:xfrm>
        </p:grpSpPr>
        <p:sp>
          <p:nvSpPr>
            <p:cNvPr id="318" name="平行四边形 56">
              <a:extLst>
                <a:ext uri="{FF2B5EF4-FFF2-40B4-BE49-F238E27FC236}">
                  <a16:creationId xmlns:a16="http://schemas.microsoft.com/office/drawing/2014/main" id="{0350D49A-6EF5-47B5-BDDD-A9CD859A3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22950" y="5584729"/>
              <a:ext cx="874713" cy="473265"/>
            </a:xfrm>
            <a:prstGeom prst="parallelogram">
              <a:avLst>
                <a:gd name="adj" fmla="val 61343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19" name="平行四边形 57">
              <a:extLst>
                <a:ext uri="{FF2B5EF4-FFF2-40B4-BE49-F238E27FC236}">
                  <a16:creationId xmlns:a16="http://schemas.microsoft.com/office/drawing/2014/main" id="{4599DD71-1F13-4A96-B136-C63B18A569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8353" y="5584729"/>
              <a:ext cx="874713" cy="473265"/>
            </a:xfrm>
            <a:prstGeom prst="parallelogram">
              <a:avLst>
                <a:gd name="adj" fmla="val 61343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0" name="平行四边形 58">
              <a:extLst>
                <a:ext uri="{FF2B5EF4-FFF2-40B4-BE49-F238E27FC236}">
                  <a16:creationId xmlns:a16="http://schemas.microsoft.com/office/drawing/2014/main" id="{E0368D83-D0A0-4856-8937-3F680FA6C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3756" y="5584728"/>
              <a:ext cx="874713" cy="473265"/>
            </a:xfrm>
            <a:prstGeom prst="parallelogram">
              <a:avLst>
                <a:gd name="adj" fmla="val 61343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1" name="平行四边形 59">
              <a:extLst>
                <a:ext uri="{FF2B5EF4-FFF2-40B4-BE49-F238E27FC236}">
                  <a16:creationId xmlns:a16="http://schemas.microsoft.com/office/drawing/2014/main" id="{F3B70ACE-038D-40C1-9A6C-2BEC85957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4082" y="6061680"/>
              <a:ext cx="830084" cy="473265"/>
            </a:xfrm>
            <a:prstGeom prst="parallelogram">
              <a:avLst>
                <a:gd name="adj" fmla="val 61348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2" name="平行四边形 60">
              <a:extLst>
                <a:ext uri="{FF2B5EF4-FFF2-40B4-BE49-F238E27FC236}">
                  <a16:creationId xmlns:a16="http://schemas.microsoft.com/office/drawing/2014/main" id="{463BA3C4-0A24-4039-A9FA-2B319371B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9485" y="6061680"/>
              <a:ext cx="830084" cy="473265"/>
            </a:xfrm>
            <a:prstGeom prst="parallelogram">
              <a:avLst>
                <a:gd name="adj" fmla="val 61348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3" name="平行四边形 61">
              <a:extLst>
                <a:ext uri="{FF2B5EF4-FFF2-40B4-BE49-F238E27FC236}">
                  <a16:creationId xmlns:a16="http://schemas.microsoft.com/office/drawing/2014/main" id="{2840F6A0-C8A7-43B1-86D1-2164BCF8A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4888" y="6061678"/>
              <a:ext cx="830084" cy="473265"/>
            </a:xfrm>
            <a:prstGeom prst="parallelogram">
              <a:avLst>
                <a:gd name="adj" fmla="val 61348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4" name="文本框 323">
              <a:extLst>
                <a:ext uri="{FF2B5EF4-FFF2-40B4-BE49-F238E27FC236}">
                  <a16:creationId xmlns:a16="http://schemas.microsoft.com/office/drawing/2014/main" id="{D3BF658D-5F76-4B99-AC7D-A1BE67E7E64F}"/>
                </a:ext>
              </a:extLst>
            </p:cNvPr>
            <p:cNvSpPr txBox="1"/>
            <p:nvPr/>
          </p:nvSpPr>
          <p:spPr>
            <a:xfrm rot="20948163">
              <a:off x="4824223" y="5475503"/>
              <a:ext cx="2203578" cy="52322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isometricOffAxis2Top"/>
                <a:lightRig rig="threePt" dir="t"/>
              </a:scene3d>
            </a:bodyPr>
            <a:lstStyle/>
            <a:p>
              <a:pPr>
                <a:defRPr/>
              </a:pPr>
              <a:r>
                <a:rPr lang="en-US" altLang="zh-CN" sz="2800" dirty="0">
                  <a:solidFill>
                    <a:srgbClr val="003399"/>
                  </a:solidFill>
                </a:rPr>
                <a:t>P    Q    R</a:t>
              </a:r>
              <a:endParaRPr lang="zh-CN" altLang="en-US" sz="2800" dirty="0">
                <a:solidFill>
                  <a:srgbClr val="003399"/>
                </a:solidFill>
              </a:endParaRPr>
            </a:p>
          </p:txBody>
        </p:sp>
        <p:sp>
          <p:nvSpPr>
            <p:cNvPr id="325" name="文本框 324">
              <a:extLst>
                <a:ext uri="{FF2B5EF4-FFF2-40B4-BE49-F238E27FC236}">
                  <a16:creationId xmlns:a16="http://schemas.microsoft.com/office/drawing/2014/main" id="{BCE21E59-4D3F-4114-93FE-FEC065DB2D9D}"/>
                </a:ext>
              </a:extLst>
            </p:cNvPr>
            <p:cNvSpPr txBox="1"/>
            <p:nvPr/>
          </p:nvSpPr>
          <p:spPr>
            <a:xfrm rot="21133898">
              <a:off x="5747817" y="5953280"/>
              <a:ext cx="2152611" cy="52322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isometricOffAxis2Top"/>
                <a:lightRig rig="threePt" dir="t"/>
              </a:scene3d>
            </a:bodyPr>
            <a:lstStyle/>
            <a:p>
              <a:pPr>
                <a:defRPr/>
              </a:pPr>
              <a:r>
                <a:rPr lang="en-US" altLang="zh-CN" sz="2800" dirty="0">
                  <a:solidFill>
                    <a:srgbClr val="003399"/>
                  </a:solidFill>
                </a:rPr>
                <a:t>S    T    U</a:t>
              </a:r>
              <a:endParaRPr lang="zh-CN" altLang="en-US" sz="2800" dirty="0">
                <a:solidFill>
                  <a:srgbClr val="003399"/>
                </a:solidFill>
              </a:endParaRPr>
            </a:p>
          </p:txBody>
        </p:sp>
      </p:grpSp>
      <p:grpSp>
        <p:nvGrpSpPr>
          <p:cNvPr id="326" name="组合 325">
            <a:extLst>
              <a:ext uri="{FF2B5EF4-FFF2-40B4-BE49-F238E27FC236}">
                <a16:creationId xmlns:a16="http://schemas.microsoft.com/office/drawing/2014/main" id="{8F0D86E0-2545-4139-9804-54A718E50D5A}"/>
              </a:ext>
            </a:extLst>
          </p:cNvPr>
          <p:cNvGrpSpPr>
            <a:grpSpLocks/>
          </p:cNvGrpSpPr>
          <p:nvPr/>
        </p:nvGrpSpPr>
        <p:grpSpPr bwMode="auto">
          <a:xfrm>
            <a:off x="6792803" y="1215205"/>
            <a:ext cx="833438" cy="446088"/>
            <a:chOff x="6807971" y="5224564"/>
            <a:chExt cx="874713" cy="523220"/>
          </a:xfrm>
        </p:grpSpPr>
        <p:sp>
          <p:nvSpPr>
            <p:cNvPr id="327" name="平行四边形 64">
              <a:extLst>
                <a:ext uri="{FF2B5EF4-FFF2-40B4-BE49-F238E27FC236}">
                  <a16:creationId xmlns:a16="http://schemas.microsoft.com/office/drawing/2014/main" id="{7601DEEE-3E54-4900-9F22-4962C77C2A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7971" y="5258171"/>
              <a:ext cx="874713" cy="473265"/>
            </a:xfrm>
            <a:prstGeom prst="parallelogram">
              <a:avLst>
                <a:gd name="adj" fmla="val 61343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28" name="文本框 327">
              <a:extLst>
                <a:ext uri="{FF2B5EF4-FFF2-40B4-BE49-F238E27FC236}">
                  <a16:creationId xmlns:a16="http://schemas.microsoft.com/office/drawing/2014/main" id="{51D7356C-3DFA-43B2-8EB1-8A19424BD939}"/>
                </a:ext>
              </a:extLst>
            </p:cNvPr>
            <p:cNvSpPr txBox="1"/>
            <p:nvPr/>
          </p:nvSpPr>
          <p:spPr>
            <a:xfrm rot="20948163">
              <a:off x="6893582" y="5224564"/>
              <a:ext cx="610376" cy="52322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isometricOffAxis2Top"/>
                <a:lightRig rig="threePt" dir="t"/>
              </a:scene3d>
            </a:bodyPr>
            <a:lstStyle/>
            <a:p>
              <a:pPr>
                <a:defRPr/>
              </a:pPr>
              <a:r>
                <a:rPr lang="en-US" altLang="zh-CN" sz="2800" dirty="0">
                  <a:solidFill>
                    <a:srgbClr val="003399"/>
                  </a:solidFill>
                </a:rPr>
                <a:t> R</a:t>
              </a:r>
              <a:endParaRPr lang="zh-CN" altLang="en-US" sz="2800" dirty="0">
                <a:solidFill>
                  <a:srgbClr val="003399"/>
                </a:solidFill>
              </a:endParaRPr>
            </a:p>
          </p:txBody>
        </p:sp>
      </p:grpSp>
      <p:grpSp>
        <p:nvGrpSpPr>
          <p:cNvPr id="329" name="组合 328">
            <a:extLst>
              <a:ext uri="{FF2B5EF4-FFF2-40B4-BE49-F238E27FC236}">
                <a16:creationId xmlns:a16="http://schemas.microsoft.com/office/drawing/2014/main" id="{4718741B-A343-4CF4-BD61-C47D5F67A43C}"/>
              </a:ext>
            </a:extLst>
          </p:cNvPr>
          <p:cNvGrpSpPr>
            <a:grpSpLocks/>
          </p:cNvGrpSpPr>
          <p:nvPr/>
        </p:nvGrpSpPr>
        <p:grpSpPr bwMode="auto">
          <a:xfrm>
            <a:off x="5765691" y="1302518"/>
            <a:ext cx="1343025" cy="531812"/>
            <a:chOff x="5855372" y="5300747"/>
            <a:chExt cx="1342542" cy="612609"/>
          </a:xfrm>
        </p:grpSpPr>
        <p:sp>
          <p:nvSpPr>
            <p:cNvPr id="330" name="平行四边形 65">
              <a:extLst>
                <a:ext uri="{FF2B5EF4-FFF2-40B4-BE49-F238E27FC236}">
                  <a16:creationId xmlns:a16="http://schemas.microsoft.com/office/drawing/2014/main" id="{FC07D460-7EBF-49BC-8699-08CCE647D29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93107">
              <a:off x="6323201" y="5376535"/>
              <a:ext cx="874713" cy="366247"/>
            </a:xfrm>
            <a:prstGeom prst="parallelogram">
              <a:avLst>
                <a:gd name="adj" fmla="val 118089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31" name="平行四边形 81">
              <a:extLst>
                <a:ext uri="{FF2B5EF4-FFF2-40B4-BE49-F238E27FC236}">
                  <a16:creationId xmlns:a16="http://schemas.microsoft.com/office/drawing/2014/main" id="{BA6B5E51-1A7F-416D-A371-04911BEC2E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93107">
              <a:off x="5855372" y="5560393"/>
              <a:ext cx="874713" cy="352963"/>
            </a:xfrm>
            <a:prstGeom prst="parallelogram">
              <a:avLst>
                <a:gd name="adj" fmla="val 118093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32" name="文本框 331">
              <a:extLst>
                <a:ext uri="{FF2B5EF4-FFF2-40B4-BE49-F238E27FC236}">
                  <a16:creationId xmlns:a16="http://schemas.microsoft.com/office/drawing/2014/main" id="{60519455-37DB-4418-8907-0D43E19E79AA}"/>
                </a:ext>
              </a:extLst>
            </p:cNvPr>
            <p:cNvSpPr txBox="1"/>
            <p:nvPr/>
          </p:nvSpPr>
          <p:spPr>
            <a:xfrm rot="20306779">
              <a:off x="6100932" y="5300747"/>
              <a:ext cx="1083437" cy="461665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isometricOffAxis2Top"/>
                <a:lightRig rig="threePt" dir="t"/>
              </a:scene3d>
            </a:bodyPr>
            <a:lstStyle/>
            <a:p>
              <a:pPr>
                <a:defRPr/>
              </a:pPr>
              <a:r>
                <a:rPr lang="en-US" altLang="zh-CN" sz="2400" dirty="0">
                  <a:solidFill>
                    <a:srgbClr val="003399"/>
                  </a:solidFill>
                </a:rPr>
                <a:t>P   Q    </a:t>
              </a:r>
              <a:endParaRPr lang="zh-CN" altLang="en-US" sz="2400" dirty="0">
                <a:solidFill>
                  <a:srgbClr val="003399"/>
                </a:solidFill>
              </a:endParaRPr>
            </a:p>
          </p:txBody>
        </p:sp>
      </p:grpSp>
      <p:grpSp>
        <p:nvGrpSpPr>
          <p:cNvPr id="333" name="组合 332">
            <a:extLst>
              <a:ext uri="{FF2B5EF4-FFF2-40B4-BE49-F238E27FC236}">
                <a16:creationId xmlns:a16="http://schemas.microsoft.com/office/drawing/2014/main" id="{2D2DD43E-8E23-4800-A21A-618C4AB84BCA}"/>
              </a:ext>
            </a:extLst>
          </p:cNvPr>
          <p:cNvGrpSpPr>
            <a:grpSpLocks/>
          </p:cNvGrpSpPr>
          <p:nvPr/>
        </p:nvGrpSpPr>
        <p:grpSpPr bwMode="auto">
          <a:xfrm>
            <a:off x="6802328" y="1635893"/>
            <a:ext cx="593725" cy="593725"/>
            <a:chOff x="6808830" y="5734611"/>
            <a:chExt cx="594000" cy="594000"/>
          </a:xfrm>
        </p:grpSpPr>
        <p:sp>
          <p:nvSpPr>
            <p:cNvPr id="334" name="矩形 14">
              <a:extLst>
                <a:ext uri="{FF2B5EF4-FFF2-40B4-BE49-F238E27FC236}">
                  <a16:creationId xmlns:a16="http://schemas.microsoft.com/office/drawing/2014/main" id="{CE5C488A-3A75-4D84-8D84-CA8042E151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8830" y="5734611"/>
              <a:ext cx="594000" cy="594000"/>
            </a:xfrm>
            <a:prstGeom prst="rect">
              <a:avLst/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35" name="文本框 71">
              <a:extLst>
                <a:ext uri="{FF2B5EF4-FFF2-40B4-BE49-F238E27FC236}">
                  <a16:creationId xmlns:a16="http://schemas.microsoft.com/office/drawing/2014/main" id="{FB7CDA7C-3057-4004-95E2-5FB61341C3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15922" y="5855552"/>
              <a:ext cx="41508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CN">
                  <a:solidFill>
                    <a:srgbClr val="003399"/>
                  </a:solidFill>
                </a:rPr>
                <a:t>S</a:t>
              </a:r>
              <a:endParaRPr lang="zh-CN" altLang="en-US">
                <a:solidFill>
                  <a:srgbClr val="003399"/>
                </a:solidFill>
              </a:endParaRPr>
            </a:p>
          </p:txBody>
        </p:sp>
      </p:grpSp>
      <p:grpSp>
        <p:nvGrpSpPr>
          <p:cNvPr id="336" name="组合 335">
            <a:extLst>
              <a:ext uri="{FF2B5EF4-FFF2-40B4-BE49-F238E27FC236}">
                <a16:creationId xmlns:a16="http://schemas.microsoft.com/office/drawing/2014/main" id="{0AD7D587-2E69-4DFA-9C54-D36C54A977D9}"/>
              </a:ext>
            </a:extLst>
          </p:cNvPr>
          <p:cNvGrpSpPr>
            <a:grpSpLocks/>
          </p:cNvGrpSpPr>
          <p:nvPr/>
        </p:nvGrpSpPr>
        <p:grpSpPr bwMode="auto">
          <a:xfrm>
            <a:off x="7329378" y="1481905"/>
            <a:ext cx="1027113" cy="676275"/>
            <a:chOff x="7336213" y="5580833"/>
            <a:chExt cx="1027407" cy="675393"/>
          </a:xfrm>
        </p:grpSpPr>
        <p:sp>
          <p:nvSpPr>
            <p:cNvPr id="337" name="平行四边形 21">
              <a:extLst>
                <a:ext uri="{FF2B5EF4-FFF2-40B4-BE49-F238E27FC236}">
                  <a16:creationId xmlns:a16="http://schemas.microsoft.com/office/drawing/2014/main" id="{DE4132DD-6B67-4593-AA14-04CA70221EF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46746">
              <a:off x="7336213" y="5691301"/>
              <a:ext cx="589927" cy="564925"/>
            </a:xfrm>
            <a:prstGeom prst="parallelogram">
              <a:avLst>
                <a:gd name="adj" fmla="val 24999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38" name="平行四边形 90">
              <a:extLst>
                <a:ext uri="{FF2B5EF4-FFF2-40B4-BE49-F238E27FC236}">
                  <a16:creationId xmlns:a16="http://schemas.microsoft.com/office/drawing/2014/main" id="{56E7A3F4-2C01-4258-8F6A-34ECE0BE9A1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46746">
              <a:off x="7773693" y="5580833"/>
              <a:ext cx="589927" cy="564925"/>
            </a:xfrm>
            <a:prstGeom prst="parallelogram">
              <a:avLst>
                <a:gd name="adj" fmla="val 24999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39" name="文本框 338">
              <a:extLst>
                <a:ext uri="{FF2B5EF4-FFF2-40B4-BE49-F238E27FC236}">
                  <a16:creationId xmlns:a16="http://schemas.microsoft.com/office/drawing/2014/main" id="{CA03AFF3-B649-461A-A0A8-CED6EEC59AEC}"/>
                </a:ext>
              </a:extLst>
            </p:cNvPr>
            <p:cNvSpPr txBox="1"/>
            <p:nvPr/>
          </p:nvSpPr>
          <p:spPr>
            <a:xfrm rot="21187026">
              <a:off x="7382897" y="5711765"/>
              <a:ext cx="963534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isometricOffAxis1Right">
                  <a:rot lat="1012845" lon="18783484" rev="21219522"/>
                </a:camera>
                <a:lightRig rig="threePt" dir="t"/>
              </a:scene3d>
            </a:bodyPr>
            <a:lstStyle/>
            <a:p>
              <a:pPr>
                <a:defRPr/>
              </a:pPr>
              <a:r>
                <a:rPr lang="en-US" altLang="zh-CN" dirty="0">
                  <a:solidFill>
                    <a:srgbClr val="003399"/>
                  </a:solidFill>
                </a:rPr>
                <a:t>T      U</a:t>
              </a:r>
              <a:endParaRPr lang="zh-CN" altLang="en-US" dirty="0">
                <a:solidFill>
                  <a:srgbClr val="003399"/>
                </a:solidFill>
              </a:endParaRPr>
            </a:p>
          </p:txBody>
        </p:sp>
      </p:grpSp>
      <p:grpSp>
        <p:nvGrpSpPr>
          <p:cNvPr id="340" name="组合 339">
            <a:extLst>
              <a:ext uri="{FF2B5EF4-FFF2-40B4-BE49-F238E27FC236}">
                <a16:creationId xmlns:a16="http://schemas.microsoft.com/office/drawing/2014/main" id="{D93F3D9F-F4D0-42B0-ADAC-3117A247E2D4}"/>
              </a:ext>
            </a:extLst>
          </p:cNvPr>
          <p:cNvGrpSpPr>
            <a:grpSpLocks/>
          </p:cNvGrpSpPr>
          <p:nvPr/>
        </p:nvGrpSpPr>
        <p:grpSpPr bwMode="auto">
          <a:xfrm>
            <a:off x="7300803" y="1277118"/>
            <a:ext cx="414338" cy="974725"/>
            <a:chOff x="7307467" y="5375322"/>
            <a:chExt cx="415142" cy="974770"/>
          </a:xfrm>
        </p:grpSpPr>
        <p:sp>
          <p:nvSpPr>
            <p:cNvPr id="341" name="平行四边形 97">
              <a:extLst>
                <a:ext uri="{FF2B5EF4-FFF2-40B4-BE49-F238E27FC236}">
                  <a16:creationId xmlns:a16="http://schemas.microsoft.com/office/drawing/2014/main" id="{D1776F23-B074-4C3D-8896-8D99AEDFA89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457291">
              <a:off x="7031264" y="5695322"/>
              <a:ext cx="974770" cy="334770"/>
            </a:xfrm>
            <a:prstGeom prst="parallelogram">
              <a:avLst>
                <a:gd name="adj" fmla="val 158260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42" name="文本框 341">
              <a:extLst>
                <a:ext uri="{FF2B5EF4-FFF2-40B4-BE49-F238E27FC236}">
                  <a16:creationId xmlns:a16="http://schemas.microsoft.com/office/drawing/2014/main" id="{97926449-03B5-4EFB-A910-177A82551D86}"/>
                </a:ext>
              </a:extLst>
            </p:cNvPr>
            <p:cNvSpPr txBox="1"/>
            <p:nvPr/>
          </p:nvSpPr>
          <p:spPr>
            <a:xfrm rot="19901935">
              <a:off x="7307467" y="5554260"/>
              <a:ext cx="415142" cy="52322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isometricOffAxis1Right">
                  <a:rot lat="2497906" lon="17397459" rev="20031736"/>
                </a:camera>
                <a:lightRig rig="threePt" dir="t"/>
              </a:scene3d>
            </a:bodyPr>
            <a:lstStyle/>
            <a:p>
              <a:pPr>
                <a:defRPr/>
              </a:pPr>
              <a:r>
                <a:rPr lang="en-US" altLang="zh-CN" sz="2800" dirty="0">
                  <a:solidFill>
                    <a:srgbClr val="003399"/>
                  </a:solidFill>
                </a:rPr>
                <a:t>T</a:t>
              </a:r>
              <a:endParaRPr lang="zh-CN" altLang="en-US" sz="2800" dirty="0">
                <a:solidFill>
                  <a:srgbClr val="003399"/>
                </a:solidFill>
              </a:endParaRPr>
            </a:p>
          </p:txBody>
        </p:sp>
      </p:grpSp>
      <p:grpSp>
        <p:nvGrpSpPr>
          <p:cNvPr id="343" name="组合 342">
            <a:extLst>
              <a:ext uri="{FF2B5EF4-FFF2-40B4-BE49-F238E27FC236}">
                <a16:creationId xmlns:a16="http://schemas.microsoft.com/office/drawing/2014/main" id="{BE9F70F5-4908-4A80-80B1-65D467CA7983}"/>
              </a:ext>
            </a:extLst>
          </p:cNvPr>
          <p:cNvGrpSpPr>
            <a:grpSpLocks/>
          </p:cNvGrpSpPr>
          <p:nvPr/>
        </p:nvGrpSpPr>
        <p:grpSpPr bwMode="auto">
          <a:xfrm>
            <a:off x="7543691" y="889768"/>
            <a:ext cx="438150" cy="974725"/>
            <a:chOff x="7558757" y="4994326"/>
            <a:chExt cx="437836" cy="974770"/>
          </a:xfrm>
        </p:grpSpPr>
        <p:sp>
          <p:nvSpPr>
            <p:cNvPr id="344" name="平行四边形 100">
              <a:extLst>
                <a:ext uri="{FF2B5EF4-FFF2-40B4-BE49-F238E27FC236}">
                  <a16:creationId xmlns:a16="http://schemas.microsoft.com/office/drawing/2014/main" id="{B54EF3AD-E31B-4022-B346-5F36F9D1BB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457291">
              <a:off x="7267153" y="5314326"/>
              <a:ext cx="974770" cy="334770"/>
            </a:xfrm>
            <a:prstGeom prst="parallelogram">
              <a:avLst>
                <a:gd name="adj" fmla="val 158260"/>
              </a:avLst>
            </a:prstGeom>
            <a:solidFill>
              <a:srgbClr val="99CCFF"/>
            </a:solidFill>
            <a:ln w="19050" algn="ctr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45" name="文本框 344">
              <a:extLst>
                <a:ext uri="{FF2B5EF4-FFF2-40B4-BE49-F238E27FC236}">
                  <a16:creationId xmlns:a16="http://schemas.microsoft.com/office/drawing/2014/main" id="{5E0B5368-1488-4C16-AF19-C840B06DA999}"/>
                </a:ext>
              </a:extLst>
            </p:cNvPr>
            <p:cNvSpPr txBox="1"/>
            <p:nvPr/>
          </p:nvSpPr>
          <p:spPr>
            <a:xfrm rot="19901935">
              <a:off x="7558757" y="5200144"/>
              <a:ext cx="437836" cy="52322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isometricOffAxis1Right">
                  <a:rot lat="2497906" lon="17397459" rev="20031736"/>
                </a:camera>
                <a:lightRig rig="threePt" dir="t"/>
              </a:scene3d>
            </a:bodyPr>
            <a:lstStyle/>
            <a:p>
              <a:pPr>
                <a:defRPr/>
              </a:pPr>
              <a:r>
                <a:rPr lang="en-US" altLang="zh-CN" sz="2800" dirty="0">
                  <a:solidFill>
                    <a:srgbClr val="003399"/>
                  </a:solidFill>
                </a:rPr>
                <a:t>U</a:t>
              </a:r>
              <a:endParaRPr lang="zh-CN" altLang="en-US" sz="2800" dirty="0">
                <a:solidFill>
                  <a:srgbClr val="003399"/>
                </a:solidFill>
              </a:endParaRPr>
            </a:p>
          </p:txBody>
        </p:sp>
      </p:grpSp>
      <p:cxnSp>
        <p:nvCxnSpPr>
          <p:cNvPr id="347" name="直線單箭頭接點 778">
            <a:extLst>
              <a:ext uri="{FF2B5EF4-FFF2-40B4-BE49-F238E27FC236}">
                <a16:creationId xmlns:a16="http://schemas.microsoft.com/office/drawing/2014/main" id="{3F9BEB3E-4D0F-4C6E-8246-184B1254CF90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227662" y="2539193"/>
            <a:ext cx="624841" cy="15520"/>
          </a:xfrm>
          <a:prstGeom prst="straightConnector1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348" name="文字方塊 783">
            <a:extLst>
              <a:ext uri="{FF2B5EF4-FFF2-40B4-BE49-F238E27FC236}">
                <a16:creationId xmlns:a16="http://schemas.microsoft.com/office/drawing/2014/main" id="{55CEEFE7-E783-44DF-B6FF-92D993E996A6}"/>
              </a:ext>
            </a:extLst>
          </p:cNvPr>
          <p:cNvSpPr txBox="1"/>
          <p:nvPr/>
        </p:nvSpPr>
        <p:spPr>
          <a:xfrm>
            <a:off x="7873094" y="2355035"/>
            <a:ext cx="7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zh-CN" altLang="en-US" sz="20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底</a:t>
            </a:r>
            <a:r>
              <a:rPr lang="zh-TW" altLang="en-US" sz="20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部</a:t>
            </a:r>
          </a:p>
        </p:txBody>
      </p:sp>
      <p:cxnSp>
        <p:nvCxnSpPr>
          <p:cNvPr id="352" name="直線單箭頭接點 778">
            <a:extLst>
              <a:ext uri="{FF2B5EF4-FFF2-40B4-BE49-F238E27FC236}">
                <a16:creationId xmlns:a16="http://schemas.microsoft.com/office/drawing/2014/main" id="{FB9C12C4-31B3-4661-9C42-576CEB6500BA}"/>
              </a:ext>
            </a:extLst>
          </p:cNvPr>
          <p:cNvCxnSpPr>
            <a:cxnSpLocks/>
          </p:cNvCxnSpPr>
          <p:nvPr/>
        </p:nvCxnSpPr>
        <p:spPr bwMode="auto">
          <a:xfrm>
            <a:off x="6811073" y="979800"/>
            <a:ext cx="367552" cy="377374"/>
          </a:xfrm>
          <a:prstGeom prst="straightConnector1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353" name="文字方塊 783">
            <a:extLst>
              <a:ext uri="{FF2B5EF4-FFF2-40B4-BE49-F238E27FC236}">
                <a16:creationId xmlns:a16="http://schemas.microsoft.com/office/drawing/2014/main" id="{BB181D31-3A3B-4182-923F-AADEDD99DAC0}"/>
              </a:ext>
            </a:extLst>
          </p:cNvPr>
          <p:cNvSpPr txBox="1"/>
          <p:nvPr/>
        </p:nvSpPr>
        <p:spPr>
          <a:xfrm>
            <a:off x="6359290" y="622654"/>
            <a:ext cx="7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zh-CN" altLang="en-US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頂</a:t>
            </a:r>
            <a:r>
              <a:rPr lang="zh-TW" altLang="en-US" sz="2000" b="0" i="0" strike="noStrike" baseline="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5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37" grpId="0" animBg="1"/>
      <p:bldP spid="37" grpId="1" animBg="1"/>
      <p:bldP spid="20" grpId="0"/>
      <p:bldP spid="301" grpId="0" animBg="1"/>
      <p:bldP spid="301" grpId="1" animBg="1"/>
      <p:bldP spid="302" grpId="0" animBg="1"/>
      <p:bldP spid="302" grpId="1" animBg="1"/>
      <p:bldP spid="303" grpId="0" animBg="1"/>
      <p:bldP spid="303" grpId="1" animBg="1"/>
      <p:bldP spid="348" grpId="0"/>
      <p:bldP spid="348" grpId="1"/>
      <p:bldP spid="353" grpId="0"/>
      <p:bldP spid="35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733AD15-B1AA-4B15-BD38-3C06FB77DAD5}"/>
              </a:ext>
            </a:extLst>
          </p:cNvPr>
          <p:cNvSpPr/>
          <p:nvPr/>
        </p:nvSpPr>
        <p:spPr>
          <a:xfrm>
            <a:off x="382588" y="981075"/>
            <a:ext cx="8424862" cy="506805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4. </a:t>
            </a:r>
          </a:p>
          <a:p>
            <a:pPr>
              <a:spcAft>
                <a:spcPts val="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Bef>
                <a:spcPts val="1200"/>
              </a:spcBef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用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以上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一個長方形和兩個直角三角形，可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Bef>
                <a:spcPts val="0"/>
              </a:spcBef>
              <a:spcAft>
                <a:spcPts val="8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組成以下哪些圖形？</a:t>
            </a:r>
          </a:p>
          <a:p>
            <a:pPr>
              <a:spcBef>
                <a:spcPts val="0"/>
              </a:spcBef>
              <a:spcAft>
                <a:spcPts val="8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I.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正方形</a:t>
            </a:r>
          </a:p>
          <a:p>
            <a:pPr>
              <a:spcBef>
                <a:spcPts val="0"/>
              </a:spcBef>
              <a:spcAft>
                <a:spcPts val="8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II.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長方形</a:t>
            </a:r>
          </a:p>
          <a:p>
            <a:pPr>
              <a:spcBef>
                <a:spcPts val="0"/>
              </a:spcBef>
              <a:spcAft>
                <a:spcPts val="8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III.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平行四邊形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Bef>
                <a:spcPts val="0"/>
              </a:spcBef>
              <a:spcAft>
                <a:spcPts val="8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A. 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只有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I 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及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II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只有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I 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及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III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只有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II 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及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III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I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、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II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及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III</a:t>
            </a:r>
            <a:endParaRPr lang="zh-TW" altLang="en-US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4339" name="图片 30">
            <a:extLst>
              <a:ext uri="{FF2B5EF4-FFF2-40B4-BE49-F238E27FC236}">
                <a16:creationId xmlns:a16="http://schemas.microsoft.com/office/drawing/2014/main" id="{08E44538-7F09-4ED6-AE54-C774A1E442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4488" y="5300663"/>
            <a:ext cx="749300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EDCF2478-44EB-4172-B8C7-A4D712ECDD2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128000" y="5416550"/>
            <a:ext cx="357188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4341" name="文本框 4">
            <a:extLst>
              <a:ext uri="{FF2B5EF4-FFF2-40B4-BE49-F238E27FC236}">
                <a16:creationId xmlns:a16="http://schemas.microsoft.com/office/drawing/2014/main" id="{460F9705-81D1-489A-AAC1-60C0D6669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9113" y="241300"/>
            <a:ext cx="19431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>
                <a:solidFill>
                  <a:srgbClr val="00B050"/>
                </a:solidFill>
              </a:rPr>
              <a:t>2021</a:t>
            </a:r>
            <a:r>
              <a:rPr lang="zh-CN" altLang="en-US">
                <a:solidFill>
                  <a:srgbClr val="00B050"/>
                </a:solidFill>
              </a:rPr>
              <a:t>、</a:t>
            </a:r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</a:rPr>
              <a:t>1</a:t>
            </a:r>
            <a:r>
              <a:rPr lang="en-US" altLang="zh-CN">
                <a:solidFill>
                  <a:srgbClr val="00B050"/>
                </a:solidFill>
              </a:rPr>
              <a:t>9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4342" name="矩形 4">
            <a:extLst>
              <a:ext uri="{FF2B5EF4-FFF2-40B4-BE49-F238E27FC236}">
                <a16:creationId xmlns:a16="http://schemas.microsoft.com/office/drawing/2014/main" id="{DF3860AC-D0B8-4AAD-A60F-4A04A3C36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1195388"/>
            <a:ext cx="1366838" cy="820737"/>
          </a:xfrm>
          <a:prstGeom prst="rect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grpSp>
        <p:nvGrpSpPr>
          <p:cNvPr id="14346" name="组合 10">
            <a:extLst>
              <a:ext uri="{FF2B5EF4-FFF2-40B4-BE49-F238E27FC236}">
                <a16:creationId xmlns:a16="http://schemas.microsoft.com/office/drawing/2014/main" id="{DD692DC7-AFD2-4F8F-B68B-465E00513692}"/>
              </a:ext>
            </a:extLst>
          </p:cNvPr>
          <p:cNvGrpSpPr>
            <a:grpSpLocks/>
          </p:cNvGrpSpPr>
          <p:nvPr/>
        </p:nvGrpSpPr>
        <p:grpSpPr bwMode="auto">
          <a:xfrm>
            <a:off x="4306324" y="1195388"/>
            <a:ext cx="1367469" cy="820737"/>
            <a:chOff x="4211960" y="1195541"/>
            <a:chExt cx="1368000" cy="820800"/>
          </a:xfrm>
          <a:solidFill>
            <a:srgbClr val="FFC1E0"/>
          </a:solidFill>
        </p:grpSpPr>
        <p:sp>
          <p:nvSpPr>
            <p:cNvPr id="14386" name="任意多边形 22">
              <a:extLst>
                <a:ext uri="{FF2B5EF4-FFF2-40B4-BE49-F238E27FC236}">
                  <a16:creationId xmlns:a16="http://schemas.microsoft.com/office/drawing/2014/main" id="{B405DB19-3136-4BD6-AB07-5C3A29CBB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1960" y="1195541"/>
              <a:ext cx="1368000" cy="820800"/>
            </a:xfrm>
            <a:custGeom>
              <a:avLst/>
              <a:gdLst>
                <a:gd name="T0" fmla="*/ 0 w 1380744"/>
                <a:gd name="T1" fmla="*/ 0 h 813816"/>
                <a:gd name="T2" fmla="*/ 0 w 1380744"/>
                <a:gd name="T3" fmla="*/ 949130 h 813816"/>
                <a:gd name="T4" fmla="*/ 1168494 w 1380744"/>
                <a:gd name="T5" fmla="*/ 949130 h 813816"/>
                <a:gd name="T6" fmla="*/ 0 w 1380744"/>
                <a:gd name="T7" fmla="*/ 0 h 8138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80744" h="813816">
                  <a:moveTo>
                    <a:pt x="0" y="0"/>
                  </a:moveTo>
                  <a:lnTo>
                    <a:pt x="0" y="813816"/>
                  </a:lnTo>
                  <a:lnTo>
                    <a:pt x="1380744" y="8138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4387" name="任意多边形 9">
              <a:extLst>
                <a:ext uri="{FF2B5EF4-FFF2-40B4-BE49-F238E27FC236}">
                  <a16:creationId xmlns:a16="http://schemas.microsoft.com/office/drawing/2014/main" id="{9586A4AD-0B22-4E2C-9B76-225BF926BC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3264" y="1847465"/>
              <a:ext cx="182880" cy="164592"/>
            </a:xfrm>
            <a:custGeom>
              <a:avLst/>
              <a:gdLst>
                <a:gd name="T0" fmla="*/ 0 w 182880"/>
                <a:gd name="T1" fmla="*/ 0 h 164592"/>
                <a:gd name="T2" fmla="*/ 173736 w 182880"/>
                <a:gd name="T3" fmla="*/ 0 h 164592"/>
                <a:gd name="T4" fmla="*/ 173736 w 182880"/>
                <a:gd name="T5" fmla="*/ 155448 h 164592"/>
                <a:gd name="T6" fmla="*/ 182880 w 182880"/>
                <a:gd name="T7" fmla="*/ 164592 h 1645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2880" h="164592">
                  <a:moveTo>
                    <a:pt x="0" y="0"/>
                  </a:moveTo>
                  <a:lnTo>
                    <a:pt x="173736" y="0"/>
                  </a:lnTo>
                  <a:lnTo>
                    <a:pt x="173736" y="155448"/>
                  </a:lnTo>
                  <a:lnTo>
                    <a:pt x="182880" y="164592"/>
                  </a:lnTo>
                </a:path>
              </a:pathLst>
            </a:cu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14347" name="组合 11">
            <a:extLst>
              <a:ext uri="{FF2B5EF4-FFF2-40B4-BE49-F238E27FC236}">
                <a16:creationId xmlns:a16="http://schemas.microsoft.com/office/drawing/2014/main" id="{B009B3E5-F02F-4A17-A54B-B9D7F937D13A}"/>
              </a:ext>
            </a:extLst>
          </p:cNvPr>
          <p:cNvGrpSpPr>
            <a:grpSpLocks/>
          </p:cNvGrpSpPr>
          <p:nvPr/>
        </p:nvGrpSpPr>
        <p:grpSpPr bwMode="auto">
          <a:xfrm>
            <a:off x="6286569" y="1196975"/>
            <a:ext cx="1368425" cy="820738"/>
            <a:chOff x="6300192" y="1196752"/>
            <a:chExt cx="1368000" cy="820800"/>
          </a:xfrm>
          <a:solidFill>
            <a:srgbClr val="FFC1E0"/>
          </a:solidFill>
        </p:grpSpPr>
        <p:sp>
          <p:nvSpPr>
            <p:cNvPr id="14384" name="任意多边形 5">
              <a:extLst>
                <a:ext uri="{FF2B5EF4-FFF2-40B4-BE49-F238E27FC236}">
                  <a16:creationId xmlns:a16="http://schemas.microsoft.com/office/drawing/2014/main" id="{F9B46253-16FE-4077-A7AC-4B70EFBD965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192" y="1196752"/>
              <a:ext cx="1368000" cy="820800"/>
            </a:xfrm>
            <a:custGeom>
              <a:avLst/>
              <a:gdLst>
                <a:gd name="T0" fmla="*/ 0 w 1380744"/>
                <a:gd name="T1" fmla="*/ 0 h 813816"/>
                <a:gd name="T2" fmla="*/ 0 w 1380744"/>
                <a:gd name="T3" fmla="*/ 949130 h 813816"/>
                <a:gd name="T4" fmla="*/ 1168494 w 1380744"/>
                <a:gd name="T5" fmla="*/ 949130 h 813816"/>
                <a:gd name="T6" fmla="*/ 0 w 1380744"/>
                <a:gd name="T7" fmla="*/ 0 h 8138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80744" h="813816">
                  <a:moveTo>
                    <a:pt x="0" y="0"/>
                  </a:moveTo>
                  <a:lnTo>
                    <a:pt x="0" y="813816"/>
                  </a:lnTo>
                  <a:lnTo>
                    <a:pt x="1380744" y="8138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4385" name="任意多边形 24">
              <a:extLst>
                <a:ext uri="{FF2B5EF4-FFF2-40B4-BE49-F238E27FC236}">
                  <a16:creationId xmlns:a16="http://schemas.microsoft.com/office/drawing/2014/main" id="{83BA0652-4661-4D16-94B9-4028CDA82C9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192" y="1847088"/>
              <a:ext cx="182880" cy="164592"/>
            </a:xfrm>
            <a:custGeom>
              <a:avLst/>
              <a:gdLst>
                <a:gd name="T0" fmla="*/ 0 w 182880"/>
                <a:gd name="T1" fmla="*/ 0 h 164592"/>
                <a:gd name="T2" fmla="*/ 173736 w 182880"/>
                <a:gd name="T3" fmla="*/ 0 h 164592"/>
                <a:gd name="T4" fmla="*/ 173736 w 182880"/>
                <a:gd name="T5" fmla="*/ 155448 h 164592"/>
                <a:gd name="T6" fmla="*/ 182880 w 182880"/>
                <a:gd name="T7" fmla="*/ 164592 h 1645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2880" h="164592">
                  <a:moveTo>
                    <a:pt x="0" y="0"/>
                  </a:moveTo>
                  <a:lnTo>
                    <a:pt x="173736" y="0"/>
                  </a:lnTo>
                  <a:lnTo>
                    <a:pt x="173736" y="155448"/>
                  </a:lnTo>
                  <a:lnTo>
                    <a:pt x="182880" y="164592"/>
                  </a:lnTo>
                </a:path>
              </a:pathLst>
            </a:cu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</p:grpSp>
      <p:sp>
        <p:nvSpPr>
          <p:cNvPr id="14345" name="文本框 12">
            <a:extLst>
              <a:ext uri="{FF2B5EF4-FFF2-40B4-BE49-F238E27FC236}">
                <a16:creationId xmlns:a16="http://schemas.microsoft.com/office/drawing/2014/main" id="{F0CCD7F0-D542-4218-B021-F98B4DC48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75" y="1987550"/>
            <a:ext cx="865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chemeClr val="tx1"/>
                </a:solidFill>
              </a:rPr>
              <a:t>10cm</a:t>
            </a:r>
          </a:p>
        </p:txBody>
      </p:sp>
      <p:sp>
        <p:nvSpPr>
          <p:cNvPr id="2" name="文本框 30">
            <a:extLst>
              <a:ext uri="{FF2B5EF4-FFF2-40B4-BE49-F238E27FC236}">
                <a16:creationId xmlns:a16="http://schemas.microsoft.com/office/drawing/2014/main" id="{10B1CA01-B8AF-4310-9C97-2BFA191DF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2275" y="1446213"/>
            <a:ext cx="719138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chemeClr val="tx1"/>
                </a:solidFill>
              </a:rPr>
              <a:t>6cm</a:t>
            </a:r>
          </a:p>
        </p:txBody>
      </p:sp>
      <p:sp>
        <p:nvSpPr>
          <p:cNvPr id="3" name="文本框 31">
            <a:extLst>
              <a:ext uri="{FF2B5EF4-FFF2-40B4-BE49-F238E27FC236}">
                <a16:creationId xmlns:a16="http://schemas.microsoft.com/office/drawing/2014/main" id="{8A6671F4-6F5A-4945-BFFA-6BE6E42A4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113" y="1443038"/>
            <a:ext cx="720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chemeClr val="tx1"/>
                </a:solidFill>
              </a:rPr>
              <a:t>6cm</a:t>
            </a:r>
          </a:p>
        </p:txBody>
      </p:sp>
      <p:sp>
        <p:nvSpPr>
          <p:cNvPr id="14348" name="文本框 34">
            <a:extLst>
              <a:ext uri="{FF2B5EF4-FFF2-40B4-BE49-F238E27FC236}">
                <a16:creationId xmlns:a16="http://schemas.microsoft.com/office/drawing/2014/main" id="{77FC0D61-278E-4D58-89C1-67457034F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452563"/>
            <a:ext cx="7191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chemeClr val="tx1"/>
                </a:solidFill>
              </a:rPr>
              <a:t>6cm</a:t>
            </a:r>
          </a:p>
        </p:txBody>
      </p:sp>
      <p:sp>
        <p:nvSpPr>
          <p:cNvPr id="14349" name="文本框 35">
            <a:extLst>
              <a:ext uri="{FF2B5EF4-FFF2-40B4-BE49-F238E27FC236}">
                <a16:creationId xmlns:a16="http://schemas.microsoft.com/office/drawing/2014/main" id="{F5DD632C-19AD-44D3-B888-1CD613D4A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588" y="1987550"/>
            <a:ext cx="86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chemeClr val="tx1"/>
                </a:solidFill>
              </a:rPr>
              <a:t>10cm</a:t>
            </a:r>
          </a:p>
        </p:txBody>
      </p:sp>
      <p:sp>
        <p:nvSpPr>
          <p:cNvPr id="14350" name="文本框 36">
            <a:extLst>
              <a:ext uri="{FF2B5EF4-FFF2-40B4-BE49-F238E27FC236}">
                <a16:creationId xmlns:a16="http://schemas.microsoft.com/office/drawing/2014/main" id="{6978D664-B5DA-4CE0-A056-3C8F090BD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3838" y="1987550"/>
            <a:ext cx="865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chemeClr val="tx1"/>
                </a:solidFill>
              </a:rPr>
              <a:t>10cm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DFACF14A-3EA7-4A50-BD88-A134879E9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63" y="3864259"/>
            <a:ext cx="5603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4000" dirty="0">
                <a:solidFill>
                  <a:srgbClr val="FF00FF"/>
                </a:solidFill>
                <a:sym typeface="Wingdings" panose="05000000000000000000" pitchFamily="2" charset="2"/>
              </a:rPr>
              <a:t></a:t>
            </a:r>
            <a:endParaRPr lang="zh-CN" altLang="en-US" sz="4000" dirty="0">
              <a:solidFill>
                <a:srgbClr val="FF00FF"/>
              </a:solidFill>
            </a:endParaRP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81A1E687-CF14-4AFC-AAC4-00CE2F5F5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0538" y="4365764"/>
            <a:ext cx="5619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4000" dirty="0">
                <a:solidFill>
                  <a:srgbClr val="FF00FF"/>
                </a:solidFill>
                <a:sym typeface="Wingdings" panose="05000000000000000000" pitchFamily="2" charset="2"/>
              </a:rPr>
              <a:t></a:t>
            </a:r>
            <a:endParaRPr lang="zh-CN" altLang="en-US" sz="4000" dirty="0">
              <a:solidFill>
                <a:srgbClr val="FF00FF"/>
              </a:solidFill>
            </a:endParaRPr>
          </a:p>
        </p:txBody>
      </p:sp>
      <p:sp>
        <p:nvSpPr>
          <p:cNvPr id="70" name="矩形 4">
            <a:extLst>
              <a:ext uri="{FF2B5EF4-FFF2-40B4-BE49-F238E27FC236}">
                <a16:creationId xmlns:a16="http://schemas.microsoft.com/office/drawing/2014/main" id="{95DCED76-69E6-4E65-9BA2-94B81BFDD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7422" y="1188272"/>
            <a:ext cx="1366838" cy="820738"/>
          </a:xfrm>
          <a:prstGeom prst="rect">
            <a:avLst/>
          </a:prstGeom>
          <a:solidFill>
            <a:srgbClr val="99CCFF"/>
          </a:solidFill>
          <a:ln w="19050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grpSp>
        <p:nvGrpSpPr>
          <p:cNvPr id="71" name="组合 10">
            <a:extLst>
              <a:ext uri="{FF2B5EF4-FFF2-40B4-BE49-F238E27FC236}">
                <a16:creationId xmlns:a16="http://schemas.microsoft.com/office/drawing/2014/main" id="{1D4A745A-EA62-4A31-B39B-F6813E7DE694}"/>
              </a:ext>
            </a:extLst>
          </p:cNvPr>
          <p:cNvGrpSpPr>
            <a:grpSpLocks/>
          </p:cNvGrpSpPr>
          <p:nvPr/>
        </p:nvGrpSpPr>
        <p:grpSpPr bwMode="auto">
          <a:xfrm>
            <a:off x="4306324" y="1199912"/>
            <a:ext cx="1367469" cy="820737"/>
            <a:chOff x="4211960" y="1195541"/>
            <a:chExt cx="1368000" cy="820800"/>
          </a:xfrm>
          <a:solidFill>
            <a:srgbClr val="99CCFF"/>
          </a:solidFill>
        </p:grpSpPr>
        <p:sp>
          <p:nvSpPr>
            <p:cNvPr id="72" name="任意多边形 22">
              <a:extLst>
                <a:ext uri="{FF2B5EF4-FFF2-40B4-BE49-F238E27FC236}">
                  <a16:creationId xmlns:a16="http://schemas.microsoft.com/office/drawing/2014/main" id="{5B8A0AC1-A64A-4034-A9AC-A2A8F123AA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1960" y="1195541"/>
              <a:ext cx="1368000" cy="820800"/>
            </a:xfrm>
            <a:custGeom>
              <a:avLst/>
              <a:gdLst>
                <a:gd name="T0" fmla="*/ 0 w 1380744"/>
                <a:gd name="T1" fmla="*/ 0 h 813816"/>
                <a:gd name="T2" fmla="*/ 0 w 1380744"/>
                <a:gd name="T3" fmla="*/ 949130 h 813816"/>
                <a:gd name="T4" fmla="*/ 1168494 w 1380744"/>
                <a:gd name="T5" fmla="*/ 949130 h 813816"/>
                <a:gd name="T6" fmla="*/ 0 w 1380744"/>
                <a:gd name="T7" fmla="*/ 0 h 8138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80744" h="813816">
                  <a:moveTo>
                    <a:pt x="0" y="0"/>
                  </a:moveTo>
                  <a:lnTo>
                    <a:pt x="0" y="813816"/>
                  </a:lnTo>
                  <a:lnTo>
                    <a:pt x="1380744" y="8138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dirty="0"/>
            </a:p>
          </p:txBody>
        </p:sp>
        <p:sp>
          <p:nvSpPr>
            <p:cNvPr id="73" name="任意多边形 9">
              <a:extLst>
                <a:ext uri="{FF2B5EF4-FFF2-40B4-BE49-F238E27FC236}">
                  <a16:creationId xmlns:a16="http://schemas.microsoft.com/office/drawing/2014/main" id="{196AB925-D32A-44F5-A1AE-EA69FE071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3264" y="1847465"/>
              <a:ext cx="182880" cy="164592"/>
            </a:xfrm>
            <a:custGeom>
              <a:avLst/>
              <a:gdLst>
                <a:gd name="T0" fmla="*/ 0 w 182880"/>
                <a:gd name="T1" fmla="*/ 0 h 164592"/>
                <a:gd name="T2" fmla="*/ 173736 w 182880"/>
                <a:gd name="T3" fmla="*/ 0 h 164592"/>
                <a:gd name="T4" fmla="*/ 173736 w 182880"/>
                <a:gd name="T5" fmla="*/ 155448 h 164592"/>
                <a:gd name="T6" fmla="*/ 182880 w 182880"/>
                <a:gd name="T7" fmla="*/ 164592 h 1645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2880" h="164592">
                  <a:moveTo>
                    <a:pt x="0" y="0"/>
                  </a:moveTo>
                  <a:lnTo>
                    <a:pt x="173736" y="0"/>
                  </a:lnTo>
                  <a:lnTo>
                    <a:pt x="173736" y="155448"/>
                  </a:lnTo>
                  <a:lnTo>
                    <a:pt x="182880" y="164592"/>
                  </a:lnTo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74" name="组合 11">
            <a:extLst>
              <a:ext uri="{FF2B5EF4-FFF2-40B4-BE49-F238E27FC236}">
                <a16:creationId xmlns:a16="http://schemas.microsoft.com/office/drawing/2014/main" id="{1A1BF63D-27BF-4859-B012-5DF0B3FEABC4}"/>
              </a:ext>
            </a:extLst>
          </p:cNvPr>
          <p:cNvGrpSpPr>
            <a:grpSpLocks/>
          </p:cNvGrpSpPr>
          <p:nvPr/>
        </p:nvGrpSpPr>
        <p:grpSpPr bwMode="auto">
          <a:xfrm>
            <a:off x="6286569" y="1202050"/>
            <a:ext cx="1368425" cy="820738"/>
            <a:chOff x="6300192" y="1196752"/>
            <a:chExt cx="1368000" cy="820800"/>
          </a:xfrm>
          <a:solidFill>
            <a:srgbClr val="99CCFF"/>
          </a:solidFill>
        </p:grpSpPr>
        <p:sp>
          <p:nvSpPr>
            <p:cNvPr id="75" name="任意多边形 5">
              <a:extLst>
                <a:ext uri="{FF2B5EF4-FFF2-40B4-BE49-F238E27FC236}">
                  <a16:creationId xmlns:a16="http://schemas.microsoft.com/office/drawing/2014/main" id="{E8CCD8DE-FDB1-439C-A074-7181778F8AC4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192" y="1196752"/>
              <a:ext cx="1368000" cy="820800"/>
            </a:xfrm>
            <a:custGeom>
              <a:avLst/>
              <a:gdLst>
                <a:gd name="T0" fmla="*/ 0 w 1380744"/>
                <a:gd name="T1" fmla="*/ 0 h 813816"/>
                <a:gd name="T2" fmla="*/ 0 w 1380744"/>
                <a:gd name="T3" fmla="*/ 949130 h 813816"/>
                <a:gd name="T4" fmla="*/ 1168494 w 1380744"/>
                <a:gd name="T5" fmla="*/ 949130 h 813816"/>
                <a:gd name="T6" fmla="*/ 0 w 1380744"/>
                <a:gd name="T7" fmla="*/ 0 h 8138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80744" h="813816">
                  <a:moveTo>
                    <a:pt x="0" y="0"/>
                  </a:moveTo>
                  <a:lnTo>
                    <a:pt x="0" y="813816"/>
                  </a:lnTo>
                  <a:lnTo>
                    <a:pt x="1380744" y="8138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76" name="任意多边形 24">
              <a:extLst>
                <a:ext uri="{FF2B5EF4-FFF2-40B4-BE49-F238E27FC236}">
                  <a16:creationId xmlns:a16="http://schemas.microsoft.com/office/drawing/2014/main" id="{BC8951BF-B0F4-48C2-AD47-1AE285A99F1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192" y="1847088"/>
              <a:ext cx="182880" cy="164592"/>
            </a:xfrm>
            <a:custGeom>
              <a:avLst/>
              <a:gdLst>
                <a:gd name="T0" fmla="*/ 0 w 182880"/>
                <a:gd name="T1" fmla="*/ 0 h 164592"/>
                <a:gd name="T2" fmla="*/ 173736 w 182880"/>
                <a:gd name="T3" fmla="*/ 0 h 164592"/>
                <a:gd name="T4" fmla="*/ 173736 w 182880"/>
                <a:gd name="T5" fmla="*/ 155448 h 164592"/>
                <a:gd name="T6" fmla="*/ 182880 w 182880"/>
                <a:gd name="T7" fmla="*/ 164592 h 1645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2880" h="164592">
                  <a:moveTo>
                    <a:pt x="0" y="0"/>
                  </a:moveTo>
                  <a:lnTo>
                    <a:pt x="173736" y="0"/>
                  </a:lnTo>
                  <a:lnTo>
                    <a:pt x="173736" y="155448"/>
                  </a:lnTo>
                  <a:lnTo>
                    <a:pt x="182880" y="164592"/>
                  </a:lnTo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</p:grpSp>
      <p:sp>
        <p:nvSpPr>
          <p:cNvPr id="77" name="矩形 4">
            <a:extLst>
              <a:ext uri="{FF2B5EF4-FFF2-40B4-BE49-F238E27FC236}">
                <a16:creationId xmlns:a16="http://schemas.microsoft.com/office/drawing/2014/main" id="{8140DEAD-933D-409F-AD51-748538D14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7422" y="1188272"/>
            <a:ext cx="1366837" cy="820738"/>
          </a:xfrm>
          <a:prstGeom prst="rect">
            <a:avLst/>
          </a:prstGeom>
          <a:solidFill>
            <a:srgbClr val="99CCFF"/>
          </a:solidFill>
          <a:ln w="19050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 dirty="0"/>
          </a:p>
        </p:txBody>
      </p:sp>
      <p:grpSp>
        <p:nvGrpSpPr>
          <p:cNvPr id="78" name="组合 10">
            <a:extLst>
              <a:ext uri="{FF2B5EF4-FFF2-40B4-BE49-F238E27FC236}">
                <a16:creationId xmlns:a16="http://schemas.microsoft.com/office/drawing/2014/main" id="{10E10174-E712-4B21-80F2-C34ED4B73BB1}"/>
              </a:ext>
            </a:extLst>
          </p:cNvPr>
          <p:cNvGrpSpPr>
            <a:grpSpLocks/>
          </p:cNvGrpSpPr>
          <p:nvPr/>
        </p:nvGrpSpPr>
        <p:grpSpPr bwMode="auto">
          <a:xfrm>
            <a:off x="4305778" y="1196520"/>
            <a:ext cx="1367469" cy="820737"/>
            <a:chOff x="4211960" y="1195541"/>
            <a:chExt cx="1368000" cy="820800"/>
          </a:xfrm>
          <a:solidFill>
            <a:srgbClr val="99CCFF"/>
          </a:solidFill>
        </p:grpSpPr>
        <p:sp>
          <p:nvSpPr>
            <p:cNvPr id="79" name="任意多边形 22">
              <a:extLst>
                <a:ext uri="{FF2B5EF4-FFF2-40B4-BE49-F238E27FC236}">
                  <a16:creationId xmlns:a16="http://schemas.microsoft.com/office/drawing/2014/main" id="{44F59A6A-CD23-417B-B907-A9B4C0B549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1960" y="1195541"/>
              <a:ext cx="1368000" cy="820800"/>
            </a:xfrm>
            <a:custGeom>
              <a:avLst/>
              <a:gdLst>
                <a:gd name="T0" fmla="*/ 0 w 1380744"/>
                <a:gd name="T1" fmla="*/ 0 h 813816"/>
                <a:gd name="T2" fmla="*/ 0 w 1380744"/>
                <a:gd name="T3" fmla="*/ 949130 h 813816"/>
                <a:gd name="T4" fmla="*/ 1168494 w 1380744"/>
                <a:gd name="T5" fmla="*/ 949130 h 813816"/>
                <a:gd name="T6" fmla="*/ 0 w 1380744"/>
                <a:gd name="T7" fmla="*/ 0 h 8138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80744" h="813816">
                  <a:moveTo>
                    <a:pt x="0" y="0"/>
                  </a:moveTo>
                  <a:lnTo>
                    <a:pt x="0" y="813816"/>
                  </a:lnTo>
                  <a:lnTo>
                    <a:pt x="1380744" y="8138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dirty="0"/>
            </a:p>
          </p:txBody>
        </p:sp>
        <p:sp>
          <p:nvSpPr>
            <p:cNvPr id="80" name="任意多边形 9">
              <a:extLst>
                <a:ext uri="{FF2B5EF4-FFF2-40B4-BE49-F238E27FC236}">
                  <a16:creationId xmlns:a16="http://schemas.microsoft.com/office/drawing/2014/main" id="{DA8CC19E-34F4-4BDE-A812-7F7B7DD76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3264" y="1847465"/>
              <a:ext cx="182880" cy="164592"/>
            </a:xfrm>
            <a:custGeom>
              <a:avLst/>
              <a:gdLst>
                <a:gd name="T0" fmla="*/ 0 w 182880"/>
                <a:gd name="T1" fmla="*/ 0 h 164592"/>
                <a:gd name="T2" fmla="*/ 173736 w 182880"/>
                <a:gd name="T3" fmla="*/ 0 h 164592"/>
                <a:gd name="T4" fmla="*/ 173736 w 182880"/>
                <a:gd name="T5" fmla="*/ 155448 h 164592"/>
                <a:gd name="T6" fmla="*/ 182880 w 182880"/>
                <a:gd name="T7" fmla="*/ 164592 h 1645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2880" h="164592">
                  <a:moveTo>
                    <a:pt x="0" y="0"/>
                  </a:moveTo>
                  <a:lnTo>
                    <a:pt x="173736" y="0"/>
                  </a:lnTo>
                  <a:lnTo>
                    <a:pt x="173736" y="155448"/>
                  </a:lnTo>
                  <a:lnTo>
                    <a:pt x="182880" y="164592"/>
                  </a:lnTo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81" name="组合 11">
            <a:extLst>
              <a:ext uri="{FF2B5EF4-FFF2-40B4-BE49-F238E27FC236}">
                <a16:creationId xmlns:a16="http://schemas.microsoft.com/office/drawing/2014/main" id="{40B49CB1-8694-4241-8982-DAAFAC7324BF}"/>
              </a:ext>
            </a:extLst>
          </p:cNvPr>
          <p:cNvGrpSpPr>
            <a:grpSpLocks/>
          </p:cNvGrpSpPr>
          <p:nvPr/>
        </p:nvGrpSpPr>
        <p:grpSpPr bwMode="auto">
          <a:xfrm>
            <a:off x="6286569" y="1202050"/>
            <a:ext cx="1368425" cy="820738"/>
            <a:chOff x="6300192" y="1196752"/>
            <a:chExt cx="1368000" cy="820800"/>
          </a:xfrm>
          <a:solidFill>
            <a:srgbClr val="99CCFF"/>
          </a:solidFill>
        </p:grpSpPr>
        <p:sp>
          <p:nvSpPr>
            <p:cNvPr id="82" name="任意多边形 5">
              <a:extLst>
                <a:ext uri="{FF2B5EF4-FFF2-40B4-BE49-F238E27FC236}">
                  <a16:creationId xmlns:a16="http://schemas.microsoft.com/office/drawing/2014/main" id="{A454D75F-4A8C-45EF-8979-7EE2AE95F66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192" y="1196752"/>
              <a:ext cx="1368000" cy="820800"/>
            </a:xfrm>
            <a:custGeom>
              <a:avLst/>
              <a:gdLst>
                <a:gd name="T0" fmla="*/ 0 w 1380744"/>
                <a:gd name="T1" fmla="*/ 0 h 813816"/>
                <a:gd name="T2" fmla="*/ 0 w 1380744"/>
                <a:gd name="T3" fmla="*/ 949130 h 813816"/>
                <a:gd name="T4" fmla="*/ 1168494 w 1380744"/>
                <a:gd name="T5" fmla="*/ 949130 h 813816"/>
                <a:gd name="T6" fmla="*/ 0 w 1380744"/>
                <a:gd name="T7" fmla="*/ 0 h 8138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80744" h="813816">
                  <a:moveTo>
                    <a:pt x="0" y="0"/>
                  </a:moveTo>
                  <a:lnTo>
                    <a:pt x="0" y="813816"/>
                  </a:lnTo>
                  <a:lnTo>
                    <a:pt x="1380744" y="8138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83" name="任意多边形 24">
              <a:extLst>
                <a:ext uri="{FF2B5EF4-FFF2-40B4-BE49-F238E27FC236}">
                  <a16:creationId xmlns:a16="http://schemas.microsoft.com/office/drawing/2014/main" id="{9D4FE5E9-9310-44E4-AE07-549D33B73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192" y="1847088"/>
              <a:ext cx="182880" cy="164592"/>
            </a:xfrm>
            <a:custGeom>
              <a:avLst/>
              <a:gdLst>
                <a:gd name="T0" fmla="*/ 0 w 182880"/>
                <a:gd name="T1" fmla="*/ 0 h 164592"/>
                <a:gd name="T2" fmla="*/ 173736 w 182880"/>
                <a:gd name="T3" fmla="*/ 0 h 164592"/>
                <a:gd name="T4" fmla="*/ 173736 w 182880"/>
                <a:gd name="T5" fmla="*/ 155448 h 164592"/>
                <a:gd name="T6" fmla="*/ 182880 w 182880"/>
                <a:gd name="T7" fmla="*/ 164592 h 1645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2880" h="164592">
                  <a:moveTo>
                    <a:pt x="0" y="0"/>
                  </a:moveTo>
                  <a:lnTo>
                    <a:pt x="173736" y="0"/>
                  </a:lnTo>
                  <a:lnTo>
                    <a:pt x="173736" y="155448"/>
                  </a:lnTo>
                  <a:lnTo>
                    <a:pt x="182880" y="164592"/>
                  </a:lnTo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</p:grpSp>
      <p:sp>
        <p:nvSpPr>
          <p:cNvPr id="84" name="文本框 34">
            <a:extLst>
              <a:ext uri="{FF2B5EF4-FFF2-40B4-BE49-F238E27FC236}">
                <a16:creationId xmlns:a16="http://schemas.microsoft.com/office/drawing/2014/main" id="{5B21165B-1DE0-4B87-B417-A0B7D681E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2313" y="3484563"/>
            <a:ext cx="719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3399"/>
                </a:solidFill>
              </a:rPr>
              <a:t>6cm</a:t>
            </a:r>
          </a:p>
        </p:txBody>
      </p:sp>
      <p:sp>
        <p:nvSpPr>
          <p:cNvPr id="85" name="文本框 36">
            <a:extLst>
              <a:ext uri="{FF2B5EF4-FFF2-40B4-BE49-F238E27FC236}">
                <a16:creationId xmlns:a16="http://schemas.microsoft.com/office/drawing/2014/main" id="{9BC9D5BB-46F0-412E-9542-30C00292B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8375" y="4873625"/>
            <a:ext cx="865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3399"/>
                </a:solidFill>
              </a:rPr>
              <a:t>10cm</a:t>
            </a:r>
          </a:p>
        </p:txBody>
      </p:sp>
      <p:sp>
        <p:nvSpPr>
          <p:cNvPr id="86" name="文本框 34">
            <a:extLst>
              <a:ext uri="{FF2B5EF4-FFF2-40B4-BE49-F238E27FC236}">
                <a16:creationId xmlns:a16="http://schemas.microsoft.com/office/drawing/2014/main" id="{3452CF76-4B6C-47AE-B8FD-D3B457C01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9300" y="4284663"/>
            <a:ext cx="7191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dirty="0">
                <a:solidFill>
                  <a:srgbClr val="003399"/>
                </a:solidFill>
              </a:rPr>
              <a:t>6cm</a:t>
            </a:r>
          </a:p>
        </p:txBody>
      </p:sp>
      <p:sp>
        <p:nvSpPr>
          <p:cNvPr id="87" name="矩形 4">
            <a:extLst>
              <a:ext uri="{FF2B5EF4-FFF2-40B4-BE49-F238E27FC236}">
                <a16:creationId xmlns:a16="http://schemas.microsoft.com/office/drawing/2014/main" id="{040BD79E-BBBF-4AE3-B6B4-D7A2647A6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4668" y="1189686"/>
            <a:ext cx="1366837" cy="820738"/>
          </a:xfrm>
          <a:prstGeom prst="rect">
            <a:avLst/>
          </a:prstGeom>
          <a:solidFill>
            <a:srgbClr val="99CCFF"/>
          </a:solidFill>
          <a:ln w="19050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 dirty="0"/>
          </a:p>
        </p:txBody>
      </p:sp>
      <p:grpSp>
        <p:nvGrpSpPr>
          <p:cNvPr id="88" name="组合 10">
            <a:extLst>
              <a:ext uri="{FF2B5EF4-FFF2-40B4-BE49-F238E27FC236}">
                <a16:creationId xmlns:a16="http://schemas.microsoft.com/office/drawing/2014/main" id="{503C7ABB-EAF2-4B13-BCF4-9FED3D4C3507}"/>
              </a:ext>
            </a:extLst>
          </p:cNvPr>
          <p:cNvGrpSpPr>
            <a:grpSpLocks/>
          </p:cNvGrpSpPr>
          <p:nvPr/>
        </p:nvGrpSpPr>
        <p:grpSpPr bwMode="auto">
          <a:xfrm>
            <a:off x="4305777" y="1194520"/>
            <a:ext cx="1367469" cy="820737"/>
            <a:chOff x="4211960" y="1195541"/>
            <a:chExt cx="1368000" cy="820800"/>
          </a:xfrm>
          <a:solidFill>
            <a:srgbClr val="99CCFF"/>
          </a:solidFill>
        </p:grpSpPr>
        <p:sp>
          <p:nvSpPr>
            <p:cNvPr id="91" name="任意多边形 22">
              <a:extLst>
                <a:ext uri="{FF2B5EF4-FFF2-40B4-BE49-F238E27FC236}">
                  <a16:creationId xmlns:a16="http://schemas.microsoft.com/office/drawing/2014/main" id="{6594E026-3201-47F5-9643-7B9723254C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1960" y="1195541"/>
              <a:ext cx="1368000" cy="820800"/>
            </a:xfrm>
            <a:custGeom>
              <a:avLst/>
              <a:gdLst>
                <a:gd name="T0" fmla="*/ 0 w 1380744"/>
                <a:gd name="T1" fmla="*/ 0 h 813816"/>
                <a:gd name="T2" fmla="*/ 0 w 1380744"/>
                <a:gd name="T3" fmla="*/ 949130 h 813816"/>
                <a:gd name="T4" fmla="*/ 1168494 w 1380744"/>
                <a:gd name="T5" fmla="*/ 949130 h 813816"/>
                <a:gd name="T6" fmla="*/ 0 w 1380744"/>
                <a:gd name="T7" fmla="*/ 0 h 8138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80744" h="813816">
                  <a:moveTo>
                    <a:pt x="0" y="0"/>
                  </a:moveTo>
                  <a:lnTo>
                    <a:pt x="0" y="813816"/>
                  </a:lnTo>
                  <a:lnTo>
                    <a:pt x="1380744" y="8138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dirty="0"/>
            </a:p>
          </p:txBody>
        </p:sp>
        <p:sp>
          <p:nvSpPr>
            <p:cNvPr id="92" name="任意多边形 9">
              <a:extLst>
                <a:ext uri="{FF2B5EF4-FFF2-40B4-BE49-F238E27FC236}">
                  <a16:creationId xmlns:a16="http://schemas.microsoft.com/office/drawing/2014/main" id="{234A5DA0-DBDC-4F8D-BC28-D650C1E056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3264" y="1847465"/>
              <a:ext cx="182880" cy="164592"/>
            </a:xfrm>
            <a:custGeom>
              <a:avLst/>
              <a:gdLst>
                <a:gd name="T0" fmla="*/ 0 w 182880"/>
                <a:gd name="T1" fmla="*/ 0 h 164592"/>
                <a:gd name="T2" fmla="*/ 173736 w 182880"/>
                <a:gd name="T3" fmla="*/ 0 h 164592"/>
                <a:gd name="T4" fmla="*/ 173736 w 182880"/>
                <a:gd name="T5" fmla="*/ 155448 h 164592"/>
                <a:gd name="T6" fmla="*/ 182880 w 182880"/>
                <a:gd name="T7" fmla="*/ 164592 h 1645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2880" h="164592">
                  <a:moveTo>
                    <a:pt x="0" y="0"/>
                  </a:moveTo>
                  <a:lnTo>
                    <a:pt x="173736" y="0"/>
                  </a:lnTo>
                  <a:lnTo>
                    <a:pt x="173736" y="155448"/>
                  </a:lnTo>
                  <a:lnTo>
                    <a:pt x="182880" y="164592"/>
                  </a:lnTo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93" name="组合 11">
            <a:extLst>
              <a:ext uri="{FF2B5EF4-FFF2-40B4-BE49-F238E27FC236}">
                <a16:creationId xmlns:a16="http://schemas.microsoft.com/office/drawing/2014/main" id="{BA0B4B0D-F401-48DB-AE08-BE78F4ADD0AC}"/>
              </a:ext>
            </a:extLst>
          </p:cNvPr>
          <p:cNvGrpSpPr>
            <a:grpSpLocks/>
          </p:cNvGrpSpPr>
          <p:nvPr/>
        </p:nvGrpSpPr>
        <p:grpSpPr bwMode="auto">
          <a:xfrm>
            <a:off x="6286022" y="1199912"/>
            <a:ext cx="1368425" cy="820738"/>
            <a:chOff x="6300192" y="1196752"/>
            <a:chExt cx="1368000" cy="820800"/>
          </a:xfrm>
          <a:solidFill>
            <a:srgbClr val="99CCFF"/>
          </a:solidFill>
        </p:grpSpPr>
        <p:sp>
          <p:nvSpPr>
            <p:cNvPr id="94" name="任意多边形 5">
              <a:extLst>
                <a:ext uri="{FF2B5EF4-FFF2-40B4-BE49-F238E27FC236}">
                  <a16:creationId xmlns:a16="http://schemas.microsoft.com/office/drawing/2014/main" id="{00A91EDB-3B94-4F7F-80E9-3265B2CC5E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192" y="1196752"/>
              <a:ext cx="1368000" cy="820800"/>
            </a:xfrm>
            <a:custGeom>
              <a:avLst/>
              <a:gdLst>
                <a:gd name="T0" fmla="*/ 0 w 1380744"/>
                <a:gd name="T1" fmla="*/ 0 h 813816"/>
                <a:gd name="T2" fmla="*/ 0 w 1380744"/>
                <a:gd name="T3" fmla="*/ 949130 h 813816"/>
                <a:gd name="T4" fmla="*/ 1168494 w 1380744"/>
                <a:gd name="T5" fmla="*/ 949130 h 813816"/>
                <a:gd name="T6" fmla="*/ 0 w 1380744"/>
                <a:gd name="T7" fmla="*/ 0 h 8138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80744" h="813816">
                  <a:moveTo>
                    <a:pt x="0" y="0"/>
                  </a:moveTo>
                  <a:lnTo>
                    <a:pt x="0" y="813816"/>
                  </a:lnTo>
                  <a:lnTo>
                    <a:pt x="1380744" y="8138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95" name="任意多边形 24">
              <a:extLst>
                <a:ext uri="{FF2B5EF4-FFF2-40B4-BE49-F238E27FC236}">
                  <a16:creationId xmlns:a16="http://schemas.microsoft.com/office/drawing/2014/main" id="{690493D4-45F9-4011-94F4-6D0BE094334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192" y="1847088"/>
              <a:ext cx="182880" cy="164592"/>
            </a:xfrm>
            <a:custGeom>
              <a:avLst/>
              <a:gdLst>
                <a:gd name="T0" fmla="*/ 0 w 182880"/>
                <a:gd name="T1" fmla="*/ 0 h 164592"/>
                <a:gd name="T2" fmla="*/ 173736 w 182880"/>
                <a:gd name="T3" fmla="*/ 0 h 164592"/>
                <a:gd name="T4" fmla="*/ 173736 w 182880"/>
                <a:gd name="T5" fmla="*/ 155448 h 164592"/>
                <a:gd name="T6" fmla="*/ 182880 w 182880"/>
                <a:gd name="T7" fmla="*/ 164592 h 1645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2880" h="164592">
                  <a:moveTo>
                    <a:pt x="0" y="0"/>
                  </a:moveTo>
                  <a:lnTo>
                    <a:pt x="173736" y="0"/>
                  </a:lnTo>
                  <a:lnTo>
                    <a:pt x="173736" y="155448"/>
                  </a:lnTo>
                  <a:lnTo>
                    <a:pt x="182880" y="164592"/>
                  </a:lnTo>
                </a:path>
              </a:pathLst>
            </a:custGeom>
            <a:grpFill/>
            <a:ln w="19050" cap="flat" cmpd="sng" algn="ctr">
              <a:solidFill>
                <a:srgbClr val="0033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0.32552 0.32755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67" y="1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116 L 0.17917 0.325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41" y="1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45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7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6 L -0.03681 0.3289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0" y="16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withGroup">
                            <p:stCondLst>
                              <p:cond delay="8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5 -0.01481 L 0.45173 0.418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39" y="2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8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116 L 0.1566 0.2993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3" y="14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8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000"/>
                            </p:stCondLst>
                            <p:childTnLst>
                              <p:par>
                                <p:cTn id="84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5 -0.01481 L -0.05938 0.29769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15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1481 L 0.31806 0.34468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55" y="1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115 L 0.17309 0.34282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28" y="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130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32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5 -0.01481 L -0.34028 0.34352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62" y="17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60" grpId="0"/>
      <p:bldP spid="60" grpId="1"/>
      <p:bldP spid="61" grpId="0"/>
      <p:bldP spid="61" grpId="1"/>
      <p:bldP spid="70" grpId="0" animBg="1"/>
      <p:bldP spid="70" grpId="1" animBg="1"/>
      <p:bldP spid="70" grpId="2" animBg="1"/>
      <p:bldP spid="70" grpId="3" animBg="1"/>
      <p:bldP spid="77" grpId="0" animBg="1"/>
      <p:bldP spid="77" grpId="1" animBg="1"/>
      <p:bldP spid="77" grpId="2" animBg="1"/>
      <p:bldP spid="77" grpId="3" animBg="1"/>
      <p:bldP spid="84" grpId="0"/>
      <p:bldP spid="84" grpId="1"/>
      <p:bldP spid="85" grpId="0"/>
      <p:bldP spid="85" grpId="1"/>
      <p:bldP spid="86" grpId="0"/>
      <p:bldP spid="86" grpId="1"/>
      <p:bldP spid="87" grpId="0" animBg="1"/>
      <p:bldP spid="87" grpId="1" animBg="1"/>
      <p:bldP spid="87" grpId="2" animBg="1"/>
      <p:bldP spid="87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1F7094F4-32F3-45A0-9657-5DBD6A1DBB1B}"/>
              </a:ext>
            </a:extLst>
          </p:cNvPr>
          <p:cNvSpPr/>
          <p:nvPr/>
        </p:nvSpPr>
        <p:spPr>
          <a:xfrm>
            <a:off x="468313" y="981075"/>
            <a:ext cx="8280151" cy="4488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5. </a:t>
            </a:r>
          </a:p>
          <a:p>
            <a:pPr>
              <a:spcAft>
                <a:spcPts val="2600"/>
              </a:spcAft>
              <a:defRPr/>
            </a:pP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2600"/>
              </a:spcAft>
              <a:defRPr/>
            </a:pPr>
            <a:endParaRPr lang="en-US" altLang="zh-TW" sz="2800" dirty="0">
              <a:solidFill>
                <a:schemeClr val="tx1"/>
              </a:solidFill>
            </a:endParaRPr>
          </a:p>
          <a:p>
            <a:r>
              <a:rPr lang="zh-TW" altLang="en-US" sz="2800" dirty="0">
                <a:solidFill>
                  <a:schemeClr val="tx1"/>
                </a:solidFill>
              </a:rPr>
              <a:t>    上圖由七個大小相同的圓和一個梯形組成。</a:t>
            </a:r>
            <a:r>
              <a:rPr lang="en-US" altLang="zh-TW" sz="2800" dirty="0">
                <a:solidFill>
                  <a:schemeClr val="tx1"/>
                </a:solidFill>
              </a:rPr>
              <a:t>H</a:t>
            </a:r>
            <a:r>
              <a:rPr lang="zh-TW" altLang="en-US" sz="2800" dirty="0">
                <a:solidFill>
                  <a:schemeClr val="tx1"/>
                </a:solidFill>
              </a:rPr>
              <a:t>、</a:t>
            </a:r>
            <a:endParaRPr lang="en-US" altLang="zh-TW" sz="2800" dirty="0">
              <a:solidFill>
                <a:schemeClr val="tx1"/>
              </a:solidFill>
            </a:endParaRPr>
          </a:p>
          <a:p>
            <a:r>
              <a:rPr lang="en-US" altLang="zh-TW" sz="2800" dirty="0">
                <a:solidFill>
                  <a:schemeClr val="tx1"/>
                </a:solidFill>
              </a:rPr>
              <a:t>    I</a:t>
            </a:r>
            <a:r>
              <a:rPr lang="zh-TW" altLang="en-US" sz="2800" dirty="0">
                <a:solidFill>
                  <a:schemeClr val="tx1"/>
                </a:solidFill>
              </a:rPr>
              <a:t>、</a:t>
            </a:r>
            <a:r>
              <a:rPr lang="en-US" altLang="zh-TW" sz="2800" dirty="0">
                <a:solidFill>
                  <a:schemeClr val="tx1"/>
                </a:solidFill>
              </a:rPr>
              <a:t>J</a:t>
            </a:r>
            <a:r>
              <a:rPr lang="zh-TW" altLang="en-US" sz="2800" dirty="0">
                <a:solidFill>
                  <a:schemeClr val="tx1"/>
                </a:solidFill>
              </a:rPr>
              <a:t>和</a:t>
            </a:r>
            <a:r>
              <a:rPr lang="en-US" altLang="zh-TW" sz="2800" dirty="0">
                <a:solidFill>
                  <a:schemeClr val="tx1"/>
                </a:solidFill>
              </a:rPr>
              <a:t>K </a:t>
            </a:r>
            <a:r>
              <a:rPr lang="zh-TW" altLang="en-US" sz="2800" dirty="0">
                <a:solidFill>
                  <a:schemeClr val="tx1"/>
                </a:solidFill>
              </a:rPr>
              <a:t>是圓心。如果每個圓的直徑是</a:t>
            </a:r>
            <a:r>
              <a:rPr lang="en-US" altLang="zh-TW" sz="2800" dirty="0">
                <a:solidFill>
                  <a:schemeClr val="tx1"/>
                </a:solidFill>
              </a:rPr>
              <a:t>5cm</a:t>
            </a:r>
            <a:r>
              <a:rPr lang="zh-TW" altLang="en-US" sz="2800" dirty="0">
                <a:solidFill>
                  <a:schemeClr val="tx1"/>
                </a:solidFill>
              </a:rPr>
              <a:t>，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    梯形的周界是多少？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10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A. </a:t>
            </a:r>
            <a:r>
              <a:rPr lang="en-US" altLang="zh-CN" sz="2800" dirty="0">
                <a:solidFill>
                  <a:schemeClr val="tx1"/>
                </a:solidFill>
              </a:rPr>
              <a:t>35cm </a:t>
            </a:r>
            <a:r>
              <a:rPr lang="en-US" altLang="zh-TW" sz="2800" dirty="0">
                <a:solidFill>
                  <a:schemeClr val="tx1"/>
                </a:solidFill>
              </a:rPr>
              <a:t>			B. </a:t>
            </a:r>
            <a:r>
              <a:rPr lang="en-US" altLang="zh-CN" sz="2800" dirty="0">
                <a:solidFill>
                  <a:schemeClr val="tx1"/>
                </a:solidFill>
              </a:rPr>
              <a:t>50cm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800" dirty="0">
                <a:solidFill>
                  <a:schemeClr val="tx1"/>
                </a:solidFill>
              </a:rPr>
              <a:t>    </a:t>
            </a:r>
            <a:r>
              <a:rPr lang="en-US" altLang="zh-TW" sz="2800" dirty="0">
                <a:solidFill>
                  <a:schemeClr val="tx1"/>
                </a:solidFill>
              </a:rPr>
              <a:t>C. </a:t>
            </a:r>
            <a:r>
              <a:rPr lang="en-US" altLang="zh-CN" sz="2800" dirty="0">
                <a:solidFill>
                  <a:schemeClr val="tx1"/>
                </a:solidFill>
              </a:rPr>
              <a:t>70cm </a:t>
            </a:r>
            <a:r>
              <a:rPr lang="en-US" altLang="zh-TW" sz="2800" dirty="0">
                <a:solidFill>
                  <a:schemeClr val="tx1"/>
                </a:solidFill>
              </a:rPr>
              <a:t>		         D.</a:t>
            </a:r>
            <a:r>
              <a:rPr lang="en-US" altLang="zh-HK" sz="28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100cm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pic>
        <p:nvPicPr>
          <p:cNvPr id="16387" name="图片 30">
            <a:extLst>
              <a:ext uri="{FF2B5EF4-FFF2-40B4-BE49-F238E27FC236}">
                <a16:creationId xmlns:a16="http://schemas.microsoft.com/office/drawing/2014/main" id="{33ECEF8B-FCB6-419E-A0C8-D11B0C75B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038" y="4653136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3D4EC31D-A749-432B-B1AD-62E97CD1361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829550" y="4759499"/>
            <a:ext cx="4333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A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6389" name="文本框 4">
            <a:extLst>
              <a:ext uri="{FF2B5EF4-FFF2-40B4-BE49-F238E27FC236}">
                <a16:creationId xmlns:a16="http://schemas.microsoft.com/office/drawing/2014/main" id="{72067B84-B792-43C5-BE74-283DA85F8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2022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4D78DDA6-8805-4F46-9DDC-416ACC8BBE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850" y="1124744"/>
            <a:ext cx="3991639" cy="1824271"/>
          </a:xfrm>
          <a:prstGeom prst="rect">
            <a:avLst/>
          </a:prstGeom>
        </p:spPr>
      </p:pic>
      <p:sp>
        <p:nvSpPr>
          <p:cNvPr id="103" name="Text Box 110">
            <a:extLst>
              <a:ext uri="{FF2B5EF4-FFF2-40B4-BE49-F238E27FC236}">
                <a16:creationId xmlns:a16="http://schemas.microsoft.com/office/drawing/2014/main" id="{8C17BFA9-21C7-41BE-8F64-62EA8AAC8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3010" y="1021865"/>
            <a:ext cx="1278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條直徑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24" name="Rectangle 4">
            <a:extLst>
              <a:ext uri="{FF2B5EF4-FFF2-40B4-BE49-F238E27FC236}">
                <a16:creationId xmlns:a16="http://schemas.microsoft.com/office/drawing/2014/main" id="{34DEF170-303B-4C40-980E-8D290F210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538" y="5516050"/>
            <a:ext cx="592613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先找出</a:t>
            </a:r>
            <a:r>
              <a:rPr kumimoji="0"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梯形</a:t>
            </a:r>
            <a:r>
              <a:rPr kumimoji="0"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的周界與</a:t>
            </a:r>
            <a:r>
              <a:rPr kumimoji="0"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直徑</a:t>
            </a:r>
            <a:r>
              <a:rPr kumimoji="0"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的關係。</a:t>
            </a:r>
          </a:p>
        </p:txBody>
      </p:sp>
      <p:cxnSp>
        <p:nvCxnSpPr>
          <p:cNvPr id="128" name="直接连接符 127">
            <a:extLst>
              <a:ext uri="{FF2B5EF4-FFF2-40B4-BE49-F238E27FC236}">
                <a16:creationId xmlns:a16="http://schemas.microsoft.com/office/drawing/2014/main" id="{81941961-D5C4-4E04-81B4-46EC44138C0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56800" y="1618852"/>
            <a:ext cx="1908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9" name="直接连接符 128">
            <a:extLst>
              <a:ext uri="{FF2B5EF4-FFF2-40B4-BE49-F238E27FC236}">
                <a16:creationId xmlns:a16="http://schemas.microsoft.com/office/drawing/2014/main" id="{E2E4718C-0906-434D-ABAA-091FF98C322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087731" y="2435127"/>
            <a:ext cx="2840431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0" name="直接连接符 129">
            <a:extLst>
              <a:ext uri="{FF2B5EF4-FFF2-40B4-BE49-F238E27FC236}">
                <a16:creationId xmlns:a16="http://schemas.microsoft.com/office/drawing/2014/main" id="{82369B60-6286-47D3-8037-8438A051ED9D}"/>
              </a:ext>
            </a:extLst>
          </p:cNvPr>
          <p:cNvCxnSpPr>
            <a:cxnSpLocks/>
          </p:cNvCxnSpPr>
          <p:nvPr/>
        </p:nvCxnSpPr>
        <p:spPr bwMode="auto">
          <a:xfrm flipV="1">
            <a:off x="3087731" y="1615770"/>
            <a:ext cx="481545" cy="823387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1" name="直接连接符 130">
            <a:extLst>
              <a:ext uri="{FF2B5EF4-FFF2-40B4-BE49-F238E27FC236}">
                <a16:creationId xmlns:a16="http://schemas.microsoft.com/office/drawing/2014/main" id="{26F7CEDB-B157-4362-94AD-80DB28690BC1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467518" y="1615770"/>
            <a:ext cx="460644" cy="819357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2" name="Text Box 110">
            <a:extLst>
              <a:ext uri="{FF2B5EF4-FFF2-40B4-BE49-F238E27FC236}">
                <a16:creationId xmlns:a16="http://schemas.microsoft.com/office/drawing/2014/main" id="{ED7B569C-7499-4095-906F-8C356D80E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6025" y="2148725"/>
            <a:ext cx="224789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zh-CN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  梯形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的周界</a:t>
            </a:r>
            <a:endParaRPr lang="en-US" altLang="zh-TW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</a:pP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= </a:t>
            </a:r>
            <a:r>
              <a: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</a:rPr>
              <a:t>條直徑</a:t>
            </a:r>
            <a:endParaRPr lang="en-US" altLang="zh-TW" sz="24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33" name="Text Box 110">
            <a:extLst>
              <a:ext uri="{FF2B5EF4-FFF2-40B4-BE49-F238E27FC236}">
                <a16:creationId xmlns:a16="http://schemas.microsoft.com/office/drawing/2014/main" id="{DD4FE6B6-037A-4750-85DB-8041801FC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8690" y="3875957"/>
            <a:ext cx="262381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7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35</a:t>
            </a:r>
            <a:endParaRPr lang="en-US" altLang="zh-TW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34" name="直接连接符 133">
            <a:extLst>
              <a:ext uri="{FF2B5EF4-FFF2-40B4-BE49-F238E27FC236}">
                <a16:creationId xmlns:a16="http://schemas.microsoft.com/office/drawing/2014/main" id="{3C35CBEB-795C-47E0-8ED0-9207CB890A5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80034" y="3384000"/>
            <a:ext cx="2830512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5" name="直接连接符 134">
            <a:extLst>
              <a:ext uri="{FF2B5EF4-FFF2-40B4-BE49-F238E27FC236}">
                <a16:creationId xmlns:a16="http://schemas.microsoft.com/office/drawing/2014/main" id="{FC8B2FB6-647F-4387-8040-B51E005EA82D}"/>
              </a:ext>
            </a:extLst>
          </p:cNvPr>
          <p:cNvCxnSpPr>
            <a:cxnSpLocks/>
          </p:cNvCxnSpPr>
          <p:nvPr/>
        </p:nvCxnSpPr>
        <p:spPr bwMode="auto">
          <a:xfrm>
            <a:off x="5076056" y="3816000"/>
            <a:ext cx="2676525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6" name="Text Box 110">
            <a:extLst>
              <a:ext uri="{FF2B5EF4-FFF2-40B4-BE49-F238E27FC236}">
                <a16:creationId xmlns:a16="http://schemas.microsoft.com/office/drawing/2014/main" id="{32B08309-6467-4647-BEE2-41A9BF30B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6915" y="2518057"/>
            <a:ext cx="17109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條直徑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37" name="Text Box 110">
            <a:extLst>
              <a:ext uri="{FF2B5EF4-FFF2-40B4-BE49-F238E27FC236}">
                <a16:creationId xmlns:a16="http://schemas.microsoft.com/office/drawing/2014/main" id="{7360C75A-8710-48E4-9B3F-2F10EEC51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607" y="1586190"/>
            <a:ext cx="15341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條直徑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38" name="直接连接符 137">
            <a:extLst>
              <a:ext uri="{FF2B5EF4-FFF2-40B4-BE49-F238E27FC236}">
                <a16:creationId xmlns:a16="http://schemas.microsoft.com/office/drawing/2014/main" id="{6490401A-0931-473F-A4C0-08EE4DFE0F7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81538" y="4248000"/>
            <a:ext cx="1778248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1" name="Text Box 110">
            <a:extLst>
              <a:ext uri="{FF2B5EF4-FFF2-40B4-BE49-F238E27FC236}">
                <a16:creationId xmlns:a16="http://schemas.microsoft.com/office/drawing/2014/main" id="{3869378C-2540-4813-A45E-AEDC3C689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896" y="1648398"/>
            <a:ext cx="17874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條直徑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43" name="左大括弧 16">
            <a:extLst>
              <a:ext uri="{FF2B5EF4-FFF2-40B4-BE49-F238E27FC236}">
                <a16:creationId xmlns:a16="http://schemas.microsoft.com/office/drawing/2014/main" id="{7F4CE331-EA38-4A37-9D1F-920B39DE9B2E}"/>
              </a:ext>
            </a:extLst>
          </p:cNvPr>
          <p:cNvSpPr/>
          <p:nvPr/>
        </p:nvSpPr>
        <p:spPr bwMode="auto">
          <a:xfrm rot="5400000">
            <a:off x="4422736" y="580774"/>
            <a:ext cx="172766" cy="1879686"/>
          </a:xfrm>
          <a:prstGeom prst="leftBrace">
            <a:avLst>
              <a:gd name="adj1" fmla="val 26851"/>
              <a:gd name="adj2" fmla="val 5000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4" name="左大括弧 16">
            <a:extLst>
              <a:ext uri="{FF2B5EF4-FFF2-40B4-BE49-F238E27FC236}">
                <a16:creationId xmlns:a16="http://schemas.microsoft.com/office/drawing/2014/main" id="{2B20B9B6-4B17-4CA9-BF47-3612B334C815}"/>
              </a:ext>
            </a:extLst>
          </p:cNvPr>
          <p:cNvSpPr/>
          <p:nvPr/>
        </p:nvSpPr>
        <p:spPr bwMode="auto">
          <a:xfrm rot="16200000" flipV="1">
            <a:off x="4414079" y="1119038"/>
            <a:ext cx="187733" cy="2840431"/>
          </a:xfrm>
          <a:prstGeom prst="leftBrace">
            <a:avLst>
              <a:gd name="adj1" fmla="val 26851"/>
              <a:gd name="adj2" fmla="val 5000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5" name="左大括弧 16">
            <a:extLst>
              <a:ext uri="{FF2B5EF4-FFF2-40B4-BE49-F238E27FC236}">
                <a16:creationId xmlns:a16="http://schemas.microsoft.com/office/drawing/2014/main" id="{4A482E9B-D7C5-4880-A13B-9B9EF962736D}"/>
              </a:ext>
            </a:extLst>
          </p:cNvPr>
          <p:cNvSpPr/>
          <p:nvPr/>
        </p:nvSpPr>
        <p:spPr bwMode="auto">
          <a:xfrm rot="9038499" flipV="1">
            <a:off x="5695696" y="1501322"/>
            <a:ext cx="213271" cy="927110"/>
          </a:xfrm>
          <a:prstGeom prst="leftBrace">
            <a:avLst>
              <a:gd name="adj1" fmla="val 26851"/>
              <a:gd name="adj2" fmla="val 50000"/>
            </a:avLst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6" name="左大括弧 16">
            <a:extLst>
              <a:ext uri="{FF2B5EF4-FFF2-40B4-BE49-F238E27FC236}">
                <a16:creationId xmlns:a16="http://schemas.microsoft.com/office/drawing/2014/main" id="{E4D7B81F-4AF4-4DD9-909D-6A85B6B2C95C}"/>
              </a:ext>
            </a:extLst>
          </p:cNvPr>
          <p:cNvSpPr/>
          <p:nvPr/>
        </p:nvSpPr>
        <p:spPr bwMode="auto">
          <a:xfrm rot="12561501" flipH="1" flipV="1">
            <a:off x="3125852" y="1491020"/>
            <a:ext cx="213271" cy="927110"/>
          </a:xfrm>
          <a:prstGeom prst="leftBrace">
            <a:avLst>
              <a:gd name="adj1" fmla="val 26851"/>
              <a:gd name="adj2" fmla="val 50000"/>
            </a:avLst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03" grpId="0" build="p"/>
      <p:bldP spid="103" grpId="1" uiExpand="1" build="allAtOnce"/>
      <p:bldP spid="124" grpId="0"/>
      <p:bldP spid="124" grpId="1"/>
      <p:bldP spid="132" grpId="0"/>
      <p:bldP spid="132" grpId="1"/>
      <p:bldP spid="133" grpId="0"/>
      <p:bldP spid="133" grpId="1"/>
      <p:bldP spid="136" grpId="0" build="p"/>
      <p:bldP spid="136" grpId="1" build="allAtOnce"/>
      <p:bldP spid="137" grpId="0" build="p"/>
      <p:bldP spid="137" grpId="1" uiExpand="1" build="allAtOnce"/>
      <p:bldP spid="141" grpId="0" build="p"/>
      <p:bldP spid="141" grpId="1" uiExpand="1" build="allAtOnce"/>
      <p:bldP spid="143" grpId="0" animBg="1"/>
      <p:bldP spid="143" grpId="1" animBg="1"/>
      <p:bldP spid="144" grpId="0" animBg="1"/>
      <p:bldP spid="144" grpId="1" animBg="1"/>
      <p:bldP spid="145" grpId="0" animBg="1"/>
      <p:bldP spid="145" grpId="1" animBg="1"/>
      <p:bldP spid="146" grpId="0" animBg="1"/>
      <p:bldP spid="14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矩形 79">
            <a:extLst>
              <a:ext uri="{FF2B5EF4-FFF2-40B4-BE49-F238E27FC236}">
                <a16:creationId xmlns:a16="http://schemas.microsoft.com/office/drawing/2014/main" id="{EC8C362B-D357-4F0B-8B65-3A2E5CC0A59B}"/>
              </a:ext>
            </a:extLst>
          </p:cNvPr>
          <p:cNvSpPr/>
          <p:nvPr/>
        </p:nvSpPr>
        <p:spPr bwMode="auto">
          <a:xfrm>
            <a:off x="6438395" y="2962123"/>
            <a:ext cx="1547409" cy="395287"/>
          </a:xfrm>
          <a:prstGeom prst="rect">
            <a:avLst/>
          </a:prstGeom>
          <a:solidFill>
            <a:srgbClr val="92D050"/>
          </a:solidFill>
          <a:ln w="190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1" name="矩形 80">
            <a:extLst>
              <a:ext uri="{FF2B5EF4-FFF2-40B4-BE49-F238E27FC236}">
                <a16:creationId xmlns:a16="http://schemas.microsoft.com/office/drawing/2014/main" id="{D38C4821-38B8-42E1-A829-E4E0A35B3295}"/>
              </a:ext>
            </a:extLst>
          </p:cNvPr>
          <p:cNvSpPr/>
          <p:nvPr/>
        </p:nvSpPr>
        <p:spPr bwMode="auto">
          <a:xfrm>
            <a:off x="1127683" y="3393753"/>
            <a:ext cx="1788132" cy="395287"/>
          </a:xfrm>
          <a:prstGeom prst="rect">
            <a:avLst/>
          </a:prstGeom>
          <a:solidFill>
            <a:srgbClr val="92D050"/>
          </a:solidFill>
          <a:ln w="190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2" name="矩形 81">
            <a:extLst>
              <a:ext uri="{FF2B5EF4-FFF2-40B4-BE49-F238E27FC236}">
                <a16:creationId xmlns:a16="http://schemas.microsoft.com/office/drawing/2014/main" id="{9FE4B9F7-7762-4DC6-A4D9-53FA6D91211C}"/>
              </a:ext>
            </a:extLst>
          </p:cNvPr>
          <p:cNvSpPr/>
          <p:nvPr/>
        </p:nvSpPr>
        <p:spPr bwMode="auto">
          <a:xfrm>
            <a:off x="2556930" y="5125943"/>
            <a:ext cx="862942" cy="395287"/>
          </a:xfrm>
          <a:prstGeom prst="rect">
            <a:avLst/>
          </a:prstGeom>
          <a:solidFill>
            <a:srgbClr val="92D050"/>
          </a:solidFill>
          <a:ln w="190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id="{282710CC-2C2D-48E6-AC23-71AD9DC69EB5}"/>
              </a:ext>
            </a:extLst>
          </p:cNvPr>
          <p:cNvSpPr/>
          <p:nvPr/>
        </p:nvSpPr>
        <p:spPr bwMode="auto">
          <a:xfrm>
            <a:off x="1473292" y="5699296"/>
            <a:ext cx="1442523" cy="395287"/>
          </a:xfrm>
          <a:prstGeom prst="rect">
            <a:avLst/>
          </a:prstGeom>
          <a:solidFill>
            <a:srgbClr val="92D050"/>
          </a:solidFill>
          <a:ln w="190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4" name="矩形 83">
            <a:extLst>
              <a:ext uri="{FF2B5EF4-FFF2-40B4-BE49-F238E27FC236}">
                <a16:creationId xmlns:a16="http://schemas.microsoft.com/office/drawing/2014/main" id="{90B68AC7-7088-4ADA-87C8-B1EE392EAFC2}"/>
              </a:ext>
            </a:extLst>
          </p:cNvPr>
          <p:cNvSpPr/>
          <p:nvPr/>
        </p:nvSpPr>
        <p:spPr bwMode="auto">
          <a:xfrm>
            <a:off x="3680037" y="5094512"/>
            <a:ext cx="1107987" cy="395287"/>
          </a:xfrm>
          <a:prstGeom prst="rect">
            <a:avLst/>
          </a:prstGeom>
          <a:solidFill>
            <a:srgbClr val="92D050"/>
          </a:solidFill>
          <a:ln w="190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5" name="矩形 84">
            <a:extLst>
              <a:ext uri="{FF2B5EF4-FFF2-40B4-BE49-F238E27FC236}">
                <a16:creationId xmlns:a16="http://schemas.microsoft.com/office/drawing/2014/main" id="{2C687247-F02D-401B-B8F0-52041C87FF65}"/>
              </a:ext>
            </a:extLst>
          </p:cNvPr>
          <p:cNvSpPr/>
          <p:nvPr/>
        </p:nvSpPr>
        <p:spPr bwMode="auto">
          <a:xfrm>
            <a:off x="3299933" y="5699296"/>
            <a:ext cx="1488091" cy="395287"/>
          </a:xfrm>
          <a:prstGeom prst="rect">
            <a:avLst/>
          </a:prstGeom>
          <a:solidFill>
            <a:srgbClr val="92D050"/>
          </a:solidFill>
          <a:ln w="190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C30A4D8-03EB-4532-93C2-A04A2ABE25BF}"/>
              </a:ext>
            </a:extLst>
          </p:cNvPr>
          <p:cNvSpPr/>
          <p:nvPr/>
        </p:nvSpPr>
        <p:spPr>
          <a:xfrm>
            <a:off x="539750" y="1014413"/>
            <a:ext cx="8064500" cy="3924151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6.</a:t>
            </a:r>
          </a:p>
          <a:p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上圖兩個立體由膠珠和長度相等的膠棒組成，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用這兩個立體的所有膠棒和膠珠，最多可以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組成三角錐多少個？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 A. 2                              B. 3</a:t>
            </a:r>
          </a:p>
          <a:p>
            <a:pPr>
              <a:spcAft>
                <a:spcPts val="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 C. 4                             D. 5</a:t>
            </a:r>
            <a:endParaRPr lang="en-US" altLang="zh-TW" sz="2800" kern="100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7412" name="图片 30">
            <a:extLst>
              <a:ext uri="{FF2B5EF4-FFF2-40B4-BE49-F238E27FC236}">
                <a16:creationId xmlns:a16="http://schemas.microsoft.com/office/drawing/2014/main" id="{2E24EA31-0D82-4A44-A141-26421B0D60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0355" y="4077072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108C4BAC-EFC6-4F68-AEDB-A18B072A1F07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943867" y="4183435"/>
            <a:ext cx="4333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7414" name="文本框 4">
            <a:extLst>
              <a:ext uri="{FF2B5EF4-FFF2-40B4-BE49-F238E27FC236}">
                <a16:creationId xmlns:a16="http://schemas.microsoft.com/office/drawing/2014/main" id="{25577CD6-D46C-47EE-950E-581AB80A8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2022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70AA4960-4247-410A-AF83-458E13200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6235" y="972013"/>
            <a:ext cx="3469198" cy="1502040"/>
          </a:xfrm>
          <a:prstGeom prst="rect">
            <a:avLst/>
          </a:prstGeom>
        </p:spPr>
      </p:pic>
      <p:grpSp>
        <p:nvGrpSpPr>
          <p:cNvPr id="24" name="组合 23">
            <a:extLst>
              <a:ext uri="{FF2B5EF4-FFF2-40B4-BE49-F238E27FC236}">
                <a16:creationId xmlns:a16="http://schemas.microsoft.com/office/drawing/2014/main" id="{17782816-60FA-4D7D-A273-D69CFED566B7}"/>
              </a:ext>
            </a:extLst>
          </p:cNvPr>
          <p:cNvGrpSpPr/>
          <p:nvPr/>
        </p:nvGrpSpPr>
        <p:grpSpPr>
          <a:xfrm>
            <a:off x="2737313" y="3901688"/>
            <a:ext cx="1125239" cy="1068067"/>
            <a:chOff x="2186725" y="4332344"/>
            <a:chExt cx="876249" cy="893190"/>
          </a:xfrm>
        </p:grpSpPr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id="{4876A18B-A267-4962-AC37-56B8AC2935E3}"/>
                </a:ext>
              </a:extLst>
            </p:cNvPr>
            <p:cNvGrpSpPr/>
            <p:nvPr/>
          </p:nvGrpSpPr>
          <p:grpSpPr>
            <a:xfrm>
              <a:off x="2206982" y="4369811"/>
              <a:ext cx="836179" cy="828831"/>
              <a:chOff x="2241521" y="4376464"/>
              <a:chExt cx="836179" cy="828831"/>
            </a:xfrm>
          </p:grpSpPr>
          <p:sp>
            <p:nvSpPr>
              <p:cNvPr id="3" name="等腰三角形 2">
                <a:extLst>
                  <a:ext uri="{FF2B5EF4-FFF2-40B4-BE49-F238E27FC236}">
                    <a16:creationId xmlns:a16="http://schemas.microsoft.com/office/drawing/2014/main" id="{C40C5CD0-9D02-45DF-8BE9-82603CB6495D}"/>
                  </a:ext>
                </a:extLst>
              </p:cNvPr>
              <p:cNvSpPr/>
              <p:nvPr/>
            </p:nvSpPr>
            <p:spPr bwMode="auto">
              <a:xfrm flipH="1" flipV="1">
                <a:off x="2241521" y="4869001"/>
                <a:ext cx="828000" cy="336294"/>
              </a:xfrm>
              <a:prstGeom prst="triangle">
                <a:avLst/>
              </a:prstGeom>
              <a:noFill/>
              <a:ln w="2857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2000" b="0" i="0" u="none" strike="noStrike" cap="none" normalizeH="0" baseline="0" dirty="0">
                  <a:ln>
                    <a:noFill/>
                  </a:ln>
                  <a:solidFill>
                    <a:srgbClr val="009900"/>
                  </a:solidFill>
                  <a:effectLst/>
                  <a:latin typeface="Arial" charset="0"/>
                  <a:ea typeface="標楷體" pitchFamily="65" charset="-120"/>
                </a:endParaRPr>
              </a:p>
            </p:txBody>
          </p:sp>
          <p:grpSp>
            <p:nvGrpSpPr>
              <p:cNvPr id="17" name="组合 16">
                <a:extLst>
                  <a:ext uri="{FF2B5EF4-FFF2-40B4-BE49-F238E27FC236}">
                    <a16:creationId xmlns:a16="http://schemas.microsoft.com/office/drawing/2014/main" id="{91DDD945-7398-43EA-93BB-44C571DB92A9}"/>
                  </a:ext>
                </a:extLst>
              </p:cNvPr>
              <p:cNvGrpSpPr/>
              <p:nvPr/>
            </p:nvGrpSpPr>
            <p:grpSpPr>
              <a:xfrm>
                <a:off x="2241521" y="4376464"/>
                <a:ext cx="836179" cy="811063"/>
                <a:chOff x="2241521" y="4376464"/>
                <a:chExt cx="836179" cy="811063"/>
              </a:xfrm>
            </p:grpSpPr>
            <p:cxnSp>
              <p:nvCxnSpPr>
                <p:cNvPr id="6" name="直接连接符 5">
                  <a:extLst>
                    <a:ext uri="{FF2B5EF4-FFF2-40B4-BE49-F238E27FC236}">
                      <a16:creationId xmlns:a16="http://schemas.microsoft.com/office/drawing/2014/main" id="{D4474976-6B34-4BC9-BC9B-F04B168FCBD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 flipV="1">
                  <a:off x="2660688" y="4376464"/>
                  <a:ext cx="0" cy="811063"/>
                </a:xfrm>
                <a:prstGeom prst="line">
                  <a:avLst/>
                </a:prstGeom>
                <a:solidFill>
                  <a:schemeClr val="bg1"/>
                </a:solidFill>
                <a:ln w="2857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71" name="直接连接符 70">
                  <a:extLst>
                    <a:ext uri="{FF2B5EF4-FFF2-40B4-BE49-F238E27FC236}">
                      <a16:creationId xmlns:a16="http://schemas.microsoft.com/office/drawing/2014/main" id="{EFAD103A-2EBB-47F1-943D-2D2B22614A4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2241521" y="4376464"/>
                  <a:ext cx="419167" cy="498759"/>
                </a:xfrm>
                <a:prstGeom prst="line">
                  <a:avLst/>
                </a:prstGeom>
                <a:solidFill>
                  <a:schemeClr val="bg1"/>
                </a:solidFill>
                <a:ln w="2857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72" name="直接连接符 71">
                  <a:extLst>
                    <a:ext uri="{FF2B5EF4-FFF2-40B4-BE49-F238E27FC236}">
                      <a16:creationId xmlns:a16="http://schemas.microsoft.com/office/drawing/2014/main" id="{83C0FAF6-8C49-43BD-B95D-696E0B46791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 flipV="1">
                  <a:off x="2665371" y="4390219"/>
                  <a:ext cx="412329" cy="478782"/>
                </a:xfrm>
                <a:prstGeom prst="line">
                  <a:avLst/>
                </a:prstGeom>
                <a:solidFill>
                  <a:schemeClr val="bg1"/>
                </a:solidFill>
                <a:ln w="28575" cap="flat" cmpd="sng" algn="ctr">
                  <a:solidFill>
                    <a:srgbClr val="00B05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id="{912DB39D-7B82-42C5-A5FE-4806154BBE11}"/>
                </a:ext>
              </a:extLst>
            </p:cNvPr>
            <p:cNvGrpSpPr/>
            <p:nvPr/>
          </p:nvGrpSpPr>
          <p:grpSpPr>
            <a:xfrm>
              <a:off x="2186725" y="4332344"/>
              <a:ext cx="876249" cy="893190"/>
              <a:chOff x="2186725" y="4332344"/>
              <a:chExt cx="876249" cy="893190"/>
            </a:xfrm>
          </p:grpSpPr>
          <p:sp>
            <p:nvSpPr>
              <p:cNvPr id="41" name="椭圆 40">
                <a:extLst>
                  <a:ext uri="{FF2B5EF4-FFF2-40B4-BE49-F238E27FC236}">
                    <a16:creationId xmlns:a16="http://schemas.microsoft.com/office/drawing/2014/main" id="{867FA41E-6A7E-44A9-9750-654D78BBD326}"/>
                  </a:ext>
                </a:extLst>
              </p:cNvPr>
              <p:cNvSpPr/>
              <p:nvPr/>
            </p:nvSpPr>
            <p:spPr>
              <a:xfrm>
                <a:off x="2573892" y="5134033"/>
                <a:ext cx="90000" cy="91501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4" name="椭圆 43">
                <a:extLst>
                  <a:ext uri="{FF2B5EF4-FFF2-40B4-BE49-F238E27FC236}">
                    <a16:creationId xmlns:a16="http://schemas.microsoft.com/office/drawing/2014/main" id="{D5439D96-B307-4657-8321-273892D2C5DD}"/>
                  </a:ext>
                </a:extLst>
              </p:cNvPr>
              <p:cNvSpPr/>
              <p:nvPr/>
            </p:nvSpPr>
            <p:spPr>
              <a:xfrm>
                <a:off x="2186725" y="4822695"/>
                <a:ext cx="90443" cy="91501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5" name="椭圆 44">
                <a:extLst>
                  <a:ext uri="{FF2B5EF4-FFF2-40B4-BE49-F238E27FC236}">
                    <a16:creationId xmlns:a16="http://schemas.microsoft.com/office/drawing/2014/main" id="{6BC26470-BA6F-4BC7-9A82-1B5CA37BA47C}"/>
                  </a:ext>
                </a:extLst>
              </p:cNvPr>
              <p:cNvSpPr/>
              <p:nvPr/>
            </p:nvSpPr>
            <p:spPr>
              <a:xfrm>
                <a:off x="2972974" y="4797152"/>
                <a:ext cx="90000" cy="91501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7" name="椭圆 46">
                <a:extLst>
                  <a:ext uri="{FF2B5EF4-FFF2-40B4-BE49-F238E27FC236}">
                    <a16:creationId xmlns:a16="http://schemas.microsoft.com/office/drawing/2014/main" id="{44B9C0F3-8067-474A-811D-97194615FD2E}"/>
                  </a:ext>
                </a:extLst>
              </p:cNvPr>
              <p:cNvSpPr/>
              <p:nvPr/>
            </p:nvSpPr>
            <p:spPr>
              <a:xfrm>
                <a:off x="2575982" y="4332344"/>
                <a:ext cx="90000" cy="90000"/>
              </a:xfrm>
              <a:prstGeom prst="ellipse">
                <a:avLst/>
              </a:prstGeom>
              <a:solidFill>
                <a:srgbClr val="C9EBFC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51" name="Rectangle 4">
            <a:extLst>
              <a:ext uri="{FF2B5EF4-FFF2-40B4-BE49-F238E27FC236}">
                <a16:creationId xmlns:a16="http://schemas.microsoft.com/office/drawing/2014/main" id="{73DD83AA-95FC-4736-8E95-2308F3AE0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170" y="5635330"/>
            <a:ext cx="469180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共有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zh-CN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枝膠棒和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13</a:t>
            </a:r>
            <a:r>
              <a:rPr lang="zh-CN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粒膠珠。</a:t>
            </a:r>
            <a:endParaRPr lang="zh-TW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id="{785B9798-0EE7-439C-8ABF-D7DA79C2F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7972" y="4898777"/>
            <a:ext cx="170497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÷6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id="{B8036772-5137-41E3-9038-BA1D1FD3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854" y="4869160"/>
            <a:ext cx="237744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···2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枝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4" name="任意多边形 5">
            <a:extLst>
              <a:ext uri="{FF2B5EF4-FFF2-40B4-BE49-F238E27FC236}">
                <a16:creationId xmlns:a16="http://schemas.microsoft.com/office/drawing/2014/main" id="{50504A23-440B-4D60-B038-F48CB551BF83}"/>
              </a:ext>
            </a:extLst>
          </p:cNvPr>
          <p:cNvSpPr/>
          <p:nvPr/>
        </p:nvSpPr>
        <p:spPr>
          <a:xfrm flipV="1">
            <a:off x="1158196" y="3789040"/>
            <a:ext cx="1691328" cy="0"/>
          </a:xfrm>
          <a:custGeom>
            <a:avLst/>
            <a:gdLst>
              <a:gd name="connsiteX0" fmla="*/ 0 w 2726266"/>
              <a:gd name="connsiteY0" fmla="*/ 0 h 0"/>
              <a:gd name="connsiteX1" fmla="*/ 2726266 w 272626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26266">
                <a:moveTo>
                  <a:pt x="0" y="0"/>
                </a:moveTo>
                <a:lnTo>
                  <a:pt x="2726266" y="0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Rectangle 4">
            <a:extLst>
              <a:ext uri="{FF2B5EF4-FFF2-40B4-BE49-F238E27FC236}">
                <a16:creationId xmlns:a16="http://schemas.microsoft.com/office/drawing/2014/main" id="{0E645B5D-2593-459E-A369-0968541D7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5583" y="5343599"/>
            <a:ext cx="139477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÷4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:a16="http://schemas.microsoft.com/office/drawing/2014/main" id="{42226900-E1CB-45C4-82DD-5CFE60834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400" y="5301103"/>
            <a:ext cx="273136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latin typeface="+mn-ea"/>
                <a:cs typeface="Arial" panose="020B0604020202020204" pitchFamily="34" charset="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···1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粒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id="{F286729E-CE35-49AB-85E8-0075DF373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921" y="5056113"/>
            <a:ext cx="469180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一個三角錐有</a:t>
            </a: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6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條稜和</a:t>
            </a: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個頂點。</a:t>
            </a:r>
            <a:endParaRPr lang="zh-TW" altLang="en-US" sz="24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6" name="Rectangle 4">
            <a:extLst>
              <a:ext uri="{FF2B5EF4-FFF2-40B4-BE49-F238E27FC236}">
                <a16:creationId xmlns:a16="http://schemas.microsoft.com/office/drawing/2014/main" id="{AAD4D16C-78C0-48EA-9F9D-CC69137A1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3" y="1369090"/>
            <a:ext cx="120992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8</a:t>
            </a:r>
            <a:r>
              <a:rPr lang="zh-CN" altLang="en-US" sz="20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枝膠棒</a:t>
            </a:r>
            <a:endParaRPr lang="en-US" altLang="zh-CN" sz="20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0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粒膠珠</a:t>
            </a:r>
            <a:endParaRPr lang="zh-TW" altLang="en-US" sz="20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7" name="Rectangle 4">
            <a:extLst>
              <a:ext uri="{FF2B5EF4-FFF2-40B4-BE49-F238E27FC236}">
                <a16:creationId xmlns:a16="http://schemas.microsoft.com/office/drawing/2014/main" id="{19D95A78-BDDC-4C62-BD25-F40952145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6163" y="1417454"/>
            <a:ext cx="1363494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12</a:t>
            </a:r>
            <a:r>
              <a:rPr lang="zh-CN" altLang="en-US" sz="20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枝膠棒</a:t>
            </a:r>
            <a:endParaRPr lang="en-US" altLang="zh-CN" sz="20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8</a:t>
            </a:r>
            <a:r>
              <a:rPr lang="zh-CN" altLang="en-US" sz="20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粒膠珠</a:t>
            </a:r>
            <a:endParaRPr lang="zh-TW" altLang="en-US" sz="20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8" name="Rectangle 4">
            <a:extLst>
              <a:ext uri="{FF2B5EF4-FFF2-40B4-BE49-F238E27FC236}">
                <a16:creationId xmlns:a16="http://schemas.microsoft.com/office/drawing/2014/main" id="{17B5A799-54AA-4B62-B660-255AC8EE1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088" y="5821878"/>
            <a:ext cx="410445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最多可以組成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三角錐</a:t>
            </a:r>
            <a:r>
              <a:rPr lang="zh-CN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9" name="任意多边形 5">
            <a:extLst>
              <a:ext uri="{FF2B5EF4-FFF2-40B4-BE49-F238E27FC236}">
                <a16:creationId xmlns:a16="http://schemas.microsoft.com/office/drawing/2014/main" id="{7919D89E-4EA6-4857-961F-A084C13135EB}"/>
              </a:ext>
            </a:extLst>
          </p:cNvPr>
          <p:cNvSpPr/>
          <p:nvPr/>
        </p:nvSpPr>
        <p:spPr>
          <a:xfrm>
            <a:off x="1158196" y="3324707"/>
            <a:ext cx="4935203" cy="159177"/>
          </a:xfrm>
          <a:custGeom>
            <a:avLst/>
            <a:gdLst>
              <a:gd name="connsiteX0" fmla="*/ 0 w 2726266"/>
              <a:gd name="connsiteY0" fmla="*/ 0 h 0"/>
              <a:gd name="connsiteX1" fmla="*/ 2726266 w 272626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26266">
                <a:moveTo>
                  <a:pt x="0" y="0"/>
                </a:moveTo>
                <a:lnTo>
                  <a:pt x="2726266" y="0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20" grpId="0"/>
      <p:bldP spid="51" grpId="0"/>
      <p:bldP spid="51" grpId="1"/>
      <p:bldP spid="52" grpId="0"/>
      <p:bldP spid="52" grpId="1"/>
      <p:bldP spid="53" grpId="0"/>
      <p:bldP spid="53" grpId="1"/>
      <p:bldP spid="54" grpId="0" animBg="1"/>
      <p:bldP spid="54" grpId="1" animBg="1"/>
      <p:bldP spid="56" grpId="0"/>
      <p:bldP spid="56" grpId="1"/>
      <p:bldP spid="57" grpId="0"/>
      <p:bldP spid="57" grpId="1"/>
      <p:bldP spid="59" grpId="0"/>
      <p:bldP spid="59" grpId="1"/>
      <p:bldP spid="76" grpId="0"/>
      <p:bldP spid="76" grpId="1"/>
      <p:bldP spid="77" grpId="0"/>
      <p:bldP spid="77" grpId="1"/>
      <p:bldP spid="78" grpId="0"/>
      <p:bldP spid="78" grpId="1"/>
      <p:bldP spid="79" grpId="0" animBg="1"/>
      <p:bldP spid="7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B0375CEE-D59B-4FA8-8602-DFC470D77F7A}"/>
              </a:ext>
            </a:extLst>
          </p:cNvPr>
          <p:cNvSpPr/>
          <p:nvPr/>
        </p:nvSpPr>
        <p:spPr>
          <a:xfrm>
            <a:off x="468313" y="987425"/>
            <a:ext cx="8207375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7. </a:t>
            </a:r>
            <a:r>
              <a:rPr lang="zh-TW" altLang="en-US" sz="2800" u="sng" dirty="0">
                <a:solidFill>
                  <a:schemeClr val="tx1"/>
                </a:solidFill>
              </a:rPr>
              <a:t>家君</a:t>
            </a:r>
            <a:r>
              <a:rPr lang="zh-TW" altLang="en-US" sz="2800" dirty="0">
                <a:solidFill>
                  <a:schemeClr val="tx1"/>
                </a:solidFill>
              </a:rPr>
              <a:t>用</a:t>
            </a:r>
            <a:r>
              <a:rPr lang="en-US" altLang="zh-TW" sz="2800" dirty="0">
                <a:solidFill>
                  <a:schemeClr val="tx1"/>
                </a:solidFill>
              </a:rPr>
              <a:t>10cm</a:t>
            </a:r>
            <a:r>
              <a:rPr lang="zh-TW" altLang="en-US" sz="2800" dirty="0">
                <a:solidFill>
                  <a:schemeClr val="tx1"/>
                </a:solidFill>
              </a:rPr>
              <a:t>的竹簽組成一個菱形。在下面的方格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</a:t>
            </a:r>
            <a:r>
              <a:rPr lang="zh-TW" altLang="en-US" sz="2800" dirty="0">
                <a:solidFill>
                  <a:schemeClr val="tx1"/>
                </a:solidFill>
              </a:rPr>
              <a:t>紙上，完成這個菱形</a:t>
            </a:r>
            <a:r>
              <a:rPr lang="zh-TW" altLang="zh-HK" sz="2800" dirty="0">
                <a:solidFill>
                  <a:schemeClr val="tx1"/>
                </a:solidFill>
              </a:rPr>
              <a:t>。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sp>
        <p:nvSpPr>
          <p:cNvPr id="18436" name="文本框 4">
            <a:extLst>
              <a:ext uri="{FF2B5EF4-FFF2-40B4-BE49-F238E27FC236}">
                <a16:creationId xmlns:a16="http://schemas.microsoft.com/office/drawing/2014/main" id="{483D8720-B63C-47FD-9D8D-E3C6B5422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graphicFrame>
        <p:nvGraphicFramePr>
          <p:cNvPr id="13" name="表格 5">
            <a:extLst>
              <a:ext uri="{FF2B5EF4-FFF2-40B4-BE49-F238E27FC236}">
                <a16:creationId xmlns:a16="http://schemas.microsoft.com/office/drawing/2014/main" id="{1BB510E4-9229-4C2D-B484-D3C0844E91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648823"/>
              </p:ext>
            </p:extLst>
          </p:nvPr>
        </p:nvGraphicFramePr>
        <p:xfrm>
          <a:off x="1971674" y="2681857"/>
          <a:ext cx="5121279" cy="243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9541">
                  <a:extLst>
                    <a:ext uri="{9D8B030D-6E8A-4147-A177-3AD203B41FA5}">
                      <a16:colId xmlns:a16="http://schemas.microsoft.com/office/drawing/2014/main" val="401320323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2043085647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3787340809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2135637229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1051982806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3865547765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3399924232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2320077708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1640534935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632845158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154437965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2740341970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1682000845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1871372179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4137498517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4245202295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1214279088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2833870762"/>
                    </a:ext>
                  </a:extLst>
                </a:gridCol>
                <a:gridCol w="269541">
                  <a:extLst>
                    <a:ext uri="{9D8B030D-6E8A-4147-A177-3AD203B41FA5}">
                      <a16:colId xmlns:a16="http://schemas.microsoft.com/office/drawing/2014/main" val="1341826372"/>
                    </a:ext>
                  </a:extLst>
                </a:gridCol>
              </a:tblGrid>
              <a:tr h="270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6759044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198808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212290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982771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991485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3614330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562865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402063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27338"/>
                  </a:ext>
                </a:extLst>
              </a:tr>
            </a:tbl>
          </a:graphicData>
        </a:graphic>
      </p:graphicFrame>
      <p:grpSp>
        <p:nvGrpSpPr>
          <p:cNvPr id="14" name="群組 11">
            <a:extLst>
              <a:ext uri="{FF2B5EF4-FFF2-40B4-BE49-F238E27FC236}">
                <a16:creationId xmlns:a16="http://schemas.microsoft.com/office/drawing/2014/main" id="{3661AC23-8A44-4B97-87FD-4708F5CAC943}"/>
              </a:ext>
            </a:extLst>
          </p:cNvPr>
          <p:cNvGrpSpPr/>
          <p:nvPr/>
        </p:nvGrpSpPr>
        <p:grpSpPr>
          <a:xfrm>
            <a:off x="6732240" y="2357647"/>
            <a:ext cx="965179" cy="595777"/>
            <a:chOff x="5666901" y="2042351"/>
            <a:chExt cx="965179" cy="595777"/>
          </a:xfrm>
        </p:grpSpPr>
        <p:cxnSp>
          <p:nvCxnSpPr>
            <p:cNvPr id="15" name="直線單箭頭接點 6">
              <a:extLst>
                <a:ext uri="{FF2B5EF4-FFF2-40B4-BE49-F238E27FC236}">
                  <a16:creationId xmlns:a16="http://schemas.microsoft.com/office/drawing/2014/main" id="{E4DFF739-D2B8-4961-863B-0DBB5323801F}"/>
                </a:ext>
              </a:extLst>
            </p:cNvPr>
            <p:cNvCxnSpPr/>
            <p:nvPr/>
          </p:nvCxnSpPr>
          <p:spPr bwMode="auto">
            <a:xfrm>
              <a:off x="5738661" y="2312704"/>
              <a:ext cx="28800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 w="sm" len="med"/>
              <a:tailEnd type="triangle" w="sm" len="med"/>
            </a:ln>
          </p:spPr>
        </p:cxnSp>
        <p:cxnSp>
          <p:nvCxnSpPr>
            <p:cNvPr id="16" name="直線單箭頭接點 7">
              <a:extLst>
                <a:ext uri="{FF2B5EF4-FFF2-40B4-BE49-F238E27FC236}">
                  <a16:creationId xmlns:a16="http://schemas.microsoft.com/office/drawing/2014/main" id="{B9EEFD33-8D51-452D-A551-25EE94D492B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080661" y="2350128"/>
              <a:ext cx="0" cy="2880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 w="sm" len="med"/>
              <a:tailEnd type="triangle" w="sm" len="med"/>
            </a:ln>
          </p:spPr>
        </p:cxnSp>
        <p:sp>
          <p:nvSpPr>
            <p:cNvPr id="17" name="Rectangle 4">
              <a:extLst>
                <a:ext uri="{FF2B5EF4-FFF2-40B4-BE49-F238E27FC236}">
                  <a16:creationId xmlns:a16="http://schemas.microsoft.com/office/drawing/2014/main" id="{DF85C62F-D6D9-40A8-8C2F-380949A911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0804" y="2320575"/>
              <a:ext cx="581276" cy="30777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2cm</a:t>
              </a:r>
              <a:endParaRPr kumimoji="1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18" name="Rectangle 4">
              <a:extLst>
                <a:ext uri="{FF2B5EF4-FFF2-40B4-BE49-F238E27FC236}">
                  <a16:creationId xmlns:a16="http://schemas.microsoft.com/office/drawing/2014/main" id="{C16D927C-61D1-4767-9B13-B97C9361D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6901" y="2042351"/>
              <a:ext cx="581276" cy="30777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2cm</a:t>
              </a:r>
              <a:endParaRPr kumimoji="1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sp>
        <p:nvSpPr>
          <p:cNvPr id="19" name="Rectangle 4">
            <a:extLst>
              <a:ext uri="{FF2B5EF4-FFF2-40B4-BE49-F238E27FC236}">
                <a16:creationId xmlns:a16="http://schemas.microsoft.com/office/drawing/2014/main" id="{411C0CC9-ED90-41E1-85BD-5D457F1E1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4488" y="5229197"/>
            <a:ext cx="355972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其他正確答案也可接受</a:t>
            </a:r>
            <a:r>
              <a:rPr kumimoji="1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91460E42-83CC-48B7-B7C2-8061ADEE4D6A}"/>
              </a:ext>
            </a:extLst>
          </p:cNvPr>
          <p:cNvCxnSpPr>
            <a:cxnSpLocks/>
          </p:cNvCxnSpPr>
          <p:nvPr/>
        </p:nvCxnSpPr>
        <p:spPr bwMode="auto">
          <a:xfrm flipH="1">
            <a:off x="3318660" y="2947579"/>
            <a:ext cx="1084194" cy="801464"/>
          </a:xfrm>
          <a:prstGeom prst="line">
            <a:avLst/>
          </a:prstGeom>
          <a:noFill/>
          <a:ln w="28575" algn="ctr">
            <a:solidFill>
              <a:srgbClr val="65B9BF"/>
            </a:solidFill>
            <a:prstDash val="solid"/>
            <a:round/>
            <a:headEnd/>
            <a:tailEnd/>
          </a:ln>
        </p:spPr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F0D93EE4-9641-4B46-BB80-F4CFC9320BD1}"/>
              </a:ext>
            </a:extLst>
          </p:cNvPr>
          <p:cNvCxnSpPr>
            <a:cxnSpLocks/>
          </p:cNvCxnSpPr>
          <p:nvPr/>
        </p:nvCxnSpPr>
        <p:spPr bwMode="auto">
          <a:xfrm>
            <a:off x="4378378" y="2949831"/>
            <a:ext cx="1083600" cy="802800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solid"/>
            <a:round/>
            <a:headEnd/>
            <a:tailEnd/>
          </a:ln>
        </p:spPr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87AD1793-5FBB-4A20-89D1-22151150010F}"/>
              </a:ext>
            </a:extLst>
          </p:cNvPr>
          <p:cNvCxnSpPr>
            <a:cxnSpLocks/>
          </p:cNvCxnSpPr>
          <p:nvPr/>
        </p:nvCxnSpPr>
        <p:spPr bwMode="auto">
          <a:xfrm flipV="1">
            <a:off x="4390616" y="3754182"/>
            <a:ext cx="1083600" cy="802800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solid"/>
            <a:round/>
            <a:headEnd/>
            <a:tailEnd/>
          </a:ln>
        </p:spPr>
      </p:cxn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3E8FE598-0FBF-42DD-941E-E963EAF57D71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307016" y="3754182"/>
            <a:ext cx="1083600" cy="802800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solid"/>
            <a:round/>
            <a:headEnd/>
            <a:tailEnd/>
          </a:ln>
        </p:spPr>
      </p:cxnSp>
      <p:cxnSp>
        <p:nvCxnSpPr>
          <p:cNvPr id="24" name="直線接點 121">
            <a:extLst>
              <a:ext uri="{FF2B5EF4-FFF2-40B4-BE49-F238E27FC236}">
                <a16:creationId xmlns:a16="http://schemas.microsoft.com/office/drawing/2014/main" id="{631E0D05-A511-4903-8B12-2EE1381B825B}"/>
              </a:ext>
            </a:extLst>
          </p:cNvPr>
          <p:cNvCxnSpPr>
            <a:cxnSpLocks/>
          </p:cNvCxnSpPr>
          <p:nvPr/>
        </p:nvCxnSpPr>
        <p:spPr bwMode="auto">
          <a:xfrm flipV="1">
            <a:off x="2051720" y="1484784"/>
            <a:ext cx="4038601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5" name="文本框 20">
            <a:extLst>
              <a:ext uri="{FF2B5EF4-FFF2-40B4-BE49-F238E27FC236}">
                <a16:creationId xmlns:a16="http://schemas.microsoft.com/office/drawing/2014/main" id="{3D86A5E8-501C-49AD-B3EF-697B771F4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6904" y="1969604"/>
            <a:ext cx="41459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r>
              <a:rPr lang="zh-TW" altLang="en-US" sz="28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菱形四條邊長度相同。</a:t>
            </a:r>
          </a:p>
        </p:txBody>
      </p:sp>
      <p:sp>
        <p:nvSpPr>
          <p:cNvPr id="26" name="任意多边形 1">
            <a:extLst>
              <a:ext uri="{FF2B5EF4-FFF2-40B4-BE49-F238E27FC236}">
                <a16:creationId xmlns:a16="http://schemas.microsoft.com/office/drawing/2014/main" id="{5AF5DA77-09EB-4B06-9AA3-BDD3C056B3F4}"/>
              </a:ext>
            </a:extLst>
          </p:cNvPr>
          <p:cNvSpPr/>
          <p:nvPr/>
        </p:nvSpPr>
        <p:spPr bwMode="auto">
          <a:xfrm flipH="1">
            <a:off x="3318957" y="2950712"/>
            <a:ext cx="1083600" cy="802800"/>
          </a:xfrm>
          <a:custGeom>
            <a:avLst/>
            <a:gdLst>
              <a:gd name="connsiteX0" fmla="*/ 0 w 1161535"/>
              <a:gd name="connsiteY0" fmla="*/ 0 h 856735"/>
              <a:gd name="connsiteX1" fmla="*/ 1161535 w 1161535"/>
              <a:gd name="connsiteY1" fmla="*/ 856735 h 856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61535" h="856735">
                <a:moveTo>
                  <a:pt x="0" y="0"/>
                </a:moveTo>
                <a:lnTo>
                  <a:pt x="1161535" y="856735"/>
                </a:lnTo>
              </a:path>
            </a:pathLst>
          </a:cu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6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5" grpId="0"/>
      <p:bldP spid="25" grpId="1"/>
      <p:bldP spid="26" grpId="0" animBg="1"/>
      <p:bldP spid="26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8293</TotalTime>
  <Words>757</Words>
  <Application>Microsoft Office PowerPoint</Application>
  <PresentationFormat>如螢幕大小 (4:3)</PresentationFormat>
  <Paragraphs>170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10</vt:i4>
      </vt:variant>
    </vt:vector>
  </HeadingPairs>
  <TitlesOfParts>
    <vt:vector size="22" baseType="lpstr">
      <vt:lpstr>微软雅黑</vt:lpstr>
      <vt:lpstr>DFKai-SB</vt:lpstr>
      <vt:lpstr>DFKai-SB</vt:lpstr>
      <vt:lpstr>Arial</vt:lpstr>
      <vt:lpstr>Calibri</vt:lpstr>
      <vt:lpstr>Wingdings</vt:lpstr>
      <vt:lpstr>Wingdings 3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1280</cp:revision>
  <dcterms:modified xsi:type="dcterms:W3CDTF">2024-04-11T08:31:19Z</dcterms:modified>
</cp:coreProperties>
</file>