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12"/>
  </p:notesMasterIdLst>
  <p:sldIdLst>
    <p:sldId id="325" r:id="rId6"/>
    <p:sldId id="347" r:id="rId7"/>
    <p:sldId id="360" r:id="rId8"/>
    <p:sldId id="362" r:id="rId9"/>
    <p:sldId id="363" r:id="rId10"/>
    <p:sldId id="339" r:id="rId11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pos="5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CCCC"/>
    <a:srgbClr val="FF9A9A"/>
    <a:srgbClr val="99CCFF"/>
    <a:srgbClr val="003399"/>
    <a:srgbClr val="00B05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2602" autoAdjust="0"/>
  </p:normalViewPr>
  <p:slideViewPr>
    <p:cSldViewPr>
      <p:cViewPr varScale="1">
        <p:scale>
          <a:sx n="73" d="100"/>
          <a:sy n="73" d="100"/>
        </p:scale>
        <p:origin x="966" y="72"/>
      </p:cViewPr>
      <p:guideLst>
        <p:guide orient="horz" pos="845"/>
        <p:guide pos="5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A80967D6-4855-4B56-9AD3-12ABB4F03F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BB99F55-BF9B-4350-8AE6-F3B0EADC7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C97F430-ECE9-46FC-BA4A-9A4111753889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F9F6D8E9-95F4-40AC-992E-18DA0F7663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96033D1-FB54-4F65-8A4C-4413357FC0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F1EB636-9875-436C-A775-9AC558938C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E96AF72-ABF9-4AE3-9505-8D76DDD3E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BF8BED7-9D38-4E32-A7E1-587440C1C19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2ED6650-4015-4B7C-893E-2A39327067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58AA2BF-9FF4-4250-AE2B-6103B3F036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2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9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15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5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52521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28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17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31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679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232" y="764704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993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75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61287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82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680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972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45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81016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647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919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043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41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827081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232" y="764704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215229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554791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736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600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321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1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525399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41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288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3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537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5767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5959432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023972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046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81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8670D9D-370B-4E71-8462-B2D5DAA5319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3C1DC-6784-442C-8980-529E04CC06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31616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4EFFA1-6C7E-49CE-BD98-88BE336EF8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42D54-B8EA-40B3-9F99-45C230AAFB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41027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659504-2A2A-43B2-B81A-D5992BA0FF6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C81A5-8AC1-41B1-816A-E463378CC1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24260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747EB4-F74B-4B89-B40D-E32FE2B6490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3255E-68D7-4473-BF95-2AE938E720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01855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53F7A6-6FE6-4463-A0AF-F23B0A98CD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6A21E-16AA-4D4B-A9A1-B20BBC43BF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387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09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95736F1-3473-4B58-B6A0-5AAE28EDCB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9C673-434B-4D48-94A6-30A1DBE4CC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41534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79873063-4DEC-46CE-9283-056BE94A0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29C06-14FF-4EAB-A72F-69886FADFB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42076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B198A9-0046-4F40-90A4-D8D488BA0DB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6C313-3EB3-47D7-A2F6-32710F7469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95395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A2842A-D93F-4A6C-B46B-F942250FBF8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A1E59-D1F1-4E5B-9381-01A1FBD730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93704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C17092-DF93-4441-87E4-C44EE3FC249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7824A-71E1-4C37-92A1-0DE39216EC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74615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74173E8-6F4F-4C2D-907F-EABE1B3F9DE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5D67F-7067-423A-A4FB-B6E4AD8F93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68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5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750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461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65564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13036DE3-512B-4E1F-AEB4-8A3F762F00B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173538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9EA4233-2D56-439B-93E7-0E90E3928C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FBE817EE-4599-40A5-8DB0-88D225FBEF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42B5F48-44B1-4242-9FBC-4A49D3BF9E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A627D7A7-EAD0-4EB3-99B6-2601C40AB4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419399E-5837-4E9C-9998-DFF8058DC5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EF86299B-60C2-49F8-946F-F88E07EDEB2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軸對稱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A7E9CB9-51DC-499E-ACA7-A3E5100C20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7A3FC8D-3AB9-43C6-81FD-20D79164B4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E369795-9F55-450D-954D-8F541D4A92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8B8B57C-5100-477E-8AF5-132B5EF15B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4532C358-A01B-40DF-B583-DE1E9D57860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軸對稱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E598111-9DBD-47FC-8BD7-D21E4BE82A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7135AC4-AC89-449F-84E7-98B61CB578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4B70F7E-C56F-42A0-AB9F-46D6092EB4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184FF3B8-99CA-43EC-AFD3-705F932A8CE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軸對稱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0DA6644D-232C-49B8-9B24-BF5557BD90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B34ACB2F-FD39-4CE4-B04E-1324C03B49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4A73277-EBB1-46AB-95AA-CED4565E78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890A5F7-50E7-4C9A-A5AD-62A50A961B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026B5C6E-9C82-D8D8-1A13-8605E9AED76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軸對稱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3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slide" Target="slide5.xml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507F831C-66F8-4ACA-B32C-323035D7BA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8FA692BD-D0AE-4DD8-A5DA-6122D7211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9188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pic>
        <p:nvPicPr>
          <p:cNvPr id="7173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283D764-40D8-450E-85BE-2B5B5D0D51AC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4FA63A4-0645-4A1E-AAFD-3768CF10C866}"/>
              </a:ext>
            </a:extLst>
          </p:cNvPr>
          <p:cNvSpPr txBox="1">
            <a:spLocks noChangeArrowheads="1"/>
          </p:cNvSpPr>
          <p:nvPr/>
        </p:nvSpPr>
        <p:spPr>
          <a:xfrm>
            <a:off x="3214688" y="801688"/>
            <a:ext cx="2806700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</a:rPr>
              <a:t>8.</a:t>
            </a:r>
            <a:r>
              <a:rPr lang="zh-TW" altLang="en-US" sz="3800" b="1" dirty="0">
                <a:solidFill>
                  <a:schemeClr val="tx1"/>
                </a:solidFill>
              </a:rPr>
              <a:t> 軸對稱</a:t>
            </a:r>
            <a:endParaRPr lang="en-US" altLang="zh-TW" sz="3800" b="1" dirty="0">
              <a:solidFill>
                <a:schemeClr val="tx1"/>
              </a:solidFill>
            </a:endParaRPr>
          </a:p>
        </p:txBody>
      </p:sp>
      <p:pic>
        <p:nvPicPr>
          <p:cNvPr id="7175" name="图片 2">
            <a:hlinkClick r:id="rId6" action="ppaction://hlinksldjump"/>
            <a:extLst>
              <a:ext uri="{FF2B5EF4-FFF2-40B4-BE49-F238E27FC236}">
                <a16:creationId xmlns:a16="http://schemas.microsoft.com/office/drawing/2014/main" id="{987BD110-6FCE-4E94-A5C0-557B22B00F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图片 1">
            <a:hlinkClick r:id="rId8" action="ppaction://hlinksldjump"/>
            <a:extLst>
              <a:ext uri="{FF2B5EF4-FFF2-40B4-BE49-F238E27FC236}">
                <a16:creationId xmlns:a16="http://schemas.microsoft.com/office/drawing/2014/main" id="{50DF523D-9880-E5AF-4E49-41C6EBECC11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264" y="2665412"/>
            <a:ext cx="452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矩形 98">
            <a:extLst>
              <a:ext uri="{FF2B5EF4-FFF2-40B4-BE49-F238E27FC236}">
                <a16:creationId xmlns:a16="http://schemas.microsoft.com/office/drawing/2014/main" id="{5A561C9C-93C6-43E1-BDCA-3CD821A36858}"/>
              </a:ext>
            </a:extLst>
          </p:cNvPr>
          <p:cNvSpPr/>
          <p:nvPr/>
        </p:nvSpPr>
        <p:spPr>
          <a:xfrm>
            <a:off x="590550" y="1439863"/>
            <a:ext cx="8388350" cy="2986087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右圖顯示一個軸對稱圖形的一部分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虛線是圖形的對稱軸，以下哪一個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會是該軸對稱圖形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00" name="图片 23">
            <a:extLst>
              <a:ext uri="{FF2B5EF4-FFF2-40B4-BE49-F238E27FC236}">
                <a16:creationId xmlns:a16="http://schemas.microsoft.com/office/drawing/2014/main" id="{40FDAE6E-0633-42A8-9595-2E090B71D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225" y="4038600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" name="圆角矩形 5">
            <a:extLst>
              <a:ext uri="{FF2B5EF4-FFF2-40B4-BE49-F238E27FC236}">
                <a16:creationId xmlns:a16="http://schemas.microsoft.com/office/drawing/2014/main" id="{53E15899-00B7-4E3B-8661-38B5C2F49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025" y="4941888"/>
            <a:ext cx="6802438" cy="12668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02" name="图片 14">
            <a:extLst>
              <a:ext uri="{FF2B5EF4-FFF2-40B4-BE49-F238E27FC236}">
                <a16:creationId xmlns:a16="http://schemas.microsoft.com/office/drawing/2014/main" id="{FF63DA7D-A42F-467E-B506-F5AB784BF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" name="文本框 102">
            <a:extLst>
              <a:ext uri="{FF2B5EF4-FFF2-40B4-BE49-F238E27FC236}">
                <a16:creationId xmlns:a16="http://schemas.microsoft.com/office/drawing/2014/main" id="{AADCD57F-2C79-47B8-A134-4DF045C3DE37}"/>
              </a:ext>
            </a:extLst>
          </p:cNvPr>
          <p:cNvSpPr txBox="1"/>
          <p:nvPr/>
        </p:nvSpPr>
        <p:spPr>
          <a:xfrm>
            <a:off x="1590675" y="4999038"/>
            <a:ext cx="4349750" cy="908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找出是</a:t>
            </a:r>
            <a:r>
              <a:rPr lang="zh-CN" altLang="en-US" sz="2400" dirty="0">
                <a:solidFill>
                  <a:schemeClr val="tx1"/>
                </a:solidFill>
                <a:latin typeface="+mn-lt"/>
              </a:rPr>
              <a:t>軸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對稱圖形的選項：</a:t>
            </a:r>
            <a:endParaRPr lang="en-US" altLang="zh-TW" sz="2400" dirty="0">
              <a:solidFill>
                <a:schemeClr val="tx1"/>
              </a:solidFill>
              <a:latin typeface="+mn-lt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 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畫出對稱軸，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04" name="文本框 103">
            <a:extLst>
              <a:ext uri="{FF2B5EF4-FFF2-40B4-BE49-F238E27FC236}">
                <a16:creationId xmlns:a16="http://schemas.microsoft.com/office/drawing/2014/main" id="{ED433D90-5DE7-49BB-BA7C-FB83FF7BE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613" y="416083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105" name="图片 7">
            <a:extLst>
              <a:ext uri="{FF2B5EF4-FFF2-40B4-BE49-F238E27FC236}">
                <a16:creationId xmlns:a16="http://schemas.microsoft.com/office/drawing/2014/main" id="{07A34924-297A-4D7E-AE2E-EDC19A3B7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642938" y="4986338"/>
            <a:ext cx="1008062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" name="文本框 9">
            <a:extLst>
              <a:ext uri="{FF2B5EF4-FFF2-40B4-BE49-F238E27FC236}">
                <a16:creationId xmlns:a16="http://schemas.microsoft.com/office/drawing/2014/main" id="{EFF347EA-3F2C-452B-A2A4-F93C05549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1115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2012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07" name="图片 3">
            <a:extLst>
              <a:ext uri="{FF2B5EF4-FFF2-40B4-BE49-F238E27FC236}">
                <a16:creationId xmlns:a16="http://schemas.microsoft.com/office/drawing/2014/main" id="{0A33D162-BB6C-4AFA-89BC-0F0BC6A170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1" t="1968" r="46851" b="29115"/>
          <a:stretch>
            <a:fillRect/>
          </a:stretch>
        </p:blipFill>
        <p:spPr bwMode="auto">
          <a:xfrm>
            <a:off x="7175500" y="1636713"/>
            <a:ext cx="92075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图片 4">
            <a:extLst>
              <a:ext uri="{FF2B5EF4-FFF2-40B4-BE49-F238E27FC236}">
                <a16:creationId xmlns:a16="http://schemas.microsoft.com/office/drawing/2014/main" id="{2A95041C-9B40-492E-936B-EAF222909B8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" t="10321" r="29526" b="41647"/>
          <a:stretch>
            <a:fillRect/>
          </a:stretch>
        </p:blipFill>
        <p:spPr bwMode="auto">
          <a:xfrm>
            <a:off x="1125538" y="2997200"/>
            <a:ext cx="12033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图片 6">
            <a:extLst>
              <a:ext uri="{FF2B5EF4-FFF2-40B4-BE49-F238E27FC236}">
                <a16:creationId xmlns:a16="http://schemas.microsoft.com/office/drawing/2014/main" id="{AE22AA01-70BD-4224-BDB5-19B119FC58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1958" r="31218" b="37921"/>
          <a:stretch>
            <a:fillRect/>
          </a:stretch>
        </p:blipFill>
        <p:spPr bwMode="auto">
          <a:xfrm>
            <a:off x="3995738" y="2887663"/>
            <a:ext cx="1195387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图片 9">
            <a:extLst>
              <a:ext uri="{FF2B5EF4-FFF2-40B4-BE49-F238E27FC236}">
                <a16:creationId xmlns:a16="http://schemas.microsoft.com/office/drawing/2014/main" id="{9A38C2BD-9321-400A-93F3-8798BDEEEEFC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0" r="31509" b="44124"/>
          <a:stretch>
            <a:fillRect/>
          </a:stretch>
        </p:blipFill>
        <p:spPr bwMode="auto">
          <a:xfrm>
            <a:off x="1125538" y="4067175"/>
            <a:ext cx="1190625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" name="图片 10">
            <a:extLst>
              <a:ext uri="{FF2B5EF4-FFF2-40B4-BE49-F238E27FC236}">
                <a16:creationId xmlns:a16="http://schemas.microsoft.com/office/drawing/2014/main" id="{F5CF348B-0436-4162-9D0C-BC402E65316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6" t="2516" r="30380" b="50000"/>
          <a:stretch>
            <a:fillRect/>
          </a:stretch>
        </p:blipFill>
        <p:spPr bwMode="auto">
          <a:xfrm>
            <a:off x="3970338" y="3995738"/>
            <a:ext cx="12160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" name="矩形 111">
            <a:extLst>
              <a:ext uri="{FF2B5EF4-FFF2-40B4-BE49-F238E27FC236}">
                <a16:creationId xmlns:a16="http://schemas.microsoft.com/office/drawing/2014/main" id="{932B0D13-09B2-4DD8-A7E3-2CA4BC720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0" y="2874963"/>
            <a:ext cx="1308100" cy="738187"/>
          </a:xfrm>
          <a:prstGeom prst="rect">
            <a:avLst/>
          </a:prstGeom>
          <a:noFill/>
          <a:ln w="28575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3" name="矩形 112">
            <a:extLst>
              <a:ext uri="{FF2B5EF4-FFF2-40B4-BE49-F238E27FC236}">
                <a16:creationId xmlns:a16="http://schemas.microsoft.com/office/drawing/2014/main" id="{5BAB46D2-B93A-4F87-BBA9-31F346852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3990975"/>
            <a:ext cx="1309687" cy="738188"/>
          </a:xfrm>
          <a:prstGeom prst="rect">
            <a:avLst/>
          </a:prstGeom>
          <a:noFill/>
          <a:ln w="28575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4" name="矩形 113">
            <a:extLst>
              <a:ext uri="{FF2B5EF4-FFF2-40B4-BE49-F238E27FC236}">
                <a16:creationId xmlns:a16="http://schemas.microsoft.com/office/drawing/2014/main" id="{E5139582-E4B7-47C0-9789-B08801A52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3949700"/>
            <a:ext cx="1309687" cy="738188"/>
          </a:xfrm>
          <a:prstGeom prst="rect">
            <a:avLst/>
          </a:prstGeom>
          <a:noFill/>
          <a:ln w="28575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5" name="任意多边形 21">
            <a:extLst>
              <a:ext uri="{FF2B5EF4-FFF2-40B4-BE49-F238E27FC236}">
                <a16:creationId xmlns:a16="http://schemas.microsoft.com/office/drawing/2014/main" id="{8691AB97-663A-49A8-9034-3E526D196F9D}"/>
              </a:ext>
            </a:extLst>
          </p:cNvPr>
          <p:cNvSpPr>
            <a:spLocks/>
          </p:cNvSpPr>
          <p:nvPr/>
        </p:nvSpPr>
        <p:spPr bwMode="auto">
          <a:xfrm>
            <a:off x="4578350" y="2755900"/>
            <a:ext cx="0" cy="1079500"/>
          </a:xfrm>
          <a:custGeom>
            <a:avLst/>
            <a:gdLst>
              <a:gd name="T0" fmla="*/ 0 h 1079770"/>
              <a:gd name="T1" fmla="*/ 1074651 h 1079770"/>
              <a:gd name="T2" fmla="*/ 0 60000 65536"/>
              <a:gd name="T3" fmla="*/ 0 60000 65536"/>
              <a:gd name="T4" fmla="*/ 0 h 1079770"/>
              <a:gd name="T5" fmla="*/ 1079770 h 1079770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079770">
                <a:moveTo>
                  <a:pt x="0" y="0"/>
                </a:moveTo>
                <a:lnTo>
                  <a:pt x="0" y="1079770"/>
                </a:lnTo>
              </a:path>
            </a:pathLst>
          </a:custGeom>
          <a:noFill/>
          <a:ln w="28575" algn="ctr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6" name="任意多边形 22">
            <a:extLst>
              <a:ext uri="{FF2B5EF4-FFF2-40B4-BE49-F238E27FC236}">
                <a16:creationId xmlns:a16="http://schemas.microsoft.com/office/drawing/2014/main" id="{1CEC34A0-82B6-4720-B857-9759AE1D6119}"/>
              </a:ext>
            </a:extLst>
          </p:cNvPr>
          <p:cNvSpPr>
            <a:spLocks/>
          </p:cNvSpPr>
          <p:nvPr/>
        </p:nvSpPr>
        <p:spPr bwMode="auto">
          <a:xfrm>
            <a:off x="1738313" y="3768725"/>
            <a:ext cx="0" cy="1079500"/>
          </a:xfrm>
          <a:custGeom>
            <a:avLst/>
            <a:gdLst>
              <a:gd name="T0" fmla="*/ 0 h 1079770"/>
              <a:gd name="T1" fmla="*/ 1074651 h 1079770"/>
              <a:gd name="T2" fmla="*/ 0 60000 65536"/>
              <a:gd name="T3" fmla="*/ 0 60000 65536"/>
              <a:gd name="T4" fmla="*/ 0 h 1079770"/>
              <a:gd name="T5" fmla="*/ 1079770 h 1079770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079770">
                <a:moveTo>
                  <a:pt x="0" y="0"/>
                </a:moveTo>
                <a:lnTo>
                  <a:pt x="0" y="1079770"/>
                </a:lnTo>
              </a:path>
            </a:pathLst>
          </a:custGeom>
          <a:noFill/>
          <a:ln w="28575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7" name="任意多边形 23">
            <a:extLst>
              <a:ext uri="{FF2B5EF4-FFF2-40B4-BE49-F238E27FC236}">
                <a16:creationId xmlns:a16="http://schemas.microsoft.com/office/drawing/2014/main" id="{5DA8A31F-8AFB-4B11-A358-9C4CBF187E12}"/>
              </a:ext>
            </a:extLst>
          </p:cNvPr>
          <p:cNvSpPr>
            <a:spLocks/>
          </p:cNvSpPr>
          <p:nvPr/>
        </p:nvSpPr>
        <p:spPr bwMode="auto">
          <a:xfrm>
            <a:off x="4578350" y="3768725"/>
            <a:ext cx="0" cy="1079500"/>
          </a:xfrm>
          <a:custGeom>
            <a:avLst/>
            <a:gdLst>
              <a:gd name="T0" fmla="*/ 0 h 1079770"/>
              <a:gd name="T1" fmla="*/ 1074651 h 1079770"/>
              <a:gd name="T2" fmla="*/ 0 60000 65536"/>
              <a:gd name="T3" fmla="*/ 0 60000 65536"/>
              <a:gd name="T4" fmla="*/ 0 h 1079770"/>
              <a:gd name="T5" fmla="*/ 1079770 h 1079770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079770">
                <a:moveTo>
                  <a:pt x="0" y="0"/>
                </a:moveTo>
                <a:lnTo>
                  <a:pt x="0" y="1079770"/>
                </a:lnTo>
              </a:path>
            </a:pathLst>
          </a:custGeom>
          <a:noFill/>
          <a:ln w="28575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8" name="矩形 117">
            <a:extLst>
              <a:ext uri="{FF2B5EF4-FFF2-40B4-BE49-F238E27FC236}">
                <a16:creationId xmlns:a16="http://schemas.microsoft.com/office/drawing/2014/main" id="{4B10FA7F-D2F1-42E8-A229-A46F324C4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0" y="2870200"/>
            <a:ext cx="641350" cy="731838"/>
          </a:xfrm>
          <a:prstGeom prst="rect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9" name="任意多边形 25">
            <a:extLst>
              <a:ext uri="{FF2B5EF4-FFF2-40B4-BE49-F238E27FC236}">
                <a16:creationId xmlns:a16="http://schemas.microsoft.com/office/drawing/2014/main" id="{B61E41F3-1913-43E5-B38F-DD4E34BB9803}"/>
              </a:ext>
            </a:extLst>
          </p:cNvPr>
          <p:cNvSpPr>
            <a:spLocks/>
          </p:cNvSpPr>
          <p:nvPr/>
        </p:nvSpPr>
        <p:spPr bwMode="auto">
          <a:xfrm flipV="1">
            <a:off x="4989513" y="2303463"/>
            <a:ext cx="1095375" cy="0"/>
          </a:xfrm>
          <a:custGeom>
            <a:avLst/>
            <a:gdLst>
              <a:gd name="T0" fmla="*/ 0 w 1820254"/>
              <a:gd name="T1" fmla="*/ 0 h 17091"/>
              <a:gd name="T2" fmla="*/ 22 w 1820254"/>
              <a:gd name="T3" fmla="*/ 0 h 17091"/>
              <a:gd name="T4" fmla="*/ 0 60000 65536"/>
              <a:gd name="T5" fmla="*/ 0 60000 65536"/>
              <a:gd name="T6" fmla="*/ 0 w 1820254"/>
              <a:gd name="T7" fmla="*/ 0 h 17091"/>
              <a:gd name="T8" fmla="*/ 1820254 w 1820254"/>
              <a:gd name="T9" fmla="*/ 0 h 170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20254" h="17091">
                <a:moveTo>
                  <a:pt x="0" y="17091"/>
                </a:moveTo>
                <a:lnTo>
                  <a:pt x="1820254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0" name="任意多边形 26">
            <a:extLst>
              <a:ext uri="{FF2B5EF4-FFF2-40B4-BE49-F238E27FC236}">
                <a16:creationId xmlns:a16="http://schemas.microsoft.com/office/drawing/2014/main" id="{798CF5D3-DF5E-4A8E-AC8F-A5319B60A9C8}"/>
              </a:ext>
            </a:extLst>
          </p:cNvPr>
          <p:cNvSpPr>
            <a:spLocks/>
          </p:cNvSpPr>
          <p:nvPr/>
        </p:nvSpPr>
        <p:spPr bwMode="auto">
          <a:xfrm flipV="1">
            <a:off x="728663" y="2755900"/>
            <a:ext cx="2844800" cy="0"/>
          </a:xfrm>
          <a:custGeom>
            <a:avLst/>
            <a:gdLst>
              <a:gd name="T0" fmla="*/ 0 w 1820254"/>
              <a:gd name="T1" fmla="*/ 0 h 17091"/>
              <a:gd name="T2" fmla="*/ 2147483646 w 1820254"/>
              <a:gd name="T3" fmla="*/ 0 h 17091"/>
              <a:gd name="T4" fmla="*/ 0 60000 65536"/>
              <a:gd name="T5" fmla="*/ 0 60000 65536"/>
              <a:gd name="T6" fmla="*/ 0 w 1820254"/>
              <a:gd name="T7" fmla="*/ 0 h 17091"/>
              <a:gd name="T8" fmla="*/ 1820254 w 1820254"/>
              <a:gd name="T9" fmla="*/ 0 h 170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20254" h="17091">
                <a:moveTo>
                  <a:pt x="0" y="17091"/>
                </a:moveTo>
                <a:lnTo>
                  <a:pt x="1820254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1" name="文本框 120">
            <a:extLst>
              <a:ext uri="{FF2B5EF4-FFF2-40B4-BE49-F238E27FC236}">
                <a16:creationId xmlns:a16="http://schemas.microsoft.com/office/drawing/2014/main" id="{1B19232A-EA4C-4AFF-BBD3-2BE47B4A48B0}"/>
              </a:ext>
            </a:extLst>
          </p:cNvPr>
          <p:cNvSpPr txBox="1"/>
          <p:nvPr/>
        </p:nvSpPr>
        <p:spPr>
          <a:xfrm>
            <a:off x="5627688" y="5010150"/>
            <a:ext cx="180022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</a:rPr>
              <a:t>B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chemeClr val="tx1"/>
                </a:solidFill>
                <a:cs typeface="Arial" panose="020B0604020202020204" pitchFamily="34" charset="0"/>
              </a:rPr>
              <a:t>C</a:t>
            </a:r>
            <a:r>
              <a:rPr lang="zh-TW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和</a:t>
            </a:r>
            <a:r>
              <a:rPr lang="en-US" altLang="zh-TW" sz="2400" dirty="0">
                <a:solidFill>
                  <a:schemeClr val="tx1"/>
                </a:solidFill>
                <a:cs typeface="Arial" panose="020B0604020202020204" pitchFamily="34" charset="0"/>
              </a:rPr>
              <a:t>D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22" name="文本框 121">
            <a:extLst>
              <a:ext uri="{FF2B5EF4-FFF2-40B4-BE49-F238E27FC236}">
                <a16:creationId xmlns:a16="http://schemas.microsoft.com/office/drawing/2014/main" id="{4789F6A5-A6C9-454F-9208-46CD18C6D03F}"/>
              </a:ext>
            </a:extLst>
          </p:cNvPr>
          <p:cNvSpPr txBox="1"/>
          <p:nvPr/>
        </p:nvSpPr>
        <p:spPr>
          <a:xfrm>
            <a:off x="1949450" y="5421313"/>
            <a:ext cx="648493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                    然後觀察哪個</a:t>
            </a:r>
            <a:r>
              <a:rPr lang="zh-CN" altLang="en-US" sz="2400" dirty="0">
                <a:solidFill>
                  <a:schemeClr val="tx1"/>
                </a:solidFill>
              </a:rPr>
              <a:t>軸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對稱圖形的一半</a:t>
            </a:r>
            <a:endParaRPr lang="en-US" altLang="zh-TW" sz="2400" dirty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與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題目中的圖相同</a:t>
            </a:r>
            <a:r>
              <a:rPr lang="zh-TW" altLang="en-US" sz="2400" dirty="0">
                <a:solidFill>
                  <a:schemeClr val="tx1"/>
                </a:solidFill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4" grpId="0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8" grpId="0" animBg="1"/>
      <p:bldP spid="1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9">
            <a:extLst>
              <a:ext uri="{FF2B5EF4-FFF2-40B4-BE49-F238E27FC236}">
                <a16:creationId xmlns:a16="http://schemas.microsoft.com/office/drawing/2014/main" id="{2EB3E79D-0140-4FF0-B2E3-545B992FAF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63" y="1616075"/>
            <a:ext cx="2090737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5D36211B-523E-48C0-84B4-71B70252C08C}"/>
              </a:ext>
            </a:extLst>
          </p:cNvPr>
          <p:cNvSpPr/>
          <p:nvPr/>
        </p:nvSpPr>
        <p:spPr>
          <a:xfrm>
            <a:off x="515938" y="981075"/>
            <a:ext cx="6696075" cy="2632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右圖最多可畫出多少條對稱軸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</a:t>
            </a: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4" name="图片 17">
            <a:extLst>
              <a:ext uri="{FF2B5EF4-FFF2-40B4-BE49-F238E27FC236}">
                <a16:creationId xmlns:a16="http://schemas.microsoft.com/office/drawing/2014/main" id="{97536494-013E-4492-B14A-6766FEF1C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975" y="2924175"/>
            <a:ext cx="719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1391F608-04EE-4C06-9012-386C1A350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0013" y="3033713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6" name="任意多边形 12">
            <a:extLst>
              <a:ext uri="{FF2B5EF4-FFF2-40B4-BE49-F238E27FC236}">
                <a16:creationId xmlns:a16="http://schemas.microsoft.com/office/drawing/2014/main" id="{48379084-DF67-446E-B4FD-B757874B11B5}"/>
              </a:ext>
            </a:extLst>
          </p:cNvPr>
          <p:cNvSpPr>
            <a:spLocks/>
          </p:cNvSpPr>
          <p:nvPr/>
        </p:nvSpPr>
        <p:spPr bwMode="auto">
          <a:xfrm>
            <a:off x="1763713" y="1484313"/>
            <a:ext cx="3887787" cy="0"/>
          </a:xfrm>
          <a:custGeom>
            <a:avLst/>
            <a:gdLst>
              <a:gd name="T0" fmla="*/ 0 w 2334638"/>
              <a:gd name="T1" fmla="*/ 0 h 29183"/>
              <a:gd name="T2" fmla="*/ 2147483646 w 2334638"/>
              <a:gd name="T3" fmla="*/ 0 h 29183"/>
              <a:gd name="T4" fmla="*/ 0 60000 65536"/>
              <a:gd name="T5" fmla="*/ 0 60000 65536"/>
              <a:gd name="T6" fmla="*/ 0 w 2334638"/>
              <a:gd name="T7" fmla="*/ 0 h 29183"/>
              <a:gd name="T8" fmla="*/ 2334638 w 2334638"/>
              <a:gd name="T9" fmla="*/ 0 h 291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4638" h="29183">
                <a:moveTo>
                  <a:pt x="0" y="29183"/>
                </a:moveTo>
                <a:lnTo>
                  <a:pt x="2334638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任意多边形 14">
            <a:extLst>
              <a:ext uri="{FF2B5EF4-FFF2-40B4-BE49-F238E27FC236}">
                <a16:creationId xmlns:a16="http://schemas.microsoft.com/office/drawing/2014/main" id="{C7E0B139-4704-4EC9-A667-BFC0489BF31D}"/>
              </a:ext>
            </a:extLst>
          </p:cNvPr>
          <p:cNvSpPr>
            <a:spLocks/>
          </p:cNvSpPr>
          <p:nvPr/>
        </p:nvSpPr>
        <p:spPr bwMode="auto">
          <a:xfrm>
            <a:off x="5056188" y="2006600"/>
            <a:ext cx="1282700" cy="1284288"/>
          </a:xfrm>
          <a:custGeom>
            <a:avLst/>
            <a:gdLst>
              <a:gd name="T0" fmla="*/ 0 w 1284051"/>
              <a:gd name="T1" fmla="*/ 0 h 1284051"/>
              <a:gd name="T2" fmla="*/ 1258624 w 1284051"/>
              <a:gd name="T3" fmla="*/ 1288561 h 1284051"/>
              <a:gd name="T4" fmla="*/ 0 60000 65536"/>
              <a:gd name="T5" fmla="*/ 0 60000 65536"/>
              <a:gd name="T6" fmla="*/ 0 w 1284051"/>
              <a:gd name="T7" fmla="*/ 0 h 1284051"/>
              <a:gd name="T8" fmla="*/ 1284051 w 1284051"/>
              <a:gd name="T9" fmla="*/ 1284051 h 128405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4051" h="1284051">
                <a:moveTo>
                  <a:pt x="0" y="0"/>
                </a:moveTo>
                <a:lnTo>
                  <a:pt x="1284051" y="1284051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289D969A-9394-4575-BD12-A0C864872D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3613150"/>
            <a:ext cx="2984500" cy="1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文本框 9">
            <a:extLst>
              <a:ext uri="{FF2B5EF4-FFF2-40B4-BE49-F238E27FC236}">
                <a16:creationId xmlns:a16="http://schemas.microsoft.com/office/drawing/2014/main" id="{BC6B99A3-5678-4933-9655-957E8A719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1115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2016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3">
            <a:extLst>
              <a:ext uri="{FF2B5EF4-FFF2-40B4-BE49-F238E27FC236}">
                <a16:creationId xmlns:a16="http://schemas.microsoft.com/office/drawing/2014/main" id="{87963D1C-3ABB-9E42-D760-A970FAF94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1154113"/>
            <a:ext cx="8201025" cy="2092325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endParaRPr lang="zh-CN" altLang="zh-CN" sz="2800">
              <a:solidFill>
                <a:schemeClr val="tx1"/>
              </a:solidFill>
            </a:endParaRPr>
          </a:p>
          <a:p>
            <a:pPr algn="ctr" eaLnBrk="1" hangingPunct="1"/>
            <a:endParaRPr lang="zh-CN" altLang="en-US"/>
          </a:p>
        </p:txBody>
      </p:sp>
      <p:pic>
        <p:nvPicPr>
          <p:cNvPr id="4" name="图片 24">
            <a:extLst>
              <a:ext uri="{FF2B5EF4-FFF2-40B4-BE49-F238E27FC236}">
                <a16:creationId xmlns:a16="http://schemas.microsoft.com/office/drawing/2014/main" id="{F0F1B08D-4CFC-8DE4-6652-596EECBAF03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025" y="233521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9">
            <a:extLst>
              <a:ext uri="{FF2B5EF4-FFF2-40B4-BE49-F238E27FC236}">
                <a16:creationId xmlns:a16="http://schemas.microsoft.com/office/drawing/2014/main" id="{83DEB208-5C55-CF35-A269-D2B7C0EAFA9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88300" y="2420938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6" name="文本框 18">
            <a:extLst>
              <a:ext uri="{FF2B5EF4-FFF2-40B4-BE49-F238E27FC236}">
                <a16:creationId xmlns:a16="http://schemas.microsoft.com/office/drawing/2014/main" id="{B8C0E665-8799-7F75-80A7-A4CAE14B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1223963"/>
            <a:ext cx="6249988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下列哪一個圖形有最多對稱軸？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</a:rPr>
              <a:t>A. </a:t>
            </a:r>
            <a:r>
              <a:rPr lang="zh-TW" altLang="en-US" sz="2800" dirty="0">
                <a:solidFill>
                  <a:schemeClr val="tx1"/>
                </a:solidFill>
              </a:rPr>
              <a:t>正方形</a:t>
            </a:r>
            <a:r>
              <a:rPr lang="en-US" altLang="zh-TW" sz="2800" dirty="0">
                <a:solidFill>
                  <a:schemeClr val="tx1"/>
                </a:solidFill>
              </a:rPr>
              <a:t>		         B.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dirty="0">
                <a:solidFill>
                  <a:schemeClr val="tx1"/>
                </a:solidFill>
              </a:rPr>
              <a:t>等邊三角</a:t>
            </a:r>
            <a:r>
              <a:rPr lang="zh-TW" altLang="en-US" sz="2800" dirty="0">
                <a:solidFill>
                  <a:schemeClr val="tx1"/>
                </a:solidFill>
              </a:rPr>
              <a:t>形    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chemeClr val="tx1"/>
                </a:solidFill>
              </a:rPr>
              <a:t>C. </a:t>
            </a:r>
            <a:r>
              <a:rPr lang="zh-CN" altLang="en-US" sz="2800" dirty="0">
                <a:solidFill>
                  <a:schemeClr val="tx1"/>
                </a:solidFill>
              </a:rPr>
              <a:t>直角梯</a:t>
            </a:r>
            <a:r>
              <a:rPr lang="zh-TW" altLang="en-US" sz="2800" dirty="0">
                <a:solidFill>
                  <a:schemeClr val="tx1"/>
                </a:solidFill>
              </a:rPr>
              <a:t>形</a:t>
            </a:r>
            <a:r>
              <a:rPr lang="en-US" altLang="zh-TW" sz="2800" dirty="0">
                <a:solidFill>
                  <a:schemeClr val="tx1"/>
                </a:solidFill>
              </a:rPr>
              <a:t>	         D.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dirty="0">
                <a:solidFill>
                  <a:schemeClr val="tx1"/>
                </a:solidFill>
              </a:rPr>
              <a:t>半圓</a:t>
            </a:r>
          </a:p>
          <a:p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2BBF8C9D-4AA0-EAEA-BA11-06456791F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5175" y="1841500"/>
            <a:ext cx="819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3</a:t>
            </a:r>
            <a:r>
              <a:rPr lang="zh-TW" altLang="en-US" sz="2800">
                <a:solidFill>
                  <a:srgbClr val="0000FF"/>
                </a:solidFill>
              </a:rPr>
              <a:t>條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8" name="文本框 25">
            <a:extLst>
              <a:ext uri="{FF2B5EF4-FFF2-40B4-BE49-F238E27FC236}">
                <a16:creationId xmlns:a16="http://schemas.microsoft.com/office/drawing/2014/main" id="{91738DCB-27B7-72DB-93F8-09D54FB06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9600" y="2422525"/>
            <a:ext cx="774700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0</a:t>
            </a:r>
            <a:r>
              <a:rPr lang="zh-TW" altLang="en-US" sz="2800" dirty="0">
                <a:solidFill>
                  <a:srgbClr val="0000FF"/>
                </a:solidFill>
              </a:rPr>
              <a:t>條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9" name="文本框 27">
            <a:extLst>
              <a:ext uri="{FF2B5EF4-FFF2-40B4-BE49-F238E27FC236}">
                <a16:creationId xmlns:a16="http://schemas.microsoft.com/office/drawing/2014/main" id="{6D970A55-DA46-DB21-1CC3-EAFA9C5D4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1075" y="2397125"/>
            <a:ext cx="785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1</a:t>
            </a:r>
            <a:r>
              <a:rPr lang="zh-TW" altLang="en-US" sz="2800" dirty="0">
                <a:solidFill>
                  <a:srgbClr val="0000FF"/>
                </a:solidFill>
              </a:rPr>
              <a:t>條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pic>
        <p:nvPicPr>
          <p:cNvPr id="10" name="图片 10">
            <a:extLst>
              <a:ext uri="{FF2B5EF4-FFF2-40B4-BE49-F238E27FC236}">
                <a16:creationId xmlns:a16="http://schemas.microsoft.com/office/drawing/2014/main" id="{9C857F0A-E7EA-F38E-944F-5B3DB62D5C0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" t="861" r="80054" b="44330"/>
          <a:stretch>
            <a:fillRect/>
          </a:stretch>
        </p:blipFill>
        <p:spPr bwMode="auto">
          <a:xfrm>
            <a:off x="477838" y="1052513"/>
            <a:ext cx="6000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8E1B1565-65B9-CACA-2386-0D5192629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825" y="4043363"/>
            <a:ext cx="914400" cy="914400"/>
          </a:xfrm>
          <a:prstGeom prst="rect">
            <a:avLst/>
          </a:prstGeom>
          <a:solidFill>
            <a:schemeClr val="bg1"/>
          </a:solidFill>
          <a:ln w="1905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2" name="任意多边形 2">
            <a:extLst>
              <a:ext uri="{FF2B5EF4-FFF2-40B4-BE49-F238E27FC236}">
                <a16:creationId xmlns:a16="http://schemas.microsoft.com/office/drawing/2014/main" id="{9BE6CAF0-D2B8-31B4-D09E-E8D1D8D61C33}"/>
              </a:ext>
            </a:extLst>
          </p:cNvPr>
          <p:cNvSpPr>
            <a:spLocks/>
          </p:cNvSpPr>
          <p:nvPr/>
        </p:nvSpPr>
        <p:spPr bwMode="auto">
          <a:xfrm>
            <a:off x="822325" y="3854450"/>
            <a:ext cx="1271588" cy="1285875"/>
          </a:xfrm>
          <a:custGeom>
            <a:avLst/>
            <a:gdLst>
              <a:gd name="T0" fmla="*/ 0 w 1272746"/>
              <a:gd name="T1" fmla="*/ 0 h 1285103"/>
              <a:gd name="T2" fmla="*/ 1257772 w 1272746"/>
              <a:gd name="T3" fmla="*/ 1295175 h 1285103"/>
              <a:gd name="T4" fmla="*/ 0 60000 65536"/>
              <a:gd name="T5" fmla="*/ 0 60000 65536"/>
              <a:gd name="T6" fmla="*/ 0 w 1272746"/>
              <a:gd name="T7" fmla="*/ 0 h 1285103"/>
              <a:gd name="T8" fmla="*/ 1272746 w 1272746"/>
              <a:gd name="T9" fmla="*/ 1285103 h 128510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746" h="1285103">
                <a:moveTo>
                  <a:pt x="0" y="0"/>
                </a:moveTo>
                <a:lnTo>
                  <a:pt x="1272746" y="1285103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任意多边形 4">
            <a:extLst>
              <a:ext uri="{FF2B5EF4-FFF2-40B4-BE49-F238E27FC236}">
                <a16:creationId xmlns:a16="http://schemas.microsoft.com/office/drawing/2014/main" id="{B8336784-11B0-14BC-3269-E0C7A9F2629B}"/>
              </a:ext>
            </a:extLst>
          </p:cNvPr>
          <p:cNvSpPr>
            <a:spLocks/>
          </p:cNvSpPr>
          <p:nvPr/>
        </p:nvSpPr>
        <p:spPr bwMode="auto">
          <a:xfrm>
            <a:off x="561975" y="4511675"/>
            <a:ext cx="2038350" cy="0"/>
          </a:xfrm>
          <a:custGeom>
            <a:avLst/>
            <a:gdLst>
              <a:gd name="T0" fmla="*/ 0 w 2038865"/>
              <a:gd name="T1" fmla="*/ 0 h 12357"/>
              <a:gd name="T2" fmla="*/ 2032180 w 2038865"/>
              <a:gd name="T3" fmla="*/ 0 h 12357"/>
              <a:gd name="T4" fmla="*/ 0 60000 65536"/>
              <a:gd name="T5" fmla="*/ 0 60000 65536"/>
              <a:gd name="T6" fmla="*/ 0 w 2038865"/>
              <a:gd name="T7" fmla="*/ 0 h 12357"/>
              <a:gd name="T8" fmla="*/ 2038865 w 2038865"/>
              <a:gd name="T9" fmla="*/ 0 h 1235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38865" h="12357">
                <a:moveTo>
                  <a:pt x="0" y="0"/>
                </a:moveTo>
                <a:lnTo>
                  <a:pt x="2038865" y="12357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任意多边形 5">
            <a:extLst>
              <a:ext uri="{FF2B5EF4-FFF2-40B4-BE49-F238E27FC236}">
                <a16:creationId xmlns:a16="http://schemas.microsoft.com/office/drawing/2014/main" id="{E22CBBEC-8B0A-A18E-3CB2-2381A69966D9}"/>
              </a:ext>
            </a:extLst>
          </p:cNvPr>
          <p:cNvSpPr>
            <a:spLocks/>
          </p:cNvSpPr>
          <p:nvPr/>
        </p:nvSpPr>
        <p:spPr bwMode="auto">
          <a:xfrm>
            <a:off x="696913" y="3789363"/>
            <a:ext cx="1495425" cy="1427162"/>
          </a:xfrm>
          <a:custGeom>
            <a:avLst/>
            <a:gdLst>
              <a:gd name="T0" fmla="*/ 0 w 1519881"/>
              <a:gd name="T1" fmla="*/ 1897193 h 1396313"/>
              <a:gd name="T2" fmla="*/ 1211151 w 1519881"/>
              <a:gd name="T3" fmla="*/ 0 h 1396313"/>
              <a:gd name="T4" fmla="*/ 0 60000 65536"/>
              <a:gd name="T5" fmla="*/ 0 60000 65536"/>
              <a:gd name="T6" fmla="*/ 0 w 1519881"/>
              <a:gd name="T7" fmla="*/ 0 h 1396313"/>
              <a:gd name="T8" fmla="*/ 1519881 w 1519881"/>
              <a:gd name="T9" fmla="*/ 1396313 h 13963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19881" h="1396313">
                <a:moveTo>
                  <a:pt x="0" y="1396313"/>
                </a:moveTo>
                <a:lnTo>
                  <a:pt x="1519881" y="0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任意多边形 30">
            <a:extLst>
              <a:ext uri="{FF2B5EF4-FFF2-40B4-BE49-F238E27FC236}">
                <a16:creationId xmlns:a16="http://schemas.microsoft.com/office/drawing/2014/main" id="{73D0D03F-0D9F-9587-7A40-8ADC2EF1CEB0}"/>
              </a:ext>
            </a:extLst>
          </p:cNvPr>
          <p:cNvSpPr>
            <a:spLocks/>
          </p:cNvSpPr>
          <p:nvPr/>
        </p:nvSpPr>
        <p:spPr bwMode="auto">
          <a:xfrm>
            <a:off x="1460500" y="3576638"/>
            <a:ext cx="0" cy="1717675"/>
          </a:xfrm>
          <a:custGeom>
            <a:avLst/>
            <a:gdLst>
              <a:gd name="T0" fmla="*/ 0 h 1717589"/>
              <a:gd name="T1" fmla="*/ 1718707 h 1717589"/>
              <a:gd name="T2" fmla="*/ 0 60000 65536"/>
              <a:gd name="T3" fmla="*/ 0 60000 65536"/>
              <a:gd name="T4" fmla="*/ 0 h 1717589"/>
              <a:gd name="T5" fmla="*/ 1717589 h 171758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717589">
                <a:moveTo>
                  <a:pt x="0" y="0"/>
                </a:moveTo>
                <a:lnTo>
                  <a:pt x="0" y="1717589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任意多边形 10">
            <a:extLst>
              <a:ext uri="{FF2B5EF4-FFF2-40B4-BE49-F238E27FC236}">
                <a16:creationId xmlns:a16="http://schemas.microsoft.com/office/drawing/2014/main" id="{6D669E18-9AC9-322C-4B7F-0648DF05AE4C}"/>
              </a:ext>
            </a:extLst>
          </p:cNvPr>
          <p:cNvSpPr>
            <a:spLocks/>
          </p:cNvSpPr>
          <p:nvPr/>
        </p:nvSpPr>
        <p:spPr bwMode="auto">
          <a:xfrm>
            <a:off x="3752850" y="1700213"/>
            <a:ext cx="2070100" cy="0"/>
          </a:xfrm>
          <a:custGeom>
            <a:avLst/>
            <a:gdLst>
              <a:gd name="T0" fmla="*/ 0 w 2070100"/>
              <a:gd name="T1" fmla="*/ 0 h 12700"/>
              <a:gd name="T2" fmla="*/ 2070100 w 2070100"/>
              <a:gd name="T3" fmla="*/ 0 h 12700"/>
              <a:gd name="T4" fmla="*/ 0 60000 65536"/>
              <a:gd name="T5" fmla="*/ 0 60000 65536"/>
              <a:gd name="T6" fmla="*/ 0 w 2070100"/>
              <a:gd name="T7" fmla="*/ 0 h 12700"/>
              <a:gd name="T8" fmla="*/ 2070100 w 20701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70100" h="12700">
                <a:moveTo>
                  <a:pt x="0" y="12700"/>
                </a:moveTo>
                <a:lnTo>
                  <a:pt x="20701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9E0CEFC-8BC6-255C-26E7-FE8E59978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835150"/>
            <a:ext cx="639763" cy="457200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8" name="文本框 21">
            <a:extLst>
              <a:ext uri="{FF2B5EF4-FFF2-40B4-BE49-F238E27FC236}">
                <a16:creationId xmlns:a16="http://schemas.microsoft.com/office/drawing/2014/main" id="{64A74813-FD87-805A-E797-254A92D26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425" y="1808163"/>
            <a:ext cx="941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4</a:t>
            </a:r>
            <a:r>
              <a:rPr lang="zh-TW" altLang="en-US" sz="2800">
                <a:solidFill>
                  <a:srgbClr val="0000FF"/>
                </a:solidFill>
              </a:rPr>
              <a:t>條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19" name="等腰三角形 18">
            <a:extLst>
              <a:ext uri="{FF2B5EF4-FFF2-40B4-BE49-F238E27FC236}">
                <a16:creationId xmlns:a16="http://schemas.microsoft.com/office/drawing/2014/main" id="{39616C56-3389-3666-69A6-483233E27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9600" y="4043363"/>
            <a:ext cx="1060450" cy="914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905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0" name="任意多边形 30">
            <a:extLst>
              <a:ext uri="{FF2B5EF4-FFF2-40B4-BE49-F238E27FC236}">
                <a16:creationId xmlns:a16="http://schemas.microsoft.com/office/drawing/2014/main" id="{82DCD4FF-68D8-AF37-6201-2F70EB9ED420}"/>
              </a:ext>
            </a:extLst>
          </p:cNvPr>
          <p:cNvSpPr>
            <a:spLocks/>
          </p:cNvSpPr>
          <p:nvPr/>
        </p:nvSpPr>
        <p:spPr bwMode="auto">
          <a:xfrm>
            <a:off x="3683000" y="3652838"/>
            <a:ext cx="0" cy="1717675"/>
          </a:xfrm>
          <a:custGeom>
            <a:avLst/>
            <a:gdLst>
              <a:gd name="T0" fmla="*/ 0 h 1717589"/>
              <a:gd name="T1" fmla="*/ 1718707 h 1717589"/>
              <a:gd name="T2" fmla="*/ 0 60000 65536"/>
              <a:gd name="T3" fmla="*/ 0 60000 65536"/>
              <a:gd name="T4" fmla="*/ 0 h 1717589"/>
              <a:gd name="T5" fmla="*/ 1717589 h 171758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717589">
                <a:moveTo>
                  <a:pt x="0" y="0"/>
                </a:moveTo>
                <a:lnTo>
                  <a:pt x="0" y="1717589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任意多边形 30">
            <a:extLst>
              <a:ext uri="{FF2B5EF4-FFF2-40B4-BE49-F238E27FC236}">
                <a16:creationId xmlns:a16="http://schemas.microsoft.com/office/drawing/2014/main" id="{D2423FAB-BFBF-9AD9-2346-777587DB493F}"/>
              </a:ext>
            </a:extLst>
          </p:cNvPr>
          <p:cNvSpPr>
            <a:spLocks/>
          </p:cNvSpPr>
          <p:nvPr/>
        </p:nvSpPr>
        <p:spPr bwMode="auto">
          <a:xfrm rot="3600000">
            <a:off x="3600451" y="3851275"/>
            <a:ext cx="0" cy="1717675"/>
          </a:xfrm>
          <a:custGeom>
            <a:avLst/>
            <a:gdLst>
              <a:gd name="T0" fmla="*/ 0 h 1717589"/>
              <a:gd name="T1" fmla="*/ 1718707 h 1717589"/>
              <a:gd name="T2" fmla="*/ 0 60000 65536"/>
              <a:gd name="T3" fmla="*/ 0 60000 65536"/>
              <a:gd name="T4" fmla="*/ 0 h 1717589"/>
              <a:gd name="T5" fmla="*/ 1717589 h 171758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717589">
                <a:moveTo>
                  <a:pt x="0" y="0"/>
                </a:moveTo>
                <a:lnTo>
                  <a:pt x="0" y="1717589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任意多边形 30">
            <a:extLst>
              <a:ext uri="{FF2B5EF4-FFF2-40B4-BE49-F238E27FC236}">
                <a16:creationId xmlns:a16="http://schemas.microsoft.com/office/drawing/2014/main" id="{BDED4998-7E5A-27BE-3FEB-82399B7447AB}"/>
              </a:ext>
            </a:extLst>
          </p:cNvPr>
          <p:cNvSpPr>
            <a:spLocks/>
          </p:cNvSpPr>
          <p:nvPr/>
        </p:nvSpPr>
        <p:spPr bwMode="auto">
          <a:xfrm rot="18000000" flipH="1">
            <a:off x="3756026" y="3841750"/>
            <a:ext cx="0" cy="1717675"/>
          </a:xfrm>
          <a:custGeom>
            <a:avLst/>
            <a:gdLst>
              <a:gd name="T0" fmla="*/ 0 h 1717589"/>
              <a:gd name="T1" fmla="*/ 1718707 h 1717589"/>
              <a:gd name="T2" fmla="*/ 0 60000 65536"/>
              <a:gd name="T3" fmla="*/ 0 60000 65536"/>
              <a:gd name="T4" fmla="*/ 0 h 1717589"/>
              <a:gd name="T5" fmla="*/ 1717589 h 171758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717589">
                <a:moveTo>
                  <a:pt x="0" y="0"/>
                </a:moveTo>
                <a:lnTo>
                  <a:pt x="0" y="1717589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流程图: 手动输入 13">
            <a:extLst>
              <a:ext uri="{FF2B5EF4-FFF2-40B4-BE49-F238E27FC236}">
                <a16:creationId xmlns:a16="http://schemas.microsoft.com/office/drawing/2014/main" id="{DBC62550-3CED-68BE-719E-EC3805564D0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59376" y="3959225"/>
            <a:ext cx="912812" cy="1081087"/>
          </a:xfrm>
          <a:prstGeom prst="flowChartManualInput">
            <a:avLst/>
          </a:prstGeom>
          <a:solidFill>
            <a:schemeClr val="bg1"/>
          </a:solidFill>
          <a:ln w="1905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4" name="不完整圆 15">
            <a:extLst>
              <a:ext uri="{FF2B5EF4-FFF2-40B4-BE49-F238E27FC236}">
                <a16:creationId xmlns:a16="http://schemas.microsoft.com/office/drawing/2014/main" id="{ACF23000-B227-647A-24CC-A985B0812D37}"/>
              </a:ext>
            </a:extLst>
          </p:cNvPr>
          <p:cNvSpPr/>
          <p:nvPr/>
        </p:nvSpPr>
        <p:spPr bwMode="auto">
          <a:xfrm rot="5400000">
            <a:off x="6906419" y="4112419"/>
            <a:ext cx="1225550" cy="1223962"/>
          </a:xfrm>
          <a:prstGeom prst="pie">
            <a:avLst>
              <a:gd name="adj1" fmla="val 5397478"/>
              <a:gd name="adj2" fmla="val 16200000"/>
            </a:avLst>
          </a:prstGeom>
          <a:solidFill>
            <a:schemeClr val="bg1"/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25" name="任意多边形 30">
            <a:extLst>
              <a:ext uri="{FF2B5EF4-FFF2-40B4-BE49-F238E27FC236}">
                <a16:creationId xmlns:a16="http://schemas.microsoft.com/office/drawing/2014/main" id="{D022F8EB-BC60-81C3-DCED-6EE7EC751466}"/>
              </a:ext>
            </a:extLst>
          </p:cNvPr>
          <p:cNvSpPr>
            <a:spLocks/>
          </p:cNvSpPr>
          <p:nvPr/>
        </p:nvSpPr>
        <p:spPr bwMode="auto">
          <a:xfrm>
            <a:off x="7524750" y="3660775"/>
            <a:ext cx="0" cy="1717675"/>
          </a:xfrm>
          <a:custGeom>
            <a:avLst/>
            <a:gdLst>
              <a:gd name="T0" fmla="*/ 0 h 1717589"/>
              <a:gd name="T1" fmla="*/ 1718707 h 1717589"/>
              <a:gd name="T2" fmla="*/ 0 60000 65536"/>
              <a:gd name="T3" fmla="*/ 0 60000 65536"/>
              <a:gd name="T4" fmla="*/ 0 h 1717589"/>
              <a:gd name="T5" fmla="*/ 1717589 h 171758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717589">
                <a:moveTo>
                  <a:pt x="0" y="0"/>
                </a:moveTo>
                <a:lnTo>
                  <a:pt x="0" y="1717589"/>
                </a:lnTo>
              </a:path>
            </a:pathLst>
          </a:cu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638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8" grpId="0"/>
      <p:bldP spid="8" grpId="1"/>
      <p:bldP spid="9" grpId="0"/>
      <p:bldP spid="9" grpId="1"/>
      <p:bldP spid="11" grpId="0" animBg="1"/>
      <p:bldP spid="11" grpId="1" animBg="1"/>
      <p:bldP spid="17" grpId="0" animBg="1"/>
      <p:bldP spid="17" grpId="1" animBg="1"/>
      <p:bldP spid="18" grpId="0"/>
      <p:bldP spid="18" grpId="1"/>
      <p:bldP spid="19" grpId="0" animBg="1"/>
      <p:bldP spid="19" grpId="1" animBg="1"/>
      <p:bldP spid="23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62A7EB3-B4A4-1024-1304-0254B625B39A}"/>
              </a:ext>
            </a:extLst>
          </p:cNvPr>
          <p:cNvSpPr/>
          <p:nvPr/>
        </p:nvSpPr>
        <p:spPr>
          <a:xfrm>
            <a:off x="539750" y="1036638"/>
            <a:ext cx="8353425" cy="567847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6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</a:p>
          <a:p>
            <a:pPr marL="444500" indent="-444500" eaLnBrk="1" hangingPunct="1"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24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圖一是一個正方形。圖二由一個正方形和四個大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小相同的等腰直角三角形組成。它們都是軸對稱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圖形。它們有對稱軸多少條？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</a:t>
            </a:r>
            <a:r>
              <a:rPr lang="zh-CN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圖一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       </a:t>
            </a:r>
            <a:r>
              <a:rPr lang="zh-CN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圖二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B.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C.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D.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條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EF8D52F8-4238-A228-C8FE-C351997E8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008" y="1003713"/>
            <a:ext cx="45119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CN" altLang="en-US" sz="2000" dirty="0">
                <a:ea typeface="DFKai-SB" panose="03000509000000000000" pitchFamily="65" charset="-120"/>
                <a:cs typeface="Arial" panose="020B0604020202020204" pitchFamily="34" charset="0"/>
              </a:rPr>
              <a:t>圖一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</a:t>
            </a:r>
            <a:r>
              <a:rPr lang="zh-CN" altLang="en-US" sz="2000" dirty="0">
                <a:ea typeface="DFKai-SB" panose="03000509000000000000" pitchFamily="65" charset="-120"/>
                <a:cs typeface="Arial" panose="020B0604020202020204" pitchFamily="34" charset="0"/>
              </a:rPr>
              <a:t>圖二</a:t>
            </a:r>
          </a:p>
        </p:txBody>
      </p:sp>
      <p:sp>
        <p:nvSpPr>
          <p:cNvPr id="4" name="Line 87">
            <a:extLst>
              <a:ext uri="{FF2B5EF4-FFF2-40B4-BE49-F238E27FC236}">
                <a16:creationId xmlns:a16="http://schemas.microsoft.com/office/drawing/2014/main" id="{39866CA7-30D8-4DD1-23CD-6975EFC10638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2728488" y="1008000"/>
            <a:ext cx="0" cy="14400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任意多边形 3">
            <a:extLst>
              <a:ext uri="{FF2B5EF4-FFF2-40B4-BE49-F238E27FC236}">
                <a16:creationId xmlns:a16="http://schemas.microsoft.com/office/drawing/2014/main" id="{88D1930A-29B8-1C93-72A6-9229C91D5FA8}"/>
              </a:ext>
            </a:extLst>
          </p:cNvPr>
          <p:cNvSpPr>
            <a:spLocks/>
          </p:cNvSpPr>
          <p:nvPr/>
        </p:nvSpPr>
        <p:spPr bwMode="auto">
          <a:xfrm>
            <a:off x="2699792" y="964067"/>
            <a:ext cx="0" cy="1440000"/>
          </a:xfrm>
          <a:custGeom>
            <a:avLst/>
            <a:gdLst>
              <a:gd name="T0" fmla="*/ 0 w 42729"/>
              <a:gd name="T1" fmla="*/ 0 h 1580972"/>
              <a:gd name="T2" fmla="*/ 0 w 42729"/>
              <a:gd name="T3" fmla="*/ 1581506 h 15809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729" h="1580972">
                <a:moveTo>
                  <a:pt x="0" y="0"/>
                </a:moveTo>
                <a:lnTo>
                  <a:pt x="42729" y="158097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E286B53-C497-E791-ACA1-21168F33B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8745" y="1805486"/>
            <a:ext cx="7612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" name="Line 87">
            <a:extLst>
              <a:ext uri="{FF2B5EF4-FFF2-40B4-BE49-F238E27FC236}">
                <a16:creationId xmlns:a16="http://schemas.microsoft.com/office/drawing/2014/main" id="{E705F5BC-0336-1CBC-B0CC-0DA709DF205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5401508" y="834653"/>
            <a:ext cx="1696585" cy="1771402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任意多边形 3">
            <a:extLst>
              <a:ext uri="{FF2B5EF4-FFF2-40B4-BE49-F238E27FC236}">
                <a16:creationId xmlns:a16="http://schemas.microsoft.com/office/drawing/2014/main" id="{46AC6C31-D3C4-C2E2-D252-D887E385745D}"/>
              </a:ext>
            </a:extLst>
          </p:cNvPr>
          <p:cNvSpPr>
            <a:spLocks/>
          </p:cNvSpPr>
          <p:nvPr/>
        </p:nvSpPr>
        <p:spPr bwMode="auto">
          <a:xfrm flipH="1">
            <a:off x="5522808" y="872059"/>
            <a:ext cx="1540175" cy="1532008"/>
          </a:xfrm>
          <a:custGeom>
            <a:avLst/>
            <a:gdLst>
              <a:gd name="T0" fmla="*/ 0 w 42729"/>
              <a:gd name="T1" fmla="*/ 0 h 1580972"/>
              <a:gd name="T2" fmla="*/ 0 w 42729"/>
              <a:gd name="T3" fmla="*/ 1581506 h 15809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729" h="1580972">
                <a:moveTo>
                  <a:pt x="0" y="0"/>
                </a:moveTo>
                <a:lnTo>
                  <a:pt x="42729" y="158097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185C256-C94A-25D5-132F-CE37F23FA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743" y="1809748"/>
            <a:ext cx="7612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17FEEDD5-F263-10C6-7B00-C919DCD1C99B}"/>
              </a:ext>
            </a:extLst>
          </p:cNvPr>
          <p:cNvCxnSpPr/>
          <p:nvPr/>
        </p:nvCxnSpPr>
        <p:spPr bwMode="auto">
          <a:xfrm>
            <a:off x="3131840" y="4032000"/>
            <a:ext cx="10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11" name="组合 7">
            <a:extLst>
              <a:ext uri="{FF2B5EF4-FFF2-40B4-BE49-F238E27FC236}">
                <a16:creationId xmlns:a16="http://schemas.microsoft.com/office/drawing/2014/main" id="{F226FA97-A419-E280-79B4-44914B46C443}"/>
              </a:ext>
            </a:extLst>
          </p:cNvPr>
          <p:cNvGrpSpPr/>
          <p:nvPr/>
        </p:nvGrpSpPr>
        <p:grpSpPr>
          <a:xfrm>
            <a:off x="5157425" y="613108"/>
            <a:ext cx="2160000" cy="2162179"/>
            <a:chOff x="4970377" y="545996"/>
            <a:chExt cx="2160000" cy="2162179"/>
          </a:xfrm>
        </p:grpSpPr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0DD529A8-E98D-5EBF-0F62-58477F2C3A5E}"/>
                </a:ext>
              </a:extLst>
            </p:cNvPr>
            <p:cNvSpPr/>
            <p:nvPr/>
          </p:nvSpPr>
          <p:spPr bwMode="auto">
            <a:xfrm>
              <a:off x="5690377" y="1268175"/>
              <a:ext cx="720000" cy="72000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3" name="直角三角形 12">
              <a:extLst>
                <a:ext uri="{FF2B5EF4-FFF2-40B4-BE49-F238E27FC236}">
                  <a16:creationId xmlns:a16="http://schemas.microsoft.com/office/drawing/2014/main" id="{832BF069-AEC2-A555-3E57-3659B0E9F3AC}"/>
                </a:ext>
              </a:extLst>
            </p:cNvPr>
            <p:cNvSpPr/>
            <p:nvPr/>
          </p:nvSpPr>
          <p:spPr bwMode="auto">
            <a:xfrm>
              <a:off x="5690377" y="545996"/>
              <a:ext cx="720000" cy="720000"/>
            </a:xfrm>
            <a:prstGeom prst="rtTriangle">
              <a:avLst/>
            </a:prstGeom>
            <a:noFill/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CE61BCD8-9010-3C10-5BCB-0B8E0930D208}"/>
                </a:ext>
              </a:extLst>
            </p:cNvPr>
            <p:cNvSpPr/>
            <p:nvPr/>
          </p:nvSpPr>
          <p:spPr bwMode="auto">
            <a:xfrm>
              <a:off x="6410377" y="1268175"/>
              <a:ext cx="720000" cy="720000"/>
            </a:xfrm>
            <a:prstGeom prst="rtTriangle">
              <a:avLst/>
            </a:prstGeom>
            <a:noFill/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5" name="直角三角形 14">
              <a:extLst>
                <a:ext uri="{FF2B5EF4-FFF2-40B4-BE49-F238E27FC236}">
                  <a16:creationId xmlns:a16="http://schemas.microsoft.com/office/drawing/2014/main" id="{0691CFC6-8F13-30D0-8A1B-B0D20D3A7198}"/>
                </a:ext>
              </a:extLst>
            </p:cNvPr>
            <p:cNvSpPr/>
            <p:nvPr/>
          </p:nvSpPr>
          <p:spPr bwMode="auto">
            <a:xfrm flipH="1" flipV="1">
              <a:off x="5690377" y="1988175"/>
              <a:ext cx="720000" cy="720000"/>
            </a:xfrm>
            <a:prstGeom prst="rtTriangle">
              <a:avLst/>
            </a:prstGeom>
            <a:noFill/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E1541DC-90A7-52F2-536E-FC1DF6339EBE}"/>
                </a:ext>
              </a:extLst>
            </p:cNvPr>
            <p:cNvSpPr/>
            <p:nvPr/>
          </p:nvSpPr>
          <p:spPr bwMode="auto">
            <a:xfrm flipH="1" flipV="1">
              <a:off x="4970377" y="1273401"/>
              <a:ext cx="720000" cy="720000"/>
            </a:xfrm>
            <a:prstGeom prst="rtTriangle">
              <a:avLst/>
            </a:prstGeom>
            <a:noFill/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</p:grpSp>
      <p:sp>
        <p:nvSpPr>
          <p:cNvPr id="17" name="矩形 16">
            <a:extLst>
              <a:ext uri="{FF2B5EF4-FFF2-40B4-BE49-F238E27FC236}">
                <a16:creationId xmlns:a16="http://schemas.microsoft.com/office/drawing/2014/main" id="{C7A7D5CB-C249-65E2-2CC5-A74A58FABD89}"/>
              </a:ext>
            </a:extLst>
          </p:cNvPr>
          <p:cNvSpPr/>
          <p:nvPr/>
        </p:nvSpPr>
        <p:spPr bwMode="auto">
          <a:xfrm>
            <a:off x="2328208" y="1351358"/>
            <a:ext cx="720000" cy="720000"/>
          </a:xfrm>
          <a:prstGeom prst="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18" name="文本框 9">
            <a:extLst>
              <a:ext uri="{FF2B5EF4-FFF2-40B4-BE49-F238E27FC236}">
                <a16:creationId xmlns:a16="http://schemas.microsoft.com/office/drawing/2014/main" id="{C6BF5C7F-0F21-980A-9B52-A98F518BD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1115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19" name="Line 87">
            <a:extLst>
              <a:ext uri="{FF2B5EF4-FFF2-40B4-BE49-F238E27FC236}">
                <a16:creationId xmlns:a16="http://schemas.microsoft.com/office/drawing/2014/main" id="{31CFA795-1AA3-1F37-7458-3AAE8AD9793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2061573" y="1079513"/>
            <a:ext cx="1250998" cy="127835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任意多边形 3">
            <a:extLst>
              <a:ext uri="{FF2B5EF4-FFF2-40B4-BE49-F238E27FC236}">
                <a16:creationId xmlns:a16="http://schemas.microsoft.com/office/drawing/2014/main" id="{C8CB3B4B-8B20-D4E8-42F9-DB568AA22433}"/>
              </a:ext>
            </a:extLst>
          </p:cNvPr>
          <p:cNvSpPr>
            <a:spLocks/>
          </p:cNvSpPr>
          <p:nvPr/>
        </p:nvSpPr>
        <p:spPr bwMode="auto">
          <a:xfrm flipH="1">
            <a:off x="2081017" y="1081961"/>
            <a:ext cx="1245230" cy="1246746"/>
          </a:xfrm>
          <a:custGeom>
            <a:avLst/>
            <a:gdLst>
              <a:gd name="T0" fmla="*/ 0 w 42729"/>
              <a:gd name="T1" fmla="*/ 0 h 1580972"/>
              <a:gd name="T2" fmla="*/ 0 w 42729"/>
              <a:gd name="T3" fmla="*/ 1581506 h 15809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729" h="1580972">
                <a:moveTo>
                  <a:pt x="0" y="0"/>
                </a:moveTo>
                <a:lnTo>
                  <a:pt x="42729" y="158097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1" name="图片 17">
            <a:extLst>
              <a:ext uri="{FF2B5EF4-FFF2-40B4-BE49-F238E27FC236}">
                <a16:creationId xmlns:a16="http://schemas.microsoft.com/office/drawing/2014/main" id="{522665F1-911A-B77A-8F73-F9FB0FCA4A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661248"/>
            <a:ext cx="719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60">
            <a:extLst>
              <a:ext uri="{FF2B5EF4-FFF2-40B4-BE49-F238E27FC236}">
                <a16:creationId xmlns:a16="http://schemas.microsoft.com/office/drawing/2014/main" id="{81903C52-1F68-002D-23F4-2AF724E9D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390" y="5770786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92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9" grpId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>
            <a:extLst>
              <a:ext uri="{FF2B5EF4-FFF2-40B4-BE49-F238E27FC236}">
                <a16:creationId xmlns:a16="http://schemas.microsoft.com/office/drawing/2014/main" id="{1AFF3DC5-6A8E-4BAA-A4E9-98AC43BF72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rgbClr val="0033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7523</TotalTime>
  <Words>254</Words>
  <Application>Microsoft Office PowerPoint</Application>
  <PresentationFormat>如螢幕大小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標楷體</vt:lpstr>
      <vt:lpstr>標楷體</vt:lpstr>
      <vt:lpstr>Arial</vt:lpstr>
      <vt:lpstr>Calibri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1175</cp:revision>
  <dcterms:modified xsi:type="dcterms:W3CDTF">2024-04-11T08:44:25Z</dcterms:modified>
</cp:coreProperties>
</file>